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68" r:id="rId3"/>
    <p:sldId id="276" r:id="rId4"/>
    <p:sldId id="275" r:id="rId5"/>
    <p:sldId id="278" r:id="rId6"/>
    <p:sldId id="279" r:id="rId7"/>
    <p:sldId id="280" r:id="rId8"/>
    <p:sldId id="257" r:id="rId9"/>
    <p:sldId id="259" r:id="rId10"/>
    <p:sldId id="273" r:id="rId11"/>
    <p:sldId id="260" r:id="rId12"/>
    <p:sldId id="261" r:id="rId13"/>
    <p:sldId id="281" r:id="rId14"/>
  </p:sldIdLst>
  <p:sldSz cx="12188825" cy="6858000"/>
  <p:notesSz cx="6858000" cy="9144000"/>
  <p:embeddedFontLst>
    <p:embeddedFont>
      <p:font typeface="Berlin Sans FB" panose="020E0602020502020306" pitchFamily="34" charset="0"/>
      <p:regular r:id="rId16"/>
      <p:bold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  <p:embeddedFont>
      <p:font typeface="Geo" panose="020B0604020202020204"/>
      <p:regular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5T16:43:32.4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5T16:44:23.8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1,'1401'0,"-1379"0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5T16:44:39.9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54,'29'-10,"-4"0,21 4,-1 3,1 1,46 5,-38 0,87-8,565-19,-516 25,-168-1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5T16:43:36.4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1,'545'0,"-531"1,0 0,0 2,-1-1,1 2,-1 0,15 6,-13-4,0 0,1-2,0 0,21 2,177-6,10 1,-206 2,0 0,0 2,19 6,30 8,-2-11,0-2,125-7,-71-1,426 2,-530-1,-1-1,1 0,19-6,19-2,-33 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5T16:43:45.3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2,'115'-1,"129"3,-133 10,-62-5,57 0,-31-9,81 4,-77 10,-51-7,46 3,75-9,65 2,-97 22,-31-9,-60-8,0-2,31 2,571-5,-297-3,-21 2,-288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5T16:43:53.0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0,'1063'0,"-1041"0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5T16:43:58.8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0,'1220'0,"-1200"1,-1 1,35 8,-33-5,0-1,25 0,218-5,-192-9,-53 6,1 1,0 1,26 1,126-1,-59-1,197 3,-287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5T16:44:03.3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2,'172'-2,"189"5,-207 9,68 3,62 4,-171-11,124-8,-93-2,244 2,-366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5T16:44:07.2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51,'0'-2,"1"0,-1 0,0-1,0 1,1 0,-1 0,1 0,0 0,0 0,-1 0,1 0,0 0,1 0,-1 1,0-1,1 0,-1 1,0-1,1 1,0-1,-1 1,1 0,0-1,0 1,0 0,0 0,0 1,0-1,0 0,0 1,0-1,0 1,0-1,0 1,1 0,2 0,10 0,0 1,-1 0,1 1,17 4,-23-4,87 8,-75-9,1 1,-1 1,0 1,34 10,-17-3,0-2,1-1,0-2,44 2,-20-2,29-1,-64-5,0 1,-1 2,1 1,-1 0,39 14,-20 3,-38-16,0-1,1 0,0 0,-1-1,1 0,1 0,15 2,211-4,-112-3,395 2,-502 1,-2 0,1 2,21 5,34 5,-50-12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5T16:44:14.9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0 105,'1'-1,"-1"0,1 0,-1 0,1 0,-1 0,1 0,0 0,0 0,-1 0,1 0,0 0,0 0,0 0,0 0,0 1,0-1,0 0,0 1,0-1,0 1,1 0,-1-1,0 1,0 0,0-1,1 1,1 0,40-5,-39 5,347-3,-181 6,-126-3,0-2,78-13,-66 7,1 3,0 2,75 6,-17 0,-58-3,0-3,58-10,-64 7,0 2,82 5,47-3,-109-10,-51 7,-1 2,26-2,-23 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5T16:44:20.5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58,'1369'0,"-1334"-3,-1 0,1-2,-1-2,50-16,-79 22,25-5,1 1,-1 2,1 1,0 2,35 4,13-2,802-2,-859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1007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2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21" name="Google Shape;21;p2"/>
            <p:cNvCxnSpPr/>
            <p:nvPr/>
          </p:nvCxnSpPr>
          <p:spPr>
            <a:xfrm rot="10800000" flipH="1">
              <a:off x="5638800" y="3108960"/>
              <a:ext cx="3515503" cy="2037116"/>
            </a:xfrm>
            <a:prstGeom prst="straightConnector1">
              <a:avLst/>
            </a:prstGeom>
            <a:noFill/>
            <a:ln w="38100" cap="flat" cmpd="sng">
              <a:solidFill>
                <a:srgbClr val="00727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" name="Google Shape;22;p2"/>
            <p:cNvCxnSpPr/>
            <p:nvPr/>
          </p:nvCxnSpPr>
          <p:spPr>
            <a:xfrm rot="10800000" flipH="1">
              <a:off x="6004643" y="3333750"/>
              <a:ext cx="3149660" cy="1823765"/>
            </a:xfrm>
            <a:prstGeom prst="straightConnector1">
              <a:avLst/>
            </a:prstGeom>
            <a:noFill/>
            <a:ln w="28575" cap="flat" cmpd="sng">
              <a:solidFill>
                <a:srgbClr val="00727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" name="Google Shape;23;p2"/>
            <p:cNvCxnSpPr/>
            <p:nvPr/>
          </p:nvCxnSpPr>
          <p:spPr>
            <a:xfrm rot="10800000" flipH="1">
              <a:off x="6388342" y="3549891"/>
              <a:ext cx="2765961" cy="1600149"/>
            </a:xfrm>
            <a:prstGeom prst="straightConnector1">
              <a:avLst/>
            </a:prstGeom>
            <a:noFill/>
            <a:ln w="25400" cap="flat" cmpd="sng">
              <a:solidFill>
                <a:srgbClr val="004C4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4" name="Google Shape;24;p2"/>
          <p:cNvGrpSpPr/>
          <p:nvPr/>
        </p:nvGrpSpPr>
        <p:grpSpPr>
          <a:xfrm>
            <a:off x="-8915" y="6057149"/>
            <a:ext cx="5498725" cy="820207"/>
            <a:chOff x="-6689" y="4553748"/>
            <a:chExt cx="4125119" cy="615155"/>
          </a:xfrm>
        </p:grpSpPr>
        <p:sp>
          <p:nvSpPr>
            <p:cNvPr id="25" name="Google Shape;25;p2"/>
            <p:cNvSpPr/>
            <p:nvPr/>
          </p:nvSpPr>
          <p:spPr>
            <a:xfrm rot="-5400000">
              <a:off x="1754302" y="2802395"/>
              <a:ext cx="612775" cy="4115481"/>
            </a:xfrm>
            <a:custGeom>
              <a:avLst/>
              <a:gdLst/>
              <a:ahLst/>
              <a:cxnLst/>
              <a:rect l="l" t="t" r="r" b="b"/>
              <a:pathLst>
                <a:path w="612775" h="4115481" extrusionOk="0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 cap="flat" cmpd="sng">
              <a:solidFill>
                <a:srgbClr val="00727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 rot="-5400000">
              <a:off x="1604659" y="3152814"/>
              <a:ext cx="410751" cy="3621427"/>
            </a:xfrm>
            <a:custGeom>
              <a:avLst/>
              <a:gdLst/>
              <a:ahLst/>
              <a:cxnLst/>
              <a:rect l="l" t="t" r="r" b="b"/>
              <a:pathLst>
                <a:path w="410751" h="3621427" extrusionOk="0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 cap="flat" cmpd="sng">
              <a:solidFill>
                <a:srgbClr val="00727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 rot="-5400000">
              <a:off x="1462308" y="3453376"/>
              <a:ext cx="241768" cy="3179761"/>
            </a:xfrm>
            <a:custGeom>
              <a:avLst/>
              <a:gdLst/>
              <a:ahLst/>
              <a:cxnLst/>
              <a:rect l="l" t="t" r="r" b="b"/>
              <a:pathLst>
                <a:path w="241768" h="3179761" extrusionOk="0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 cap="flat" cmpd="sng">
              <a:solidFill>
                <a:srgbClr val="004C4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cap="none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2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body" idx="1"/>
          </p:nvPr>
        </p:nvSpPr>
        <p:spPr>
          <a:xfrm rot="5400000">
            <a:off x="4167998" y="-1247317"/>
            <a:ext cx="4462272" cy="1036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8pPr>
            <a:lvl9pPr marL="4114800" lvl="8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>
            <a:spLocks noGrp="1"/>
          </p:cNvSpPr>
          <p:nvPr>
            <p:ph type="title"/>
          </p:nvPr>
        </p:nvSpPr>
        <p:spPr>
          <a:xfrm rot="5400000">
            <a:off x="7414141" y="2006957"/>
            <a:ext cx="5588000" cy="274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body" idx="1"/>
          </p:nvPr>
        </p:nvSpPr>
        <p:spPr>
          <a:xfrm rot="5400000">
            <a:off x="2132317" y="-329235"/>
            <a:ext cx="5588000" cy="7414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8pPr>
            <a:lvl9pPr marL="4114800" lvl="8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8pPr>
            <a:lvl9pPr marL="4114800" lvl="8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4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41" name="Google Shape;41;p4"/>
            <p:cNvCxnSpPr/>
            <p:nvPr/>
          </p:nvCxnSpPr>
          <p:spPr>
            <a:xfrm rot="10800000" flipH="1">
              <a:off x="5638800" y="3108960"/>
              <a:ext cx="3515503" cy="2037116"/>
            </a:xfrm>
            <a:prstGeom prst="straightConnector1">
              <a:avLst/>
            </a:prstGeom>
            <a:noFill/>
            <a:ln w="38100" cap="flat" cmpd="sng">
              <a:solidFill>
                <a:srgbClr val="00727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" name="Google Shape;42;p4"/>
            <p:cNvCxnSpPr/>
            <p:nvPr/>
          </p:nvCxnSpPr>
          <p:spPr>
            <a:xfrm rot="10800000" flipH="1">
              <a:off x="6004643" y="3333750"/>
              <a:ext cx="3149660" cy="1823765"/>
            </a:xfrm>
            <a:prstGeom prst="straightConnector1">
              <a:avLst/>
            </a:prstGeom>
            <a:noFill/>
            <a:ln w="28575" cap="flat" cmpd="sng">
              <a:solidFill>
                <a:srgbClr val="00727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" name="Google Shape;43;p4"/>
            <p:cNvCxnSpPr/>
            <p:nvPr/>
          </p:nvCxnSpPr>
          <p:spPr>
            <a:xfrm rot="10800000" flipH="1">
              <a:off x="6388342" y="3549891"/>
              <a:ext cx="2765961" cy="1600149"/>
            </a:xfrm>
            <a:prstGeom prst="straightConnector1">
              <a:avLst/>
            </a:prstGeom>
            <a:noFill/>
            <a:ln w="25400" cap="flat" cmpd="sng">
              <a:solidFill>
                <a:srgbClr val="004C4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sz="54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20"/>
              <a:buNone/>
              <a:defRPr sz="2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80"/>
              <a:buNone/>
              <a:defRPr sz="21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20"/>
              <a:buNone/>
              <a:defRPr sz="19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20"/>
              <a:buNone/>
              <a:defRPr sz="19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20"/>
              <a:buNone/>
              <a:defRPr sz="19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20"/>
              <a:buNone/>
              <a:defRPr sz="19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20"/>
              <a:buNone/>
              <a:defRPr sz="19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2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is Conteúdos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1"/>
          </p:nvPr>
        </p:nvSpPr>
        <p:spPr>
          <a:xfrm>
            <a:off x="1218883" y="1706880"/>
            <a:ext cx="5078677" cy="446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5051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20"/>
              <a:buChar char="•"/>
              <a:defRPr sz="2400"/>
            </a:lvl2pPr>
            <a:lvl3pPr marL="1371600" lvl="2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3pPr>
            <a:lvl4pPr marL="1828800" lvl="3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4pPr>
            <a:lvl5pPr marL="2286000" lvl="4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5pPr>
            <a:lvl6pPr marL="2743200" lvl="5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6pPr>
            <a:lvl7pPr marL="3200400" lvl="6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7pPr>
            <a:lvl8pPr marL="3657600" lvl="7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8pPr>
            <a:lvl9pPr marL="4114800" lvl="8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body" idx="2"/>
          </p:nvPr>
        </p:nvSpPr>
        <p:spPr>
          <a:xfrm>
            <a:off x="6500707" y="1706880"/>
            <a:ext cx="5078677" cy="446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5051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20"/>
              <a:buChar char="•"/>
              <a:defRPr sz="2400"/>
            </a:lvl2pPr>
            <a:lvl3pPr marL="1371600" lvl="2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3pPr>
            <a:lvl4pPr marL="1828800" lvl="3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4pPr>
            <a:lvl5pPr marL="2286000" lvl="4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5pPr>
            <a:lvl6pPr marL="2743200" lvl="5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6pPr>
            <a:lvl7pPr marL="3200400" lvl="6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7pPr>
            <a:lvl8pPr marL="3657600" lvl="7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8pPr>
            <a:lvl9pPr marL="4114800" lvl="8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60"/>
              <a:buNone/>
              <a:defRPr sz="27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20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80"/>
              <a:buNone/>
              <a:defRPr sz="21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80"/>
              <a:buNone/>
              <a:defRPr sz="21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80"/>
              <a:buNone/>
              <a:defRPr sz="21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80"/>
              <a:buNone/>
              <a:defRPr sz="21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80"/>
              <a:buNone/>
              <a:defRPr sz="21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80"/>
              <a:buNone/>
              <a:defRPr sz="2100" b="1"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2"/>
          </p:nvPr>
        </p:nvSpPr>
        <p:spPr>
          <a:xfrm>
            <a:off x="1218883" y="2717800"/>
            <a:ext cx="5078677" cy="3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5051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20"/>
              <a:buChar char="•"/>
              <a:defRPr sz="2400"/>
            </a:lvl2pPr>
            <a:lvl3pPr marL="1371600" lvl="2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3pPr>
            <a:lvl4pPr marL="1828800" lvl="3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4pPr>
            <a:lvl5pPr marL="2286000" lvl="4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5pPr>
            <a:lvl6pPr marL="2743200" lvl="5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6pPr>
            <a:lvl7pPr marL="3200400" lvl="6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7pPr>
            <a:lvl8pPr marL="3657600" lvl="7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8pPr>
            <a:lvl9pPr marL="4114800" lvl="8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body" idx="3"/>
          </p:nvPr>
        </p:nvSpPr>
        <p:spPr>
          <a:xfrm>
            <a:off x="6496644" y="1701800"/>
            <a:ext cx="508274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60"/>
              <a:buNone/>
              <a:defRPr sz="27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20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80"/>
              <a:buNone/>
              <a:defRPr sz="21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80"/>
              <a:buNone/>
              <a:defRPr sz="21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80"/>
              <a:buNone/>
              <a:defRPr sz="21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80"/>
              <a:buNone/>
              <a:defRPr sz="21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80"/>
              <a:buNone/>
              <a:defRPr sz="21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80"/>
              <a:buNone/>
              <a:defRPr sz="2100" b="1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4"/>
          </p:nvPr>
        </p:nvSpPr>
        <p:spPr>
          <a:xfrm>
            <a:off x="6500707" y="2717800"/>
            <a:ext cx="5078677" cy="3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5051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20"/>
              <a:buChar char="•"/>
              <a:defRPr sz="2400"/>
            </a:lvl2pPr>
            <a:lvl3pPr marL="1371600" lvl="2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3pPr>
            <a:lvl4pPr marL="1828800" lvl="3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4pPr>
            <a:lvl5pPr marL="2286000" lvl="4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5pPr>
            <a:lvl6pPr marL="2743200" lvl="5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6pPr>
            <a:lvl7pPr marL="3200400" lvl="6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7pPr>
            <a:lvl8pPr marL="3657600" lvl="7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8pPr>
            <a:lvl9pPr marL="4114800" lvl="8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1"/>
          </p:nvPr>
        </p:nvSpPr>
        <p:spPr>
          <a:xfrm>
            <a:off x="1218882" y="4241800"/>
            <a:ext cx="4062942" cy="19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8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60"/>
              <a:buNone/>
              <a:defRPr sz="12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60"/>
              <a:buNone/>
              <a:defRPr sz="12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60"/>
              <a:buNone/>
              <a:defRPr sz="12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60"/>
              <a:buNone/>
              <a:defRPr sz="12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60"/>
              <a:buNone/>
              <a:defRPr sz="1200"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body" idx="2"/>
          </p:nvPr>
        </p:nvSpPr>
        <p:spPr>
          <a:xfrm>
            <a:off x="5484971" y="584200"/>
            <a:ext cx="6094413" cy="5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5051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20"/>
              <a:buChar char="•"/>
              <a:defRPr sz="2400"/>
            </a:lvl2pPr>
            <a:lvl3pPr marL="1371600" lvl="2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3pPr>
            <a:lvl4pPr marL="1828800" lvl="3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4pPr>
            <a:lvl5pPr marL="2286000" lvl="4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5pPr>
            <a:lvl6pPr marL="2743200" lvl="5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6pPr>
            <a:lvl7pPr marL="3200400" lvl="6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7pPr>
            <a:lvl8pPr marL="3657600" lvl="7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8pPr>
            <a:lvl9pPr marL="4114800" lvl="8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1218882" y="4241800"/>
            <a:ext cx="4062942" cy="19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8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60"/>
              <a:buNone/>
              <a:defRPr sz="12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60"/>
              <a:buNone/>
              <a:defRPr sz="12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60"/>
              <a:buNone/>
              <a:defRPr sz="12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60"/>
              <a:buNone/>
              <a:defRPr sz="12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60"/>
              <a:buNone/>
              <a:defRPr sz="1200"/>
            </a:lvl9pPr>
          </a:lstStyle>
          <a:p>
            <a:endParaRPr/>
          </a:p>
        </p:txBody>
      </p:sp>
      <p:sp>
        <p:nvSpPr>
          <p:cNvPr id="84" name="Google Shape;84;p10" descr="Um espaço reservado vazio para adicionar uma imagem. Clique no espaço reservado e selecione a imagem que você deseja adicionar."/>
          <p:cNvSpPr>
            <a:spLocks noGrp="1"/>
          </p:cNvSpPr>
          <p:nvPr>
            <p:ph type="pic" idx="2"/>
          </p:nvPr>
        </p:nvSpPr>
        <p:spPr>
          <a:xfrm>
            <a:off x="5484971" y="584200"/>
            <a:ext cx="6094413" cy="5588000"/>
          </a:xfrm>
          <a:prstGeom prst="rect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5" name="Google Shape;85;p10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85000">
              <a:srgbClr val="0D172F"/>
            </a:gs>
            <a:gs pos="100000">
              <a:srgbClr val="122041"/>
            </a:gs>
          </a:gsLst>
          <a:lin ang="36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1" name="Google Shape;11;p1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/>
              <a:ahLst/>
              <a:cxnLst/>
              <a:rect l="l" t="t" r="r" b="b"/>
              <a:pathLst>
                <a:path w="612775" h="3919538" extrusionOk="0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 cap="flat" cmpd="sng">
              <a:solidFill>
                <a:srgbClr val="00727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/>
              <a:ahLst/>
              <a:cxnLst/>
              <a:rect l="l" t="t" r="r" b="b"/>
              <a:pathLst>
                <a:path w="410751" h="3421856" extrusionOk="0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 cap="flat" cmpd="sng">
              <a:solidFill>
                <a:srgbClr val="00727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/>
              <a:ahLst/>
              <a:cxnLst/>
              <a:rect l="l" t="t" r="r" b="b"/>
              <a:pathLst>
                <a:path w="238919" h="2976561" extrusionOk="0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 cap="flat" cmpd="sng">
              <a:solidFill>
                <a:srgbClr val="004C4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web.org/verbs/past_simple-exercises.html" TargetMode="External"/><Relationship Id="rId2" Type="http://schemas.openxmlformats.org/officeDocument/2006/relationships/hyperlink" Target="https://www.englisch-hilfen.de/en/exercises/pronunciation1/index.php#google_vignett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7.png"/><Relationship Id="rId18" Type="http://schemas.openxmlformats.org/officeDocument/2006/relationships/customXml" Target="../ink/ink8.xml"/><Relationship Id="rId3" Type="http://schemas.openxmlformats.org/officeDocument/2006/relationships/hyperlink" Target="https://www.insidethegames.biz/articles/1148293/gabrielzinho-boki-history-para-swimming" TargetMode="External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customXml" Target="../ink/ink5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2" Type="http://schemas.openxmlformats.org/officeDocument/2006/relationships/image" Target="../media/image2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6.png"/><Relationship Id="rId24" Type="http://schemas.openxmlformats.org/officeDocument/2006/relationships/customXml" Target="../ink/ink11.xm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10" Type="http://schemas.openxmlformats.org/officeDocument/2006/relationships/customXml" Target="../ink/ink4.xml"/><Relationship Id="rId19" Type="http://schemas.openxmlformats.org/officeDocument/2006/relationships/image" Target="../media/image10.png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>
            <a:spLocks noGrp="1"/>
          </p:cNvSpPr>
          <p:nvPr>
            <p:ph type="ctrTitle"/>
          </p:nvPr>
        </p:nvSpPr>
        <p:spPr>
          <a:xfrm>
            <a:off x="1341884" y="1997969"/>
            <a:ext cx="8735325" cy="200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Geo"/>
              <a:buNone/>
            </a:pPr>
            <a:r>
              <a:rPr lang="en-US" sz="6500" b="1" dirty="0">
                <a:latin typeface="Geo"/>
                <a:ea typeface="Geo"/>
                <a:cs typeface="Geo"/>
                <a:sym typeface="Geo"/>
              </a:rPr>
              <a:t>SIMPLE PAST TENSE</a:t>
            </a:r>
            <a:endParaRPr sz="6500" b="1" dirty="0"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105" name="Google Shape;105;p13"/>
          <p:cNvSpPr txBox="1"/>
          <p:nvPr/>
        </p:nvSpPr>
        <p:spPr>
          <a:xfrm>
            <a:off x="4150196" y="4581128"/>
            <a:ext cx="4986169" cy="128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rial"/>
              <a:buNone/>
            </a:pPr>
            <a:r>
              <a:rPr lang="en-US" sz="3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TEACHER: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rial"/>
              <a:buNone/>
            </a:pPr>
            <a:r>
              <a:rPr lang="en-US" sz="35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Cristiane de Brito Cruz</a:t>
            </a:r>
            <a:endParaRPr sz="35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13" descr="Resultado de imagem para logo ifr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78788" y="291516"/>
            <a:ext cx="2362403" cy="3166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/>
        </p:nvSpPr>
        <p:spPr>
          <a:xfrm>
            <a:off x="103755" y="211043"/>
            <a:ext cx="12085070" cy="6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alibri"/>
              <a:buNone/>
            </a:pPr>
            <a:r>
              <a:rPr lang="en-US" sz="3000" b="1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Tom</a:t>
            </a:r>
            <a:r>
              <a:rPr lang="en-US" sz="3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I </a:t>
            </a:r>
            <a:r>
              <a:rPr lang="en-US" sz="30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washed</a:t>
            </a:r>
            <a:r>
              <a:rPr lang="en-US" sz="3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30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waxed</a:t>
            </a:r>
            <a:r>
              <a:rPr lang="en-US" sz="3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the floors. I even </a:t>
            </a:r>
            <a:r>
              <a:rPr lang="en-US" sz="30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painted</a:t>
            </a:r>
            <a:r>
              <a:rPr lang="en-US" sz="3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the bathroom. </a:t>
            </a:r>
            <a:endParaRPr sz="30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alibri"/>
              <a:buNone/>
            </a:pPr>
            <a:r>
              <a:rPr lang="en-US" sz="3000" b="1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Kathy</a:t>
            </a:r>
            <a:r>
              <a:rPr lang="en-US" sz="3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Who </a:t>
            </a:r>
            <a:r>
              <a:rPr lang="en-US" sz="30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baked</a:t>
            </a:r>
            <a:r>
              <a:rPr lang="en-US" sz="3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this apple pie? Who </a:t>
            </a:r>
            <a:r>
              <a:rPr lang="en-US" sz="30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cooked</a:t>
            </a:r>
            <a:r>
              <a:rPr lang="en-US" sz="3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this ham? </a:t>
            </a:r>
            <a:endParaRPr sz="30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alibri"/>
              <a:buNone/>
            </a:pPr>
            <a:r>
              <a:rPr lang="en-US" sz="3000" b="1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Tom</a:t>
            </a:r>
            <a:r>
              <a:rPr lang="en-US" sz="3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When I </a:t>
            </a:r>
            <a:r>
              <a:rPr lang="en-US" sz="30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finished</a:t>
            </a:r>
            <a:r>
              <a:rPr lang="en-US" sz="3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cleaning, I was </a:t>
            </a:r>
            <a:r>
              <a:rPr lang="en-US" sz="30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starved</a:t>
            </a:r>
            <a:r>
              <a:rPr lang="en-US" sz="3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I </a:t>
            </a:r>
            <a:r>
              <a:rPr lang="en-US" sz="30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prepared</a:t>
            </a:r>
            <a:r>
              <a:rPr lang="en-US" sz="3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this food for dinner. </a:t>
            </a:r>
            <a:endParaRPr sz="30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alibri"/>
              <a:buNone/>
            </a:pPr>
            <a:r>
              <a:rPr lang="en-US" sz="3000" b="1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Kathy</a:t>
            </a:r>
            <a:r>
              <a:rPr lang="en-US" sz="3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Oh, no! I’ll take this food home, so you won’t be </a:t>
            </a:r>
            <a:r>
              <a:rPr lang="en-US" sz="30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tempted</a:t>
            </a:r>
            <a:r>
              <a:rPr lang="en-US" sz="3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. I really </a:t>
            </a:r>
            <a:r>
              <a:rPr lang="en-US" sz="30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enjoyed</a:t>
            </a:r>
            <a:r>
              <a:rPr lang="en-US" sz="3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being with you. You diet is great! </a:t>
            </a:r>
            <a:endParaRPr sz="30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alibri"/>
              <a:buNone/>
            </a:pPr>
            <a:r>
              <a:rPr lang="en-US" sz="3000" b="1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Tom</a:t>
            </a:r>
            <a:r>
              <a:rPr lang="en-US" sz="3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What </a:t>
            </a:r>
            <a:r>
              <a:rPr lang="en-US" sz="30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happened</a:t>
            </a:r>
            <a:r>
              <a:rPr lang="en-US" sz="3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 Somehow, I </a:t>
            </a:r>
            <a:r>
              <a:rPr lang="en-US" sz="30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missed</a:t>
            </a:r>
            <a:r>
              <a:rPr lang="en-US" sz="3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out on all the fun. </a:t>
            </a:r>
            <a:endParaRPr sz="3000"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endParaRPr lang="en-US" sz="3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(English Pronunciation Made Simple, Longman)</a:t>
            </a:r>
            <a:endParaRPr sz="3000" b="1" i="0" u="none" strike="noStrike" cap="none" dirty="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" name="Google Shape;112;p14">
            <a:extLst>
              <a:ext uri="{FF2B5EF4-FFF2-40B4-BE49-F238E27FC236}">
                <a16:creationId xmlns:a16="http://schemas.microsoft.com/office/drawing/2014/main" id="{633F4E2A-B0EB-AF3B-BBA6-A18B1AA0171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754" t="14341" r="80970" b="76957"/>
          <a:stretch/>
        </p:blipFill>
        <p:spPr>
          <a:xfrm>
            <a:off x="7261509" y="1033555"/>
            <a:ext cx="839757" cy="500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2;p14">
            <a:extLst>
              <a:ext uri="{FF2B5EF4-FFF2-40B4-BE49-F238E27FC236}">
                <a16:creationId xmlns:a16="http://schemas.microsoft.com/office/drawing/2014/main" id="{D4F72609-A58A-660D-D1BD-3C8741CC6A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3347" t="14206" r="60168" b="77500"/>
          <a:stretch/>
        </p:blipFill>
        <p:spPr>
          <a:xfrm>
            <a:off x="1530085" y="1010231"/>
            <a:ext cx="794724" cy="524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2;p14">
            <a:extLst>
              <a:ext uri="{FF2B5EF4-FFF2-40B4-BE49-F238E27FC236}">
                <a16:creationId xmlns:a16="http://schemas.microsoft.com/office/drawing/2014/main" id="{8C6DE740-B10E-3F41-32B4-D16F134C75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972" t="14206" r="36640" b="77500"/>
          <a:stretch/>
        </p:blipFill>
        <p:spPr>
          <a:xfrm>
            <a:off x="7746703" y="2879022"/>
            <a:ext cx="709126" cy="509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12;p14">
            <a:extLst>
              <a:ext uri="{FF2B5EF4-FFF2-40B4-BE49-F238E27FC236}">
                <a16:creationId xmlns:a16="http://schemas.microsoft.com/office/drawing/2014/main" id="{6D2F3777-BB13-1F71-B89A-73C5F85422A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3347" t="14206" r="60168" b="77500"/>
          <a:stretch/>
        </p:blipFill>
        <p:spPr>
          <a:xfrm>
            <a:off x="3399317" y="1010231"/>
            <a:ext cx="794724" cy="524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12;p14">
            <a:extLst>
              <a:ext uri="{FF2B5EF4-FFF2-40B4-BE49-F238E27FC236}">
                <a16:creationId xmlns:a16="http://schemas.microsoft.com/office/drawing/2014/main" id="{D23941A1-B2E5-3401-E4C8-1E4C3255318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3347" t="14206" r="60168" b="77500"/>
          <a:stretch/>
        </p:blipFill>
        <p:spPr>
          <a:xfrm>
            <a:off x="2217440" y="1918411"/>
            <a:ext cx="794724" cy="524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2;p14">
            <a:extLst>
              <a:ext uri="{FF2B5EF4-FFF2-40B4-BE49-F238E27FC236}">
                <a16:creationId xmlns:a16="http://schemas.microsoft.com/office/drawing/2014/main" id="{BA377C26-EAF5-0D7A-8480-58067171FC2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3347" t="14206" r="60168" b="77500"/>
          <a:stretch/>
        </p:blipFill>
        <p:spPr>
          <a:xfrm>
            <a:off x="6466785" y="1918411"/>
            <a:ext cx="794724" cy="524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2;p14">
            <a:extLst>
              <a:ext uri="{FF2B5EF4-FFF2-40B4-BE49-F238E27FC236}">
                <a16:creationId xmlns:a16="http://schemas.microsoft.com/office/drawing/2014/main" id="{7EC74184-3403-8A44-0F6E-AC07C430F21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972" t="14206" r="36640" b="77500"/>
          <a:stretch/>
        </p:blipFill>
        <p:spPr>
          <a:xfrm>
            <a:off x="6294238" y="2869691"/>
            <a:ext cx="709126" cy="509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12;p14">
            <a:extLst>
              <a:ext uri="{FF2B5EF4-FFF2-40B4-BE49-F238E27FC236}">
                <a16:creationId xmlns:a16="http://schemas.microsoft.com/office/drawing/2014/main" id="{186C27E0-05C8-5FC0-910C-83F28680A57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754" t="14341" r="80970" b="76957"/>
          <a:stretch/>
        </p:blipFill>
        <p:spPr>
          <a:xfrm>
            <a:off x="9158733" y="3789196"/>
            <a:ext cx="839757" cy="500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12;p14">
            <a:extLst>
              <a:ext uri="{FF2B5EF4-FFF2-40B4-BE49-F238E27FC236}">
                <a16:creationId xmlns:a16="http://schemas.microsoft.com/office/drawing/2014/main" id="{3E116D1B-9797-FCAC-6A1E-F7C38D16D5C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972" t="14206" r="36640" b="77500"/>
          <a:stretch/>
        </p:blipFill>
        <p:spPr>
          <a:xfrm>
            <a:off x="605674" y="4701601"/>
            <a:ext cx="709126" cy="509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12;p14">
            <a:extLst>
              <a:ext uri="{FF2B5EF4-FFF2-40B4-BE49-F238E27FC236}">
                <a16:creationId xmlns:a16="http://schemas.microsoft.com/office/drawing/2014/main" id="{034F8CC4-6FB8-7B5A-8A1F-B3665AFCAD6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972" t="14206" r="36640" b="77500"/>
          <a:stretch/>
        </p:blipFill>
        <p:spPr>
          <a:xfrm>
            <a:off x="2614802" y="5619111"/>
            <a:ext cx="709126" cy="509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12;p14">
            <a:extLst>
              <a:ext uri="{FF2B5EF4-FFF2-40B4-BE49-F238E27FC236}">
                <a16:creationId xmlns:a16="http://schemas.microsoft.com/office/drawing/2014/main" id="{2661DD68-E0D0-29B2-D3DC-EE50D7A2C53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3347" t="14206" r="60168" b="77500"/>
          <a:stretch/>
        </p:blipFill>
        <p:spPr>
          <a:xfrm>
            <a:off x="5896876" y="5611892"/>
            <a:ext cx="794724" cy="524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247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009" y="157699"/>
            <a:ext cx="5948403" cy="658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8428" y="157699"/>
            <a:ext cx="5783095" cy="6583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4;p18">
            <a:extLst>
              <a:ext uri="{FF2B5EF4-FFF2-40B4-BE49-F238E27FC236}">
                <a16:creationId xmlns:a16="http://schemas.microsoft.com/office/drawing/2014/main" id="{EC86FBEF-F74D-CFD9-3D8A-E7EB4669974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57789"/>
          <a:stretch/>
        </p:blipFill>
        <p:spPr>
          <a:xfrm>
            <a:off x="173782" y="429208"/>
            <a:ext cx="5993753" cy="6260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34;p18">
            <a:extLst>
              <a:ext uri="{FF2B5EF4-FFF2-40B4-BE49-F238E27FC236}">
                <a16:creationId xmlns:a16="http://schemas.microsoft.com/office/drawing/2014/main" id="{8E33DB46-C90A-8CD7-D6AD-F7CB66E73CF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45094"/>
          <a:stretch/>
        </p:blipFill>
        <p:spPr>
          <a:xfrm>
            <a:off x="6279501" y="148493"/>
            <a:ext cx="5840963" cy="6541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 rotWithShape="1">
          <a:blip r:embed="rId3">
            <a:alphaModFix/>
          </a:blip>
          <a:srcRect b="47450"/>
          <a:stretch/>
        </p:blipFill>
        <p:spPr>
          <a:xfrm>
            <a:off x="173782" y="148493"/>
            <a:ext cx="5993753" cy="628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34;p18"/>
          <p:cNvPicPr preferRelativeResize="0"/>
          <p:nvPr/>
        </p:nvPicPr>
        <p:blipFill rotWithShape="1">
          <a:blip r:embed="rId3">
            <a:alphaModFix/>
          </a:blip>
          <a:srcRect t="57789"/>
          <a:stretch/>
        </p:blipFill>
        <p:spPr>
          <a:xfrm>
            <a:off x="6279501" y="354563"/>
            <a:ext cx="5840963" cy="635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6F22EE-1D86-45BF-F47F-E6CD82D43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PRACTICE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EEC5BE8-2357-48FF-476C-A6E7B37CF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5069" y="1421879"/>
            <a:ext cx="11283756" cy="4462272"/>
          </a:xfrm>
        </p:spPr>
        <p:txBody>
          <a:bodyPr/>
          <a:lstStyle/>
          <a:p>
            <a:r>
              <a:rPr lang="pt-BR" dirty="0"/>
              <a:t>Pratique a pronúncia do </a:t>
            </a:r>
            <a:r>
              <a:rPr lang="pt-BR" dirty="0">
                <a:solidFill>
                  <a:srgbClr val="FFFF00"/>
                </a:solidFill>
              </a:rPr>
              <a:t>–</a:t>
            </a:r>
            <a:r>
              <a:rPr lang="pt-BR" dirty="0" err="1">
                <a:solidFill>
                  <a:srgbClr val="FFFF00"/>
                </a:solidFill>
              </a:rPr>
              <a:t>ed</a:t>
            </a:r>
            <a:r>
              <a:rPr lang="pt-BR" dirty="0"/>
              <a:t>:</a:t>
            </a:r>
          </a:p>
          <a:p>
            <a:pPr marL="114300" indent="0">
              <a:buNone/>
            </a:pPr>
            <a:r>
              <a:rPr lang="pt-BR" dirty="0">
                <a:hlinkClick r:id="rId2"/>
              </a:rPr>
              <a:t>https://www.englisch-hilfen.de/en/exercises/pronunciation1/index.php#google_vignette</a:t>
            </a:r>
            <a:endParaRPr lang="pt-BR" dirty="0"/>
          </a:p>
          <a:p>
            <a:r>
              <a:rPr lang="pt-BR" dirty="0"/>
              <a:t>Pratique exercícios sobre o </a:t>
            </a:r>
            <a:r>
              <a:rPr lang="pt-BR" dirty="0">
                <a:solidFill>
                  <a:srgbClr val="FFFF00"/>
                </a:solidFill>
              </a:rPr>
              <a:t>SIMPLE PAST</a:t>
            </a:r>
            <a:r>
              <a:rPr lang="pt-BR" dirty="0"/>
              <a:t>:</a:t>
            </a:r>
          </a:p>
          <a:p>
            <a:pPr marL="114300" indent="0">
              <a:buNone/>
            </a:pPr>
            <a:r>
              <a:rPr lang="pt-BR" dirty="0">
                <a:hlinkClick r:id="rId3"/>
              </a:rPr>
              <a:t>https://agendaweb.org/verbs/past_simple-exercises.html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597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117105" y="2293502"/>
            <a:ext cx="10480846" cy="2664297"/>
          </a:xfrm>
        </p:spPr>
        <p:txBody>
          <a:bodyPr numCol="1" rtlCol="0" anchor="ctr">
            <a:normAutofit lnSpcReduction="10000"/>
          </a:bodyPr>
          <a:lstStyle/>
          <a:p>
            <a:pPr marL="0" indent="0" algn="just">
              <a:buNone/>
            </a:pPr>
            <a:r>
              <a:rPr lang="pt-BR" sz="3500" dirty="0"/>
              <a:t>O tempo verbal “</a:t>
            </a:r>
            <a:r>
              <a:rPr lang="pt-BR" sz="3500" b="1" dirty="0" err="1">
                <a:solidFill>
                  <a:srgbClr val="FFFF00"/>
                </a:solidFill>
              </a:rPr>
              <a:t>Simple</a:t>
            </a:r>
            <a:r>
              <a:rPr lang="pt-BR" sz="3500" b="1" dirty="0">
                <a:solidFill>
                  <a:srgbClr val="FFFF00"/>
                </a:solidFill>
              </a:rPr>
              <a:t> </a:t>
            </a:r>
            <a:r>
              <a:rPr lang="pt-BR" sz="3500" b="1" dirty="0" err="1">
                <a:solidFill>
                  <a:srgbClr val="FFFF00"/>
                </a:solidFill>
              </a:rPr>
              <a:t>Past</a:t>
            </a:r>
            <a:r>
              <a:rPr lang="pt-BR" sz="3500" dirty="0"/>
              <a:t>" indica um momento </a:t>
            </a:r>
            <a:r>
              <a:rPr lang="pt-BR" sz="3500" b="1" dirty="0"/>
              <a:t>no </a:t>
            </a:r>
            <a:r>
              <a:rPr lang="pt-BR" sz="3500" b="1" dirty="0">
                <a:solidFill>
                  <a:srgbClr val="FFFF00"/>
                </a:solidFill>
              </a:rPr>
              <a:t>passado</a:t>
            </a:r>
            <a:r>
              <a:rPr lang="pt-BR" sz="3500" dirty="0"/>
              <a:t>. Ele é utilizado quando se deseja falar de um evento ocorreu no passado cuja ação teve </a:t>
            </a:r>
            <a:r>
              <a:rPr lang="pt-BR" sz="3500" b="1" dirty="0">
                <a:solidFill>
                  <a:srgbClr val="FFFF00"/>
                </a:solidFill>
              </a:rPr>
              <a:t>início e finalizou </a:t>
            </a:r>
            <a:r>
              <a:rPr lang="pt-BR" sz="3500" dirty="0"/>
              <a:t>no passado e que sabemos o exato momento </a:t>
            </a:r>
            <a:r>
              <a:rPr lang="pt-BR" sz="3500" b="1" dirty="0">
                <a:solidFill>
                  <a:srgbClr val="FFFF00"/>
                </a:solidFill>
              </a:rPr>
              <a:t>quando</a:t>
            </a:r>
            <a:r>
              <a:rPr lang="pt-BR" sz="3500" dirty="0"/>
              <a:t> aconteceu. </a:t>
            </a:r>
            <a:endParaRPr lang="en-US" sz="3500" dirty="0"/>
          </a:p>
        </p:txBody>
      </p:sp>
      <p:sp>
        <p:nvSpPr>
          <p:cNvPr id="2" name="Google Shape;104;p13">
            <a:extLst>
              <a:ext uri="{FF2B5EF4-FFF2-40B4-BE49-F238E27FC236}">
                <a16:creationId xmlns:a16="http://schemas.microsoft.com/office/drawing/2014/main" id="{50214C25-ABDA-CAC9-2470-6466D72A85C5}"/>
              </a:ext>
            </a:extLst>
          </p:cNvPr>
          <p:cNvSpPr txBox="1">
            <a:spLocks/>
          </p:cNvSpPr>
          <p:nvPr/>
        </p:nvSpPr>
        <p:spPr>
          <a:xfrm>
            <a:off x="5895225" y="177281"/>
            <a:ext cx="5991976" cy="88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500"/>
              <a:buFont typeface="Geo"/>
              <a:buNone/>
            </a:pPr>
            <a:r>
              <a:rPr lang="en-US" sz="6500" b="1" dirty="0">
                <a:latin typeface="Geo"/>
                <a:ea typeface="Geo"/>
                <a:cs typeface="Geo"/>
                <a:sym typeface="Geo"/>
              </a:rPr>
              <a:t>SIMPLE PAST TENSE</a:t>
            </a:r>
          </a:p>
        </p:txBody>
      </p:sp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564F213-870B-C23C-5A62-C3DEA7AB8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35" y="93306"/>
            <a:ext cx="11831216" cy="658741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F4D9C13-A002-5485-4908-1D75D8D7B84A}"/>
              </a:ext>
            </a:extLst>
          </p:cNvPr>
          <p:cNvSpPr txBox="1"/>
          <p:nvPr/>
        </p:nvSpPr>
        <p:spPr>
          <a:xfrm>
            <a:off x="1352939" y="6280609"/>
            <a:ext cx="109571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hlinkClick r:id="rId3"/>
              </a:rPr>
              <a:t>https://www.insidethegames.biz/articles/1148293/gabrielzinho-boki-history-para-swimming</a:t>
            </a:r>
            <a:r>
              <a:rPr lang="pt-BR" sz="2000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Tinta 11">
                <a:extLst>
                  <a:ext uri="{FF2B5EF4-FFF2-40B4-BE49-F238E27FC236}">
                    <a16:creationId xmlns:a16="http://schemas.microsoft.com/office/drawing/2014/main" id="{4E188DFB-D5F3-9294-3446-48E1C8894193}"/>
                  </a:ext>
                </a:extLst>
              </p14:cNvPr>
              <p14:cNvContentPartPr/>
              <p14:nvPr/>
            </p14:nvContentPartPr>
            <p14:xfrm>
              <a:off x="13034792" y="2678062"/>
              <a:ext cx="360" cy="360"/>
            </p14:xfrm>
          </p:contentPart>
        </mc:Choice>
        <mc:Fallback xmlns="">
          <p:pic>
            <p:nvPicPr>
              <p:cNvPr id="12" name="Tinta 11">
                <a:extLst>
                  <a:ext uri="{FF2B5EF4-FFF2-40B4-BE49-F238E27FC236}">
                    <a16:creationId xmlns:a16="http://schemas.microsoft.com/office/drawing/2014/main" id="{4E188DFB-D5F3-9294-3446-48E1C88941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981152" y="257006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70951D83-DC62-395A-8F8C-921F82CBF282}"/>
                  </a:ext>
                </a:extLst>
              </p14:cNvPr>
              <p14:cNvContentPartPr/>
              <p14:nvPr/>
            </p14:nvContentPartPr>
            <p14:xfrm>
              <a:off x="4310552" y="2985502"/>
              <a:ext cx="895320" cy="38880"/>
            </p14:xfrm>
          </p:contentPart>
        </mc:Choice>
        <mc:Fallback xmlns=""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70951D83-DC62-395A-8F8C-921F82CBF2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56912" y="2877862"/>
                <a:ext cx="100296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357A1EF5-75DA-2E2B-7BA3-62C781C74235}"/>
                  </a:ext>
                </a:extLst>
              </p14:cNvPr>
              <p14:cNvContentPartPr/>
              <p14:nvPr/>
            </p14:nvContentPartPr>
            <p14:xfrm>
              <a:off x="391952" y="4095382"/>
              <a:ext cx="1081440" cy="38880"/>
            </p14:xfrm>
          </p:contentPart>
        </mc:Choice>
        <mc:Fallback xmlns=""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357A1EF5-75DA-2E2B-7BA3-62C781C742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7952" y="3987742"/>
                <a:ext cx="118908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29F4BD3C-063D-E7D7-98FF-27B40BA23B07}"/>
                  </a:ext>
                </a:extLst>
              </p14:cNvPr>
              <p14:cNvContentPartPr/>
              <p14:nvPr/>
            </p14:nvContentPartPr>
            <p14:xfrm>
              <a:off x="3172592" y="4590742"/>
              <a:ext cx="390960" cy="360"/>
            </p14:xfrm>
          </p:contentPart>
        </mc:Choice>
        <mc:Fallback xmlns=""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29F4BD3C-063D-E7D7-98FF-27B40BA23B0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18592" y="4482742"/>
                <a:ext cx="498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Tinta 16">
                <a:extLst>
                  <a:ext uri="{FF2B5EF4-FFF2-40B4-BE49-F238E27FC236}">
                    <a16:creationId xmlns:a16="http://schemas.microsoft.com/office/drawing/2014/main" id="{52CE2E2E-C488-C15C-F0A4-F53FD855B142}"/>
                  </a:ext>
                </a:extLst>
              </p14:cNvPr>
              <p14:cNvContentPartPr/>
              <p14:nvPr/>
            </p14:nvContentPartPr>
            <p14:xfrm>
              <a:off x="7081472" y="4590742"/>
              <a:ext cx="885960" cy="9720"/>
            </p14:xfrm>
          </p:contentPart>
        </mc:Choice>
        <mc:Fallback xmlns="">
          <p:pic>
            <p:nvPicPr>
              <p:cNvPr id="17" name="Tinta 16">
                <a:extLst>
                  <a:ext uri="{FF2B5EF4-FFF2-40B4-BE49-F238E27FC236}">
                    <a16:creationId xmlns:a16="http://schemas.microsoft.com/office/drawing/2014/main" id="{52CE2E2E-C488-C15C-F0A4-F53FD855B14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27832" y="4482742"/>
                <a:ext cx="9936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Tinta 17">
                <a:extLst>
                  <a:ext uri="{FF2B5EF4-FFF2-40B4-BE49-F238E27FC236}">
                    <a16:creationId xmlns:a16="http://schemas.microsoft.com/office/drawing/2014/main" id="{572A7ABE-F394-111E-2BE7-150C02C253DA}"/>
                  </a:ext>
                </a:extLst>
              </p14:cNvPr>
              <p14:cNvContentPartPr/>
              <p14:nvPr/>
            </p14:nvContentPartPr>
            <p14:xfrm>
              <a:off x="3218672" y="4851022"/>
              <a:ext cx="755280" cy="20880"/>
            </p14:xfrm>
          </p:contentPart>
        </mc:Choice>
        <mc:Fallback xmlns="">
          <p:pic>
            <p:nvPicPr>
              <p:cNvPr id="18" name="Tinta 17">
                <a:extLst>
                  <a:ext uri="{FF2B5EF4-FFF2-40B4-BE49-F238E27FC236}">
                    <a16:creationId xmlns:a16="http://schemas.microsoft.com/office/drawing/2014/main" id="{572A7ABE-F394-111E-2BE7-150C02C253D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65032" y="4743022"/>
                <a:ext cx="86292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Tinta 18">
                <a:extLst>
                  <a:ext uri="{FF2B5EF4-FFF2-40B4-BE49-F238E27FC236}">
                    <a16:creationId xmlns:a16="http://schemas.microsoft.com/office/drawing/2014/main" id="{A32910FD-F801-8797-2012-377E142411DE}"/>
                  </a:ext>
                </a:extLst>
              </p14:cNvPr>
              <p14:cNvContentPartPr/>
              <p14:nvPr/>
            </p14:nvContentPartPr>
            <p14:xfrm>
              <a:off x="9619832" y="4843102"/>
              <a:ext cx="782640" cy="74880"/>
            </p14:xfrm>
          </p:contentPart>
        </mc:Choice>
        <mc:Fallback xmlns="">
          <p:pic>
            <p:nvPicPr>
              <p:cNvPr id="19" name="Tinta 18">
                <a:extLst>
                  <a:ext uri="{FF2B5EF4-FFF2-40B4-BE49-F238E27FC236}">
                    <a16:creationId xmlns:a16="http://schemas.microsoft.com/office/drawing/2014/main" id="{A32910FD-F801-8797-2012-377E142411D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565832" y="4735102"/>
                <a:ext cx="89028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Tinta 20">
                <a:extLst>
                  <a:ext uri="{FF2B5EF4-FFF2-40B4-BE49-F238E27FC236}">
                    <a16:creationId xmlns:a16="http://schemas.microsoft.com/office/drawing/2014/main" id="{96B5A646-CD55-673C-009E-763D25AEE66B}"/>
                  </a:ext>
                </a:extLst>
              </p14:cNvPr>
              <p14:cNvContentPartPr/>
              <p14:nvPr/>
            </p14:nvContentPartPr>
            <p14:xfrm>
              <a:off x="2481752" y="5224702"/>
              <a:ext cx="736200" cy="38160"/>
            </p14:xfrm>
          </p:contentPart>
        </mc:Choice>
        <mc:Fallback xmlns="">
          <p:pic>
            <p:nvPicPr>
              <p:cNvPr id="21" name="Tinta 20">
                <a:extLst>
                  <a:ext uri="{FF2B5EF4-FFF2-40B4-BE49-F238E27FC236}">
                    <a16:creationId xmlns:a16="http://schemas.microsoft.com/office/drawing/2014/main" id="{96B5A646-CD55-673C-009E-763D25AEE66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27752" y="5116702"/>
                <a:ext cx="84384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Tinta 21">
                <a:extLst>
                  <a:ext uri="{FF2B5EF4-FFF2-40B4-BE49-F238E27FC236}">
                    <a16:creationId xmlns:a16="http://schemas.microsoft.com/office/drawing/2014/main" id="{CEDC4653-3055-79CF-C528-951D141EE0DC}"/>
                  </a:ext>
                </a:extLst>
              </p14:cNvPr>
              <p14:cNvContentPartPr/>
              <p14:nvPr/>
            </p14:nvContentPartPr>
            <p14:xfrm>
              <a:off x="5346272" y="5643022"/>
              <a:ext cx="1007280" cy="21240"/>
            </p14:xfrm>
          </p:contentPart>
        </mc:Choice>
        <mc:Fallback xmlns="">
          <p:pic>
            <p:nvPicPr>
              <p:cNvPr id="22" name="Tinta 21">
                <a:extLst>
                  <a:ext uri="{FF2B5EF4-FFF2-40B4-BE49-F238E27FC236}">
                    <a16:creationId xmlns:a16="http://schemas.microsoft.com/office/drawing/2014/main" id="{CEDC4653-3055-79CF-C528-951D141EE0D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92272" y="5535022"/>
                <a:ext cx="111492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Tinta 22">
                <a:extLst>
                  <a:ext uri="{FF2B5EF4-FFF2-40B4-BE49-F238E27FC236}">
                    <a16:creationId xmlns:a16="http://schemas.microsoft.com/office/drawing/2014/main" id="{DBE7CDFF-A0BC-418C-4CB6-60295D39F12F}"/>
                  </a:ext>
                </a:extLst>
              </p14:cNvPr>
              <p14:cNvContentPartPr/>
              <p14:nvPr/>
            </p14:nvContentPartPr>
            <p14:xfrm>
              <a:off x="9591752" y="5663542"/>
              <a:ext cx="512640" cy="360"/>
            </p14:xfrm>
          </p:contentPart>
        </mc:Choice>
        <mc:Fallback xmlns="">
          <p:pic>
            <p:nvPicPr>
              <p:cNvPr id="23" name="Tinta 22">
                <a:extLst>
                  <a:ext uri="{FF2B5EF4-FFF2-40B4-BE49-F238E27FC236}">
                    <a16:creationId xmlns:a16="http://schemas.microsoft.com/office/drawing/2014/main" id="{DBE7CDFF-A0BC-418C-4CB6-60295D39F12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537752" y="5555902"/>
                <a:ext cx="6202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Tinta 24">
                <a:extLst>
                  <a:ext uri="{FF2B5EF4-FFF2-40B4-BE49-F238E27FC236}">
                    <a16:creationId xmlns:a16="http://schemas.microsoft.com/office/drawing/2014/main" id="{25F71E9F-E1F9-6781-C4B3-E88978CF54B0}"/>
                  </a:ext>
                </a:extLst>
              </p14:cNvPr>
              <p14:cNvContentPartPr/>
              <p14:nvPr/>
            </p14:nvContentPartPr>
            <p14:xfrm>
              <a:off x="400952" y="6306862"/>
              <a:ext cx="503280" cy="19800"/>
            </p14:xfrm>
          </p:contentPart>
        </mc:Choice>
        <mc:Fallback xmlns="">
          <p:pic>
            <p:nvPicPr>
              <p:cNvPr id="25" name="Tinta 24">
                <a:extLst>
                  <a:ext uri="{FF2B5EF4-FFF2-40B4-BE49-F238E27FC236}">
                    <a16:creationId xmlns:a16="http://schemas.microsoft.com/office/drawing/2014/main" id="{25F71E9F-E1F9-6781-C4B3-E88978CF54B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7312" y="6198862"/>
                <a:ext cx="610920" cy="23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948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44722" y="231474"/>
            <a:ext cx="9073008" cy="1221938"/>
          </a:xfrm>
          <a:prstGeom prst="snip2DiagRect">
            <a:avLst>
              <a:gd name="adj1" fmla="val 0"/>
              <a:gd name="adj2" fmla="val 1734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BBB29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solidFill>
                  <a:schemeClr val="tx1"/>
                </a:solidFill>
                <a:latin typeface="Berlin Sans FB" pitchFamily="34" charset="0"/>
              </a:rPr>
              <a:t>Usamos o </a:t>
            </a:r>
            <a:r>
              <a:rPr lang="pt-BR" sz="3000" dirty="0" err="1">
                <a:solidFill>
                  <a:schemeClr val="tx1"/>
                </a:solidFill>
                <a:latin typeface="Berlin Sans FB" pitchFamily="34" charset="0"/>
              </a:rPr>
              <a:t>Simple</a:t>
            </a:r>
            <a:r>
              <a:rPr lang="pt-BR" sz="3000" dirty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pt-BR" sz="3000" dirty="0" err="1">
                <a:solidFill>
                  <a:schemeClr val="tx1"/>
                </a:solidFill>
                <a:latin typeface="Berlin Sans FB" pitchFamily="34" charset="0"/>
              </a:rPr>
              <a:t>Past</a:t>
            </a:r>
            <a:r>
              <a:rPr lang="pt-BR" sz="3000" dirty="0">
                <a:solidFill>
                  <a:schemeClr val="tx1"/>
                </a:solidFill>
                <a:latin typeface="Berlin Sans FB" pitchFamily="34" charset="0"/>
              </a:rPr>
              <a:t> para expressar uma ação completa no passado num tempo determinado.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2A32502B-2E34-7E26-8D00-ACD8BB640904}"/>
              </a:ext>
            </a:extLst>
          </p:cNvPr>
          <p:cNvSpPr/>
          <p:nvPr/>
        </p:nvSpPr>
        <p:spPr>
          <a:xfrm>
            <a:off x="296451" y="16448"/>
            <a:ext cx="2310712" cy="185679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>
                <a:solidFill>
                  <a:schemeClr val="tx1"/>
                </a:solidFill>
                <a:latin typeface="Century Gothic" pitchFamily="34" charset="0"/>
              </a:rPr>
              <a:t>QUANDO </a:t>
            </a:r>
          </a:p>
          <a:p>
            <a:pPr algn="ctr"/>
            <a:r>
              <a:rPr lang="pt-BR" sz="2500" b="1" dirty="0">
                <a:solidFill>
                  <a:schemeClr val="tx1"/>
                </a:solidFill>
                <a:latin typeface="Century Gothic" pitchFamily="34" charset="0"/>
              </a:rPr>
              <a:t>USAR?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C84C04B-6385-4107-DC88-BBE1C12EAE15}"/>
              </a:ext>
            </a:extLst>
          </p:cNvPr>
          <p:cNvSpPr txBox="1"/>
          <p:nvPr/>
        </p:nvSpPr>
        <p:spPr>
          <a:xfrm>
            <a:off x="832756" y="1880358"/>
            <a:ext cx="11138419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'</a:t>
            </a:r>
            <a:r>
              <a:rPr lang="en-US" sz="2200" b="1" dirty="0" err="1">
                <a:solidFill>
                  <a:schemeClr val="bg1"/>
                </a:solidFill>
              </a:rPr>
              <a:t>Gabrielzinho</a:t>
            </a:r>
            <a:r>
              <a:rPr lang="en-US" sz="2200" b="1" dirty="0">
                <a:solidFill>
                  <a:schemeClr val="bg1"/>
                </a:solidFill>
              </a:rPr>
              <a:t>,' </a:t>
            </a:r>
            <a:r>
              <a:rPr lang="en-US" sz="2200" b="1" dirty="0">
                <a:solidFill>
                  <a:schemeClr val="tx1"/>
                </a:solidFill>
                <a:highlight>
                  <a:srgbClr val="FFFF00"/>
                </a:highlight>
              </a:rPr>
              <a:t>captured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his third gold medal at the Paris Paralympics on Monday.</a:t>
            </a:r>
          </a:p>
          <a:p>
            <a:endParaRPr lang="en-US" sz="22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('</a:t>
            </a:r>
            <a:r>
              <a:rPr lang="en-US" sz="2200" b="1" dirty="0" err="1">
                <a:solidFill>
                  <a:schemeClr val="bg1"/>
                </a:solidFill>
              </a:rPr>
              <a:t>Gabrielzinho</a:t>
            </a:r>
            <a:r>
              <a:rPr lang="en-US" sz="2200" b="1" dirty="0">
                <a:solidFill>
                  <a:schemeClr val="bg1"/>
                </a:solidFill>
              </a:rPr>
              <a:t>,’ </a:t>
            </a:r>
            <a:r>
              <a:rPr lang="en-US" sz="22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conquistou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sua</a:t>
            </a:r>
            <a:r>
              <a:rPr lang="en-US" sz="2200" b="1" dirty="0">
                <a:solidFill>
                  <a:schemeClr val="bg1"/>
                </a:solidFill>
              </a:rPr>
              <a:t> Terceira </a:t>
            </a:r>
            <a:r>
              <a:rPr lang="en-US" sz="2200" b="1" dirty="0" err="1">
                <a:solidFill>
                  <a:schemeClr val="bg1"/>
                </a:solidFill>
              </a:rPr>
              <a:t>medalha</a:t>
            </a:r>
            <a:r>
              <a:rPr lang="en-US" sz="2200" b="1" dirty="0">
                <a:solidFill>
                  <a:schemeClr val="bg1"/>
                </a:solidFill>
              </a:rPr>
              <a:t> de </a:t>
            </a:r>
            <a:r>
              <a:rPr lang="en-US" sz="2200" b="1" dirty="0" err="1">
                <a:solidFill>
                  <a:schemeClr val="bg1"/>
                </a:solidFill>
              </a:rPr>
              <a:t>ouro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nos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Jogos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Paraolímpicos</a:t>
            </a:r>
            <a:r>
              <a:rPr lang="en-US" sz="2200" b="1" dirty="0">
                <a:solidFill>
                  <a:schemeClr val="bg1"/>
                </a:solidFill>
              </a:rPr>
              <a:t> de Paris </a:t>
            </a:r>
            <a:r>
              <a:rPr lang="en-US" sz="2200" b="1" dirty="0" err="1">
                <a:solidFill>
                  <a:schemeClr val="bg1"/>
                </a:solidFill>
              </a:rPr>
              <a:t>na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segunda-feira</a:t>
            </a:r>
            <a:r>
              <a:rPr lang="en-US" sz="2200" b="1" dirty="0">
                <a:solidFill>
                  <a:schemeClr val="bg1"/>
                </a:solidFill>
              </a:rPr>
              <a:t>.)</a:t>
            </a:r>
          </a:p>
          <a:p>
            <a:endParaRPr lang="en-US" sz="22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…the 22-year-old </a:t>
            </a:r>
            <a:r>
              <a:rPr lang="en-US" sz="2200" b="1" dirty="0">
                <a:solidFill>
                  <a:schemeClr val="tx1"/>
                </a:solidFill>
                <a:highlight>
                  <a:srgbClr val="FFFF00"/>
                </a:highlight>
              </a:rPr>
              <a:t>dominated</a:t>
            </a:r>
            <a:r>
              <a:rPr lang="en-US" sz="2200" b="1" dirty="0">
                <a:solidFill>
                  <a:schemeClr val="bg1"/>
                </a:solidFill>
              </a:rPr>
              <a:t> the 200-metre freestyle event, clocking a time of 3 minutes 58.92 seconds at the La Défense Arena.</a:t>
            </a:r>
          </a:p>
          <a:p>
            <a:endParaRPr lang="en-US" sz="22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([O </a:t>
            </a:r>
            <a:r>
              <a:rPr lang="en-US" sz="2200" b="1" dirty="0" err="1">
                <a:solidFill>
                  <a:schemeClr val="bg1"/>
                </a:solidFill>
              </a:rPr>
              <a:t>jovem</a:t>
            </a:r>
            <a:r>
              <a:rPr lang="en-US" sz="2200" b="1" dirty="0">
                <a:solidFill>
                  <a:schemeClr val="bg1"/>
                </a:solidFill>
              </a:rPr>
              <a:t>] de 22 </a:t>
            </a:r>
            <a:r>
              <a:rPr lang="en-US" sz="2200" b="1" dirty="0" err="1">
                <a:solidFill>
                  <a:schemeClr val="bg1"/>
                </a:solidFill>
              </a:rPr>
              <a:t>anos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dominou</a:t>
            </a:r>
            <a:r>
              <a:rPr lang="en-US" sz="2200" b="1" dirty="0">
                <a:solidFill>
                  <a:schemeClr val="bg1"/>
                </a:solidFill>
              </a:rPr>
              <a:t> a </a:t>
            </a:r>
            <a:r>
              <a:rPr lang="en-US" sz="2200" b="1" dirty="0" err="1">
                <a:solidFill>
                  <a:schemeClr val="bg1"/>
                </a:solidFill>
              </a:rPr>
              <a:t>prova</a:t>
            </a:r>
            <a:r>
              <a:rPr lang="en-US" sz="2200" b="1" dirty="0">
                <a:solidFill>
                  <a:schemeClr val="bg1"/>
                </a:solidFill>
              </a:rPr>
              <a:t> de 200-metros livres, </a:t>
            </a:r>
            <a:r>
              <a:rPr lang="en-US" sz="2200" b="1" dirty="0" err="1">
                <a:solidFill>
                  <a:schemeClr val="bg1"/>
                </a:solidFill>
              </a:rPr>
              <a:t>fazendo</a:t>
            </a:r>
            <a:r>
              <a:rPr lang="en-US" sz="2200" b="1" dirty="0">
                <a:solidFill>
                  <a:schemeClr val="bg1"/>
                </a:solidFill>
              </a:rPr>
              <a:t> um tempo de 3 </a:t>
            </a:r>
            <a:r>
              <a:rPr lang="en-US" sz="2200" b="1" dirty="0" err="1">
                <a:solidFill>
                  <a:schemeClr val="bg1"/>
                </a:solidFill>
              </a:rPr>
              <a:t>minutos</a:t>
            </a:r>
            <a:r>
              <a:rPr lang="en-US" sz="2200" b="1" dirty="0">
                <a:solidFill>
                  <a:schemeClr val="bg1"/>
                </a:solidFill>
              </a:rPr>
              <a:t> 58.92 </a:t>
            </a:r>
            <a:r>
              <a:rPr lang="en-US" sz="2200" b="1" dirty="0" err="1">
                <a:solidFill>
                  <a:schemeClr val="bg1"/>
                </a:solidFill>
              </a:rPr>
              <a:t>segundos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na</a:t>
            </a:r>
            <a:r>
              <a:rPr lang="en-US" sz="2200" b="1" dirty="0">
                <a:solidFill>
                  <a:schemeClr val="bg1"/>
                </a:solidFill>
              </a:rPr>
              <a:t> Arena La Défense.)</a:t>
            </a:r>
          </a:p>
          <a:p>
            <a:endParaRPr lang="en-US" sz="2200" b="1" dirty="0">
              <a:solidFill>
                <a:schemeClr val="bg1"/>
              </a:solidFill>
            </a:endParaRPr>
          </a:p>
          <a:p>
            <a:r>
              <a:rPr lang="en-US" sz="2200" b="1" dirty="0" err="1">
                <a:solidFill>
                  <a:schemeClr val="bg1"/>
                </a:solidFill>
              </a:rPr>
              <a:t>Gabrielzinho's</a:t>
            </a:r>
            <a:r>
              <a:rPr lang="en-US" sz="2200" b="1" dirty="0">
                <a:solidFill>
                  <a:schemeClr val="bg1"/>
                </a:solidFill>
              </a:rPr>
              <a:t> performance </a:t>
            </a:r>
            <a:r>
              <a:rPr lang="en-US" sz="2200" b="1" dirty="0">
                <a:solidFill>
                  <a:schemeClr val="tx1"/>
                </a:solidFill>
                <a:highlight>
                  <a:srgbClr val="FFFF00"/>
                </a:highlight>
              </a:rPr>
              <a:t>was</a:t>
            </a:r>
            <a:r>
              <a:rPr lang="en-US" sz="2200" b="1" dirty="0">
                <a:solidFill>
                  <a:schemeClr val="bg1"/>
                </a:solidFill>
              </a:rPr>
              <a:t> nothing short of spectacular…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A performance de </a:t>
            </a:r>
            <a:r>
              <a:rPr lang="en-US" sz="2200" b="1" dirty="0" err="1">
                <a:solidFill>
                  <a:schemeClr val="bg1"/>
                </a:solidFill>
              </a:rPr>
              <a:t>Gabrielzinho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não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foi</a:t>
            </a:r>
            <a:r>
              <a:rPr lang="en-US" sz="2200" b="1" dirty="0">
                <a:solidFill>
                  <a:schemeClr val="bg1"/>
                </a:solidFill>
              </a:rPr>
              <a:t> nada </a:t>
            </a:r>
            <a:r>
              <a:rPr lang="en-US" sz="2200" b="1" dirty="0" err="1">
                <a:solidFill>
                  <a:schemeClr val="bg1"/>
                </a:solidFill>
              </a:rPr>
              <a:t>menos</a:t>
            </a:r>
            <a:r>
              <a:rPr lang="en-US" sz="2200" b="1" dirty="0">
                <a:solidFill>
                  <a:schemeClr val="bg1"/>
                </a:solidFill>
              </a:rPr>
              <a:t> do que </a:t>
            </a:r>
            <a:r>
              <a:rPr lang="en-US" sz="2200" b="1" dirty="0" err="1">
                <a:solidFill>
                  <a:schemeClr val="bg1"/>
                </a:solidFill>
              </a:rPr>
              <a:t>espetacular</a:t>
            </a:r>
            <a:r>
              <a:rPr lang="en-US" sz="2200" b="1" dirty="0">
                <a:solidFill>
                  <a:schemeClr val="bg1"/>
                </a:solidFill>
              </a:rPr>
              <a:t>…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74890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44722" y="231474"/>
            <a:ext cx="9073008" cy="1221938"/>
          </a:xfrm>
          <a:prstGeom prst="snip2DiagRect">
            <a:avLst>
              <a:gd name="adj1" fmla="val 0"/>
              <a:gd name="adj2" fmla="val 1734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BBB29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solidFill>
                  <a:schemeClr val="tx1"/>
                </a:solidFill>
                <a:latin typeface="Berlin Sans FB" pitchFamily="34" charset="0"/>
              </a:rPr>
              <a:t>Usamos o </a:t>
            </a:r>
            <a:r>
              <a:rPr lang="pt-BR" sz="3000" dirty="0" err="1">
                <a:solidFill>
                  <a:schemeClr val="tx1"/>
                </a:solidFill>
                <a:latin typeface="Berlin Sans FB" pitchFamily="34" charset="0"/>
              </a:rPr>
              <a:t>Simple</a:t>
            </a:r>
            <a:r>
              <a:rPr lang="pt-BR" sz="3000" dirty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pt-BR" sz="3000" dirty="0" err="1">
                <a:solidFill>
                  <a:schemeClr val="tx1"/>
                </a:solidFill>
                <a:latin typeface="Berlin Sans FB" pitchFamily="34" charset="0"/>
              </a:rPr>
              <a:t>Past</a:t>
            </a:r>
            <a:r>
              <a:rPr lang="pt-BR" sz="3000" dirty="0">
                <a:solidFill>
                  <a:schemeClr val="tx1"/>
                </a:solidFill>
                <a:latin typeface="Berlin Sans FB" pitchFamily="34" charset="0"/>
              </a:rPr>
              <a:t> para expressar uma ação completa no passado num tempo determinado.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2A32502B-2E34-7E26-8D00-ACD8BB640904}"/>
              </a:ext>
            </a:extLst>
          </p:cNvPr>
          <p:cNvSpPr/>
          <p:nvPr/>
        </p:nvSpPr>
        <p:spPr>
          <a:xfrm>
            <a:off x="296451" y="16448"/>
            <a:ext cx="2310712" cy="185679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>
                <a:solidFill>
                  <a:schemeClr val="tx1"/>
                </a:solidFill>
                <a:latin typeface="Century Gothic" pitchFamily="34" charset="0"/>
              </a:rPr>
              <a:t>QUANDO </a:t>
            </a:r>
          </a:p>
          <a:p>
            <a:pPr algn="ctr"/>
            <a:r>
              <a:rPr lang="pt-BR" sz="2500" b="1" dirty="0">
                <a:solidFill>
                  <a:schemeClr val="tx1"/>
                </a:solidFill>
                <a:latin typeface="Century Gothic" pitchFamily="34" charset="0"/>
              </a:rPr>
              <a:t>USAR?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C84C04B-6385-4107-DC88-BBE1C12EAE15}"/>
              </a:ext>
            </a:extLst>
          </p:cNvPr>
          <p:cNvSpPr txBox="1"/>
          <p:nvPr/>
        </p:nvSpPr>
        <p:spPr>
          <a:xfrm>
            <a:off x="804764" y="1873240"/>
            <a:ext cx="11138419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he </a:t>
            </a:r>
            <a:r>
              <a:rPr lang="en-US" sz="2200" b="1" dirty="0">
                <a:solidFill>
                  <a:schemeClr val="tx1"/>
                </a:solidFill>
                <a:highlight>
                  <a:srgbClr val="FFFF00"/>
                </a:highlight>
              </a:rPr>
              <a:t>outpaced</a:t>
            </a:r>
            <a:r>
              <a:rPr lang="en-US" sz="2200" b="1" dirty="0">
                <a:solidFill>
                  <a:schemeClr val="bg1"/>
                </a:solidFill>
              </a:rPr>
              <a:t> his rivals by a significant margin.</a:t>
            </a:r>
          </a:p>
          <a:p>
            <a:endParaRPr lang="en-US" sz="22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(</a:t>
            </a:r>
            <a:r>
              <a:rPr lang="en-US" sz="2200" b="1" dirty="0" err="1">
                <a:solidFill>
                  <a:schemeClr val="bg1"/>
                </a:solidFill>
              </a:rPr>
              <a:t>ele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ultrapassou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seus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rivais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por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uma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margem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significativa</a:t>
            </a:r>
            <a:r>
              <a:rPr lang="en-US" sz="2200" b="1" dirty="0">
                <a:solidFill>
                  <a:schemeClr val="bg1"/>
                </a:solidFill>
              </a:rPr>
              <a:t>.)</a:t>
            </a:r>
          </a:p>
          <a:p>
            <a:endParaRPr lang="en-US" sz="22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Russia’s Vladimir </a:t>
            </a:r>
            <a:r>
              <a:rPr lang="en-US" sz="2200" b="1" dirty="0" err="1">
                <a:solidFill>
                  <a:schemeClr val="bg1"/>
                </a:solidFill>
              </a:rPr>
              <a:t>Danilenko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tx1"/>
                </a:solidFill>
                <a:highlight>
                  <a:srgbClr val="FFFF00"/>
                </a:highlight>
              </a:rPr>
              <a:t>finished</a:t>
            </a:r>
            <a:r>
              <a:rPr lang="en-US" sz="2200" b="1" dirty="0">
                <a:solidFill>
                  <a:schemeClr val="bg1"/>
                </a:solidFill>
              </a:rPr>
              <a:t> in second place with a time of 4 minutes 14.16 seconds, </a:t>
            </a:r>
            <a:r>
              <a:rPr lang="en-US" sz="2200" b="1" dirty="0">
                <a:solidFill>
                  <a:schemeClr val="tx1"/>
                </a:solidFill>
                <a:highlight>
                  <a:srgbClr val="FFFF00"/>
                </a:highlight>
              </a:rPr>
              <a:t>followed</a:t>
            </a:r>
            <a:r>
              <a:rPr lang="en-US" sz="2200" b="1" dirty="0">
                <a:solidFill>
                  <a:schemeClr val="bg1"/>
                </a:solidFill>
              </a:rPr>
              <a:t> by Chile’s Alberto </a:t>
            </a:r>
            <a:r>
              <a:rPr lang="en-US" sz="2200" b="1" dirty="0" err="1">
                <a:solidFill>
                  <a:schemeClr val="bg1"/>
                </a:solidFill>
              </a:rPr>
              <a:t>Abarza</a:t>
            </a:r>
            <a:r>
              <a:rPr lang="en-US" sz="2200" b="1" dirty="0">
                <a:solidFill>
                  <a:schemeClr val="bg1"/>
                </a:solidFill>
              </a:rPr>
              <a:t>, who </a:t>
            </a:r>
            <a:r>
              <a:rPr lang="en-US" sz="2200" b="1" dirty="0">
                <a:solidFill>
                  <a:schemeClr val="tx1"/>
                </a:solidFill>
                <a:highlight>
                  <a:srgbClr val="FFFF00"/>
                </a:highlight>
              </a:rPr>
              <a:t>claimed</a:t>
            </a:r>
            <a:r>
              <a:rPr lang="en-US" sz="2200" b="1" dirty="0">
                <a:solidFill>
                  <a:schemeClr val="bg1"/>
                </a:solidFill>
              </a:rPr>
              <a:t> bronze with a time of 4 minutes 22.18 seconds.</a:t>
            </a:r>
          </a:p>
          <a:p>
            <a:endParaRPr lang="en-US" sz="22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(O </a:t>
            </a:r>
            <a:r>
              <a:rPr lang="en-US" sz="2200" b="1" dirty="0" err="1">
                <a:solidFill>
                  <a:schemeClr val="bg1"/>
                </a:solidFill>
              </a:rPr>
              <a:t>russo</a:t>
            </a:r>
            <a:r>
              <a:rPr lang="en-US" sz="2200" b="1" dirty="0">
                <a:solidFill>
                  <a:schemeClr val="bg1"/>
                </a:solidFill>
              </a:rPr>
              <a:t> Vladimir </a:t>
            </a:r>
            <a:r>
              <a:rPr lang="en-US" sz="2200" b="1" dirty="0" err="1">
                <a:solidFill>
                  <a:schemeClr val="bg1"/>
                </a:solidFill>
              </a:rPr>
              <a:t>Danilenko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terminou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em</a:t>
            </a:r>
            <a:r>
              <a:rPr lang="en-US" sz="2200" b="1" dirty="0">
                <a:solidFill>
                  <a:schemeClr val="bg1"/>
                </a:solidFill>
              </a:rPr>
              <a:t> Segundo </a:t>
            </a:r>
            <a:r>
              <a:rPr lang="en-US" sz="2200" b="1" dirty="0" err="1">
                <a:solidFill>
                  <a:schemeClr val="bg1"/>
                </a:solidFill>
              </a:rPr>
              <a:t>lugar</a:t>
            </a:r>
            <a:r>
              <a:rPr lang="en-US" sz="2200" b="1" dirty="0">
                <a:solidFill>
                  <a:schemeClr val="bg1"/>
                </a:solidFill>
              </a:rPr>
              <a:t> com um tempo de 4 </a:t>
            </a:r>
            <a:r>
              <a:rPr lang="en-US" sz="2200" b="1" dirty="0" err="1">
                <a:solidFill>
                  <a:schemeClr val="bg1"/>
                </a:solidFill>
              </a:rPr>
              <a:t>minutos</a:t>
            </a:r>
            <a:r>
              <a:rPr lang="en-US" sz="2200" b="1" dirty="0">
                <a:solidFill>
                  <a:schemeClr val="bg1"/>
                </a:solidFill>
              </a:rPr>
              <a:t> e 14.16 </a:t>
            </a:r>
            <a:r>
              <a:rPr lang="en-US" sz="2200" b="1" dirty="0" err="1">
                <a:solidFill>
                  <a:schemeClr val="bg1"/>
                </a:solidFill>
              </a:rPr>
              <a:t>segundos</a:t>
            </a:r>
            <a:r>
              <a:rPr lang="en-US" sz="2200" b="1" dirty="0">
                <a:solidFill>
                  <a:schemeClr val="bg1"/>
                </a:solidFill>
              </a:rPr>
              <a:t>, </a:t>
            </a:r>
            <a:r>
              <a:rPr lang="en-US" sz="22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seguido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pelo</a:t>
            </a:r>
            <a:r>
              <a:rPr lang="en-US" sz="2200" b="1" dirty="0">
                <a:solidFill>
                  <a:schemeClr val="bg1"/>
                </a:solidFill>
              </a:rPr>
              <a:t> chileno Alberto </a:t>
            </a:r>
            <a:r>
              <a:rPr lang="en-US" sz="2200" b="1" dirty="0" err="1">
                <a:solidFill>
                  <a:schemeClr val="bg1"/>
                </a:solidFill>
              </a:rPr>
              <a:t>Abarza</a:t>
            </a:r>
            <a:r>
              <a:rPr lang="en-US" sz="2200" b="1" dirty="0">
                <a:solidFill>
                  <a:schemeClr val="bg1"/>
                </a:solidFill>
              </a:rPr>
              <a:t>, que </a:t>
            </a:r>
            <a:r>
              <a:rPr lang="en-US" sz="22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conquistou</a:t>
            </a:r>
            <a:r>
              <a:rPr lang="en-US" sz="2200" b="1" dirty="0">
                <a:solidFill>
                  <a:schemeClr val="bg1"/>
                </a:solidFill>
              </a:rPr>
              <a:t> o bronze com um tempo de 4 </a:t>
            </a:r>
            <a:r>
              <a:rPr lang="en-US" sz="2200" b="1" dirty="0" err="1">
                <a:solidFill>
                  <a:schemeClr val="bg1"/>
                </a:solidFill>
              </a:rPr>
              <a:t>minutos</a:t>
            </a:r>
            <a:r>
              <a:rPr lang="en-US" sz="2200" b="1" dirty="0">
                <a:solidFill>
                  <a:schemeClr val="bg1"/>
                </a:solidFill>
              </a:rPr>
              <a:t> e 22.18 </a:t>
            </a:r>
            <a:r>
              <a:rPr lang="en-US" sz="2200" b="1" dirty="0" err="1">
                <a:solidFill>
                  <a:schemeClr val="bg1"/>
                </a:solidFill>
              </a:rPr>
              <a:t>segundos</a:t>
            </a:r>
            <a:r>
              <a:rPr lang="en-US" sz="2200" b="1" dirty="0">
                <a:solidFill>
                  <a:schemeClr val="bg1"/>
                </a:solidFill>
              </a:rPr>
              <a:t>. 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44738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44722" y="231474"/>
            <a:ext cx="9073008" cy="1221938"/>
          </a:xfrm>
          <a:prstGeom prst="snip2DiagRect">
            <a:avLst>
              <a:gd name="adj1" fmla="val 0"/>
              <a:gd name="adj2" fmla="val 1734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BBB29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solidFill>
                  <a:schemeClr val="tx1"/>
                </a:solidFill>
                <a:latin typeface="Berlin Sans FB" pitchFamily="34" charset="0"/>
              </a:rPr>
              <a:t>Usamos o </a:t>
            </a:r>
            <a:r>
              <a:rPr lang="pt-BR" sz="3000" dirty="0" err="1">
                <a:solidFill>
                  <a:schemeClr val="tx1"/>
                </a:solidFill>
                <a:latin typeface="Berlin Sans FB" pitchFamily="34" charset="0"/>
              </a:rPr>
              <a:t>Simple</a:t>
            </a:r>
            <a:r>
              <a:rPr lang="pt-BR" sz="3000" dirty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pt-BR" sz="3000" dirty="0" err="1">
                <a:solidFill>
                  <a:schemeClr val="tx1"/>
                </a:solidFill>
                <a:latin typeface="Berlin Sans FB" pitchFamily="34" charset="0"/>
              </a:rPr>
              <a:t>Past</a:t>
            </a:r>
            <a:r>
              <a:rPr lang="pt-BR" sz="3000" dirty="0">
                <a:solidFill>
                  <a:schemeClr val="tx1"/>
                </a:solidFill>
                <a:latin typeface="Berlin Sans FB" pitchFamily="34" charset="0"/>
              </a:rPr>
              <a:t> para expressar uma ação completa no passado num tempo determinado.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2A32502B-2E34-7E26-8D00-ACD8BB640904}"/>
              </a:ext>
            </a:extLst>
          </p:cNvPr>
          <p:cNvSpPr/>
          <p:nvPr/>
        </p:nvSpPr>
        <p:spPr>
          <a:xfrm>
            <a:off x="296451" y="16448"/>
            <a:ext cx="2310712" cy="185679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>
                <a:solidFill>
                  <a:schemeClr val="tx1"/>
                </a:solidFill>
                <a:latin typeface="Century Gothic" pitchFamily="34" charset="0"/>
              </a:rPr>
              <a:t>QUANDO </a:t>
            </a:r>
          </a:p>
          <a:p>
            <a:pPr algn="ctr"/>
            <a:r>
              <a:rPr lang="pt-BR" sz="2500" b="1" dirty="0">
                <a:solidFill>
                  <a:schemeClr val="tx1"/>
                </a:solidFill>
                <a:latin typeface="Century Gothic" pitchFamily="34" charset="0"/>
              </a:rPr>
              <a:t>USAR?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C84C04B-6385-4107-DC88-BBE1C12EAE15}"/>
              </a:ext>
            </a:extLst>
          </p:cNvPr>
          <p:cNvSpPr txBox="1"/>
          <p:nvPr/>
        </p:nvSpPr>
        <p:spPr>
          <a:xfrm>
            <a:off x="804764" y="1873240"/>
            <a:ext cx="1113841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Speaking to reporters after the race, </a:t>
            </a:r>
            <a:r>
              <a:rPr lang="en-US" sz="2000" b="1" dirty="0" err="1">
                <a:solidFill>
                  <a:schemeClr val="bg1"/>
                </a:solidFill>
              </a:rPr>
              <a:t>Gabrielzinho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expressed</a:t>
            </a:r>
            <a:r>
              <a:rPr lang="en-US" sz="2000" b="1" dirty="0">
                <a:solidFill>
                  <a:schemeClr val="bg1"/>
                </a:solidFill>
              </a:rPr>
              <a:t> his joy at achieving his goals. "I </a:t>
            </a:r>
            <a:r>
              <a:rPr lang="en-US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came</a:t>
            </a:r>
            <a:r>
              <a:rPr lang="en-US" sz="2000" b="1" dirty="0">
                <a:solidFill>
                  <a:schemeClr val="bg1"/>
                </a:solidFill>
              </a:rPr>
              <a:t> to Paris with the aim of winning three gold medals, and I’m incredibly happy to have accomplished that. It’s a dream come true," he </a:t>
            </a:r>
            <a:r>
              <a:rPr lang="en-US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said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Ao </a:t>
            </a:r>
            <a:r>
              <a:rPr lang="en-US" sz="2000" b="1" dirty="0" err="1">
                <a:solidFill>
                  <a:schemeClr val="bg1"/>
                </a:solidFill>
              </a:rPr>
              <a:t>falar</a:t>
            </a:r>
            <a:r>
              <a:rPr lang="en-US" sz="2000" b="1" dirty="0">
                <a:solidFill>
                  <a:schemeClr val="bg1"/>
                </a:solidFill>
              </a:rPr>
              <a:t> com </a:t>
            </a:r>
            <a:r>
              <a:rPr lang="en-US" sz="2000" b="1" dirty="0" err="1">
                <a:solidFill>
                  <a:schemeClr val="bg1"/>
                </a:solidFill>
              </a:rPr>
              <a:t>repórteres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após</a:t>
            </a:r>
            <a:r>
              <a:rPr lang="en-US" sz="2000" b="1" dirty="0">
                <a:solidFill>
                  <a:schemeClr val="bg1"/>
                </a:solidFill>
              </a:rPr>
              <a:t> a </a:t>
            </a:r>
            <a:r>
              <a:rPr lang="en-US" sz="2000" b="1" dirty="0" err="1">
                <a:solidFill>
                  <a:schemeClr val="bg1"/>
                </a:solidFill>
              </a:rPr>
              <a:t>prova</a:t>
            </a:r>
            <a:r>
              <a:rPr lang="en-US" sz="2000" b="1" dirty="0">
                <a:solidFill>
                  <a:schemeClr val="bg1"/>
                </a:solidFill>
              </a:rPr>
              <a:t>, </a:t>
            </a:r>
            <a:r>
              <a:rPr lang="en-US" sz="2000" b="1" dirty="0" err="1">
                <a:solidFill>
                  <a:schemeClr val="bg1"/>
                </a:solidFill>
              </a:rPr>
              <a:t>Gabrielzinho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expressou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sua</a:t>
            </a:r>
            <a:r>
              <a:rPr lang="en-US" sz="2000" b="1" dirty="0">
                <a:solidFill>
                  <a:schemeClr val="bg1"/>
                </a:solidFill>
              </a:rPr>
              <a:t> alegria </a:t>
            </a:r>
            <a:r>
              <a:rPr lang="en-US" sz="2000" b="1" dirty="0" err="1">
                <a:solidFill>
                  <a:schemeClr val="bg1"/>
                </a:solidFill>
              </a:rPr>
              <a:t>ao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alcançar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seus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objetivos</a:t>
            </a:r>
            <a:r>
              <a:rPr lang="en-US" sz="2000" b="1" dirty="0">
                <a:solidFill>
                  <a:schemeClr val="bg1"/>
                </a:solidFill>
              </a:rPr>
              <a:t>. “Eu </a:t>
            </a:r>
            <a:r>
              <a:rPr lang="en-US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vim</a:t>
            </a:r>
            <a:r>
              <a:rPr lang="en-US" sz="2000" b="1" dirty="0">
                <a:solidFill>
                  <a:schemeClr val="bg1"/>
                </a:solidFill>
              </a:rPr>
              <a:t> a Paris com a meta de </a:t>
            </a:r>
            <a:r>
              <a:rPr lang="en-US" sz="2000" b="1" dirty="0" err="1">
                <a:solidFill>
                  <a:schemeClr val="bg1"/>
                </a:solidFill>
              </a:rPr>
              <a:t>ganhar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três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medalhas</a:t>
            </a:r>
            <a:r>
              <a:rPr lang="en-US" sz="2000" b="1" dirty="0">
                <a:solidFill>
                  <a:schemeClr val="bg1"/>
                </a:solidFill>
              </a:rPr>
              <a:t> de </a:t>
            </a:r>
            <a:r>
              <a:rPr lang="en-US" sz="2000" b="1" dirty="0" err="1">
                <a:solidFill>
                  <a:schemeClr val="bg1"/>
                </a:solidFill>
              </a:rPr>
              <a:t>ouro</a:t>
            </a:r>
            <a:r>
              <a:rPr lang="en-US" sz="2000" b="1" dirty="0">
                <a:solidFill>
                  <a:schemeClr val="bg1"/>
                </a:solidFill>
              </a:rPr>
              <a:t>, e </a:t>
            </a:r>
            <a:r>
              <a:rPr lang="en-US" sz="2000" b="1" dirty="0" err="1">
                <a:solidFill>
                  <a:schemeClr val="bg1"/>
                </a:solidFill>
              </a:rPr>
              <a:t>eu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estou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incrivelmente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feliz</a:t>
            </a:r>
            <a:r>
              <a:rPr lang="en-US" sz="2000" b="1" dirty="0">
                <a:solidFill>
                  <a:schemeClr val="bg1"/>
                </a:solidFill>
              </a:rPr>
              <a:t> de </a:t>
            </a:r>
            <a:r>
              <a:rPr lang="en-US" sz="2000" b="1" dirty="0" err="1">
                <a:solidFill>
                  <a:schemeClr val="bg1"/>
                </a:solidFill>
              </a:rPr>
              <a:t>ter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conseguido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isto</a:t>
            </a:r>
            <a:r>
              <a:rPr lang="en-US" sz="2000" b="1" dirty="0">
                <a:solidFill>
                  <a:schemeClr val="bg1"/>
                </a:solidFill>
              </a:rPr>
              <a:t>. É um </a:t>
            </a:r>
            <a:r>
              <a:rPr lang="en-US" sz="2000" b="1" dirty="0" err="1">
                <a:solidFill>
                  <a:schemeClr val="bg1"/>
                </a:solidFill>
              </a:rPr>
              <a:t>sonho</a:t>
            </a:r>
            <a:r>
              <a:rPr lang="en-US" sz="2000" b="1" dirty="0">
                <a:solidFill>
                  <a:schemeClr val="bg1"/>
                </a:solidFill>
              </a:rPr>
              <a:t> que se </a:t>
            </a:r>
            <a:r>
              <a:rPr lang="en-US" sz="2000" b="1" dirty="0" err="1">
                <a:solidFill>
                  <a:schemeClr val="bg1"/>
                </a:solidFill>
              </a:rPr>
              <a:t>torna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realidade</a:t>
            </a:r>
            <a:r>
              <a:rPr lang="en-US" sz="2000" b="1" dirty="0">
                <a:solidFill>
                  <a:schemeClr val="bg1"/>
                </a:solidFill>
              </a:rPr>
              <a:t>," </a:t>
            </a:r>
            <a:r>
              <a:rPr lang="en-US" sz="2000" b="1" dirty="0" err="1">
                <a:solidFill>
                  <a:schemeClr val="bg1"/>
                </a:solidFill>
              </a:rPr>
              <a:t>ele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disse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807337" y="0"/>
            <a:ext cx="10855928" cy="1763486"/>
          </a:xfrm>
        </p:spPr>
        <p:txBody>
          <a:bodyPr numCol="1" rtlCol="0" anchor="ctr">
            <a:noAutofit/>
          </a:bodyPr>
          <a:lstStyle/>
          <a:p>
            <a:pPr marL="0" indent="0" algn="just">
              <a:buNone/>
            </a:pPr>
            <a:r>
              <a:rPr lang="pt-BR" dirty="0"/>
              <a:t>No “</a:t>
            </a:r>
            <a:r>
              <a:rPr lang="pt-BR" b="1" dirty="0" err="1">
                <a:solidFill>
                  <a:srgbClr val="FFFF00"/>
                </a:solidFill>
              </a:rPr>
              <a:t>Simple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Past</a:t>
            </a:r>
            <a:r>
              <a:rPr lang="pt-BR" dirty="0"/>
              <a:t>" existem os verbos</a:t>
            </a:r>
            <a:r>
              <a:rPr lang="pt-BR" b="1" dirty="0"/>
              <a:t> </a:t>
            </a:r>
            <a:r>
              <a:rPr lang="pt-BR" b="1" dirty="0">
                <a:solidFill>
                  <a:srgbClr val="FFFF00"/>
                </a:solidFill>
              </a:rPr>
              <a:t>regulares </a:t>
            </a:r>
            <a:r>
              <a:rPr lang="pt-BR" dirty="0"/>
              <a:t>que formam o passado com o acréscimo do sufixo </a:t>
            </a:r>
            <a:r>
              <a:rPr lang="pt-BR" b="1" dirty="0">
                <a:solidFill>
                  <a:srgbClr val="FFFF00"/>
                </a:solidFill>
              </a:rPr>
              <a:t>–</a:t>
            </a:r>
            <a:r>
              <a:rPr lang="pt-BR" b="1" dirty="0" err="1">
                <a:solidFill>
                  <a:srgbClr val="FFFF00"/>
                </a:solidFill>
              </a:rPr>
              <a:t>ed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dirty="0"/>
              <a:t>e existem os verbos</a:t>
            </a:r>
            <a:r>
              <a:rPr lang="pt-BR" b="1" dirty="0">
                <a:solidFill>
                  <a:srgbClr val="FFFF00"/>
                </a:solidFill>
              </a:rPr>
              <a:t> irregulares </a:t>
            </a:r>
            <a:r>
              <a:rPr lang="pt-BR" dirty="0"/>
              <a:t>que tem formas diferentes de passado. O “</a:t>
            </a:r>
            <a:r>
              <a:rPr lang="pt-BR" b="1" dirty="0" err="1">
                <a:solidFill>
                  <a:srgbClr val="FFFF00"/>
                </a:solidFill>
              </a:rPr>
              <a:t>Past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Participle</a:t>
            </a:r>
            <a:r>
              <a:rPr lang="pt-BR" dirty="0"/>
              <a:t>” é utilizado nos tempos </a:t>
            </a:r>
            <a:r>
              <a:rPr lang="pt-BR" b="1" dirty="0">
                <a:solidFill>
                  <a:srgbClr val="FFFF00"/>
                </a:solidFill>
              </a:rPr>
              <a:t>perfeitos</a:t>
            </a:r>
            <a:r>
              <a:rPr lang="pt-BR" dirty="0"/>
              <a:t> em inglês. Vejam os exemplos abaixo:</a:t>
            </a:r>
            <a:endParaRPr lang="en-US" dirty="0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3726782F-A162-1973-64C1-30FBD9DB9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077807"/>
              </p:ext>
            </p:extLst>
          </p:nvPr>
        </p:nvGraphicFramePr>
        <p:xfrm>
          <a:off x="923730" y="1763486"/>
          <a:ext cx="10627568" cy="486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7929">
                  <a:extLst>
                    <a:ext uri="{9D8B030D-6E8A-4147-A177-3AD203B41FA5}">
                      <a16:colId xmlns:a16="http://schemas.microsoft.com/office/drawing/2014/main" val="1216272739"/>
                    </a:ext>
                  </a:extLst>
                </a:gridCol>
                <a:gridCol w="2262643">
                  <a:extLst>
                    <a:ext uri="{9D8B030D-6E8A-4147-A177-3AD203B41FA5}">
                      <a16:colId xmlns:a16="http://schemas.microsoft.com/office/drawing/2014/main" val="3535854848"/>
                    </a:ext>
                  </a:extLst>
                </a:gridCol>
                <a:gridCol w="2585879">
                  <a:extLst>
                    <a:ext uri="{9D8B030D-6E8A-4147-A177-3AD203B41FA5}">
                      <a16:colId xmlns:a16="http://schemas.microsoft.com/office/drawing/2014/main" val="3083591289"/>
                    </a:ext>
                  </a:extLst>
                </a:gridCol>
                <a:gridCol w="3291117">
                  <a:extLst>
                    <a:ext uri="{9D8B030D-6E8A-4147-A177-3AD203B41FA5}">
                      <a16:colId xmlns:a16="http://schemas.microsoft.com/office/drawing/2014/main" val="687446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300" dirty="0"/>
                        <a:t>INFINITIVE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/>
                        <a:t>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/>
                        <a:t>SIMPLE PAST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/>
                        <a:t>PAST PARTICIPLE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121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300" dirty="0"/>
                        <a:t>1) </a:t>
                      </a:r>
                      <a:r>
                        <a:rPr lang="pt-BR" sz="2300" dirty="0" err="1"/>
                        <a:t>To</a:t>
                      </a:r>
                      <a:r>
                        <a:rPr lang="pt-BR" sz="2300" dirty="0"/>
                        <a:t> capture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/>
                        <a:t>capture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err="1"/>
                        <a:t>captured</a:t>
                      </a:r>
                      <a:endParaRPr lang="pt-BR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err="1"/>
                        <a:t>captured</a:t>
                      </a:r>
                      <a:endParaRPr lang="pt-BR" sz="2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297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300" dirty="0"/>
                        <a:t>2) </a:t>
                      </a:r>
                      <a:r>
                        <a:rPr lang="pt-BR" sz="2300" dirty="0" err="1"/>
                        <a:t>To</a:t>
                      </a:r>
                      <a:r>
                        <a:rPr lang="pt-BR" sz="2300" dirty="0"/>
                        <a:t> </a:t>
                      </a:r>
                      <a:r>
                        <a:rPr lang="pt-BR" sz="2300" dirty="0" err="1"/>
                        <a:t>dominate</a:t>
                      </a:r>
                      <a:endParaRPr lang="pt-BR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err="1"/>
                        <a:t>dominate</a:t>
                      </a:r>
                      <a:endParaRPr lang="pt-BR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err="1"/>
                        <a:t>dominated</a:t>
                      </a:r>
                      <a:endParaRPr lang="pt-BR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err="1"/>
                        <a:t>dominated</a:t>
                      </a:r>
                      <a:endParaRPr lang="pt-BR" sz="2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639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300" dirty="0"/>
                        <a:t>3) </a:t>
                      </a:r>
                      <a:r>
                        <a:rPr lang="pt-BR" sz="2300" dirty="0" err="1"/>
                        <a:t>To</a:t>
                      </a:r>
                      <a:r>
                        <a:rPr lang="pt-BR" sz="2300" dirty="0"/>
                        <a:t> </a:t>
                      </a:r>
                      <a:r>
                        <a:rPr lang="pt-BR" sz="2300" dirty="0" err="1"/>
                        <a:t>outpace</a:t>
                      </a:r>
                      <a:endParaRPr lang="pt-BR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err="1"/>
                        <a:t>outpace</a:t>
                      </a:r>
                      <a:endParaRPr lang="pt-BR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err="1"/>
                        <a:t>outpaced</a:t>
                      </a:r>
                      <a:endParaRPr lang="pt-BR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2300" dirty="0" err="1"/>
                        <a:t>outpaced</a:t>
                      </a:r>
                      <a:endParaRPr lang="pt-BR" sz="2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700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300" dirty="0"/>
                        <a:t>4) </a:t>
                      </a:r>
                      <a:r>
                        <a:rPr lang="pt-BR" sz="2300" dirty="0" err="1"/>
                        <a:t>To</a:t>
                      </a:r>
                      <a:r>
                        <a:rPr lang="pt-BR" sz="2300" dirty="0"/>
                        <a:t> </a:t>
                      </a:r>
                      <a:r>
                        <a:rPr lang="pt-BR" sz="2300" dirty="0" err="1"/>
                        <a:t>finish</a:t>
                      </a:r>
                      <a:endParaRPr lang="pt-BR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err="1"/>
                        <a:t>finish</a:t>
                      </a:r>
                      <a:endParaRPr lang="pt-BR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err="1"/>
                        <a:t>finished</a:t>
                      </a:r>
                      <a:endParaRPr lang="pt-BR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err="1"/>
                        <a:t>finished</a:t>
                      </a:r>
                      <a:endParaRPr lang="pt-BR" sz="2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164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300" dirty="0"/>
                        <a:t>5) </a:t>
                      </a:r>
                      <a:r>
                        <a:rPr lang="pt-BR" sz="2300" dirty="0" err="1"/>
                        <a:t>To</a:t>
                      </a:r>
                      <a:r>
                        <a:rPr lang="pt-BR" sz="2300" dirty="0"/>
                        <a:t> follow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/>
                        <a:t>follow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err="1"/>
                        <a:t>followed</a:t>
                      </a:r>
                      <a:endParaRPr lang="pt-BR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err="1"/>
                        <a:t>followed</a:t>
                      </a:r>
                      <a:endParaRPr lang="pt-BR" sz="2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706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300" dirty="0"/>
                        <a:t>6) </a:t>
                      </a:r>
                      <a:r>
                        <a:rPr lang="pt-BR" sz="2300" dirty="0" err="1"/>
                        <a:t>To</a:t>
                      </a:r>
                      <a:r>
                        <a:rPr lang="pt-BR" sz="2300" dirty="0"/>
                        <a:t> </a:t>
                      </a:r>
                      <a:r>
                        <a:rPr lang="pt-BR" sz="2300" dirty="0" err="1"/>
                        <a:t>claim</a:t>
                      </a:r>
                      <a:endParaRPr lang="pt-BR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err="1"/>
                        <a:t>claim</a:t>
                      </a:r>
                      <a:endParaRPr lang="pt-BR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err="1"/>
                        <a:t>claimed</a:t>
                      </a:r>
                      <a:endParaRPr lang="pt-BR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err="1"/>
                        <a:t>claimed</a:t>
                      </a:r>
                      <a:endParaRPr lang="pt-BR" sz="2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558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300" dirty="0"/>
                        <a:t>7) </a:t>
                      </a:r>
                      <a:r>
                        <a:rPr lang="pt-BR" sz="2300" dirty="0" err="1"/>
                        <a:t>To</a:t>
                      </a:r>
                      <a:r>
                        <a:rPr lang="pt-BR" sz="2300" dirty="0"/>
                        <a:t> </a:t>
                      </a:r>
                      <a:r>
                        <a:rPr lang="pt-BR" sz="2300" dirty="0" err="1"/>
                        <a:t>be</a:t>
                      </a:r>
                      <a:endParaRPr lang="pt-BR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 err="1">
                          <a:solidFill>
                            <a:srgbClr val="FF0000"/>
                          </a:solidFill>
                        </a:rPr>
                        <a:t>am</a:t>
                      </a:r>
                      <a:r>
                        <a:rPr lang="pt-BR" sz="2300" b="1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pt-BR" sz="2300" b="1" dirty="0" err="1">
                          <a:solidFill>
                            <a:srgbClr val="FF0000"/>
                          </a:solidFill>
                        </a:rPr>
                        <a:t>is</a:t>
                      </a:r>
                      <a:r>
                        <a:rPr lang="pt-BR" sz="2300" b="1" dirty="0">
                          <a:solidFill>
                            <a:srgbClr val="FF0000"/>
                          </a:solidFill>
                        </a:rPr>
                        <a:t>, 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 err="1">
                          <a:solidFill>
                            <a:srgbClr val="FF0000"/>
                          </a:solidFill>
                        </a:rPr>
                        <a:t>was</a:t>
                      </a:r>
                      <a:r>
                        <a:rPr lang="pt-BR" sz="2300" b="1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pt-BR" sz="2300" b="1" dirty="0" err="1">
                          <a:solidFill>
                            <a:srgbClr val="FF0000"/>
                          </a:solidFill>
                        </a:rPr>
                        <a:t>were</a:t>
                      </a:r>
                      <a:endParaRPr lang="pt-BR" sz="23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err="1"/>
                        <a:t>be</a:t>
                      </a:r>
                      <a:r>
                        <a:rPr lang="pt-BR" sz="2300" b="1" dirty="0" err="1">
                          <a:solidFill>
                            <a:srgbClr val="FF0000"/>
                          </a:solidFill>
                        </a:rPr>
                        <a:t>en</a:t>
                      </a:r>
                      <a:endParaRPr lang="pt-BR" sz="23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430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300" dirty="0"/>
                        <a:t>8) </a:t>
                      </a:r>
                      <a:r>
                        <a:rPr lang="pt-BR" sz="2300" dirty="0" err="1"/>
                        <a:t>To</a:t>
                      </a:r>
                      <a:r>
                        <a:rPr lang="pt-BR" sz="2300" dirty="0"/>
                        <a:t> 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/>
                        <a:t>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/>
                        <a:t>c</a:t>
                      </a:r>
                      <a:r>
                        <a:rPr lang="pt-BR" sz="2300" b="1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pt-BR" sz="2300" dirty="0"/>
                        <a:t>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/>
                        <a:t>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73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300" dirty="0"/>
                        <a:t>9) </a:t>
                      </a:r>
                      <a:r>
                        <a:rPr lang="pt-BR" sz="2300" dirty="0" err="1"/>
                        <a:t>To</a:t>
                      </a:r>
                      <a:r>
                        <a:rPr lang="pt-BR" sz="2300" dirty="0"/>
                        <a:t> </a:t>
                      </a:r>
                      <a:r>
                        <a:rPr lang="pt-BR" sz="2300" dirty="0" err="1"/>
                        <a:t>say</a:t>
                      </a:r>
                      <a:endParaRPr lang="pt-BR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err="1"/>
                        <a:t>say</a:t>
                      </a:r>
                      <a:endParaRPr lang="pt-BR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err="1"/>
                        <a:t>sa</a:t>
                      </a:r>
                      <a:r>
                        <a:rPr lang="pt-BR" sz="2300" b="1" dirty="0" err="1">
                          <a:solidFill>
                            <a:srgbClr val="FF0000"/>
                          </a:solidFill>
                        </a:rPr>
                        <a:t>id</a:t>
                      </a:r>
                      <a:endParaRPr lang="pt-BR" sz="23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err="1"/>
                        <a:t>sa</a:t>
                      </a:r>
                      <a:r>
                        <a:rPr lang="pt-BR" sz="2300" b="1" dirty="0" err="1">
                          <a:solidFill>
                            <a:srgbClr val="FF0000"/>
                          </a:solidFill>
                        </a:rPr>
                        <a:t>id</a:t>
                      </a:r>
                      <a:endParaRPr lang="pt-BR" sz="23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796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300" dirty="0"/>
                        <a:t>10) </a:t>
                      </a:r>
                      <a:r>
                        <a:rPr lang="pt-BR" sz="2300" dirty="0" err="1"/>
                        <a:t>To</a:t>
                      </a:r>
                      <a:r>
                        <a:rPr lang="pt-BR" sz="2300" dirty="0"/>
                        <a:t> make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/>
                        <a:t>make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0" i="0" u="none" strike="noStrike" cap="none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ma</a:t>
                      </a:r>
                      <a:r>
                        <a:rPr lang="pt-BR" sz="2300" b="1" i="0" u="none" strike="noStrike" cap="none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d</a:t>
                      </a:r>
                      <a:r>
                        <a:rPr lang="pt-BR" sz="2300" b="0" i="0" u="none" strike="noStrike" cap="none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e</a:t>
                      </a:r>
                      <a:endParaRPr lang="pt-BR" sz="23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0" i="0" u="none" strike="noStrike" cap="none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ma</a:t>
                      </a:r>
                      <a:r>
                        <a:rPr lang="pt-BR" sz="2300" b="1" i="0" u="none" strike="noStrike" cap="none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d</a:t>
                      </a:r>
                      <a:r>
                        <a:rPr lang="pt-BR" sz="2300" b="0" i="0" u="none" strike="noStrike" cap="none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e</a:t>
                      </a:r>
                      <a:endParaRPr lang="pt-BR" sz="23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12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11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/>
          <p:nvPr/>
        </p:nvSpPr>
        <p:spPr>
          <a:xfrm>
            <a:off x="189757" y="394217"/>
            <a:ext cx="648072" cy="6069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SOUND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pic>
        <p:nvPicPr>
          <p:cNvPr id="112" name="Google Shape;11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811" y="-4475"/>
            <a:ext cx="11366013" cy="68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/>
        </p:nvSpPr>
        <p:spPr>
          <a:xfrm>
            <a:off x="326571" y="151200"/>
            <a:ext cx="11862253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alibri"/>
              <a:buNone/>
            </a:pPr>
            <a:r>
              <a:rPr lang="en-US" sz="3000" b="1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Kathy: </a:t>
            </a:r>
            <a:r>
              <a:rPr lang="en-US" sz="3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Tom, have you </a:t>
            </a:r>
            <a:r>
              <a:rPr lang="en-US" sz="30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started</a:t>
            </a:r>
            <a:r>
              <a:rPr lang="en-US" sz="3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your diet? I hope you haven’t </a:t>
            </a:r>
            <a:r>
              <a:rPr lang="en-US" sz="30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gained</a:t>
            </a:r>
            <a:r>
              <a:rPr lang="en-US" sz="3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weight. </a:t>
            </a:r>
            <a:endParaRPr sz="30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alibri"/>
              <a:buNone/>
            </a:pPr>
            <a:r>
              <a:rPr lang="en-US" sz="3000" b="1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Tom: </a:t>
            </a:r>
            <a:r>
              <a:rPr lang="en-US" sz="3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en-US" sz="30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boiled</a:t>
            </a:r>
            <a:r>
              <a:rPr lang="en-US" sz="3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eggs and </a:t>
            </a:r>
            <a:r>
              <a:rPr lang="en-US" sz="30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sliced</a:t>
            </a:r>
            <a:r>
              <a:rPr lang="en-US" sz="3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celery for lunch. </a:t>
            </a:r>
            <a:endParaRPr sz="30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alibri"/>
              <a:buNone/>
            </a:pPr>
            <a:r>
              <a:rPr lang="en-US" sz="3000" b="1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Kathy</a:t>
            </a:r>
            <a:r>
              <a:rPr lang="en-US" sz="3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Have you </a:t>
            </a:r>
            <a:r>
              <a:rPr lang="en-US" sz="30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exercised</a:t>
            </a:r>
            <a:r>
              <a:rPr lang="en-US" sz="3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at all? </a:t>
            </a:r>
            <a:endParaRPr sz="30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alibri"/>
              <a:buNone/>
            </a:pPr>
            <a:r>
              <a:rPr lang="en-US" sz="3000" b="1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Tom</a:t>
            </a:r>
            <a:r>
              <a:rPr lang="en-US" sz="3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I </a:t>
            </a:r>
            <a:r>
              <a:rPr lang="en-US" sz="30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walked</a:t>
            </a:r>
            <a:r>
              <a:rPr lang="en-US" sz="3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5 miles and </a:t>
            </a:r>
            <a:r>
              <a:rPr lang="en-US" sz="30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jogged</a:t>
            </a:r>
            <a:r>
              <a:rPr lang="en-US" sz="3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the park. </a:t>
            </a:r>
            <a:endParaRPr sz="30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alibri"/>
              <a:buNone/>
            </a:pPr>
            <a:r>
              <a:rPr lang="en-US" sz="3000" b="1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Kathy</a:t>
            </a:r>
            <a:r>
              <a:rPr lang="en-US" sz="3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Have you </a:t>
            </a:r>
            <a:r>
              <a:rPr lang="en-US" sz="30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cleaned</a:t>
            </a:r>
            <a:r>
              <a:rPr lang="en-US" sz="3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the house? Calories can be </a:t>
            </a:r>
            <a:r>
              <a:rPr lang="en-US" sz="30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worked</a:t>
            </a:r>
            <a:r>
              <a:rPr lang="en-US" sz="3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off that way. </a:t>
            </a:r>
            <a:endParaRPr sz="3000" dirty="0"/>
          </a:p>
        </p:txBody>
      </p:sp>
      <p:pic>
        <p:nvPicPr>
          <p:cNvPr id="2" name="Google Shape;112;p14">
            <a:extLst>
              <a:ext uri="{FF2B5EF4-FFF2-40B4-BE49-F238E27FC236}">
                <a16:creationId xmlns:a16="http://schemas.microsoft.com/office/drawing/2014/main" id="{03A40B26-C439-22FC-3CA4-085076BBD09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754" t="14341" r="80970" b="76957"/>
          <a:stretch/>
        </p:blipFill>
        <p:spPr>
          <a:xfrm>
            <a:off x="4032315" y="951278"/>
            <a:ext cx="839757" cy="500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12;p14">
            <a:extLst>
              <a:ext uri="{FF2B5EF4-FFF2-40B4-BE49-F238E27FC236}">
                <a16:creationId xmlns:a16="http://schemas.microsoft.com/office/drawing/2014/main" id="{65F677EC-1AFD-D2EC-5AC5-73F6D3DCEBF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3347" t="14206" r="60168" b="77500"/>
          <a:stretch/>
        </p:blipFill>
        <p:spPr>
          <a:xfrm>
            <a:off x="4032315" y="1840643"/>
            <a:ext cx="794724" cy="524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2;p14">
            <a:extLst>
              <a:ext uri="{FF2B5EF4-FFF2-40B4-BE49-F238E27FC236}">
                <a16:creationId xmlns:a16="http://schemas.microsoft.com/office/drawing/2014/main" id="{9B4F7565-F9A4-0856-BE37-D623979CBEB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972" t="14206" r="36640" b="77500"/>
          <a:stretch/>
        </p:blipFill>
        <p:spPr>
          <a:xfrm>
            <a:off x="9871789" y="942391"/>
            <a:ext cx="709126" cy="509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2;p14">
            <a:extLst>
              <a:ext uri="{FF2B5EF4-FFF2-40B4-BE49-F238E27FC236}">
                <a16:creationId xmlns:a16="http://schemas.microsoft.com/office/drawing/2014/main" id="{FE177B8B-F2FD-2EE2-FE95-4BE4449D16C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972" t="14206" r="36640" b="77500"/>
          <a:stretch/>
        </p:blipFill>
        <p:spPr>
          <a:xfrm>
            <a:off x="1617307" y="1855080"/>
            <a:ext cx="709126" cy="509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12;p14">
            <a:extLst>
              <a:ext uri="{FF2B5EF4-FFF2-40B4-BE49-F238E27FC236}">
                <a16:creationId xmlns:a16="http://schemas.microsoft.com/office/drawing/2014/main" id="{532F0DA1-7F76-F450-0311-E7665D09FE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972" t="14206" r="36640" b="77500"/>
          <a:stretch/>
        </p:blipFill>
        <p:spPr>
          <a:xfrm>
            <a:off x="3441374" y="2753332"/>
            <a:ext cx="709126" cy="509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12;p14">
            <a:extLst>
              <a:ext uri="{FF2B5EF4-FFF2-40B4-BE49-F238E27FC236}">
                <a16:creationId xmlns:a16="http://schemas.microsoft.com/office/drawing/2014/main" id="{8AB8C845-B7D4-2B69-50FE-260E446B251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3347" t="14206" r="60168" b="77500"/>
          <a:stretch/>
        </p:blipFill>
        <p:spPr>
          <a:xfrm>
            <a:off x="1712103" y="3681884"/>
            <a:ext cx="794724" cy="524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12;p14">
            <a:extLst>
              <a:ext uri="{FF2B5EF4-FFF2-40B4-BE49-F238E27FC236}">
                <a16:creationId xmlns:a16="http://schemas.microsoft.com/office/drawing/2014/main" id="{15F49C96-180C-F387-2A10-6751371F381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972" t="14206" r="36640" b="77500"/>
          <a:stretch/>
        </p:blipFill>
        <p:spPr>
          <a:xfrm>
            <a:off x="4637184" y="3714983"/>
            <a:ext cx="709126" cy="509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12;p14">
            <a:extLst>
              <a:ext uri="{FF2B5EF4-FFF2-40B4-BE49-F238E27FC236}">
                <a16:creationId xmlns:a16="http://schemas.microsoft.com/office/drawing/2014/main" id="{EE0CEEB6-A64A-1BDF-6DBA-40FF4B551F1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972" t="14206" r="36640" b="77500"/>
          <a:stretch/>
        </p:blipFill>
        <p:spPr>
          <a:xfrm>
            <a:off x="3257872" y="4605325"/>
            <a:ext cx="709126" cy="509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12;p14">
            <a:extLst>
              <a:ext uri="{FF2B5EF4-FFF2-40B4-BE49-F238E27FC236}">
                <a16:creationId xmlns:a16="http://schemas.microsoft.com/office/drawing/2014/main" id="{37BD909A-D802-B296-0358-BEAC4DE4310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3347" t="14206" r="60168" b="77500"/>
          <a:stretch/>
        </p:blipFill>
        <p:spPr>
          <a:xfrm>
            <a:off x="8815809" y="4598106"/>
            <a:ext cx="794724" cy="524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cnologia 16x9">
  <a:themeElements>
    <a:clrScheme name="Tech_16x9">
      <a:dk1>
        <a:srgbClr val="000000"/>
      </a:dk1>
      <a:lt1>
        <a:srgbClr val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Tech_16x9">
      <a:dk1>
        <a:srgbClr val="000000"/>
      </a:dk1>
      <a:lt1>
        <a:srgbClr val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764</Words>
  <Application>Microsoft Office PowerPoint</Application>
  <PresentationFormat>Personalizar</PresentationFormat>
  <Paragraphs>100</Paragraphs>
  <Slides>13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Arial</vt:lpstr>
      <vt:lpstr>Comic Sans MS</vt:lpstr>
      <vt:lpstr>Calibri</vt:lpstr>
      <vt:lpstr>Century Gothic</vt:lpstr>
      <vt:lpstr>Berlin Sans FB</vt:lpstr>
      <vt:lpstr>Geo</vt:lpstr>
      <vt:lpstr>Tecnologia 16x9</vt:lpstr>
      <vt:lpstr>SIMPLE PAST TENSE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Cristiane Cruz</cp:lastModifiedBy>
  <cp:revision>7</cp:revision>
  <dcterms:modified xsi:type="dcterms:W3CDTF">2024-09-09T14:25:08Z</dcterms:modified>
</cp:coreProperties>
</file>