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9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14" r:id="rId16"/>
    <p:sldId id="270" r:id="rId17"/>
    <p:sldId id="271" r:id="rId18"/>
    <p:sldId id="286" r:id="rId19"/>
    <p:sldId id="287" r:id="rId20"/>
    <p:sldId id="288" r:id="rId21"/>
    <p:sldId id="273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9" r:id="rId30"/>
    <p:sldId id="290" r:id="rId31"/>
    <p:sldId id="283" r:id="rId32"/>
    <p:sldId id="285" r:id="rId33"/>
    <p:sldId id="295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296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291" r:id="rId53"/>
    <p:sldId id="292" r:id="rId54"/>
    <p:sldId id="294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BD3"/>
    <a:srgbClr val="E6E3D0"/>
    <a:srgbClr val="E1DEC5"/>
    <a:srgbClr val="8F6D58"/>
    <a:srgbClr val="906D58"/>
    <a:srgbClr val="EDE7E3"/>
    <a:srgbClr val="EAE3DE"/>
    <a:srgbClr val="E2D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66" d="100"/>
          <a:sy n="66" d="100"/>
        </p:scale>
        <p:origin x="-930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s-ES"/>
          </a:p>
        </p:txBody>
      </p:sp>
      <p:pic>
        <p:nvPicPr>
          <p:cNvPr id="3075" name="Picture 3" descr="A:\minispi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s-ES"/>
          </a:p>
        </p:txBody>
      </p:sp>
      <p:pic>
        <p:nvPicPr>
          <p:cNvPr id="3077" name="Picture 5" descr="A:\minispi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 noProof="0" smtClean="0"/>
              <a:t>Clique para editar o título mestre</a:t>
            </a:r>
            <a:endParaRPr lang="es-ES" noProof="0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  <a:endParaRPr lang="es-ES" noProof="0" smtClean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C1BA37-41D3-43B1-AFCC-6D035CDBB04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5C4CF-7437-497C-9F67-0C2EA77C64D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857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6406D-8C7B-4A63-930D-DF133E64BFB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178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r>
              <a:rPr lang="pt-BR" smtClean="0"/>
              <a:t>Clique no ícone para adicionar clip-art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F75B0CE-39F9-42B3-871F-696E7D097A4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36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3B75F-216A-4701-A03B-E256CED5589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93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DE9AA-A294-4FC1-B9AA-69E8857E400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3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AFE32-DDCC-4F23-9E94-887822181BF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04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52594-74DB-4B64-A49B-DB83115375D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4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A2D0D-04BF-497D-9544-14F55581078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0762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CA6D7-B2F9-4FA4-85CC-B632F74F0FF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91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28462-50E2-464C-A28A-F4701E81461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77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457CA-D6FF-45EE-BDCB-8E3853C5B9A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35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Rectangle 37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s-ES"/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2090" name="Picture 42" descr="A:\minispir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Picture 43" descr="A:\minispir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9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09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209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209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4DAAE9-F71E-40B2-BF6A-232A865FEE8E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3750" y="692696"/>
            <a:ext cx="3124200" cy="7747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7704" y="1700808"/>
            <a:ext cx="6855296" cy="3556992"/>
          </a:xfrm>
        </p:spPr>
        <p:txBody>
          <a:bodyPr/>
          <a:lstStyle/>
          <a:p>
            <a:pPr eaLnBrk="1" hangingPunct="1">
              <a:defRPr/>
            </a:pP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Cristiane Cruz</a:t>
            </a:r>
          </a:p>
          <a:p>
            <a:pPr algn="l" eaLnBrk="1" hangingPunct="1">
              <a:defRPr/>
            </a:pPr>
            <a:r>
              <a:rPr lang="pt-BR" dirty="0" smtClean="0"/>
              <a:t>cristiane.cruz@ifrn.edu.br</a:t>
            </a:r>
          </a:p>
          <a:p>
            <a:pPr algn="l" eaLnBrk="1" hangingPunct="1">
              <a:defRPr/>
            </a:pPr>
            <a:r>
              <a:rPr lang="pt-BR" dirty="0"/>
              <a:t>http://</a:t>
            </a:r>
            <a:r>
              <a:rPr lang="pt-BR" dirty="0" smtClean="0"/>
              <a:t>docente.ifrn.edu.br/cristianecruz</a:t>
            </a:r>
          </a:p>
          <a:p>
            <a:pPr algn="l" eaLnBrk="1" hangingPunct="1">
              <a:defRPr/>
            </a:pPr>
            <a:r>
              <a:rPr lang="pt-BR" dirty="0" smtClean="0"/>
              <a:t>Cristiane de </a:t>
            </a:r>
            <a:r>
              <a:rPr lang="pt-BR" dirty="0"/>
              <a:t>Brito Cruz, </a:t>
            </a:r>
            <a:r>
              <a:rPr lang="pt-BR" dirty="0" smtClean="0"/>
              <a:t>www.facebook.com/cristiane.britocruz</a:t>
            </a:r>
          </a:p>
          <a:p>
            <a:pPr algn="l" eaLnBrk="1" hangingPunct="1">
              <a:defRPr/>
            </a:pPr>
            <a:r>
              <a:rPr lang="pt-BR" dirty="0" smtClean="0"/>
              <a:t>@chris_divine09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431800" cy="56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17900"/>
            <a:ext cx="45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06" y="4587240"/>
            <a:ext cx="431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40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Sofa.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/>
              <a:t>Countable.</a:t>
            </a:r>
          </a:p>
          <a:p>
            <a:r>
              <a:rPr lang="es-ES" sz="2800"/>
              <a:t>A sofa.</a:t>
            </a:r>
          </a:p>
          <a:p>
            <a:r>
              <a:rPr lang="es-ES" sz="2800"/>
              <a:t>Two sofas.</a:t>
            </a:r>
          </a:p>
          <a:p>
            <a:r>
              <a:rPr lang="es-ES" sz="2800"/>
              <a:t>There is a sofa in my house.</a:t>
            </a:r>
          </a:p>
          <a:p>
            <a:r>
              <a:rPr lang="es-ES" sz="2800"/>
              <a:t>There aren’t any sofas in this class.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588" y="2544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37900" name="Picture 12" descr="http://www.rippenschneider.de/Gifs/moebel/moebel00006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409825"/>
            <a:ext cx="3733800" cy="280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Banana.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/>
              <a:t>Countable.</a:t>
            </a:r>
          </a:p>
          <a:p>
            <a:r>
              <a:rPr lang="es-ES" sz="2800"/>
              <a:t>There is a banana.</a:t>
            </a:r>
          </a:p>
          <a:p>
            <a:r>
              <a:rPr lang="es-ES" sz="2800"/>
              <a:t>There are some bananas.</a:t>
            </a:r>
          </a:p>
          <a:p>
            <a:r>
              <a:rPr lang="es-ES" sz="2800"/>
              <a:t>There are two bananas.</a:t>
            </a:r>
          </a:p>
        </p:txBody>
      </p:sp>
      <p:pic>
        <p:nvPicPr>
          <p:cNvPr id="38924" name="Picture 12" descr="http://www.rippenschneider.de/Gifs/obst/obst00006.gif"/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686050"/>
            <a:ext cx="3733800" cy="2247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Strawberry.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s-ES" sz="2800"/>
              <a:t>Countable.</a:t>
            </a:r>
          </a:p>
          <a:p>
            <a:pPr algn="just"/>
            <a:r>
              <a:rPr lang="es-ES" sz="2800"/>
              <a:t>There is a strawberry.</a:t>
            </a:r>
          </a:p>
          <a:p>
            <a:r>
              <a:rPr lang="es-ES" sz="2800"/>
              <a:t>Three strawberries. There are three strawberies.</a:t>
            </a:r>
          </a:p>
          <a:p>
            <a:r>
              <a:rPr lang="es-ES" sz="2800"/>
              <a:t>There are some strawberries.</a:t>
            </a:r>
          </a:p>
          <a:p>
            <a:pPr algn="just"/>
            <a:r>
              <a:rPr lang="es-ES" sz="2800"/>
              <a:t>There isn’t any cream.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588" y="2811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39948" name="Picture 12" descr="http://www.rippenschneider.de/Gifs/obst/obst00019.gif"/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690813"/>
            <a:ext cx="3733800" cy="2238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Lemon, orange and tomato.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400"/>
              <a:t>All are countable.</a:t>
            </a:r>
          </a:p>
          <a:p>
            <a:r>
              <a:rPr lang="es-ES" sz="2400"/>
              <a:t>A lemon, an orange a tomato.</a:t>
            </a:r>
          </a:p>
          <a:p>
            <a:r>
              <a:rPr lang="es-ES" sz="2400"/>
              <a:t>Two or three lemons, oranges and tomatoes.</a:t>
            </a:r>
          </a:p>
          <a:p>
            <a:r>
              <a:rPr lang="es-ES" sz="2400"/>
              <a:t>There are some lemons and some tomatoes and some oranges but there aren’t any carrots.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588" y="2690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40968" name="Picture 8" descr="http://www.rippenschneider.de/Gifs/obst/obst0005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71800"/>
            <a:ext cx="10509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9" name="Picture 9" descr="http://www.rippenschneider.de/Gifs/obst/obst0006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95600"/>
            <a:ext cx="1017588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4" name="Picture 14" descr="http://www.rippenschneider.de/Gifs/obst/obst00058.gif"/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971800"/>
            <a:ext cx="129540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832" y="188640"/>
            <a:ext cx="7620000" cy="527720"/>
          </a:xfrm>
        </p:spPr>
        <p:txBody>
          <a:bodyPr/>
          <a:lstStyle/>
          <a:p>
            <a:r>
              <a:rPr lang="es-ES" dirty="0"/>
              <a:t>A, </a:t>
            </a:r>
            <a:r>
              <a:rPr lang="es-ES" dirty="0" err="1"/>
              <a:t>an</a:t>
            </a:r>
            <a:r>
              <a:rPr lang="es-ES" dirty="0"/>
              <a:t>, </a:t>
            </a:r>
            <a:r>
              <a:rPr lang="es-ES" dirty="0" err="1"/>
              <a:t>some</a:t>
            </a:r>
            <a:r>
              <a:rPr lang="es-ES" dirty="0"/>
              <a:t> and </a:t>
            </a:r>
            <a:r>
              <a:rPr lang="es-ES" dirty="0" err="1"/>
              <a:t>any</a:t>
            </a:r>
            <a:r>
              <a:rPr lang="es-ES" dirty="0"/>
              <a:t>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84887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A, an, some and any.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620000" cy="4556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800" dirty="0" err="1"/>
              <a:t>We</a:t>
            </a:r>
            <a:r>
              <a:rPr lang="es-ES" sz="2800" dirty="0"/>
              <a:t> use </a:t>
            </a:r>
            <a:r>
              <a:rPr lang="es-ES" sz="2800" b="1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s-E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ES" sz="2800" dirty="0" err="1"/>
              <a:t>with</a:t>
            </a:r>
            <a:r>
              <a:rPr lang="es-ES" sz="2800" dirty="0"/>
              <a:t> </a:t>
            </a:r>
            <a:r>
              <a:rPr lang="es-ES" sz="2800" dirty="0" err="1"/>
              <a:t>countable</a:t>
            </a:r>
            <a:r>
              <a:rPr lang="es-ES" sz="2800" dirty="0"/>
              <a:t> </a:t>
            </a:r>
            <a:r>
              <a:rPr lang="es-ES" sz="2800" dirty="0" err="1"/>
              <a:t>nouns</a:t>
            </a:r>
            <a:r>
              <a:rPr lang="es-ES" sz="2800" dirty="0"/>
              <a:t>: a </a:t>
            </a:r>
            <a:r>
              <a:rPr lang="es-ES" sz="2800" dirty="0" err="1"/>
              <a:t>pear</a:t>
            </a:r>
            <a:r>
              <a:rPr lang="es-ES" sz="2800" dirty="0"/>
              <a:t>, a </a:t>
            </a:r>
            <a:r>
              <a:rPr lang="es-ES" sz="2800" dirty="0" err="1"/>
              <a:t>peach</a:t>
            </a:r>
            <a:r>
              <a:rPr lang="es-ES" sz="2800" dirty="0"/>
              <a:t>, a </a:t>
            </a:r>
            <a:r>
              <a:rPr lang="es-ES" sz="2800" dirty="0" err="1"/>
              <a:t>tomato</a:t>
            </a:r>
            <a:r>
              <a:rPr lang="es-ES" sz="2800" dirty="0"/>
              <a:t>, a </a:t>
            </a:r>
            <a:r>
              <a:rPr lang="es-ES" sz="2800" dirty="0" err="1"/>
              <a:t>sofa</a:t>
            </a:r>
            <a:r>
              <a:rPr lang="es-E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s-ES" sz="2800" dirty="0" err="1"/>
              <a:t>We</a:t>
            </a:r>
            <a:r>
              <a:rPr lang="es-ES" sz="2800" dirty="0"/>
              <a:t> use </a:t>
            </a:r>
            <a:r>
              <a:rPr lang="es-ES" sz="2800" b="1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AN</a:t>
            </a:r>
            <a:r>
              <a:rPr lang="es-ES" sz="2800" dirty="0"/>
              <a:t> </a:t>
            </a:r>
            <a:r>
              <a:rPr lang="es-ES" sz="2800" dirty="0" err="1"/>
              <a:t>when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words</a:t>
            </a:r>
            <a:r>
              <a:rPr lang="es-ES" sz="2800" dirty="0"/>
              <a:t> </a:t>
            </a:r>
            <a:r>
              <a:rPr lang="es-ES" sz="2800" dirty="0" err="1"/>
              <a:t>starts</a:t>
            </a:r>
            <a:r>
              <a:rPr lang="es-ES" sz="2800" dirty="0"/>
              <a:t> </a:t>
            </a:r>
            <a:r>
              <a:rPr lang="es-ES" sz="2800" dirty="0" err="1"/>
              <a:t>with</a:t>
            </a:r>
            <a:r>
              <a:rPr lang="es-ES" sz="2800" dirty="0"/>
              <a:t> a </a:t>
            </a:r>
            <a:r>
              <a:rPr lang="es-ES" sz="2800" dirty="0" err="1"/>
              <a:t>vowel</a:t>
            </a:r>
            <a:r>
              <a:rPr lang="es-ES" sz="2800" dirty="0"/>
              <a:t>: </a:t>
            </a:r>
            <a:r>
              <a:rPr lang="es-ES" sz="2800" dirty="0" err="1"/>
              <a:t>an</a:t>
            </a:r>
            <a:r>
              <a:rPr lang="es-ES" sz="2800" dirty="0"/>
              <a:t> </a:t>
            </a:r>
            <a:r>
              <a:rPr lang="es-ES" sz="2800" dirty="0" err="1"/>
              <a:t>orange</a:t>
            </a:r>
            <a:r>
              <a:rPr lang="es-ES" sz="2800" dirty="0"/>
              <a:t>, </a:t>
            </a:r>
            <a:r>
              <a:rPr lang="es-ES" sz="2800" dirty="0" err="1"/>
              <a:t>an</a:t>
            </a:r>
            <a:r>
              <a:rPr lang="es-ES" sz="2800" dirty="0"/>
              <a:t> </a:t>
            </a:r>
            <a:r>
              <a:rPr lang="es-ES" sz="2800" dirty="0" err="1"/>
              <a:t>umbrella</a:t>
            </a:r>
            <a:r>
              <a:rPr lang="es-E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s-ES" sz="2800" dirty="0" err="1"/>
              <a:t>We</a:t>
            </a:r>
            <a:r>
              <a:rPr lang="es-ES" sz="2800" dirty="0"/>
              <a:t> use </a:t>
            </a:r>
            <a:r>
              <a:rPr lang="es-ES" sz="2800" b="1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SOME</a:t>
            </a:r>
            <a:r>
              <a:rPr lang="es-ES" sz="2800" dirty="0"/>
              <a:t> </a:t>
            </a:r>
            <a:r>
              <a:rPr lang="es-ES" sz="2800" dirty="0" err="1"/>
              <a:t>with</a:t>
            </a:r>
            <a:r>
              <a:rPr lang="es-ES" sz="2800" dirty="0"/>
              <a:t> </a:t>
            </a:r>
            <a:r>
              <a:rPr lang="es-ES" sz="2800" dirty="0" err="1"/>
              <a:t>countable</a:t>
            </a:r>
            <a:r>
              <a:rPr lang="es-ES" sz="2800" dirty="0"/>
              <a:t> and </a:t>
            </a:r>
            <a:r>
              <a:rPr lang="es-ES" sz="2800" dirty="0" err="1"/>
              <a:t>uncountable</a:t>
            </a:r>
            <a:r>
              <a:rPr lang="es-ES" sz="2800" dirty="0"/>
              <a:t> </a:t>
            </a:r>
            <a:r>
              <a:rPr lang="es-ES" sz="2800" dirty="0" err="1"/>
              <a:t>nouns</a:t>
            </a:r>
            <a:r>
              <a:rPr lang="es-ES" sz="2800" dirty="0"/>
              <a:t> ( </a:t>
            </a:r>
            <a:r>
              <a:rPr lang="es-ES" sz="2800" dirty="0" err="1"/>
              <a:t>without</a:t>
            </a:r>
            <a:r>
              <a:rPr lang="es-ES" sz="2800" dirty="0"/>
              <a:t> </a:t>
            </a:r>
            <a:r>
              <a:rPr lang="es-ES" sz="2800" dirty="0" err="1"/>
              <a:t>specifying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exact</a:t>
            </a:r>
            <a:r>
              <a:rPr lang="es-ES" sz="2800" dirty="0"/>
              <a:t> </a:t>
            </a:r>
            <a:r>
              <a:rPr lang="es-ES" sz="2800" dirty="0" err="1"/>
              <a:t>number</a:t>
            </a:r>
            <a:r>
              <a:rPr lang="es-ES" sz="2800" dirty="0"/>
              <a:t>)in </a:t>
            </a:r>
            <a:r>
              <a:rPr lang="es-ES" sz="2800" dirty="0" err="1"/>
              <a:t>affirmative</a:t>
            </a:r>
            <a:r>
              <a:rPr lang="es-ES" sz="2800" dirty="0"/>
              <a:t> </a:t>
            </a:r>
            <a:r>
              <a:rPr lang="es-ES" sz="2800" dirty="0" err="1"/>
              <a:t>sentences</a:t>
            </a:r>
            <a:r>
              <a:rPr lang="es-ES" sz="2800" dirty="0"/>
              <a:t>: </a:t>
            </a:r>
            <a:r>
              <a:rPr lang="es-ES" sz="2800" dirty="0" err="1"/>
              <a:t>some</a:t>
            </a:r>
            <a:r>
              <a:rPr lang="es-ES" sz="2800" dirty="0"/>
              <a:t> </a:t>
            </a:r>
            <a:r>
              <a:rPr lang="es-ES" sz="2800" dirty="0" err="1"/>
              <a:t>milk</a:t>
            </a:r>
            <a:r>
              <a:rPr lang="es-ES" sz="2800" dirty="0"/>
              <a:t>, </a:t>
            </a:r>
            <a:r>
              <a:rPr lang="es-ES" sz="2800" dirty="0" err="1"/>
              <a:t>some</a:t>
            </a:r>
            <a:r>
              <a:rPr lang="es-ES" sz="2800" dirty="0"/>
              <a:t> </a:t>
            </a:r>
            <a:r>
              <a:rPr lang="es-ES" sz="2800" dirty="0" err="1"/>
              <a:t>potatoes</a:t>
            </a:r>
            <a:r>
              <a:rPr lang="es-ES" sz="2800" dirty="0"/>
              <a:t>, </a:t>
            </a:r>
            <a:r>
              <a:rPr lang="es-ES" sz="2800" dirty="0" err="1"/>
              <a:t>some</a:t>
            </a:r>
            <a:r>
              <a:rPr lang="es-ES" sz="2800" dirty="0"/>
              <a:t> </a:t>
            </a:r>
            <a:r>
              <a:rPr lang="es-ES" sz="2800" dirty="0" err="1"/>
              <a:t>sugar</a:t>
            </a:r>
            <a:r>
              <a:rPr lang="es-ES" sz="2800" dirty="0"/>
              <a:t>, </a:t>
            </a:r>
            <a:r>
              <a:rPr lang="es-ES" sz="2800" dirty="0" err="1"/>
              <a:t>some</a:t>
            </a:r>
            <a:r>
              <a:rPr lang="es-ES" sz="2800" dirty="0"/>
              <a:t> </a:t>
            </a:r>
            <a:r>
              <a:rPr lang="es-ES" sz="2800" dirty="0" err="1"/>
              <a:t>books</a:t>
            </a:r>
            <a:r>
              <a:rPr lang="es-ES" sz="2800" dirty="0"/>
              <a:t>, </a:t>
            </a:r>
            <a:r>
              <a:rPr lang="es-ES" sz="2800" dirty="0" err="1"/>
              <a:t>some</a:t>
            </a:r>
            <a:r>
              <a:rPr lang="es-ES" sz="2800" dirty="0"/>
              <a:t> </a:t>
            </a:r>
            <a:r>
              <a:rPr lang="es-ES" sz="2800" dirty="0" err="1"/>
              <a:t>cds</a:t>
            </a:r>
            <a:r>
              <a:rPr lang="es-E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s-ES" sz="2800" dirty="0" err="1"/>
              <a:t>We</a:t>
            </a:r>
            <a:r>
              <a:rPr lang="es-ES" sz="2800" dirty="0"/>
              <a:t> use </a:t>
            </a:r>
            <a:r>
              <a:rPr lang="es-ES" sz="2800" b="1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ANY</a:t>
            </a:r>
            <a:r>
              <a:rPr lang="es-ES" sz="2800" dirty="0"/>
              <a:t> </a:t>
            </a:r>
            <a:r>
              <a:rPr lang="es-ES" sz="2800" dirty="0" err="1"/>
              <a:t>with</a:t>
            </a:r>
            <a:r>
              <a:rPr lang="es-ES" sz="2800" dirty="0"/>
              <a:t> </a:t>
            </a:r>
            <a:r>
              <a:rPr lang="es-ES" sz="2800" dirty="0" err="1"/>
              <a:t>countable</a:t>
            </a:r>
            <a:r>
              <a:rPr lang="es-ES" sz="2800" dirty="0"/>
              <a:t> and </a:t>
            </a:r>
            <a:r>
              <a:rPr lang="es-ES" sz="2800" dirty="0" err="1"/>
              <a:t>uncountable</a:t>
            </a:r>
            <a:r>
              <a:rPr lang="es-ES" sz="2800" dirty="0"/>
              <a:t> </a:t>
            </a:r>
            <a:r>
              <a:rPr lang="es-ES" sz="2800" dirty="0" err="1"/>
              <a:t>nouns</a:t>
            </a:r>
            <a:r>
              <a:rPr lang="es-ES" sz="2800" dirty="0"/>
              <a:t> in </a:t>
            </a:r>
            <a:r>
              <a:rPr lang="es-ES" sz="2800" dirty="0" err="1"/>
              <a:t>negative</a:t>
            </a:r>
            <a:r>
              <a:rPr lang="es-ES" sz="2800" dirty="0"/>
              <a:t> and </a:t>
            </a:r>
            <a:r>
              <a:rPr lang="es-ES" sz="2800" dirty="0" err="1"/>
              <a:t>interrogative</a:t>
            </a:r>
            <a:r>
              <a:rPr lang="es-ES" sz="2800" dirty="0"/>
              <a:t> </a:t>
            </a:r>
            <a:r>
              <a:rPr lang="es-ES" sz="2800" dirty="0" err="1"/>
              <a:t>sentences</a:t>
            </a:r>
            <a:r>
              <a:rPr lang="es-ES" sz="2800" dirty="0"/>
              <a:t>: </a:t>
            </a:r>
            <a:r>
              <a:rPr lang="es-ES" sz="2800" dirty="0" err="1"/>
              <a:t>any</a:t>
            </a:r>
            <a:r>
              <a:rPr lang="es-ES" sz="2800" dirty="0"/>
              <a:t> </a:t>
            </a:r>
            <a:r>
              <a:rPr lang="es-ES" sz="2800" dirty="0" err="1"/>
              <a:t>coffee</a:t>
            </a:r>
            <a:r>
              <a:rPr lang="es-ES" sz="2800" dirty="0"/>
              <a:t>, </a:t>
            </a:r>
            <a:r>
              <a:rPr lang="es-ES" sz="2800" dirty="0" err="1"/>
              <a:t>any</a:t>
            </a:r>
            <a:r>
              <a:rPr lang="es-ES" sz="2800" dirty="0"/>
              <a:t> </a:t>
            </a:r>
            <a:r>
              <a:rPr lang="es-ES" sz="2800" dirty="0" err="1"/>
              <a:t>chairs</a:t>
            </a:r>
            <a:r>
              <a:rPr lang="es-ES" sz="2800" dirty="0"/>
              <a:t>, </a:t>
            </a:r>
            <a:r>
              <a:rPr lang="es-ES" sz="2800" dirty="0" err="1"/>
              <a:t>any</a:t>
            </a:r>
            <a:r>
              <a:rPr lang="es-ES" sz="2800" dirty="0"/>
              <a:t> </a:t>
            </a:r>
            <a:r>
              <a:rPr lang="es-ES" sz="2800" dirty="0" err="1"/>
              <a:t>furniture</a:t>
            </a:r>
            <a:r>
              <a:rPr lang="es-E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602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Read the following examples.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400"/>
              <a:t>There are some tomatoes.</a:t>
            </a:r>
          </a:p>
          <a:p>
            <a:r>
              <a:rPr lang="es-ES" sz="2400"/>
              <a:t>There are some melons.</a:t>
            </a:r>
          </a:p>
          <a:p>
            <a:r>
              <a:rPr lang="es-ES" sz="2400"/>
              <a:t>There some cucumbers.</a:t>
            </a:r>
          </a:p>
          <a:p>
            <a:r>
              <a:rPr lang="es-ES" sz="2400"/>
              <a:t>There are some oranges</a:t>
            </a:r>
          </a:p>
          <a:p>
            <a:r>
              <a:rPr lang="es-ES" sz="2400"/>
              <a:t>There aren’t any onions.</a:t>
            </a:r>
          </a:p>
          <a:p>
            <a:r>
              <a:rPr lang="es-ES" sz="2400"/>
              <a:t>There isn’t any milk in the greengrocer’s.</a:t>
            </a:r>
          </a:p>
          <a:p>
            <a:r>
              <a:rPr lang="es-ES" sz="2400"/>
              <a:t>There isn’t any sugar in the greengrocer’s.</a:t>
            </a:r>
          </a:p>
        </p:txBody>
      </p:sp>
      <p:pic>
        <p:nvPicPr>
          <p:cNvPr id="44039" name="Picture 7" descr="http://www.bbc.co.uk/radio4/science/media/fruit-and-veg-FINAL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876550"/>
            <a:ext cx="3733800" cy="1866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800"/>
              <a:t>Make sentences about the picture using the following words: pan, fridge, table, kitchen cloth, spoon, milk, salad, window, oven, girl...</a:t>
            </a:r>
          </a:p>
        </p:txBody>
      </p:sp>
      <p:pic>
        <p:nvPicPr>
          <p:cNvPr id="45060" name="Picture 4" descr="http://www.firesafety.gov/kids/images/parents_teachers/kitch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5715000" cy="36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381000"/>
            <a:ext cx="4608512" cy="850234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Uncountable Nouns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340768"/>
            <a:ext cx="4608512" cy="381642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u="sng" dirty="0"/>
              <a:t>Substances</a:t>
            </a:r>
            <a:r>
              <a:rPr lang="en-US" sz="20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Liquids</a:t>
            </a:r>
            <a:endParaRPr lang="en-US" sz="2000" dirty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 water, milk, beer, soup, oil, etc.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accent2"/>
                </a:solidFill>
              </a:rPr>
              <a:t>Solids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meat, cheese, butter, bread, etc.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accent2"/>
                </a:solidFill>
              </a:rPr>
              <a:t>Gases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pollution, air, oxygen, etc.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Some food</a:t>
            </a:r>
            <a:endParaRPr lang="en-US" sz="2000" dirty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pt-BR" sz="2000" dirty="0"/>
              <a:t>rice, </a:t>
            </a:r>
            <a:r>
              <a:rPr lang="pt-BR" sz="2000" dirty="0" err="1"/>
              <a:t>cheese</a:t>
            </a:r>
            <a:r>
              <a:rPr lang="pt-BR" sz="2000" dirty="0"/>
              <a:t>, </a:t>
            </a:r>
            <a:r>
              <a:rPr lang="pt-BR" sz="2000" dirty="0" err="1"/>
              <a:t>jam</a:t>
            </a:r>
            <a:r>
              <a:rPr lang="en-US" sz="2000" dirty="0"/>
              <a:t>, </a:t>
            </a:r>
            <a:r>
              <a:rPr lang="en-US" sz="2000" dirty="0" smtClean="0"/>
              <a:t>chicken, bread, etc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accent2"/>
                </a:solidFill>
              </a:rPr>
              <a:t>Particles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salt, sugar, pepper, rice, etc.</a:t>
            </a:r>
            <a:endParaRPr lang="tr-TR" sz="2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88024" y="1340768"/>
            <a:ext cx="410445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80000"/>
              </a:lnSpc>
            </a:pPr>
            <a:endParaRPr lang="en-US" sz="2000" dirty="0" smtClean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Pounder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pt-BR" sz="2000" dirty="0" smtClean="0"/>
              <a:t>sugar, </a:t>
            </a:r>
            <a:r>
              <a:rPr lang="pt-BR" sz="2000" dirty="0" err="1" smtClean="0"/>
              <a:t>salt</a:t>
            </a:r>
            <a:r>
              <a:rPr lang="pt-BR" sz="2000" dirty="0" smtClean="0"/>
              <a:t>, </a:t>
            </a:r>
            <a:r>
              <a:rPr lang="pt-BR" sz="2000" dirty="0" err="1" smtClean="0"/>
              <a:t>pepper</a:t>
            </a:r>
            <a:r>
              <a:rPr lang="en-US" sz="2000" dirty="0" smtClean="0"/>
              <a:t>, etc.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Materials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pt-BR" sz="2000" dirty="0" err="1" smtClean="0"/>
              <a:t>wood</a:t>
            </a:r>
            <a:r>
              <a:rPr lang="pt-BR" sz="2000" dirty="0" smtClean="0"/>
              <a:t>, </a:t>
            </a:r>
            <a:r>
              <a:rPr lang="pt-BR" sz="2000" dirty="0" err="1" smtClean="0"/>
              <a:t>plastic</a:t>
            </a:r>
            <a:r>
              <a:rPr lang="pt-BR" sz="2000" dirty="0" smtClean="0"/>
              <a:t>, </a:t>
            </a:r>
            <a:r>
              <a:rPr lang="pt-BR" sz="2000" dirty="0" err="1" smtClean="0"/>
              <a:t>gold</a:t>
            </a:r>
            <a:r>
              <a:rPr lang="en-US" sz="2000" dirty="0" smtClean="0"/>
              <a:t>, etc.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Other words as: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buFont typeface="Arial" charset="0"/>
              <a:buNone/>
            </a:pPr>
            <a:r>
              <a:rPr lang="pt-BR" sz="2000" dirty="0" smtClean="0"/>
              <a:t>	  time, </a:t>
            </a:r>
            <a:r>
              <a:rPr lang="pt-BR" sz="2000" dirty="0" err="1" smtClean="0"/>
              <a:t>information</a:t>
            </a:r>
            <a:r>
              <a:rPr lang="pt-BR" sz="2000" dirty="0" smtClean="0"/>
              <a:t>, </a:t>
            </a:r>
            <a:r>
              <a:rPr lang="pt-BR" sz="2000" dirty="0" err="1" smtClean="0"/>
              <a:t>advice</a:t>
            </a:r>
            <a:r>
              <a:rPr lang="pt-BR" sz="2000" dirty="0"/>
              <a:t>, </a:t>
            </a:r>
            <a:r>
              <a:rPr lang="pt-BR" sz="2000" dirty="0" smtClean="0"/>
              <a:t>  </a:t>
            </a:r>
          </a:p>
          <a:p>
            <a:pPr>
              <a:buFont typeface="Arial" charset="0"/>
              <a:buNone/>
            </a:pPr>
            <a:r>
              <a:rPr lang="pt-BR" sz="2000" dirty="0" smtClean="0"/>
              <a:t>	  </a:t>
            </a:r>
            <a:r>
              <a:rPr lang="pt-BR" sz="2000" dirty="0" err="1" smtClean="0"/>
              <a:t>furniture</a:t>
            </a:r>
            <a:r>
              <a:rPr lang="pt-BR" sz="2000" dirty="0" smtClean="0"/>
              <a:t>, </a:t>
            </a:r>
            <a:r>
              <a:rPr lang="pt-BR" sz="2000" dirty="0" err="1" smtClean="0"/>
              <a:t>equipment</a:t>
            </a:r>
            <a:r>
              <a:rPr lang="pt-BR" sz="2000" dirty="0" smtClean="0"/>
              <a:t>, </a:t>
            </a:r>
          </a:p>
          <a:p>
            <a:pPr>
              <a:buFont typeface="Arial" charset="0"/>
              <a:buNone/>
            </a:pPr>
            <a:r>
              <a:rPr lang="pt-BR" sz="2000" dirty="0"/>
              <a:t>	</a:t>
            </a:r>
            <a:r>
              <a:rPr lang="pt-BR" sz="2000" dirty="0" smtClean="0"/>
              <a:t>  </a:t>
            </a:r>
            <a:r>
              <a:rPr lang="pt-BR" sz="2000" dirty="0" err="1" smtClean="0"/>
              <a:t>knowledge</a:t>
            </a:r>
            <a:r>
              <a:rPr lang="pt-BR" sz="2000" dirty="0" smtClean="0"/>
              <a:t>, </a:t>
            </a:r>
            <a:r>
              <a:rPr lang="pt-BR" sz="2000" dirty="0" err="1" smtClean="0"/>
              <a:t>news</a:t>
            </a:r>
            <a:r>
              <a:rPr lang="pt-BR" sz="2000" dirty="0"/>
              <a:t>, </a:t>
            </a:r>
            <a:r>
              <a:rPr lang="pt-BR" sz="2000" dirty="0" err="1"/>
              <a:t>money</a:t>
            </a:r>
            <a:r>
              <a:rPr lang="pt-BR" sz="2000" dirty="0"/>
              <a:t>, </a:t>
            </a:r>
            <a:endParaRPr lang="pt-BR" sz="2000" dirty="0" smtClean="0"/>
          </a:p>
          <a:p>
            <a:pPr>
              <a:buFont typeface="Arial" charset="0"/>
              <a:buNone/>
            </a:pPr>
            <a:r>
              <a:rPr lang="pt-BR" sz="2000" dirty="0"/>
              <a:t>	 </a:t>
            </a:r>
            <a:r>
              <a:rPr lang="pt-BR" sz="2000" dirty="0" smtClean="0"/>
              <a:t> </a:t>
            </a:r>
            <a:r>
              <a:rPr lang="pt-BR" sz="2000" dirty="0" err="1" smtClean="0"/>
              <a:t>work</a:t>
            </a:r>
            <a:r>
              <a:rPr lang="pt-BR" sz="2000" dirty="0"/>
              <a:t>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tr-TR" sz="20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346038" y="5157192"/>
            <a:ext cx="729833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b="1" u="sng" dirty="0"/>
              <a:t>Abstract Nouns</a:t>
            </a:r>
            <a:r>
              <a:rPr lang="en-US" sz="2000" dirty="0"/>
              <a:t>: </a:t>
            </a:r>
            <a:endParaRPr lang="tr-TR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anger, happiness, fun, knowledge, information, time, honesty, peace, etc.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40407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Uncountable Nouns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620000" cy="8843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u="sng" dirty="0"/>
              <a:t>Group names:</a:t>
            </a:r>
            <a:endParaRPr lang="tr-TR" sz="2000" b="1" u="sng" dirty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Furniture</a:t>
            </a:r>
            <a:r>
              <a:rPr lang="en-US" sz="2000" dirty="0"/>
              <a:t>, fruit, jewellery, baggage/luggage, money, weaponry, ammunition, etc.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71600" y="2662037"/>
            <a:ext cx="424847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58775" lvl="2">
              <a:lnSpc>
                <a:spcPct val="80000"/>
              </a:lnSpc>
            </a:pPr>
            <a:r>
              <a:rPr lang="en-US" sz="2000" b="1" i="1" dirty="0" smtClean="0"/>
              <a:t>Furniture</a:t>
            </a:r>
            <a:r>
              <a:rPr lang="en-US" sz="2000" dirty="0" smtClean="0"/>
              <a:t> – uncountable</a:t>
            </a:r>
          </a:p>
          <a:p>
            <a:pPr marL="358775" lvl="2">
              <a:lnSpc>
                <a:spcPct val="80000"/>
              </a:lnSpc>
            </a:pPr>
            <a:r>
              <a:rPr lang="en-US" sz="2000" dirty="0" smtClean="0"/>
              <a:t>Chair, sofa, table – countable</a:t>
            </a:r>
          </a:p>
          <a:p>
            <a:pPr marL="358775" lvl="1" indent="-228600">
              <a:lnSpc>
                <a:spcPct val="80000"/>
              </a:lnSpc>
            </a:pPr>
            <a:endParaRPr lang="en-US" sz="2000" dirty="0" smtClean="0"/>
          </a:p>
          <a:p>
            <a:pPr marL="358775" lvl="2">
              <a:lnSpc>
                <a:spcPct val="80000"/>
              </a:lnSpc>
            </a:pPr>
            <a:r>
              <a:rPr lang="en-US" sz="2000" b="1" i="1" dirty="0" smtClean="0"/>
              <a:t>Fruit</a:t>
            </a:r>
            <a:r>
              <a:rPr lang="en-US" sz="2000" dirty="0" smtClean="0"/>
              <a:t> – uncountable</a:t>
            </a:r>
          </a:p>
          <a:p>
            <a:pPr marL="358775" lvl="2">
              <a:lnSpc>
                <a:spcPct val="80000"/>
              </a:lnSpc>
            </a:pPr>
            <a:r>
              <a:rPr lang="en-US" sz="2000" dirty="0" smtClean="0"/>
              <a:t>Apple, orange, banana – countable</a:t>
            </a:r>
          </a:p>
          <a:p>
            <a:pPr marL="358775" lvl="1" indent="-228600">
              <a:lnSpc>
                <a:spcPct val="80000"/>
              </a:lnSpc>
            </a:pPr>
            <a:endParaRPr lang="en-US" sz="2000" dirty="0" smtClean="0"/>
          </a:p>
          <a:p>
            <a:pPr marL="358775" lvl="2">
              <a:lnSpc>
                <a:spcPct val="80000"/>
              </a:lnSpc>
            </a:pPr>
            <a:r>
              <a:rPr lang="en-US" sz="2000" b="1" i="1" dirty="0" smtClean="0"/>
              <a:t>Jewellery</a:t>
            </a:r>
            <a:r>
              <a:rPr lang="en-US" sz="2000" dirty="0" smtClean="0"/>
              <a:t> – uncountable</a:t>
            </a:r>
          </a:p>
          <a:p>
            <a:pPr marL="358775" lvl="2">
              <a:lnSpc>
                <a:spcPct val="80000"/>
              </a:lnSpc>
            </a:pPr>
            <a:r>
              <a:rPr lang="en-US" sz="2000" dirty="0" smtClean="0"/>
              <a:t>Necklace, ring, bracelet – countable</a:t>
            </a:r>
          </a:p>
          <a:p>
            <a:pPr marL="358775" lvl="1" indent="-228600">
              <a:lnSpc>
                <a:spcPct val="80000"/>
              </a:lnSpc>
            </a:pPr>
            <a:endParaRPr lang="en-US" sz="2000" dirty="0" smtClean="0"/>
          </a:p>
          <a:p>
            <a:pPr marL="358775" lvl="2">
              <a:lnSpc>
                <a:spcPct val="80000"/>
              </a:lnSpc>
            </a:pPr>
            <a:r>
              <a:rPr lang="en-US" sz="2000" b="1" i="1" dirty="0" smtClean="0"/>
              <a:t>Weaponry</a:t>
            </a:r>
            <a:r>
              <a:rPr lang="en-US" sz="2000" dirty="0" smtClean="0"/>
              <a:t> – uncountable</a:t>
            </a:r>
          </a:p>
          <a:p>
            <a:pPr marL="358775" lvl="2">
              <a:lnSpc>
                <a:spcPct val="80000"/>
              </a:lnSpc>
            </a:pPr>
            <a:r>
              <a:rPr lang="en-US" sz="2000" dirty="0" smtClean="0"/>
              <a:t>Pistol, ruffle, gun – countable</a:t>
            </a:r>
          </a:p>
          <a:p>
            <a:pPr lvl="1">
              <a:lnSpc>
                <a:spcPct val="80000"/>
              </a:lnSpc>
            </a:pPr>
            <a:endParaRPr lang="en-US" sz="1700" dirty="0" smtClean="0"/>
          </a:p>
          <a:p>
            <a:pPr>
              <a:lnSpc>
                <a:spcPct val="80000"/>
              </a:lnSpc>
            </a:pPr>
            <a:endParaRPr lang="tr-TR" sz="19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04048" y="2492896"/>
            <a:ext cx="413995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58775" lvl="2">
              <a:lnSpc>
                <a:spcPct val="80000"/>
              </a:lnSpc>
            </a:pPr>
            <a:r>
              <a:rPr lang="en-US" sz="2000" b="1" i="1" dirty="0" smtClean="0"/>
              <a:t>Money</a:t>
            </a:r>
            <a:r>
              <a:rPr lang="en-US" sz="2000" dirty="0" smtClean="0"/>
              <a:t> – uncountable</a:t>
            </a:r>
          </a:p>
          <a:p>
            <a:pPr marL="358775" lvl="2">
              <a:lnSpc>
                <a:spcPct val="80000"/>
              </a:lnSpc>
            </a:pPr>
            <a:r>
              <a:rPr lang="en-US" sz="2000" dirty="0" smtClean="0"/>
              <a:t>Real, dollar, euro, coin, bill – countable</a:t>
            </a:r>
          </a:p>
          <a:p>
            <a:pPr marL="358775" lvl="1" indent="-228600">
              <a:lnSpc>
                <a:spcPct val="80000"/>
              </a:lnSpc>
            </a:pPr>
            <a:endParaRPr lang="en-US" sz="2000" dirty="0" smtClean="0"/>
          </a:p>
          <a:p>
            <a:pPr marL="358775" lvl="2">
              <a:lnSpc>
                <a:spcPct val="80000"/>
              </a:lnSpc>
            </a:pPr>
            <a:r>
              <a:rPr lang="en-US" sz="2000" b="1" i="1" dirty="0" smtClean="0"/>
              <a:t>Time</a:t>
            </a:r>
            <a:r>
              <a:rPr lang="en-US" sz="2000" dirty="0" smtClean="0"/>
              <a:t> – uncountable</a:t>
            </a:r>
          </a:p>
          <a:p>
            <a:pPr marL="358775" lvl="2">
              <a:lnSpc>
                <a:spcPct val="80000"/>
              </a:lnSpc>
            </a:pPr>
            <a:r>
              <a:rPr lang="en-US" sz="2000" dirty="0" smtClean="0"/>
              <a:t>Hour, minute, second – countable</a:t>
            </a:r>
          </a:p>
          <a:p>
            <a:pPr marL="358775" lvl="1" indent="-228600">
              <a:lnSpc>
                <a:spcPct val="80000"/>
              </a:lnSpc>
            </a:pPr>
            <a:endParaRPr lang="en-US" sz="2000" dirty="0" smtClean="0"/>
          </a:p>
          <a:p>
            <a:pPr marL="358775" lvl="2">
              <a:lnSpc>
                <a:spcPct val="80000"/>
              </a:lnSpc>
            </a:pPr>
            <a:r>
              <a:rPr lang="en-US" sz="2000" b="1" i="1" dirty="0" smtClean="0"/>
              <a:t>luggage</a:t>
            </a:r>
            <a:r>
              <a:rPr lang="en-US" sz="2000" dirty="0" smtClean="0"/>
              <a:t>– uncountable</a:t>
            </a:r>
          </a:p>
          <a:p>
            <a:pPr marL="358775" lvl="2">
              <a:lnSpc>
                <a:spcPct val="80000"/>
              </a:lnSpc>
            </a:pPr>
            <a:r>
              <a:rPr lang="en-US" sz="2000" dirty="0" smtClean="0"/>
              <a:t>Case, suitcase, bag, schoolbag, purse – countable</a:t>
            </a:r>
          </a:p>
          <a:p>
            <a:pPr marL="358775" lvl="2">
              <a:lnSpc>
                <a:spcPct val="80000"/>
              </a:lnSpc>
            </a:pPr>
            <a:endParaRPr lang="en-US" sz="2000" dirty="0" smtClean="0"/>
          </a:p>
          <a:p>
            <a:pPr marL="358775" lvl="2">
              <a:lnSpc>
                <a:spcPct val="80000"/>
              </a:lnSpc>
            </a:pPr>
            <a:r>
              <a:rPr lang="en-US" sz="2000" b="1" i="1" dirty="0" smtClean="0"/>
              <a:t>Advice</a:t>
            </a:r>
            <a:r>
              <a:rPr lang="en-US" sz="2000" dirty="0" smtClean="0"/>
              <a:t>– </a:t>
            </a:r>
            <a:r>
              <a:rPr lang="en-US" sz="2000" dirty="0"/>
              <a:t>uncountable</a:t>
            </a:r>
          </a:p>
          <a:p>
            <a:pPr marL="358775" lvl="2">
              <a:lnSpc>
                <a:spcPct val="80000"/>
              </a:lnSpc>
            </a:pPr>
            <a:r>
              <a:rPr lang="en-US" sz="2000" dirty="0" smtClean="0"/>
              <a:t>Tip, word, warning </a:t>
            </a:r>
            <a:r>
              <a:rPr lang="en-US" sz="2000" dirty="0"/>
              <a:t>– countable</a:t>
            </a:r>
          </a:p>
          <a:p>
            <a:pPr>
              <a:lnSpc>
                <a:spcPct val="80000"/>
              </a:lnSpc>
            </a:pP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16191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Are these nouns countable or uncountable?</a:t>
            </a:r>
          </a:p>
        </p:txBody>
      </p:sp>
      <p:sp>
        <p:nvSpPr>
          <p:cNvPr id="29700" name="Rectangle 102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/>
              <a:t>Uncountable.</a:t>
            </a:r>
          </a:p>
          <a:p>
            <a:r>
              <a:rPr lang="es-ES" sz="2800"/>
              <a:t>There is some milk.</a:t>
            </a:r>
          </a:p>
        </p:txBody>
      </p:sp>
      <p:sp>
        <p:nvSpPr>
          <p:cNvPr id="29701" name="Rectangle 1029"/>
          <p:cNvSpPr>
            <a:spLocks noChangeArrowheads="1"/>
          </p:cNvSpPr>
          <p:nvPr/>
        </p:nvSpPr>
        <p:spPr bwMode="auto">
          <a:xfrm>
            <a:off x="0" y="2500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29708" name="Picture 1036" descr="http://www.rippenschneider.de/Gifs/essen/essen00089.gif"/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943100"/>
            <a:ext cx="3733800" cy="373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Both Countable and Uncountable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1800" b="1" i="1" dirty="0"/>
              <a:t>Iron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This cupboard is too heavy, because it's made of iron, (iron </a:t>
            </a:r>
            <a:r>
              <a:rPr lang="tr-TR" sz="1800" dirty="0"/>
              <a:t>= </a:t>
            </a:r>
            <a:r>
              <a:rPr lang="tr-TR" sz="1800" i="1" dirty="0"/>
              <a:t>demir, </a:t>
            </a:r>
            <a:r>
              <a:rPr lang="en-US" sz="1800" b="1" i="1" dirty="0"/>
              <a:t>uncountable)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It's easier to get creases out with steam </a:t>
            </a:r>
            <a:r>
              <a:rPr lang="en-US" sz="1800" b="1" i="1" dirty="0"/>
              <a:t>Irons, </a:t>
            </a:r>
            <a:r>
              <a:rPr lang="en-US" sz="1800" i="1" dirty="0"/>
              <a:t>(irons </a:t>
            </a:r>
            <a:r>
              <a:rPr lang="tr-TR" sz="1800" dirty="0"/>
              <a:t>= </a:t>
            </a:r>
            <a:r>
              <a:rPr lang="tr-TR" sz="1800" i="1" dirty="0"/>
              <a:t>ütüler, </a:t>
            </a:r>
            <a:r>
              <a:rPr lang="en-US" sz="1800" b="1" i="1" dirty="0"/>
              <a:t>countable)</a:t>
            </a:r>
            <a:endParaRPr lang="tr-TR" sz="1800" b="1" i="1" dirty="0"/>
          </a:p>
          <a:p>
            <a:pPr>
              <a:lnSpc>
                <a:spcPct val="90000"/>
              </a:lnSpc>
            </a:pPr>
            <a:r>
              <a:rPr lang="tr-TR" sz="1800" b="1" i="1" dirty="0"/>
              <a:t>Glass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There may be some </a:t>
            </a:r>
            <a:r>
              <a:rPr lang="en-US" sz="1800" i="1" dirty="0"/>
              <a:t>glass </a:t>
            </a:r>
            <a:r>
              <a:rPr lang="en-US" sz="1800" dirty="0"/>
              <a:t>on the floor, because the window got broken, </a:t>
            </a:r>
            <a:r>
              <a:rPr lang="en-US" sz="1800" i="1" dirty="0"/>
              <a:t>(glass </a:t>
            </a:r>
            <a:r>
              <a:rPr lang="tr-TR" sz="1800" i="1" dirty="0"/>
              <a:t>=</a:t>
            </a:r>
            <a:r>
              <a:rPr lang="en-US" sz="1800" i="1" dirty="0"/>
              <a:t>cam, </a:t>
            </a:r>
            <a:r>
              <a:rPr lang="en-US" sz="1800" b="1" i="1" dirty="0"/>
              <a:t>uncountable</a:t>
            </a:r>
            <a:r>
              <a:rPr lang="tr-TR" sz="1800" i="1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We need some more </a:t>
            </a:r>
            <a:r>
              <a:rPr lang="en-US" sz="1800" i="1" dirty="0"/>
              <a:t>glasses </a:t>
            </a:r>
            <a:r>
              <a:rPr lang="en-US" sz="1800" dirty="0"/>
              <a:t>for the party, </a:t>
            </a:r>
            <a:r>
              <a:rPr lang="en-US" sz="1800" i="1" dirty="0"/>
              <a:t>(glass </a:t>
            </a:r>
            <a:r>
              <a:rPr lang="tr-TR" sz="1800" i="1" dirty="0"/>
              <a:t>= bardak, </a:t>
            </a:r>
            <a:r>
              <a:rPr lang="en-US" sz="1800" b="1" i="1" dirty="0"/>
              <a:t>countable</a:t>
            </a:r>
            <a:r>
              <a:rPr lang="en-US" sz="1800" i="1" dirty="0"/>
              <a:t>)</a:t>
            </a:r>
            <a:endParaRPr lang="tr-TR" sz="1800" i="1" dirty="0"/>
          </a:p>
          <a:p>
            <a:pPr>
              <a:lnSpc>
                <a:spcPct val="90000"/>
              </a:lnSpc>
            </a:pPr>
            <a:r>
              <a:rPr lang="tr-TR" sz="1800" b="1" i="1" dirty="0"/>
              <a:t>Paper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She wastes a lot of paper while writing compositions, (paper </a:t>
            </a:r>
            <a:r>
              <a:rPr lang="tr-TR" sz="1800" dirty="0"/>
              <a:t>= </a:t>
            </a:r>
            <a:r>
              <a:rPr lang="tr-TR" sz="1800" i="1" dirty="0"/>
              <a:t>kağıt,</a:t>
            </a:r>
            <a:r>
              <a:rPr lang="en-US" sz="1800" b="1" i="1" dirty="0"/>
              <a:t>uncountable</a:t>
            </a:r>
            <a:r>
              <a:rPr lang="en-US" sz="1800" i="1" dirty="0"/>
              <a:t>)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We always buy two papers at the weekend, </a:t>
            </a:r>
            <a:r>
              <a:rPr lang="en-US" sz="1800" i="1" dirty="0"/>
              <a:t>(two papers (newspapers) </a:t>
            </a:r>
            <a:r>
              <a:rPr lang="tr-TR" sz="1800" i="1" dirty="0"/>
              <a:t>= iki gazete, </a:t>
            </a:r>
            <a:r>
              <a:rPr lang="en-US" sz="1800" b="1" i="1" dirty="0"/>
              <a:t>countable</a:t>
            </a:r>
            <a:r>
              <a:rPr lang="en-US" sz="1800" i="1" dirty="0"/>
              <a:t>)</a:t>
            </a:r>
            <a:endParaRPr lang="tr-TR" sz="1800" i="1" dirty="0"/>
          </a:p>
        </p:txBody>
      </p:sp>
    </p:spTree>
    <p:extLst>
      <p:ext uri="{BB962C8B-B14F-4D97-AF65-F5344CB8AC3E}">
        <p14:creationId xmlns:p14="http://schemas.microsoft.com/office/powerpoint/2010/main" val="11588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131840" y="260648"/>
            <a:ext cx="3528392" cy="671736"/>
          </a:xfrm>
        </p:spPr>
        <p:txBody>
          <a:bodyPr>
            <a:noAutofit/>
          </a:bodyPr>
          <a:lstStyle/>
          <a:p>
            <a:r>
              <a:rPr lang="en-US" sz="4400" u="sng" dirty="0" smtClean="0"/>
              <a:t>Example</a:t>
            </a:r>
            <a:r>
              <a:rPr lang="tr-TR" sz="4400" u="sng" dirty="0" smtClean="0"/>
              <a:t>s</a:t>
            </a:r>
            <a:r>
              <a:rPr lang="en-US" sz="4400" u="sng" dirty="0" smtClean="0"/>
              <a:t>:</a:t>
            </a:r>
            <a:endParaRPr lang="tr-TR" sz="4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66800" y="980728"/>
            <a:ext cx="7620000" cy="5184576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Rice			Chicken         	Salt</a:t>
            </a:r>
          </a:p>
          <a:p>
            <a:pPr>
              <a:buNone/>
            </a:pPr>
            <a:r>
              <a:rPr lang="en-US" sz="2800" dirty="0" smtClean="0"/>
              <a:t>Bread			Money	  	Pepper          </a:t>
            </a:r>
          </a:p>
          <a:p>
            <a:pPr>
              <a:buNone/>
            </a:pPr>
            <a:r>
              <a:rPr lang="en-US" sz="2800" dirty="0" smtClean="0"/>
              <a:t>Cheese		News           		Coffee             </a:t>
            </a:r>
          </a:p>
          <a:p>
            <a:pPr>
              <a:buNone/>
            </a:pPr>
            <a:r>
              <a:rPr lang="en-US" sz="2800" dirty="0" smtClean="0"/>
              <a:t>Water			Gold            		Air</a:t>
            </a:r>
          </a:p>
          <a:p>
            <a:pPr>
              <a:buNone/>
            </a:pPr>
            <a:r>
              <a:rPr lang="en-US" sz="2800" dirty="0" smtClean="0"/>
              <a:t>Tea			Butter            	Fish</a:t>
            </a:r>
          </a:p>
          <a:p>
            <a:pPr>
              <a:buNone/>
            </a:pPr>
            <a:r>
              <a:rPr lang="en-US" sz="2800" dirty="0" smtClean="0"/>
              <a:t>Sugar			Paper                   	Advice          </a:t>
            </a:r>
          </a:p>
          <a:p>
            <a:pPr>
              <a:buNone/>
            </a:pPr>
            <a:r>
              <a:rPr lang="en-US" sz="2800" dirty="0" smtClean="0"/>
              <a:t>Fabric			Cancer		Snow</a:t>
            </a:r>
          </a:p>
          <a:p>
            <a:pPr>
              <a:buNone/>
            </a:pPr>
            <a:r>
              <a:rPr lang="en-US" sz="2800" dirty="0" smtClean="0"/>
              <a:t>Ice			Mathematics	Light</a:t>
            </a:r>
          </a:p>
          <a:p>
            <a:pPr>
              <a:buNone/>
            </a:pPr>
            <a:r>
              <a:rPr lang="en-US" sz="2800" dirty="0" smtClean="0"/>
              <a:t>Soap			Love			Sun</a:t>
            </a:r>
          </a:p>
          <a:p>
            <a:pPr>
              <a:buNone/>
            </a:pPr>
            <a:r>
              <a:rPr lang="en-US" sz="2800" dirty="0" smtClean="0"/>
              <a:t>Flower		Furniture		Basketball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190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642938"/>
          </a:xfrm>
        </p:spPr>
        <p:txBody>
          <a:bodyPr/>
          <a:lstStyle/>
          <a:p>
            <a:r>
              <a:rPr lang="pt-BR" sz="5400" smtClean="0">
                <a:latin typeface="Arial" charset="0"/>
                <a:cs typeface="Arial" charset="0"/>
              </a:rPr>
              <a:t>Partitives:</a:t>
            </a:r>
          </a:p>
        </p:txBody>
      </p:sp>
      <p:sp>
        <p:nvSpPr>
          <p:cNvPr id="29699" name="CaixaDeTexto 3"/>
          <p:cNvSpPr txBox="1">
            <a:spLocks noChangeArrowheads="1"/>
          </p:cNvSpPr>
          <p:nvPr/>
        </p:nvSpPr>
        <p:spPr bwMode="auto">
          <a:xfrm>
            <a:off x="357188" y="2089150"/>
            <a:ext cx="84296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200"/>
              <a:t>These are some expressions used with Uncountable Nouns: </a:t>
            </a:r>
          </a:p>
        </p:txBody>
      </p:sp>
      <p:sp>
        <p:nvSpPr>
          <p:cNvPr id="29700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232275"/>
            <a:ext cx="8229600" cy="21256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t-BR" dirty="0" err="1" smtClean="0">
                <a:latin typeface="Arial" charset="0"/>
                <a:cs typeface="Arial" charset="0"/>
              </a:rPr>
              <a:t>With</a:t>
            </a:r>
            <a:r>
              <a:rPr lang="pt-BR" dirty="0" smtClean="0">
                <a:latin typeface="Arial" charset="0"/>
                <a:cs typeface="Arial" charset="0"/>
              </a:rPr>
              <a:t> </a:t>
            </a:r>
            <a:r>
              <a:rPr lang="pt-BR" dirty="0" err="1" smtClean="0">
                <a:latin typeface="Arial" charset="0"/>
                <a:cs typeface="Arial" charset="0"/>
              </a:rPr>
              <a:t>these</a:t>
            </a:r>
            <a:r>
              <a:rPr lang="pt-BR" dirty="0" smtClean="0">
                <a:latin typeface="Arial" charset="0"/>
                <a:cs typeface="Arial" charset="0"/>
              </a:rPr>
              <a:t> </a:t>
            </a:r>
            <a:r>
              <a:rPr lang="pt-BR" dirty="0" err="1" smtClean="0">
                <a:latin typeface="Arial" charset="0"/>
                <a:cs typeface="Arial" charset="0"/>
              </a:rPr>
              <a:t>expressions</a:t>
            </a:r>
            <a:r>
              <a:rPr lang="pt-BR" dirty="0" smtClean="0">
                <a:latin typeface="Arial" charset="0"/>
                <a:cs typeface="Arial" charset="0"/>
              </a:rPr>
              <a:t> </a:t>
            </a:r>
            <a:r>
              <a:rPr lang="pt-BR" dirty="0" err="1" smtClean="0">
                <a:latin typeface="Arial" charset="0"/>
                <a:cs typeface="Arial" charset="0"/>
              </a:rPr>
              <a:t>we</a:t>
            </a:r>
            <a:r>
              <a:rPr lang="pt-BR" dirty="0" smtClean="0">
                <a:latin typeface="Arial" charset="0"/>
                <a:cs typeface="Arial" charset="0"/>
              </a:rPr>
              <a:t> </a:t>
            </a:r>
            <a:r>
              <a:rPr lang="pt-BR" dirty="0" err="1" smtClean="0">
                <a:latin typeface="Arial" charset="0"/>
                <a:cs typeface="Arial" charset="0"/>
              </a:rPr>
              <a:t>may</a:t>
            </a:r>
            <a:r>
              <a:rPr lang="pt-BR" dirty="0" smtClean="0">
                <a:latin typeface="Arial" charset="0"/>
                <a:cs typeface="Arial" charset="0"/>
              </a:rPr>
              <a:t> use </a:t>
            </a:r>
            <a:r>
              <a:rPr lang="pt-BR" dirty="0" err="1" smtClean="0">
                <a:latin typeface="Arial" charset="0"/>
                <a:cs typeface="Arial" charset="0"/>
              </a:rPr>
              <a:t>numbers</a:t>
            </a:r>
            <a:r>
              <a:rPr lang="pt-BR" dirty="0" smtClean="0">
                <a:latin typeface="Arial" charset="0"/>
                <a:cs typeface="Arial" charset="0"/>
              </a:rPr>
              <a:t> </a:t>
            </a:r>
            <a:r>
              <a:rPr lang="pt-BR" dirty="0" err="1" smtClean="0">
                <a:latin typeface="Arial" charset="0"/>
                <a:cs typeface="Arial" charset="0"/>
              </a:rPr>
              <a:t>with</a:t>
            </a:r>
            <a:r>
              <a:rPr lang="pt-BR" dirty="0" smtClean="0">
                <a:latin typeface="Arial" charset="0"/>
                <a:cs typeface="Arial" charset="0"/>
              </a:rPr>
              <a:t> </a:t>
            </a:r>
            <a:r>
              <a:rPr lang="pt-BR" dirty="0" err="1" smtClean="0">
                <a:latin typeface="Arial" charset="0"/>
                <a:cs typeface="Arial" charset="0"/>
              </a:rPr>
              <a:t>Uncountable</a:t>
            </a:r>
            <a:r>
              <a:rPr lang="pt-BR" dirty="0" smtClean="0">
                <a:latin typeface="Arial" charset="0"/>
                <a:cs typeface="Arial" charset="0"/>
              </a:rPr>
              <a:t> </a:t>
            </a:r>
            <a:r>
              <a:rPr lang="pt-BR" dirty="0" err="1" smtClean="0">
                <a:latin typeface="Arial" charset="0"/>
                <a:cs typeface="Arial" charset="0"/>
              </a:rPr>
              <a:t>Nouns</a:t>
            </a:r>
            <a:r>
              <a:rPr lang="pt-BR" dirty="0" smtClean="0">
                <a:latin typeface="Arial" charset="0"/>
                <a:cs typeface="Arial" charset="0"/>
              </a:rPr>
              <a:t>.</a:t>
            </a:r>
          </a:p>
          <a:p>
            <a:pPr algn="ctr">
              <a:buFont typeface="Arial" charset="0"/>
              <a:buNone/>
            </a:pPr>
            <a:endParaRPr lang="pt-BR" dirty="0" smtClean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r>
              <a:rPr lang="pt-BR" dirty="0" smtClean="0">
                <a:latin typeface="Arial" charset="0"/>
                <a:cs typeface="Arial" charset="0"/>
              </a:rPr>
              <a:t>LET’S SEE!!!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11479" y="3187922"/>
            <a:ext cx="788722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dirty="0"/>
              <a:t>a </a:t>
            </a:r>
            <a:r>
              <a:rPr lang="pt-BR" sz="3600" dirty="0" err="1"/>
              <a:t>box</a:t>
            </a:r>
            <a:r>
              <a:rPr lang="pt-BR" sz="3600" dirty="0"/>
              <a:t> </a:t>
            </a:r>
            <a:r>
              <a:rPr lang="pt-BR" sz="3600" dirty="0" err="1"/>
              <a:t>of</a:t>
            </a:r>
            <a:r>
              <a:rPr lang="pt-BR" sz="3600" dirty="0"/>
              <a:t>; a </a:t>
            </a:r>
            <a:r>
              <a:rPr lang="pt-BR" sz="3600" dirty="0" err="1"/>
              <a:t>loaf</a:t>
            </a:r>
            <a:r>
              <a:rPr lang="pt-BR" sz="3600" dirty="0"/>
              <a:t> </a:t>
            </a:r>
            <a:r>
              <a:rPr lang="pt-BR" sz="3600" dirty="0" err="1"/>
              <a:t>of</a:t>
            </a:r>
            <a:r>
              <a:rPr lang="pt-BR" sz="3600" dirty="0"/>
              <a:t>; a </a:t>
            </a:r>
            <a:r>
              <a:rPr lang="pt-BR" sz="3600" dirty="0" err="1"/>
              <a:t>jar</a:t>
            </a:r>
            <a:r>
              <a:rPr lang="pt-BR" sz="3600" dirty="0"/>
              <a:t> </a:t>
            </a:r>
            <a:r>
              <a:rPr lang="pt-BR" sz="3600" dirty="0" err="1"/>
              <a:t>of</a:t>
            </a:r>
            <a:r>
              <a:rPr lang="pt-BR" sz="3600" dirty="0"/>
              <a:t>; a </a:t>
            </a:r>
            <a:r>
              <a:rPr lang="pt-BR" sz="3600" dirty="0" err="1"/>
              <a:t>glass</a:t>
            </a:r>
            <a:r>
              <a:rPr lang="pt-BR" sz="3600" dirty="0"/>
              <a:t> </a:t>
            </a:r>
            <a:r>
              <a:rPr lang="pt-BR" sz="3600" dirty="0" err="1"/>
              <a:t>of</a:t>
            </a:r>
            <a:r>
              <a:rPr lang="pt-BR" sz="3600" dirty="0"/>
              <a:t>;...</a:t>
            </a:r>
          </a:p>
        </p:txBody>
      </p:sp>
    </p:spTree>
    <p:extLst>
      <p:ext uri="{BB962C8B-B14F-4D97-AF65-F5344CB8AC3E}">
        <p14:creationId xmlns:p14="http://schemas.microsoft.com/office/powerpoint/2010/main" val="15798690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16"/>
          <p:cNvSpPr txBox="1">
            <a:spLocks noChangeArrowheads="1"/>
          </p:cNvSpPr>
          <p:nvPr/>
        </p:nvSpPr>
        <p:spPr bwMode="auto">
          <a:xfrm>
            <a:off x="2786063" y="2071688"/>
            <a:ext cx="39461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dirty="0"/>
              <a:t> </a:t>
            </a:r>
            <a:r>
              <a:rPr lang="pt-BR" dirty="0">
                <a:sym typeface="Symbol" pitchFamily="18" charset="2"/>
              </a:rPr>
              <a:t>  </a:t>
            </a:r>
            <a:r>
              <a:rPr lang="pt-BR" dirty="0" err="1"/>
              <a:t>water</a:t>
            </a:r>
            <a:endParaRPr lang="pt-BR" dirty="0"/>
          </a:p>
          <a:p>
            <a:pPr eaLnBrk="1" hangingPunct="1"/>
            <a:endParaRPr lang="pt-BR" dirty="0"/>
          </a:p>
          <a:p>
            <a:pPr algn="ctr" eaLnBrk="1" hangingPunct="1"/>
            <a:r>
              <a:rPr lang="pt-BR" sz="1600" b="1" dirty="0"/>
              <a:t>A (ONE)  BOTTLE OF </a:t>
            </a:r>
            <a:r>
              <a:rPr lang="pt-BR" sz="1600" dirty="0"/>
              <a:t>WATER</a:t>
            </a:r>
          </a:p>
        </p:txBody>
      </p:sp>
      <p:sp>
        <p:nvSpPr>
          <p:cNvPr id="30723" name="CaixaDeTexto 17"/>
          <p:cNvSpPr txBox="1">
            <a:spLocks noChangeArrowheads="1"/>
          </p:cNvSpPr>
          <p:nvPr/>
        </p:nvSpPr>
        <p:spPr bwMode="auto">
          <a:xfrm>
            <a:off x="6072188" y="4214813"/>
            <a:ext cx="278606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 </a:t>
            </a:r>
            <a:r>
              <a:rPr lang="pt-BR">
                <a:sym typeface="Symbol" pitchFamily="18" charset="2"/>
              </a:rPr>
              <a:t>  </a:t>
            </a:r>
            <a:r>
              <a:rPr lang="pt-BR"/>
              <a:t>water</a:t>
            </a:r>
          </a:p>
          <a:p>
            <a:pPr eaLnBrk="1" hangingPunct="1"/>
            <a:r>
              <a:rPr lang="pt-BR"/>
              <a:t>some water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 sz="1600" b="1"/>
              <a:t>FIVE BOTTLES OF </a:t>
            </a:r>
            <a:r>
              <a:rPr lang="pt-BR" sz="1600"/>
              <a:t>WATER</a:t>
            </a:r>
          </a:p>
        </p:txBody>
      </p:sp>
      <p:pic>
        <p:nvPicPr>
          <p:cNvPr id="30724" name="Picture 11" descr="File:Green Planet water bot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7" y="1108076"/>
            <a:ext cx="150812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5" descr="File:FijiWaterDispl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508375"/>
            <a:ext cx="2517775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CaixaDeTexto 7"/>
          <p:cNvSpPr txBox="1">
            <a:spLocks noChangeArrowheads="1"/>
          </p:cNvSpPr>
          <p:nvPr/>
        </p:nvSpPr>
        <p:spPr bwMode="auto">
          <a:xfrm rot="-5400000">
            <a:off x="918369" y="2215357"/>
            <a:ext cx="2763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000"/>
              <a:t>Imagem: </a:t>
            </a:r>
            <a:r>
              <a:rPr lang="en-US" sz="1000"/>
              <a:t>BrokenSphere /  GNU Free Documentation License.</a:t>
            </a:r>
            <a:r>
              <a:rPr lang="pt-BR" sz="1000"/>
              <a:t> </a:t>
            </a:r>
            <a:endParaRPr lang="pt-BR" sz="900"/>
          </a:p>
        </p:txBody>
      </p:sp>
      <p:sp>
        <p:nvSpPr>
          <p:cNvPr id="30727" name="CaixaDeTexto 8"/>
          <p:cNvSpPr txBox="1">
            <a:spLocks noChangeArrowheads="1"/>
          </p:cNvSpPr>
          <p:nvPr/>
        </p:nvSpPr>
        <p:spPr bwMode="auto">
          <a:xfrm rot="-5400000">
            <a:off x="4389437" y="4405313"/>
            <a:ext cx="3000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000"/>
              <a:t>Imagem: Verne Equinox / Creative Commons Attribution 3.0 Unported. </a:t>
            </a:r>
          </a:p>
        </p:txBody>
      </p:sp>
    </p:spTree>
    <p:extLst>
      <p:ext uri="{BB962C8B-B14F-4D97-AF65-F5344CB8AC3E}">
        <p14:creationId xmlns:p14="http://schemas.microsoft.com/office/powerpoint/2010/main" val="55914976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981075"/>
            <a:ext cx="7293248" cy="55721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Exemplo:</a:t>
            </a: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 A  box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coffee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loaf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bread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can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soda</a:t>
            </a: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cup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tea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glass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soda</a:t>
            </a: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bag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rice</a:t>
            </a:r>
          </a:p>
        </p:txBody>
      </p:sp>
      <p:pic>
        <p:nvPicPr>
          <p:cNvPr id="31747" name="Picture 7" descr="File:Escoffee produ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9" t="43681" r="43895" b="3529"/>
          <a:stretch>
            <a:fillRect/>
          </a:stretch>
        </p:blipFill>
        <p:spPr bwMode="auto">
          <a:xfrm>
            <a:off x="6804025" y="981075"/>
            <a:ext cx="1322388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CaixaDeTexto 15"/>
          <p:cNvSpPr txBox="1">
            <a:spLocks noChangeArrowheads="1"/>
          </p:cNvSpPr>
          <p:nvPr/>
        </p:nvSpPr>
        <p:spPr bwMode="auto">
          <a:xfrm rot="-5400000">
            <a:off x="7131844" y="1956594"/>
            <a:ext cx="2351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000"/>
              <a:t>Imagem: Jeromekruft / Free Art License. </a:t>
            </a:r>
          </a:p>
        </p:txBody>
      </p:sp>
    </p:spTree>
    <p:extLst>
      <p:ext uri="{BB962C8B-B14F-4D97-AF65-F5344CB8AC3E}">
        <p14:creationId xmlns:p14="http://schemas.microsoft.com/office/powerpoint/2010/main" val="342555539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Conteúdo 2"/>
          <p:cNvSpPr>
            <a:spLocks noGrp="1"/>
          </p:cNvSpPr>
          <p:nvPr>
            <p:ph idx="1"/>
          </p:nvPr>
        </p:nvSpPr>
        <p:spPr>
          <a:xfrm>
            <a:off x="1187623" y="1000125"/>
            <a:ext cx="7470601" cy="55721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Exemplo:</a:t>
            </a: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 box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coffee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loaf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bread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can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soda</a:t>
            </a: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cup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tea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glass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soda</a:t>
            </a: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bag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rice</a:t>
            </a:r>
          </a:p>
        </p:txBody>
      </p:sp>
      <p:cxnSp>
        <p:nvCxnSpPr>
          <p:cNvPr id="15" name="Conector de seta reta 14"/>
          <p:cNvCxnSpPr/>
          <p:nvPr/>
        </p:nvCxnSpPr>
        <p:spPr>
          <a:xfrm flipV="1">
            <a:off x="2714625" y="1428750"/>
            <a:ext cx="3929063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2" name="Picture 7" descr="File:Escoffee produ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9" t="43681" r="43895" b="3529"/>
          <a:stretch>
            <a:fillRect/>
          </a:stretch>
        </p:blipFill>
        <p:spPr bwMode="auto">
          <a:xfrm>
            <a:off x="6804025" y="981075"/>
            <a:ext cx="1322388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CaixaDeTexto 15"/>
          <p:cNvSpPr txBox="1">
            <a:spLocks noChangeArrowheads="1"/>
          </p:cNvSpPr>
          <p:nvPr/>
        </p:nvSpPr>
        <p:spPr bwMode="auto">
          <a:xfrm rot="-5400000">
            <a:off x="7131844" y="1956594"/>
            <a:ext cx="2351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000"/>
              <a:t>Imagem: Jeromekruft / Free Art License. </a:t>
            </a:r>
          </a:p>
        </p:txBody>
      </p:sp>
    </p:spTree>
    <p:extLst>
      <p:ext uri="{BB962C8B-B14F-4D97-AF65-F5344CB8AC3E}">
        <p14:creationId xmlns:p14="http://schemas.microsoft.com/office/powerpoint/2010/main" val="1022074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Conteúdo 2"/>
          <p:cNvSpPr>
            <a:spLocks noGrp="1"/>
          </p:cNvSpPr>
          <p:nvPr>
            <p:ph idx="1"/>
          </p:nvPr>
        </p:nvSpPr>
        <p:spPr>
          <a:xfrm>
            <a:off x="1331639" y="1071563"/>
            <a:ext cx="7326585" cy="55721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Exemplo:</a:t>
            </a: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 A  box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coffee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loaf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bread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can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soda</a:t>
            </a: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cup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tea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glass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soda</a:t>
            </a: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bag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rice</a:t>
            </a:r>
          </a:p>
        </p:txBody>
      </p:sp>
      <p:cxnSp>
        <p:nvCxnSpPr>
          <p:cNvPr id="15" name="Conector de seta reta 14"/>
          <p:cNvCxnSpPr/>
          <p:nvPr/>
        </p:nvCxnSpPr>
        <p:spPr>
          <a:xfrm flipV="1">
            <a:off x="2714625" y="1428750"/>
            <a:ext cx="3929063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2428875" y="2643188"/>
            <a:ext cx="2357438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2608263"/>
            <a:ext cx="18097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7" descr="File:Escoffee produc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9" t="43681" r="43895" b="3529"/>
          <a:stretch>
            <a:fillRect/>
          </a:stretch>
        </p:blipFill>
        <p:spPr bwMode="auto">
          <a:xfrm>
            <a:off x="6804025" y="981075"/>
            <a:ext cx="1322388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CaixaDeTexto 15"/>
          <p:cNvSpPr txBox="1">
            <a:spLocks noChangeArrowheads="1"/>
          </p:cNvSpPr>
          <p:nvPr/>
        </p:nvSpPr>
        <p:spPr bwMode="auto">
          <a:xfrm rot="-5400000">
            <a:off x="7131844" y="1956594"/>
            <a:ext cx="2351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000"/>
              <a:t>Imagem: Jeromekruft / Free Art License. </a:t>
            </a:r>
          </a:p>
        </p:txBody>
      </p:sp>
      <p:sp>
        <p:nvSpPr>
          <p:cNvPr id="33800" name="CaixaDeTexto 6"/>
          <p:cNvSpPr txBox="1">
            <a:spLocks noChangeArrowheads="1"/>
          </p:cNvSpPr>
          <p:nvPr/>
        </p:nvSpPr>
        <p:spPr bwMode="auto">
          <a:xfrm>
            <a:off x="4772025" y="3965575"/>
            <a:ext cx="19288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000"/>
              <a:t>Imagem:</a:t>
            </a:r>
            <a:r>
              <a:rPr lang="en-US" sz="1000"/>
              <a:t>Matrona / Creative Commons Attribution-Share Alike 2.5 Generic.</a:t>
            </a:r>
            <a:r>
              <a:rPr lang="pt-BR" sz="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2314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Conteúdo 2"/>
          <p:cNvSpPr>
            <a:spLocks noGrp="1"/>
          </p:cNvSpPr>
          <p:nvPr>
            <p:ph idx="1"/>
          </p:nvPr>
        </p:nvSpPr>
        <p:spPr>
          <a:xfrm>
            <a:off x="1115615" y="1071563"/>
            <a:ext cx="7542609" cy="55721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Exemplo:</a:t>
            </a: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 A  box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coffee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loaf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bread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can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soda</a:t>
            </a: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cup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tea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glass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soda</a:t>
            </a: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bag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rice</a:t>
            </a:r>
          </a:p>
        </p:txBody>
      </p:sp>
      <p:cxnSp>
        <p:nvCxnSpPr>
          <p:cNvPr id="15" name="Conector de seta reta 14"/>
          <p:cNvCxnSpPr/>
          <p:nvPr/>
        </p:nvCxnSpPr>
        <p:spPr>
          <a:xfrm flipV="1">
            <a:off x="2714625" y="1428750"/>
            <a:ext cx="3929063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2428875" y="2643188"/>
            <a:ext cx="2357438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2428875" y="3571875"/>
            <a:ext cx="4572000" cy="1857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2608263"/>
            <a:ext cx="18097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786188"/>
            <a:ext cx="1785938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7" descr="File:Escoffee produc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9" t="43681" r="43895" b="3529"/>
          <a:stretch>
            <a:fillRect/>
          </a:stretch>
        </p:blipFill>
        <p:spPr bwMode="auto">
          <a:xfrm>
            <a:off x="6804025" y="981075"/>
            <a:ext cx="1322388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CaixaDeTexto 15"/>
          <p:cNvSpPr txBox="1">
            <a:spLocks noChangeArrowheads="1"/>
          </p:cNvSpPr>
          <p:nvPr/>
        </p:nvSpPr>
        <p:spPr bwMode="auto">
          <a:xfrm rot="-5400000">
            <a:off x="7131844" y="1956594"/>
            <a:ext cx="2351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000"/>
              <a:t>Imagem: Jeromekruft / Free Art License. </a:t>
            </a:r>
          </a:p>
        </p:txBody>
      </p:sp>
      <p:sp>
        <p:nvSpPr>
          <p:cNvPr id="34826" name="CaixaDeTexto 6"/>
          <p:cNvSpPr txBox="1">
            <a:spLocks noChangeArrowheads="1"/>
          </p:cNvSpPr>
          <p:nvPr/>
        </p:nvSpPr>
        <p:spPr bwMode="auto">
          <a:xfrm>
            <a:off x="4772025" y="3965575"/>
            <a:ext cx="19288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000"/>
              <a:t>Imagem:</a:t>
            </a:r>
            <a:r>
              <a:rPr lang="en-US" sz="1000"/>
              <a:t>Matrona / Creative Commons Attribution-Share Alike 2.5 Generic.</a:t>
            </a:r>
            <a:r>
              <a:rPr lang="pt-BR" sz="800"/>
              <a:t>.</a:t>
            </a:r>
          </a:p>
        </p:txBody>
      </p:sp>
      <p:sp>
        <p:nvSpPr>
          <p:cNvPr id="34827" name="CaixaDeTexto 1"/>
          <p:cNvSpPr txBox="1">
            <a:spLocks noChangeArrowheads="1"/>
          </p:cNvSpPr>
          <p:nvPr/>
        </p:nvSpPr>
        <p:spPr bwMode="auto">
          <a:xfrm>
            <a:off x="7000875" y="5986463"/>
            <a:ext cx="17859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000"/>
              <a:t>Imagem: </a:t>
            </a:r>
            <a:r>
              <a:rPr lang="en-US" sz="1000"/>
              <a:t>Ubcule /  Creative Commons Attribution-Share Alike 3.0 Unported.</a:t>
            </a:r>
            <a:endParaRPr lang="pt-BR" sz="1000"/>
          </a:p>
        </p:txBody>
      </p:sp>
    </p:spTree>
    <p:extLst>
      <p:ext uri="{BB962C8B-B14F-4D97-AF65-F5344CB8AC3E}">
        <p14:creationId xmlns:p14="http://schemas.microsoft.com/office/powerpoint/2010/main" val="4043927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052513"/>
            <a:ext cx="7365256" cy="55721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Exemplo:</a:t>
            </a: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 A  box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coffee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loaf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bread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can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soda</a:t>
            </a: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cup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tea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glass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soda</a:t>
            </a: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bag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rice</a:t>
            </a:r>
          </a:p>
        </p:txBody>
      </p:sp>
      <p:cxnSp>
        <p:nvCxnSpPr>
          <p:cNvPr id="15" name="Conector de seta reta 14"/>
          <p:cNvCxnSpPr/>
          <p:nvPr/>
        </p:nvCxnSpPr>
        <p:spPr>
          <a:xfrm flipV="1">
            <a:off x="2714625" y="1428750"/>
            <a:ext cx="3929063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2428875" y="2643188"/>
            <a:ext cx="2357438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2428875" y="3571875"/>
            <a:ext cx="4572000" cy="1857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2571750" y="5286375"/>
            <a:ext cx="4429125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2608263"/>
            <a:ext cx="18097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786188"/>
            <a:ext cx="1785938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7" descr="File:Escoffee produc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9" t="43681" r="43895" b="3529"/>
          <a:stretch>
            <a:fillRect/>
          </a:stretch>
        </p:blipFill>
        <p:spPr bwMode="auto">
          <a:xfrm>
            <a:off x="6804025" y="981075"/>
            <a:ext cx="1322388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CaixaDeTexto 15"/>
          <p:cNvSpPr txBox="1">
            <a:spLocks noChangeArrowheads="1"/>
          </p:cNvSpPr>
          <p:nvPr/>
        </p:nvSpPr>
        <p:spPr bwMode="auto">
          <a:xfrm rot="-5400000">
            <a:off x="7131844" y="1956594"/>
            <a:ext cx="2351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000"/>
              <a:t>Imagem: Jeromekruft / Free Art License. </a:t>
            </a:r>
          </a:p>
        </p:txBody>
      </p:sp>
      <p:sp>
        <p:nvSpPr>
          <p:cNvPr id="35851" name="CaixaDeTexto 6"/>
          <p:cNvSpPr txBox="1">
            <a:spLocks noChangeArrowheads="1"/>
          </p:cNvSpPr>
          <p:nvPr/>
        </p:nvSpPr>
        <p:spPr bwMode="auto">
          <a:xfrm>
            <a:off x="4772025" y="3965575"/>
            <a:ext cx="19288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000"/>
              <a:t>Imagem:</a:t>
            </a:r>
            <a:r>
              <a:rPr lang="en-US" sz="1000"/>
              <a:t>Matrona / Creative Commons Attribution-Share Alike 2.5 Generic.</a:t>
            </a:r>
            <a:r>
              <a:rPr lang="pt-BR" sz="800"/>
              <a:t>.</a:t>
            </a:r>
          </a:p>
        </p:txBody>
      </p:sp>
      <p:sp>
        <p:nvSpPr>
          <p:cNvPr id="35852" name="CaixaDeTexto 1"/>
          <p:cNvSpPr txBox="1">
            <a:spLocks noChangeArrowheads="1"/>
          </p:cNvSpPr>
          <p:nvPr/>
        </p:nvSpPr>
        <p:spPr bwMode="auto">
          <a:xfrm>
            <a:off x="7000875" y="5986463"/>
            <a:ext cx="17859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000"/>
              <a:t>Imagem: </a:t>
            </a:r>
            <a:r>
              <a:rPr lang="en-US" sz="1000"/>
              <a:t>Ubcule /  Creative Commons Attribution-Share Alike 3.0 Unported.</a:t>
            </a:r>
            <a:endParaRPr lang="pt-BR" sz="1000"/>
          </a:p>
        </p:txBody>
      </p:sp>
    </p:spTree>
    <p:extLst>
      <p:ext uri="{BB962C8B-B14F-4D97-AF65-F5344CB8AC3E}">
        <p14:creationId xmlns:p14="http://schemas.microsoft.com/office/powerpoint/2010/main" val="2316543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Partitive</a:t>
            </a:r>
            <a:r>
              <a:rPr lang="en-US" b="1" dirty="0"/>
              <a:t> Expressions with Uncountable </a:t>
            </a:r>
            <a:r>
              <a:rPr lang="en-US" b="1" dirty="0" smtClean="0"/>
              <a:t>Nouns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6800" y="1752600"/>
            <a:ext cx="7620000" cy="4700736"/>
          </a:xfrm>
        </p:spPr>
        <p:txBody>
          <a:bodyPr/>
          <a:lstStyle/>
          <a:p>
            <a:r>
              <a:rPr lang="en-US" sz="3000" dirty="0"/>
              <a:t>The manager was so angry that he let loose </a:t>
            </a:r>
            <a:r>
              <a:rPr lang="en-US" sz="3000" dirty="0">
                <a:solidFill>
                  <a:srgbClr val="FF0000"/>
                </a:solidFill>
              </a:rPr>
              <a:t>a torrent of abuse </a:t>
            </a:r>
            <a:r>
              <a:rPr lang="en-US" sz="3000" dirty="0"/>
              <a:t>at his workers</a:t>
            </a:r>
            <a:r>
              <a:rPr lang="en-US" sz="3000" dirty="0" smtClean="0"/>
              <a:t>.</a:t>
            </a:r>
          </a:p>
          <a:p>
            <a:r>
              <a:rPr lang="en-US" sz="3000" dirty="0"/>
              <a:t>Can I offer you </a:t>
            </a:r>
            <a:r>
              <a:rPr lang="en-US" sz="3000" dirty="0">
                <a:solidFill>
                  <a:srgbClr val="FF0000"/>
                </a:solidFill>
              </a:rPr>
              <a:t>a piece of advice </a:t>
            </a:r>
            <a:r>
              <a:rPr lang="en-US" sz="3000" dirty="0"/>
              <a:t>about investing your </a:t>
            </a:r>
            <a:r>
              <a:rPr lang="en-US" sz="3000" dirty="0" smtClean="0"/>
              <a:t>savings?</a:t>
            </a:r>
          </a:p>
          <a:p>
            <a:r>
              <a:rPr lang="en-US" sz="3000" dirty="0"/>
              <a:t>Harry slapped his girlfriend in </a:t>
            </a:r>
            <a:r>
              <a:rPr lang="en-US" sz="3000" dirty="0">
                <a:solidFill>
                  <a:srgbClr val="FF0000"/>
                </a:solidFill>
              </a:rPr>
              <a:t>a fit of anger</a:t>
            </a:r>
            <a:r>
              <a:rPr lang="en-US" sz="3000" dirty="0" smtClean="0"/>
              <a:t>.</a:t>
            </a:r>
          </a:p>
          <a:p>
            <a:r>
              <a:rPr lang="en-US" sz="3000" dirty="0"/>
              <a:t>Everyone says her garden’s </a:t>
            </a:r>
            <a:r>
              <a:rPr lang="en-US" sz="3000" dirty="0">
                <a:solidFill>
                  <a:srgbClr val="FF0000"/>
                </a:solidFill>
              </a:rPr>
              <a:t>a work of art</a:t>
            </a:r>
            <a:r>
              <a:rPr lang="en-US" sz="3000" dirty="0"/>
              <a:t>, it’s so beautiful</a:t>
            </a:r>
            <a:r>
              <a:rPr lang="en-US" sz="3000" dirty="0" smtClean="0"/>
              <a:t>.</a:t>
            </a:r>
          </a:p>
          <a:p>
            <a:r>
              <a:rPr lang="en-US" sz="3000" dirty="0"/>
              <a:t>How many </a:t>
            </a:r>
            <a:r>
              <a:rPr lang="en-US" sz="3000" dirty="0">
                <a:solidFill>
                  <a:srgbClr val="FF0000"/>
                </a:solidFill>
              </a:rPr>
              <a:t>rashers of bacon </a:t>
            </a:r>
            <a:r>
              <a:rPr lang="en-US" sz="3000" dirty="0"/>
              <a:t>would you like with your breakfast?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7223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coffee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/>
              <a:t>Uncountable.</a:t>
            </a:r>
          </a:p>
          <a:p>
            <a:r>
              <a:rPr lang="es-ES" sz="2800"/>
              <a:t>There is some coffee.</a:t>
            </a:r>
          </a:p>
          <a:p>
            <a:r>
              <a:rPr lang="es-ES" sz="2800"/>
              <a:t>A cup of coffee or two cups of coffee.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2500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30732" name="Picture 12" descr="http://www.rippenschneider.de/Gifs/essen/essen00090.gif"/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095500"/>
            <a:ext cx="3733800" cy="373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Partitive</a:t>
            </a:r>
            <a:r>
              <a:rPr lang="en-US" b="1" dirty="0"/>
              <a:t> Expressions with Uncountable </a:t>
            </a:r>
            <a:r>
              <a:rPr lang="en-US" b="1" dirty="0" smtClean="0"/>
              <a:t>Nouns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6800" y="1752600"/>
            <a:ext cx="7620000" cy="4700736"/>
          </a:xfrm>
        </p:spPr>
        <p:txBody>
          <a:bodyPr/>
          <a:lstStyle/>
          <a:p>
            <a:r>
              <a:rPr lang="en-US" sz="2800" dirty="0"/>
              <a:t>If you drink more than two </a:t>
            </a:r>
            <a:r>
              <a:rPr lang="en-US" sz="2800" dirty="0">
                <a:solidFill>
                  <a:srgbClr val="FF0000"/>
                </a:solidFill>
              </a:rPr>
              <a:t>glasses of beer</a:t>
            </a:r>
            <a:r>
              <a:rPr lang="en-US" sz="2800" dirty="0"/>
              <a:t>, you shouldn’t </a:t>
            </a:r>
            <a:r>
              <a:rPr lang="en-US" sz="2800" dirty="0" smtClean="0"/>
              <a:t>drive </a:t>
            </a:r>
            <a:r>
              <a:rPr lang="en-US" sz="2800" dirty="0"/>
              <a:t>a car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There were two or three </a:t>
            </a:r>
            <a:r>
              <a:rPr lang="en-US" sz="2800" dirty="0">
                <a:solidFill>
                  <a:srgbClr val="FF0000"/>
                </a:solidFill>
              </a:rPr>
              <a:t>drops of blood </a:t>
            </a:r>
            <a:r>
              <a:rPr lang="en-US" sz="2800" dirty="0"/>
              <a:t>on the carpet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I’m in </a:t>
            </a:r>
            <a:r>
              <a:rPr lang="en-US" sz="2800" dirty="0">
                <a:solidFill>
                  <a:srgbClr val="FF0000"/>
                </a:solidFill>
              </a:rPr>
              <a:t>a spot of bother </a:t>
            </a:r>
            <a:r>
              <a:rPr lang="en-US" sz="2800" dirty="0"/>
              <a:t>because I can’t find my car keys, and I’m already </a:t>
            </a:r>
            <a:r>
              <a:rPr lang="en-US" sz="2800" dirty="0" smtClean="0"/>
              <a:t>late.</a:t>
            </a:r>
          </a:p>
          <a:p>
            <a:r>
              <a:rPr lang="en-US" sz="2800" dirty="0"/>
              <a:t>How much does </a:t>
            </a:r>
            <a:r>
              <a:rPr lang="en-US" sz="2800" dirty="0">
                <a:solidFill>
                  <a:srgbClr val="FF0000"/>
                </a:solidFill>
              </a:rPr>
              <a:t>a loaf of bread </a:t>
            </a:r>
            <a:r>
              <a:rPr lang="en-US" sz="2800" dirty="0"/>
              <a:t>cost in Japan</a:t>
            </a:r>
            <a:r>
              <a:rPr lang="en-US" sz="2800" dirty="0" smtClean="0"/>
              <a:t>?</a:t>
            </a:r>
          </a:p>
          <a:p>
            <a:r>
              <a:rPr lang="en-US" sz="2800" dirty="0"/>
              <a:t>Could I have three </a:t>
            </a:r>
            <a:r>
              <a:rPr lang="en-US" sz="2800" dirty="0">
                <a:solidFill>
                  <a:srgbClr val="FF0000"/>
                </a:solidFill>
              </a:rPr>
              <a:t>pats of butter </a:t>
            </a:r>
            <a:r>
              <a:rPr lang="en-US" sz="2800" dirty="0"/>
              <a:t>and some jam, please?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8419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628800"/>
            <a:ext cx="7632848" cy="924694"/>
          </a:xfrm>
        </p:spPr>
        <p:txBody>
          <a:bodyPr/>
          <a:lstStyle/>
          <a:p>
            <a:pPr>
              <a:buFont typeface="Arial" charset="0"/>
              <a:buAutoNum type="arabicPeriod"/>
            </a:pPr>
            <a:r>
              <a:rPr lang="en-US" sz="1800" b="1" dirty="0" smtClean="0">
                <a:latin typeface="Arial" charset="0"/>
                <a:cs typeface="Arial" charset="0"/>
              </a:rPr>
              <a:t>Do the exercise below on countable and uncountable nouns and click </a:t>
            </a:r>
          </a:p>
          <a:p>
            <a:pPr>
              <a:buFont typeface="Arial" charset="0"/>
              <a:buNone/>
            </a:pPr>
            <a:r>
              <a:rPr lang="en-US" sz="1800" b="1" dirty="0" smtClean="0">
                <a:latin typeface="Arial" charset="0"/>
                <a:cs typeface="Arial" charset="0"/>
              </a:rPr>
              <a:t>on the button to check your answers</a:t>
            </a:r>
          </a:p>
          <a:p>
            <a:pPr>
              <a:buFont typeface="Arial" charset="0"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sp>
        <p:nvSpPr>
          <p:cNvPr id="36885" name="Título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355160" cy="1080120"/>
          </a:xfrm>
        </p:spPr>
        <p:txBody>
          <a:bodyPr/>
          <a:lstStyle/>
          <a:p>
            <a:r>
              <a:rPr lang="en-US" sz="4000" b="1" dirty="0" smtClean="0"/>
              <a:t>Grammar Exercise 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b="1" dirty="0" smtClean="0"/>
              <a:t>Countable and Uncountable Nouns</a:t>
            </a:r>
            <a:endParaRPr lang="pt-B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48838"/>
            <a:ext cx="1104900" cy="313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Espaço Reservado para Conteúdo 2"/>
          <p:cNvSpPr txBox="1">
            <a:spLocks/>
          </p:cNvSpPr>
          <p:nvPr/>
        </p:nvSpPr>
        <p:spPr bwMode="auto">
          <a:xfrm>
            <a:off x="2093098" y="2648838"/>
            <a:ext cx="7139508" cy="328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 </a:t>
            </a:r>
            <a:r>
              <a:rPr lang="en-US" sz="1900" b="1" dirty="0" smtClean="0">
                <a:latin typeface="Arial" charset="0"/>
                <a:cs typeface="Arial" charset="0"/>
              </a:rPr>
              <a:t>children</a:t>
            </a:r>
            <a:r>
              <a:rPr lang="en-US" sz="1900" dirty="0" smtClean="0">
                <a:latin typeface="Arial" charset="0"/>
                <a:cs typeface="Arial" charset="0"/>
              </a:rPr>
              <a:t> are playing in the garden.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don't like </a:t>
            </a:r>
            <a:r>
              <a:rPr lang="en-US" sz="1900" b="1" dirty="0" smtClean="0">
                <a:latin typeface="Arial" charset="0"/>
                <a:cs typeface="Arial" charset="0"/>
              </a:rPr>
              <a:t>milk.</a:t>
            </a:r>
            <a:r>
              <a:rPr lang="en-US" sz="1900" dirty="0" smtClean="0">
                <a:latin typeface="Arial" charset="0"/>
                <a:cs typeface="Arial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prefer </a:t>
            </a:r>
            <a:r>
              <a:rPr lang="en-US" sz="1900" b="1" dirty="0" smtClean="0">
                <a:latin typeface="Arial" charset="0"/>
                <a:cs typeface="Arial" charset="0"/>
              </a:rPr>
              <a:t>tea</a:t>
            </a:r>
            <a:r>
              <a:rPr lang="en-US" sz="1900" dirty="0" smtClean="0">
                <a:latin typeface="Arial" charset="0"/>
                <a:cs typeface="Arial" charset="0"/>
              </a:rPr>
              <a:t>. </a:t>
            </a:r>
          </a:p>
          <a:p>
            <a:pPr marL="0" indent="0">
              <a:buFontTx/>
              <a:buNone/>
            </a:pPr>
            <a:r>
              <a:rPr lang="en-US" sz="1900" b="1" dirty="0" smtClean="0">
                <a:latin typeface="Arial" charset="0"/>
                <a:cs typeface="Arial" charset="0"/>
              </a:rPr>
              <a:t>Scientists</a:t>
            </a:r>
            <a:r>
              <a:rPr lang="en-US" sz="1900" dirty="0" smtClean="0">
                <a:latin typeface="Arial" charset="0"/>
                <a:cs typeface="Arial" charset="0"/>
              </a:rPr>
              <a:t> say that the environment is threatened by pollution.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My mother uses </a:t>
            </a:r>
            <a:r>
              <a:rPr lang="en-US" sz="1900" b="1" dirty="0" smtClean="0">
                <a:latin typeface="Arial" charset="0"/>
                <a:cs typeface="Arial" charset="0"/>
              </a:rPr>
              <a:t>butter</a:t>
            </a:r>
            <a:r>
              <a:rPr lang="en-US" sz="1900" dirty="0" smtClean="0">
                <a:latin typeface="Arial" charset="0"/>
                <a:cs typeface="Arial" charset="0"/>
              </a:rPr>
              <a:t> to prepare cakes.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There are a lot of </a:t>
            </a:r>
            <a:r>
              <a:rPr lang="en-US" sz="1900" b="1" dirty="0" smtClean="0">
                <a:latin typeface="Arial" charset="0"/>
                <a:cs typeface="Arial" charset="0"/>
              </a:rPr>
              <a:t>windows</a:t>
            </a:r>
            <a:r>
              <a:rPr lang="en-US" sz="1900" dirty="0" smtClean="0">
                <a:latin typeface="Arial" charset="0"/>
                <a:cs typeface="Arial" charset="0"/>
              </a:rPr>
              <a:t> in our classroom.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We need some </a:t>
            </a:r>
            <a:r>
              <a:rPr lang="en-US" sz="1900" b="1" dirty="0" smtClean="0">
                <a:latin typeface="Arial" charset="0"/>
                <a:cs typeface="Arial" charset="0"/>
              </a:rPr>
              <a:t>glue</a:t>
            </a:r>
            <a:r>
              <a:rPr lang="en-US" sz="1900" dirty="0" smtClean="0">
                <a:latin typeface="Arial" charset="0"/>
                <a:cs typeface="Arial" charset="0"/>
              </a:rPr>
              <a:t> to fix this vase.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 </a:t>
            </a:r>
            <a:r>
              <a:rPr lang="en-US" sz="1900" b="1" dirty="0" smtClean="0">
                <a:latin typeface="Arial" charset="0"/>
                <a:cs typeface="Arial" charset="0"/>
              </a:rPr>
              <a:t>waiters</a:t>
            </a:r>
            <a:r>
              <a:rPr lang="en-US" sz="1900" dirty="0" smtClean="0">
                <a:latin typeface="Arial" charset="0"/>
                <a:cs typeface="Arial" charset="0"/>
              </a:rPr>
              <a:t> in this restaurant are very professional.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There are two bags of </a:t>
            </a:r>
            <a:r>
              <a:rPr lang="en-US" sz="1900" b="1" dirty="0" smtClean="0">
                <a:latin typeface="Arial" charset="0"/>
                <a:cs typeface="Arial" charset="0"/>
              </a:rPr>
              <a:t>sugar </a:t>
            </a:r>
            <a:r>
              <a:rPr lang="en-US" sz="1900" dirty="0" smtClean="0">
                <a:latin typeface="Arial" charset="0"/>
                <a:cs typeface="Arial" charset="0"/>
              </a:rPr>
              <a:t>on that table.</a:t>
            </a: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6787886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628800"/>
            <a:ext cx="7632848" cy="924694"/>
          </a:xfrm>
        </p:spPr>
        <p:txBody>
          <a:bodyPr/>
          <a:lstStyle/>
          <a:p>
            <a:pPr>
              <a:buFont typeface="Arial" charset="0"/>
              <a:buAutoNum type="arabicPeriod"/>
            </a:pPr>
            <a:r>
              <a:rPr lang="en-US" sz="1800" b="1" dirty="0" smtClean="0">
                <a:latin typeface="Arial" charset="0"/>
                <a:cs typeface="Arial" charset="0"/>
              </a:rPr>
              <a:t>Do the exercise below on countable and uncountable nouns and click </a:t>
            </a:r>
          </a:p>
          <a:p>
            <a:pPr>
              <a:buFont typeface="Arial" charset="0"/>
              <a:buNone/>
            </a:pPr>
            <a:r>
              <a:rPr lang="en-US" sz="1800" b="1" dirty="0" smtClean="0">
                <a:latin typeface="Arial" charset="0"/>
                <a:cs typeface="Arial" charset="0"/>
              </a:rPr>
              <a:t>on the button to check your answers</a:t>
            </a:r>
          </a:p>
          <a:p>
            <a:pPr>
              <a:buFont typeface="Arial" charset="0"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sp>
        <p:nvSpPr>
          <p:cNvPr id="36885" name="Título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355160" cy="1080120"/>
          </a:xfrm>
        </p:spPr>
        <p:txBody>
          <a:bodyPr/>
          <a:lstStyle/>
          <a:p>
            <a:r>
              <a:rPr lang="en-US" sz="4000" b="1" dirty="0" smtClean="0"/>
              <a:t>Grammar Exercise 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b="1" dirty="0" smtClean="0"/>
              <a:t>Countable and Uncountable Nouns</a:t>
            </a:r>
            <a:endParaRPr lang="pt-BR" dirty="0" smtClean="0"/>
          </a:p>
        </p:txBody>
      </p:sp>
      <p:sp>
        <p:nvSpPr>
          <p:cNvPr id="41" name="Espaço Reservado para Conteúdo 2"/>
          <p:cNvSpPr txBox="1">
            <a:spLocks/>
          </p:cNvSpPr>
          <p:nvPr/>
        </p:nvSpPr>
        <p:spPr bwMode="auto">
          <a:xfrm>
            <a:off x="2124124" y="2648839"/>
            <a:ext cx="6192291" cy="328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Would you like some </a:t>
            </a:r>
            <a:r>
              <a:rPr lang="en-US" sz="1900" b="1" dirty="0" smtClean="0">
                <a:latin typeface="Arial" charset="0"/>
                <a:cs typeface="Arial" charset="0"/>
              </a:rPr>
              <a:t>beer</a:t>
            </a:r>
            <a:r>
              <a:rPr lang="en-US" sz="1900" dirty="0" smtClean="0">
                <a:latin typeface="Arial" charset="0"/>
                <a:cs typeface="Arial" charset="0"/>
              </a:rPr>
              <a:t> to drink?.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have to organize my </a:t>
            </a:r>
            <a:r>
              <a:rPr lang="en-US" sz="1900" b="1" dirty="0" smtClean="0">
                <a:latin typeface="Arial" charset="0"/>
                <a:cs typeface="Arial" charset="0"/>
              </a:rPr>
              <a:t>luggage</a:t>
            </a:r>
            <a:r>
              <a:rPr lang="en-US" sz="1900" dirty="0" smtClean="0">
                <a:latin typeface="Arial" charset="0"/>
                <a:cs typeface="Arial" charset="0"/>
              </a:rPr>
              <a:t> to travel.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Can you give me some </a:t>
            </a:r>
            <a:r>
              <a:rPr lang="en-US" sz="1900" b="1" dirty="0" smtClean="0">
                <a:latin typeface="Arial" charset="0"/>
                <a:cs typeface="Arial" charset="0"/>
              </a:rPr>
              <a:t>advice</a:t>
            </a:r>
            <a:r>
              <a:rPr lang="en-US" sz="1900" dirty="0" smtClean="0">
                <a:latin typeface="Arial" charset="0"/>
                <a:cs typeface="Arial" charset="0"/>
              </a:rPr>
              <a:t>?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In the refrigerator there is a </a:t>
            </a:r>
            <a:r>
              <a:rPr lang="en-US" sz="1900" b="1" dirty="0" smtClean="0">
                <a:latin typeface="Arial" charset="0"/>
                <a:cs typeface="Arial" charset="0"/>
              </a:rPr>
              <a:t>pear</a:t>
            </a:r>
            <a:r>
              <a:rPr lang="en-US" sz="1900" dirty="0" smtClean="0">
                <a:latin typeface="Arial" charset="0"/>
                <a:cs typeface="Arial" charset="0"/>
              </a:rPr>
              <a:t> – you can eat it.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Do you have any </a:t>
            </a:r>
            <a:r>
              <a:rPr lang="en-US" sz="1900" b="1" dirty="0" smtClean="0">
                <a:latin typeface="Arial" charset="0"/>
                <a:cs typeface="Arial" charset="0"/>
              </a:rPr>
              <a:t>sibling</a:t>
            </a:r>
            <a:r>
              <a:rPr lang="en-US" sz="1900" dirty="0" smtClean="0">
                <a:latin typeface="Arial" charset="0"/>
                <a:cs typeface="Arial" charset="0"/>
              </a:rPr>
              <a:t>?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Please, open that </a:t>
            </a:r>
            <a:r>
              <a:rPr lang="en-US" sz="1900" b="1" dirty="0" smtClean="0">
                <a:latin typeface="Arial" charset="0"/>
                <a:cs typeface="Arial" charset="0"/>
              </a:rPr>
              <a:t>door</a:t>
            </a:r>
            <a:r>
              <a:rPr lang="en-US" sz="1900" dirty="0" smtClean="0">
                <a:latin typeface="Arial" charset="0"/>
                <a:cs typeface="Arial" charset="0"/>
              </a:rPr>
              <a:t>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have a </a:t>
            </a:r>
            <a:r>
              <a:rPr lang="en-US" sz="1900" b="1" dirty="0" smtClean="0">
                <a:latin typeface="Arial" charset="0"/>
                <a:cs typeface="Arial" charset="0"/>
              </a:rPr>
              <a:t>dream</a:t>
            </a:r>
            <a:r>
              <a:rPr lang="en-US" sz="1900" dirty="0" smtClean="0">
                <a:latin typeface="Arial" charset="0"/>
                <a:cs typeface="Arial" charset="0"/>
              </a:rPr>
              <a:t> – Human kind become more human. </a:t>
            </a:r>
          </a:p>
          <a:p>
            <a:pPr marL="0" indent="0">
              <a:buFontTx/>
              <a:buNone/>
            </a:pPr>
            <a:r>
              <a:rPr lang="en-US" sz="1900" b="1" dirty="0" smtClean="0">
                <a:latin typeface="Arial" charset="0"/>
                <a:cs typeface="Arial" charset="0"/>
              </a:rPr>
              <a:t>People</a:t>
            </a:r>
            <a:r>
              <a:rPr lang="en-US" sz="1900" dirty="0" smtClean="0">
                <a:latin typeface="Arial" charset="0"/>
                <a:cs typeface="Arial" charset="0"/>
              </a:rPr>
              <a:t> are so bad there days.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would like to eat </a:t>
            </a:r>
            <a:r>
              <a:rPr lang="en-US" sz="1900" b="1" dirty="0" smtClean="0">
                <a:latin typeface="Arial" charset="0"/>
                <a:cs typeface="Arial" charset="0"/>
              </a:rPr>
              <a:t>bread</a:t>
            </a:r>
            <a:r>
              <a:rPr lang="en-US" sz="1900" dirty="0" smtClean="0">
                <a:latin typeface="Arial" charset="0"/>
                <a:cs typeface="Arial" charset="0"/>
              </a:rPr>
              <a:t> for breakfast.</a:t>
            </a: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11" y="2648838"/>
            <a:ext cx="1152525" cy="31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93599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628800"/>
            <a:ext cx="7632848" cy="924694"/>
          </a:xfrm>
        </p:spPr>
        <p:txBody>
          <a:bodyPr/>
          <a:lstStyle/>
          <a:p>
            <a:pPr>
              <a:buFont typeface="Arial" charset="0"/>
              <a:buAutoNum type="arabicPeriod"/>
            </a:pPr>
            <a:r>
              <a:rPr lang="en-US" sz="1800" b="1" dirty="0" smtClean="0">
                <a:latin typeface="Arial" charset="0"/>
                <a:cs typeface="Arial" charset="0"/>
              </a:rPr>
              <a:t>Do the exercise below on countable and uncountable nouns and click </a:t>
            </a:r>
          </a:p>
          <a:p>
            <a:pPr>
              <a:buFont typeface="Arial" charset="0"/>
              <a:buNone/>
            </a:pPr>
            <a:r>
              <a:rPr lang="en-US" sz="1800" b="1" dirty="0" smtClean="0">
                <a:latin typeface="Arial" charset="0"/>
                <a:cs typeface="Arial" charset="0"/>
              </a:rPr>
              <a:t>on the button to check your answers</a:t>
            </a:r>
          </a:p>
          <a:p>
            <a:pPr>
              <a:buFont typeface="Arial" charset="0"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sp>
        <p:nvSpPr>
          <p:cNvPr id="36885" name="Título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355160" cy="108012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Answer Key</a:t>
            </a:r>
            <a:endParaRPr lang="pt-BR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48838"/>
            <a:ext cx="1104900" cy="313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Espaço Reservado para Conteúdo 2"/>
          <p:cNvSpPr txBox="1">
            <a:spLocks/>
          </p:cNvSpPr>
          <p:nvPr/>
        </p:nvSpPr>
        <p:spPr bwMode="auto">
          <a:xfrm>
            <a:off x="2093098" y="2648838"/>
            <a:ext cx="7139508" cy="328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 </a:t>
            </a:r>
            <a:r>
              <a:rPr lang="en-US" sz="1900" b="1" dirty="0" smtClean="0">
                <a:latin typeface="Arial" charset="0"/>
                <a:cs typeface="Arial" charset="0"/>
              </a:rPr>
              <a:t>children</a:t>
            </a:r>
            <a:r>
              <a:rPr lang="en-US" sz="1900" dirty="0" smtClean="0">
                <a:latin typeface="Arial" charset="0"/>
                <a:cs typeface="Arial" charset="0"/>
              </a:rPr>
              <a:t> are playing in the garden.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don't like </a:t>
            </a:r>
            <a:r>
              <a:rPr lang="en-US" sz="1900" b="1" dirty="0" smtClean="0">
                <a:latin typeface="Arial" charset="0"/>
                <a:cs typeface="Arial" charset="0"/>
              </a:rPr>
              <a:t>milk.</a:t>
            </a:r>
            <a:r>
              <a:rPr lang="en-US" sz="1900" dirty="0" smtClean="0">
                <a:latin typeface="Arial" charset="0"/>
                <a:cs typeface="Arial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prefer </a:t>
            </a:r>
            <a:r>
              <a:rPr lang="en-US" sz="1900" b="1" dirty="0" smtClean="0">
                <a:latin typeface="Arial" charset="0"/>
                <a:cs typeface="Arial" charset="0"/>
              </a:rPr>
              <a:t>tea</a:t>
            </a:r>
            <a:r>
              <a:rPr lang="en-US" sz="1900" dirty="0" smtClean="0">
                <a:latin typeface="Arial" charset="0"/>
                <a:cs typeface="Arial" charset="0"/>
              </a:rPr>
              <a:t>. </a:t>
            </a:r>
          </a:p>
          <a:p>
            <a:pPr marL="0" indent="0">
              <a:buFontTx/>
              <a:buNone/>
            </a:pPr>
            <a:r>
              <a:rPr lang="en-US" sz="1900" b="1" dirty="0" smtClean="0">
                <a:latin typeface="Arial" charset="0"/>
                <a:cs typeface="Arial" charset="0"/>
              </a:rPr>
              <a:t>Scientists</a:t>
            </a:r>
            <a:r>
              <a:rPr lang="en-US" sz="1900" dirty="0" smtClean="0">
                <a:latin typeface="Arial" charset="0"/>
                <a:cs typeface="Arial" charset="0"/>
              </a:rPr>
              <a:t> say that the environment is threatened by pollution.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My mother uses </a:t>
            </a:r>
            <a:r>
              <a:rPr lang="en-US" sz="1900" b="1" dirty="0" smtClean="0">
                <a:latin typeface="Arial" charset="0"/>
                <a:cs typeface="Arial" charset="0"/>
              </a:rPr>
              <a:t>butter</a:t>
            </a:r>
            <a:r>
              <a:rPr lang="en-US" sz="1900" dirty="0" smtClean="0">
                <a:latin typeface="Arial" charset="0"/>
                <a:cs typeface="Arial" charset="0"/>
              </a:rPr>
              <a:t> to prepare cakes.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There are a lot of </a:t>
            </a:r>
            <a:r>
              <a:rPr lang="en-US" sz="1900" b="1" dirty="0" smtClean="0">
                <a:latin typeface="Arial" charset="0"/>
                <a:cs typeface="Arial" charset="0"/>
              </a:rPr>
              <a:t>windows</a:t>
            </a:r>
            <a:r>
              <a:rPr lang="en-US" sz="1900" dirty="0" smtClean="0">
                <a:latin typeface="Arial" charset="0"/>
                <a:cs typeface="Arial" charset="0"/>
              </a:rPr>
              <a:t> in our classroom.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We need some </a:t>
            </a:r>
            <a:r>
              <a:rPr lang="en-US" sz="1900" b="1" dirty="0" smtClean="0">
                <a:latin typeface="Arial" charset="0"/>
                <a:cs typeface="Arial" charset="0"/>
              </a:rPr>
              <a:t>glue</a:t>
            </a:r>
            <a:r>
              <a:rPr lang="en-US" sz="1900" dirty="0" smtClean="0">
                <a:latin typeface="Arial" charset="0"/>
                <a:cs typeface="Arial" charset="0"/>
              </a:rPr>
              <a:t> to fix this vase.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 </a:t>
            </a:r>
            <a:r>
              <a:rPr lang="en-US" sz="1900" b="1" dirty="0" smtClean="0">
                <a:latin typeface="Arial" charset="0"/>
                <a:cs typeface="Arial" charset="0"/>
              </a:rPr>
              <a:t>waiters</a:t>
            </a:r>
            <a:r>
              <a:rPr lang="en-US" sz="1900" dirty="0" smtClean="0">
                <a:latin typeface="Arial" charset="0"/>
                <a:cs typeface="Arial" charset="0"/>
              </a:rPr>
              <a:t> in this restaurant are very professional.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There are two bags of </a:t>
            </a:r>
            <a:r>
              <a:rPr lang="en-US" sz="1900" b="1" dirty="0" smtClean="0">
                <a:latin typeface="Arial" charset="0"/>
                <a:cs typeface="Arial" charset="0"/>
              </a:rPr>
              <a:t>sugar </a:t>
            </a:r>
            <a:r>
              <a:rPr lang="en-US" sz="1900" dirty="0" smtClean="0">
                <a:latin typeface="Arial" charset="0"/>
                <a:cs typeface="Arial" charset="0"/>
              </a:rPr>
              <a:t>on that table.</a:t>
            </a: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4662613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628800"/>
            <a:ext cx="7632848" cy="924694"/>
          </a:xfrm>
        </p:spPr>
        <p:txBody>
          <a:bodyPr/>
          <a:lstStyle/>
          <a:p>
            <a:pPr>
              <a:buFont typeface="Arial" charset="0"/>
              <a:buAutoNum type="arabicPeriod"/>
            </a:pPr>
            <a:r>
              <a:rPr lang="en-US" sz="1800" b="1" dirty="0" smtClean="0">
                <a:latin typeface="Arial" charset="0"/>
                <a:cs typeface="Arial" charset="0"/>
              </a:rPr>
              <a:t>Do the exercise below on countable and uncountable nouns and click </a:t>
            </a:r>
          </a:p>
          <a:p>
            <a:pPr>
              <a:buFont typeface="Arial" charset="0"/>
              <a:buNone/>
            </a:pPr>
            <a:r>
              <a:rPr lang="en-US" sz="1800" b="1" dirty="0" smtClean="0">
                <a:latin typeface="Arial" charset="0"/>
                <a:cs typeface="Arial" charset="0"/>
              </a:rPr>
              <a:t>on the button to check your answers</a:t>
            </a:r>
          </a:p>
          <a:p>
            <a:pPr>
              <a:buFont typeface="Arial" charset="0"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sp>
        <p:nvSpPr>
          <p:cNvPr id="36885" name="Título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355160" cy="108012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Answer Key</a:t>
            </a: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41" name="Espaço Reservado para Conteúdo 2"/>
          <p:cNvSpPr txBox="1">
            <a:spLocks/>
          </p:cNvSpPr>
          <p:nvPr/>
        </p:nvSpPr>
        <p:spPr bwMode="auto">
          <a:xfrm>
            <a:off x="2093098" y="2648838"/>
            <a:ext cx="7139508" cy="328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 </a:t>
            </a:r>
            <a:r>
              <a:rPr lang="en-US" sz="1900" b="1" dirty="0" smtClean="0">
                <a:latin typeface="Arial" charset="0"/>
                <a:cs typeface="Arial" charset="0"/>
              </a:rPr>
              <a:t>children</a:t>
            </a:r>
            <a:r>
              <a:rPr lang="en-US" sz="1900" dirty="0" smtClean="0">
                <a:latin typeface="Arial" charset="0"/>
                <a:cs typeface="Arial" charset="0"/>
              </a:rPr>
              <a:t> are playing in the garden.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don't like </a:t>
            </a:r>
            <a:r>
              <a:rPr lang="en-US" sz="1900" b="1" dirty="0" smtClean="0">
                <a:latin typeface="Arial" charset="0"/>
                <a:cs typeface="Arial" charset="0"/>
              </a:rPr>
              <a:t>milk.</a:t>
            </a:r>
            <a:r>
              <a:rPr lang="en-US" sz="1900" dirty="0" smtClean="0">
                <a:latin typeface="Arial" charset="0"/>
                <a:cs typeface="Arial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prefer </a:t>
            </a:r>
            <a:r>
              <a:rPr lang="en-US" sz="1900" b="1" dirty="0" smtClean="0">
                <a:latin typeface="Arial" charset="0"/>
                <a:cs typeface="Arial" charset="0"/>
              </a:rPr>
              <a:t>tea</a:t>
            </a:r>
            <a:r>
              <a:rPr lang="en-US" sz="1900" dirty="0" smtClean="0">
                <a:latin typeface="Arial" charset="0"/>
                <a:cs typeface="Arial" charset="0"/>
              </a:rPr>
              <a:t>. </a:t>
            </a:r>
          </a:p>
          <a:p>
            <a:pPr marL="0" indent="0">
              <a:buFontTx/>
              <a:buNone/>
            </a:pPr>
            <a:r>
              <a:rPr lang="en-US" sz="1900" b="1" dirty="0" smtClean="0">
                <a:latin typeface="Arial" charset="0"/>
                <a:cs typeface="Arial" charset="0"/>
              </a:rPr>
              <a:t>Scientists</a:t>
            </a:r>
            <a:r>
              <a:rPr lang="en-US" sz="1900" dirty="0" smtClean="0">
                <a:latin typeface="Arial" charset="0"/>
                <a:cs typeface="Arial" charset="0"/>
              </a:rPr>
              <a:t> say that the environment is threatened by pollution.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My mother uses </a:t>
            </a:r>
            <a:r>
              <a:rPr lang="en-US" sz="1900" b="1" dirty="0" smtClean="0">
                <a:latin typeface="Arial" charset="0"/>
                <a:cs typeface="Arial" charset="0"/>
              </a:rPr>
              <a:t>butter</a:t>
            </a:r>
            <a:r>
              <a:rPr lang="en-US" sz="1900" dirty="0" smtClean="0">
                <a:latin typeface="Arial" charset="0"/>
                <a:cs typeface="Arial" charset="0"/>
              </a:rPr>
              <a:t> to prepare cakes.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There are a lot of </a:t>
            </a:r>
            <a:r>
              <a:rPr lang="en-US" sz="1900" b="1" dirty="0" smtClean="0">
                <a:latin typeface="Arial" charset="0"/>
                <a:cs typeface="Arial" charset="0"/>
              </a:rPr>
              <a:t>windows</a:t>
            </a:r>
            <a:r>
              <a:rPr lang="en-US" sz="1900" dirty="0" smtClean="0">
                <a:latin typeface="Arial" charset="0"/>
                <a:cs typeface="Arial" charset="0"/>
              </a:rPr>
              <a:t> in our classroom.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We need some </a:t>
            </a:r>
            <a:r>
              <a:rPr lang="en-US" sz="1900" b="1" dirty="0" smtClean="0">
                <a:latin typeface="Arial" charset="0"/>
                <a:cs typeface="Arial" charset="0"/>
              </a:rPr>
              <a:t>glue</a:t>
            </a:r>
            <a:r>
              <a:rPr lang="en-US" sz="1900" dirty="0" smtClean="0">
                <a:latin typeface="Arial" charset="0"/>
                <a:cs typeface="Arial" charset="0"/>
              </a:rPr>
              <a:t> to fix this vase.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 </a:t>
            </a:r>
            <a:r>
              <a:rPr lang="en-US" sz="1900" b="1" dirty="0" smtClean="0">
                <a:latin typeface="Arial" charset="0"/>
                <a:cs typeface="Arial" charset="0"/>
              </a:rPr>
              <a:t>waiters</a:t>
            </a:r>
            <a:r>
              <a:rPr lang="en-US" sz="1900" dirty="0" smtClean="0">
                <a:latin typeface="Arial" charset="0"/>
                <a:cs typeface="Arial" charset="0"/>
              </a:rPr>
              <a:t> in this restaurant are very professional.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There are two bags of </a:t>
            </a:r>
            <a:r>
              <a:rPr lang="en-US" sz="1900" b="1" dirty="0" smtClean="0">
                <a:latin typeface="Arial" charset="0"/>
                <a:cs typeface="Arial" charset="0"/>
              </a:rPr>
              <a:t>sugar </a:t>
            </a:r>
            <a:r>
              <a:rPr lang="en-US" sz="1900" dirty="0" smtClean="0">
                <a:latin typeface="Arial" charset="0"/>
                <a:cs typeface="Arial" charset="0"/>
              </a:rPr>
              <a:t>on that table.</a:t>
            </a: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90006"/>
            <a:ext cx="11049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91264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628800"/>
            <a:ext cx="7632848" cy="924694"/>
          </a:xfrm>
        </p:spPr>
        <p:txBody>
          <a:bodyPr/>
          <a:lstStyle/>
          <a:p>
            <a:pPr>
              <a:buFont typeface="Arial" charset="0"/>
              <a:buAutoNum type="arabicPeriod"/>
            </a:pPr>
            <a:r>
              <a:rPr lang="en-US" sz="1800" b="1" dirty="0" smtClean="0">
                <a:latin typeface="Arial" charset="0"/>
                <a:cs typeface="Arial" charset="0"/>
              </a:rPr>
              <a:t>Do the exercise below on countable and uncountable nouns and click </a:t>
            </a:r>
          </a:p>
          <a:p>
            <a:pPr>
              <a:buFont typeface="Arial" charset="0"/>
              <a:buNone/>
            </a:pPr>
            <a:r>
              <a:rPr lang="en-US" sz="1800" b="1" dirty="0" smtClean="0">
                <a:latin typeface="Arial" charset="0"/>
                <a:cs typeface="Arial" charset="0"/>
              </a:rPr>
              <a:t>on the button to check your answers</a:t>
            </a:r>
          </a:p>
          <a:p>
            <a:pPr>
              <a:buFont typeface="Arial" charset="0"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sp>
        <p:nvSpPr>
          <p:cNvPr id="36885" name="Título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355160" cy="108012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Answer Key</a:t>
            </a: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41" name="Espaço Reservado para Conteúdo 2"/>
          <p:cNvSpPr txBox="1">
            <a:spLocks/>
          </p:cNvSpPr>
          <p:nvPr/>
        </p:nvSpPr>
        <p:spPr bwMode="auto">
          <a:xfrm>
            <a:off x="2093098" y="2648838"/>
            <a:ext cx="7139508" cy="328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 </a:t>
            </a:r>
            <a:r>
              <a:rPr lang="en-US" sz="1900" b="1" dirty="0" smtClean="0">
                <a:latin typeface="Arial" charset="0"/>
                <a:cs typeface="Arial" charset="0"/>
              </a:rPr>
              <a:t>children</a:t>
            </a:r>
            <a:r>
              <a:rPr lang="en-US" sz="1900" dirty="0" smtClean="0">
                <a:latin typeface="Arial" charset="0"/>
                <a:cs typeface="Arial" charset="0"/>
              </a:rPr>
              <a:t> are playing in the garden.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don't like </a:t>
            </a:r>
            <a:r>
              <a:rPr lang="en-US" sz="1900" b="1" dirty="0" smtClean="0">
                <a:latin typeface="Arial" charset="0"/>
                <a:cs typeface="Arial" charset="0"/>
              </a:rPr>
              <a:t>milk.</a:t>
            </a:r>
            <a:r>
              <a:rPr lang="en-US" sz="1900" dirty="0" smtClean="0">
                <a:latin typeface="Arial" charset="0"/>
                <a:cs typeface="Arial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prefer </a:t>
            </a:r>
            <a:r>
              <a:rPr lang="en-US" sz="1900" b="1" dirty="0" smtClean="0">
                <a:latin typeface="Arial" charset="0"/>
                <a:cs typeface="Arial" charset="0"/>
              </a:rPr>
              <a:t>tea</a:t>
            </a:r>
            <a:r>
              <a:rPr lang="en-US" sz="1900" dirty="0" smtClean="0">
                <a:latin typeface="Arial" charset="0"/>
                <a:cs typeface="Arial" charset="0"/>
              </a:rPr>
              <a:t>. </a:t>
            </a:r>
          </a:p>
          <a:p>
            <a:pPr marL="0" indent="0">
              <a:buFontTx/>
              <a:buNone/>
            </a:pPr>
            <a:r>
              <a:rPr lang="en-US" sz="1900" b="1" dirty="0" smtClean="0">
                <a:latin typeface="Arial" charset="0"/>
                <a:cs typeface="Arial" charset="0"/>
              </a:rPr>
              <a:t>Scientists</a:t>
            </a:r>
            <a:r>
              <a:rPr lang="en-US" sz="1900" dirty="0" smtClean="0">
                <a:latin typeface="Arial" charset="0"/>
                <a:cs typeface="Arial" charset="0"/>
              </a:rPr>
              <a:t> say that the environment is threatened by pollution.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My mother uses </a:t>
            </a:r>
            <a:r>
              <a:rPr lang="en-US" sz="1900" b="1" dirty="0" smtClean="0">
                <a:latin typeface="Arial" charset="0"/>
                <a:cs typeface="Arial" charset="0"/>
              </a:rPr>
              <a:t>butter</a:t>
            </a:r>
            <a:r>
              <a:rPr lang="en-US" sz="1900" dirty="0" smtClean="0">
                <a:latin typeface="Arial" charset="0"/>
                <a:cs typeface="Arial" charset="0"/>
              </a:rPr>
              <a:t> to prepare cakes.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There are a lot of </a:t>
            </a:r>
            <a:r>
              <a:rPr lang="en-US" sz="1900" b="1" dirty="0" smtClean="0">
                <a:latin typeface="Arial" charset="0"/>
                <a:cs typeface="Arial" charset="0"/>
              </a:rPr>
              <a:t>windows</a:t>
            </a:r>
            <a:r>
              <a:rPr lang="en-US" sz="1900" dirty="0" smtClean="0">
                <a:latin typeface="Arial" charset="0"/>
                <a:cs typeface="Arial" charset="0"/>
              </a:rPr>
              <a:t> in our classroom.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We need some </a:t>
            </a:r>
            <a:r>
              <a:rPr lang="en-US" sz="1900" b="1" dirty="0" smtClean="0">
                <a:latin typeface="Arial" charset="0"/>
                <a:cs typeface="Arial" charset="0"/>
              </a:rPr>
              <a:t>glue</a:t>
            </a:r>
            <a:r>
              <a:rPr lang="en-US" sz="1900" dirty="0" smtClean="0">
                <a:latin typeface="Arial" charset="0"/>
                <a:cs typeface="Arial" charset="0"/>
              </a:rPr>
              <a:t> to fix this vase.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 </a:t>
            </a:r>
            <a:r>
              <a:rPr lang="en-US" sz="1900" b="1" dirty="0" smtClean="0">
                <a:latin typeface="Arial" charset="0"/>
                <a:cs typeface="Arial" charset="0"/>
              </a:rPr>
              <a:t>waiters</a:t>
            </a:r>
            <a:r>
              <a:rPr lang="en-US" sz="1900" dirty="0" smtClean="0">
                <a:latin typeface="Arial" charset="0"/>
                <a:cs typeface="Arial" charset="0"/>
              </a:rPr>
              <a:t> in this restaurant are very professional.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There are two bags of </a:t>
            </a:r>
            <a:r>
              <a:rPr lang="en-US" sz="1900" b="1" dirty="0" smtClean="0">
                <a:latin typeface="Arial" charset="0"/>
                <a:cs typeface="Arial" charset="0"/>
              </a:rPr>
              <a:t>sugar </a:t>
            </a:r>
            <a:r>
              <a:rPr lang="en-US" sz="1900" dirty="0" smtClean="0">
                <a:latin typeface="Arial" charset="0"/>
                <a:cs typeface="Arial" charset="0"/>
              </a:rPr>
              <a:t>on that table.</a:t>
            </a: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14" y="2636912"/>
            <a:ext cx="10763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71285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628800"/>
            <a:ext cx="7632848" cy="924694"/>
          </a:xfrm>
        </p:spPr>
        <p:txBody>
          <a:bodyPr/>
          <a:lstStyle/>
          <a:p>
            <a:pPr>
              <a:buFont typeface="Arial" charset="0"/>
              <a:buAutoNum type="arabicPeriod"/>
            </a:pPr>
            <a:r>
              <a:rPr lang="en-US" sz="1800" b="1" dirty="0" smtClean="0">
                <a:latin typeface="Arial" charset="0"/>
                <a:cs typeface="Arial" charset="0"/>
              </a:rPr>
              <a:t>Do the exercise below on countable and uncountable nouns and click </a:t>
            </a:r>
          </a:p>
          <a:p>
            <a:pPr>
              <a:buFont typeface="Arial" charset="0"/>
              <a:buNone/>
            </a:pPr>
            <a:r>
              <a:rPr lang="en-US" sz="1800" b="1" dirty="0" smtClean="0">
                <a:latin typeface="Arial" charset="0"/>
                <a:cs typeface="Arial" charset="0"/>
              </a:rPr>
              <a:t>on the button to check your answers</a:t>
            </a:r>
          </a:p>
          <a:p>
            <a:pPr>
              <a:buFont typeface="Arial" charset="0"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sp>
        <p:nvSpPr>
          <p:cNvPr id="36885" name="Título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355160" cy="108012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Answer Key</a:t>
            </a: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41" name="Espaço Reservado para Conteúdo 2"/>
          <p:cNvSpPr txBox="1">
            <a:spLocks/>
          </p:cNvSpPr>
          <p:nvPr/>
        </p:nvSpPr>
        <p:spPr bwMode="auto">
          <a:xfrm>
            <a:off x="2093098" y="2648838"/>
            <a:ext cx="7139508" cy="328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 </a:t>
            </a:r>
            <a:r>
              <a:rPr lang="en-US" sz="1900" b="1" dirty="0" smtClean="0">
                <a:latin typeface="Arial" charset="0"/>
                <a:cs typeface="Arial" charset="0"/>
              </a:rPr>
              <a:t>children</a:t>
            </a:r>
            <a:r>
              <a:rPr lang="en-US" sz="1900" dirty="0" smtClean="0">
                <a:latin typeface="Arial" charset="0"/>
                <a:cs typeface="Arial" charset="0"/>
              </a:rPr>
              <a:t> are playing in the garden.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don't like </a:t>
            </a:r>
            <a:r>
              <a:rPr lang="en-US" sz="1900" b="1" dirty="0" smtClean="0">
                <a:latin typeface="Arial" charset="0"/>
                <a:cs typeface="Arial" charset="0"/>
              </a:rPr>
              <a:t>milk.</a:t>
            </a:r>
            <a:r>
              <a:rPr lang="en-US" sz="1900" dirty="0" smtClean="0">
                <a:latin typeface="Arial" charset="0"/>
                <a:cs typeface="Arial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prefer </a:t>
            </a:r>
            <a:r>
              <a:rPr lang="en-US" sz="1900" b="1" dirty="0" smtClean="0">
                <a:latin typeface="Arial" charset="0"/>
                <a:cs typeface="Arial" charset="0"/>
              </a:rPr>
              <a:t>tea</a:t>
            </a:r>
            <a:r>
              <a:rPr lang="en-US" sz="1900" dirty="0" smtClean="0">
                <a:latin typeface="Arial" charset="0"/>
                <a:cs typeface="Arial" charset="0"/>
              </a:rPr>
              <a:t>. </a:t>
            </a:r>
          </a:p>
          <a:p>
            <a:pPr marL="0" indent="0">
              <a:buFontTx/>
              <a:buNone/>
            </a:pPr>
            <a:r>
              <a:rPr lang="en-US" sz="1900" b="1" dirty="0" smtClean="0">
                <a:latin typeface="Arial" charset="0"/>
                <a:cs typeface="Arial" charset="0"/>
              </a:rPr>
              <a:t>Scientists</a:t>
            </a:r>
            <a:r>
              <a:rPr lang="en-US" sz="1900" dirty="0" smtClean="0">
                <a:latin typeface="Arial" charset="0"/>
                <a:cs typeface="Arial" charset="0"/>
              </a:rPr>
              <a:t> say that the environment is threatened by pollution.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My mother uses </a:t>
            </a:r>
            <a:r>
              <a:rPr lang="en-US" sz="1900" b="1" dirty="0" smtClean="0">
                <a:latin typeface="Arial" charset="0"/>
                <a:cs typeface="Arial" charset="0"/>
              </a:rPr>
              <a:t>butter</a:t>
            </a:r>
            <a:r>
              <a:rPr lang="en-US" sz="1900" dirty="0" smtClean="0">
                <a:latin typeface="Arial" charset="0"/>
                <a:cs typeface="Arial" charset="0"/>
              </a:rPr>
              <a:t> to prepare cakes.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There are a lot of </a:t>
            </a:r>
            <a:r>
              <a:rPr lang="en-US" sz="1900" b="1" dirty="0" smtClean="0">
                <a:latin typeface="Arial" charset="0"/>
                <a:cs typeface="Arial" charset="0"/>
              </a:rPr>
              <a:t>windows</a:t>
            </a:r>
            <a:r>
              <a:rPr lang="en-US" sz="1900" dirty="0" smtClean="0">
                <a:latin typeface="Arial" charset="0"/>
                <a:cs typeface="Arial" charset="0"/>
              </a:rPr>
              <a:t> in our classroom.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We need some </a:t>
            </a:r>
            <a:r>
              <a:rPr lang="en-US" sz="1900" b="1" dirty="0" smtClean="0">
                <a:latin typeface="Arial" charset="0"/>
                <a:cs typeface="Arial" charset="0"/>
              </a:rPr>
              <a:t>glue</a:t>
            </a:r>
            <a:r>
              <a:rPr lang="en-US" sz="1900" dirty="0" smtClean="0">
                <a:latin typeface="Arial" charset="0"/>
                <a:cs typeface="Arial" charset="0"/>
              </a:rPr>
              <a:t> to fix this vase.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 </a:t>
            </a:r>
            <a:r>
              <a:rPr lang="en-US" sz="1900" b="1" dirty="0" smtClean="0">
                <a:latin typeface="Arial" charset="0"/>
                <a:cs typeface="Arial" charset="0"/>
              </a:rPr>
              <a:t>waiters</a:t>
            </a:r>
            <a:r>
              <a:rPr lang="en-US" sz="1900" dirty="0" smtClean="0">
                <a:latin typeface="Arial" charset="0"/>
                <a:cs typeface="Arial" charset="0"/>
              </a:rPr>
              <a:t> in this restaurant are very professional.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There are two bags of </a:t>
            </a:r>
            <a:r>
              <a:rPr lang="en-US" sz="1900" b="1" dirty="0" smtClean="0">
                <a:latin typeface="Arial" charset="0"/>
                <a:cs typeface="Arial" charset="0"/>
              </a:rPr>
              <a:t>sugar </a:t>
            </a:r>
            <a:r>
              <a:rPr lang="en-US" sz="1900" dirty="0" smtClean="0">
                <a:latin typeface="Arial" charset="0"/>
                <a:cs typeface="Arial" charset="0"/>
              </a:rPr>
              <a:t>on that table.</a:t>
            </a: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55" y="2636912"/>
            <a:ext cx="11049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1113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628800"/>
            <a:ext cx="7632848" cy="924694"/>
          </a:xfrm>
        </p:spPr>
        <p:txBody>
          <a:bodyPr/>
          <a:lstStyle/>
          <a:p>
            <a:pPr>
              <a:buFont typeface="Arial" charset="0"/>
              <a:buAutoNum type="arabicPeriod"/>
            </a:pPr>
            <a:r>
              <a:rPr lang="en-US" sz="1800" b="1" dirty="0" smtClean="0">
                <a:latin typeface="Arial" charset="0"/>
                <a:cs typeface="Arial" charset="0"/>
              </a:rPr>
              <a:t>Do the exercise below on countable and uncountable nouns and click </a:t>
            </a:r>
          </a:p>
          <a:p>
            <a:pPr>
              <a:buFont typeface="Arial" charset="0"/>
              <a:buNone/>
            </a:pPr>
            <a:r>
              <a:rPr lang="en-US" sz="1800" b="1" dirty="0" smtClean="0">
                <a:latin typeface="Arial" charset="0"/>
                <a:cs typeface="Arial" charset="0"/>
              </a:rPr>
              <a:t>on the button to check your answers</a:t>
            </a:r>
          </a:p>
          <a:p>
            <a:pPr>
              <a:buFont typeface="Arial" charset="0"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sp>
        <p:nvSpPr>
          <p:cNvPr id="36885" name="Título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355160" cy="108012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Answer Key</a:t>
            </a: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41" name="Espaço Reservado para Conteúdo 2"/>
          <p:cNvSpPr txBox="1">
            <a:spLocks/>
          </p:cNvSpPr>
          <p:nvPr/>
        </p:nvSpPr>
        <p:spPr bwMode="auto">
          <a:xfrm>
            <a:off x="2093098" y="2648838"/>
            <a:ext cx="7139508" cy="328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 </a:t>
            </a:r>
            <a:r>
              <a:rPr lang="en-US" sz="1900" b="1" dirty="0" smtClean="0">
                <a:latin typeface="Arial" charset="0"/>
                <a:cs typeface="Arial" charset="0"/>
              </a:rPr>
              <a:t>children</a:t>
            </a:r>
            <a:r>
              <a:rPr lang="en-US" sz="1900" dirty="0" smtClean="0">
                <a:latin typeface="Arial" charset="0"/>
                <a:cs typeface="Arial" charset="0"/>
              </a:rPr>
              <a:t> are playing in the garden.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don't like </a:t>
            </a:r>
            <a:r>
              <a:rPr lang="en-US" sz="1900" b="1" dirty="0" smtClean="0">
                <a:latin typeface="Arial" charset="0"/>
                <a:cs typeface="Arial" charset="0"/>
              </a:rPr>
              <a:t>milk.</a:t>
            </a:r>
            <a:r>
              <a:rPr lang="en-US" sz="1900" dirty="0" smtClean="0">
                <a:latin typeface="Arial" charset="0"/>
                <a:cs typeface="Arial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prefer </a:t>
            </a:r>
            <a:r>
              <a:rPr lang="en-US" sz="1900" b="1" dirty="0" smtClean="0">
                <a:latin typeface="Arial" charset="0"/>
                <a:cs typeface="Arial" charset="0"/>
              </a:rPr>
              <a:t>tea</a:t>
            </a:r>
            <a:r>
              <a:rPr lang="en-US" sz="1900" dirty="0" smtClean="0">
                <a:latin typeface="Arial" charset="0"/>
                <a:cs typeface="Arial" charset="0"/>
              </a:rPr>
              <a:t>. </a:t>
            </a:r>
          </a:p>
          <a:p>
            <a:pPr marL="0" indent="0">
              <a:buFontTx/>
              <a:buNone/>
            </a:pPr>
            <a:r>
              <a:rPr lang="en-US" sz="1900" b="1" dirty="0" smtClean="0">
                <a:latin typeface="Arial" charset="0"/>
                <a:cs typeface="Arial" charset="0"/>
              </a:rPr>
              <a:t>Scientists</a:t>
            </a:r>
            <a:r>
              <a:rPr lang="en-US" sz="1900" dirty="0" smtClean="0">
                <a:latin typeface="Arial" charset="0"/>
                <a:cs typeface="Arial" charset="0"/>
              </a:rPr>
              <a:t> say that the environment is threatened by pollution.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My mother uses </a:t>
            </a:r>
            <a:r>
              <a:rPr lang="en-US" sz="1900" b="1" dirty="0" smtClean="0">
                <a:latin typeface="Arial" charset="0"/>
                <a:cs typeface="Arial" charset="0"/>
              </a:rPr>
              <a:t>butter</a:t>
            </a:r>
            <a:r>
              <a:rPr lang="en-US" sz="1900" dirty="0" smtClean="0">
                <a:latin typeface="Arial" charset="0"/>
                <a:cs typeface="Arial" charset="0"/>
              </a:rPr>
              <a:t> to prepare cakes.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There are a lot of </a:t>
            </a:r>
            <a:r>
              <a:rPr lang="en-US" sz="1900" b="1" dirty="0" smtClean="0">
                <a:latin typeface="Arial" charset="0"/>
                <a:cs typeface="Arial" charset="0"/>
              </a:rPr>
              <a:t>windows</a:t>
            </a:r>
            <a:r>
              <a:rPr lang="en-US" sz="1900" dirty="0" smtClean="0">
                <a:latin typeface="Arial" charset="0"/>
                <a:cs typeface="Arial" charset="0"/>
              </a:rPr>
              <a:t> in our classroom.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We need some </a:t>
            </a:r>
            <a:r>
              <a:rPr lang="en-US" sz="1900" b="1" dirty="0" smtClean="0">
                <a:latin typeface="Arial" charset="0"/>
                <a:cs typeface="Arial" charset="0"/>
              </a:rPr>
              <a:t>glue</a:t>
            </a:r>
            <a:r>
              <a:rPr lang="en-US" sz="1900" dirty="0" smtClean="0">
                <a:latin typeface="Arial" charset="0"/>
                <a:cs typeface="Arial" charset="0"/>
              </a:rPr>
              <a:t> to fix this vase.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 </a:t>
            </a:r>
            <a:r>
              <a:rPr lang="en-US" sz="1900" b="1" dirty="0" smtClean="0">
                <a:latin typeface="Arial" charset="0"/>
                <a:cs typeface="Arial" charset="0"/>
              </a:rPr>
              <a:t>waiters</a:t>
            </a:r>
            <a:r>
              <a:rPr lang="en-US" sz="1900" dirty="0" smtClean="0">
                <a:latin typeface="Arial" charset="0"/>
                <a:cs typeface="Arial" charset="0"/>
              </a:rPr>
              <a:t> in this restaurant are very professional.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There are two bags of </a:t>
            </a:r>
            <a:r>
              <a:rPr lang="en-US" sz="1900" b="1" dirty="0" smtClean="0">
                <a:latin typeface="Arial" charset="0"/>
                <a:cs typeface="Arial" charset="0"/>
              </a:rPr>
              <a:t>sugar </a:t>
            </a:r>
            <a:r>
              <a:rPr lang="en-US" sz="1900" dirty="0" smtClean="0">
                <a:latin typeface="Arial" charset="0"/>
                <a:cs typeface="Arial" charset="0"/>
              </a:rPr>
              <a:t>on that table.</a:t>
            </a: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28" y="2599531"/>
            <a:ext cx="11049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83681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628800"/>
            <a:ext cx="7632848" cy="924694"/>
          </a:xfrm>
        </p:spPr>
        <p:txBody>
          <a:bodyPr/>
          <a:lstStyle/>
          <a:p>
            <a:pPr>
              <a:buFont typeface="Arial" charset="0"/>
              <a:buAutoNum type="arabicPeriod"/>
            </a:pPr>
            <a:r>
              <a:rPr lang="en-US" sz="1800" b="1" dirty="0" smtClean="0">
                <a:latin typeface="Arial" charset="0"/>
                <a:cs typeface="Arial" charset="0"/>
              </a:rPr>
              <a:t>Do the exercise below on countable and uncountable nouns and click </a:t>
            </a:r>
          </a:p>
          <a:p>
            <a:pPr>
              <a:buFont typeface="Arial" charset="0"/>
              <a:buNone/>
            </a:pPr>
            <a:r>
              <a:rPr lang="en-US" sz="1800" b="1" dirty="0" smtClean="0">
                <a:latin typeface="Arial" charset="0"/>
                <a:cs typeface="Arial" charset="0"/>
              </a:rPr>
              <a:t>on the button to check your answers</a:t>
            </a:r>
          </a:p>
          <a:p>
            <a:pPr>
              <a:buFont typeface="Arial" charset="0"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sp>
        <p:nvSpPr>
          <p:cNvPr id="36885" name="Título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355160" cy="108012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Answer Key</a:t>
            </a: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41" name="Espaço Reservado para Conteúdo 2"/>
          <p:cNvSpPr txBox="1">
            <a:spLocks/>
          </p:cNvSpPr>
          <p:nvPr/>
        </p:nvSpPr>
        <p:spPr bwMode="auto">
          <a:xfrm>
            <a:off x="2093098" y="2648838"/>
            <a:ext cx="7139508" cy="328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 </a:t>
            </a:r>
            <a:r>
              <a:rPr lang="en-US" sz="1900" b="1" dirty="0" smtClean="0">
                <a:latin typeface="Arial" charset="0"/>
                <a:cs typeface="Arial" charset="0"/>
              </a:rPr>
              <a:t>children</a:t>
            </a:r>
            <a:r>
              <a:rPr lang="en-US" sz="1900" dirty="0" smtClean="0">
                <a:latin typeface="Arial" charset="0"/>
                <a:cs typeface="Arial" charset="0"/>
              </a:rPr>
              <a:t> are playing in the garden.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don't like </a:t>
            </a:r>
            <a:r>
              <a:rPr lang="en-US" sz="1900" b="1" dirty="0" smtClean="0">
                <a:latin typeface="Arial" charset="0"/>
                <a:cs typeface="Arial" charset="0"/>
              </a:rPr>
              <a:t>milk.</a:t>
            </a:r>
            <a:r>
              <a:rPr lang="en-US" sz="1900" dirty="0" smtClean="0">
                <a:latin typeface="Arial" charset="0"/>
                <a:cs typeface="Arial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prefer </a:t>
            </a:r>
            <a:r>
              <a:rPr lang="en-US" sz="1900" b="1" dirty="0" smtClean="0">
                <a:latin typeface="Arial" charset="0"/>
                <a:cs typeface="Arial" charset="0"/>
              </a:rPr>
              <a:t>tea</a:t>
            </a:r>
            <a:r>
              <a:rPr lang="en-US" sz="1900" dirty="0" smtClean="0">
                <a:latin typeface="Arial" charset="0"/>
                <a:cs typeface="Arial" charset="0"/>
              </a:rPr>
              <a:t>. </a:t>
            </a:r>
          </a:p>
          <a:p>
            <a:pPr marL="0" indent="0">
              <a:buFontTx/>
              <a:buNone/>
            </a:pPr>
            <a:r>
              <a:rPr lang="en-US" sz="1900" b="1" dirty="0" smtClean="0">
                <a:latin typeface="Arial" charset="0"/>
                <a:cs typeface="Arial" charset="0"/>
              </a:rPr>
              <a:t>Scientists</a:t>
            </a:r>
            <a:r>
              <a:rPr lang="en-US" sz="1900" dirty="0" smtClean="0">
                <a:latin typeface="Arial" charset="0"/>
                <a:cs typeface="Arial" charset="0"/>
              </a:rPr>
              <a:t> say that the environment is threatened by pollution.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My mother uses </a:t>
            </a:r>
            <a:r>
              <a:rPr lang="en-US" sz="1900" b="1" dirty="0" smtClean="0">
                <a:latin typeface="Arial" charset="0"/>
                <a:cs typeface="Arial" charset="0"/>
              </a:rPr>
              <a:t>butter</a:t>
            </a:r>
            <a:r>
              <a:rPr lang="en-US" sz="1900" dirty="0" smtClean="0">
                <a:latin typeface="Arial" charset="0"/>
                <a:cs typeface="Arial" charset="0"/>
              </a:rPr>
              <a:t> to prepare cakes.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There are a lot of </a:t>
            </a:r>
            <a:r>
              <a:rPr lang="en-US" sz="1900" b="1" dirty="0" smtClean="0">
                <a:latin typeface="Arial" charset="0"/>
                <a:cs typeface="Arial" charset="0"/>
              </a:rPr>
              <a:t>windows</a:t>
            </a:r>
            <a:r>
              <a:rPr lang="en-US" sz="1900" dirty="0" smtClean="0">
                <a:latin typeface="Arial" charset="0"/>
                <a:cs typeface="Arial" charset="0"/>
              </a:rPr>
              <a:t> in our classroom.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We need some </a:t>
            </a:r>
            <a:r>
              <a:rPr lang="en-US" sz="1900" b="1" dirty="0" smtClean="0">
                <a:latin typeface="Arial" charset="0"/>
                <a:cs typeface="Arial" charset="0"/>
              </a:rPr>
              <a:t>glue</a:t>
            </a:r>
            <a:r>
              <a:rPr lang="en-US" sz="1900" dirty="0" smtClean="0">
                <a:latin typeface="Arial" charset="0"/>
                <a:cs typeface="Arial" charset="0"/>
              </a:rPr>
              <a:t> to fix this vase.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 </a:t>
            </a:r>
            <a:r>
              <a:rPr lang="en-US" sz="1900" b="1" dirty="0" smtClean="0">
                <a:latin typeface="Arial" charset="0"/>
                <a:cs typeface="Arial" charset="0"/>
              </a:rPr>
              <a:t>waiters</a:t>
            </a:r>
            <a:r>
              <a:rPr lang="en-US" sz="1900" dirty="0" smtClean="0">
                <a:latin typeface="Arial" charset="0"/>
                <a:cs typeface="Arial" charset="0"/>
              </a:rPr>
              <a:t> in this restaurant are very professional.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There are two bags of </a:t>
            </a:r>
            <a:r>
              <a:rPr lang="en-US" sz="1900" b="1" dirty="0" smtClean="0">
                <a:latin typeface="Arial" charset="0"/>
                <a:cs typeface="Arial" charset="0"/>
              </a:rPr>
              <a:t>sugar </a:t>
            </a:r>
            <a:r>
              <a:rPr lang="en-US" sz="1900" dirty="0" smtClean="0">
                <a:latin typeface="Arial" charset="0"/>
                <a:cs typeface="Arial" charset="0"/>
              </a:rPr>
              <a:t>on that table.</a:t>
            </a: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48" y="2599531"/>
            <a:ext cx="10858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34363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628800"/>
            <a:ext cx="7632848" cy="924694"/>
          </a:xfrm>
        </p:spPr>
        <p:txBody>
          <a:bodyPr/>
          <a:lstStyle/>
          <a:p>
            <a:pPr>
              <a:buFont typeface="Arial" charset="0"/>
              <a:buAutoNum type="arabicPeriod"/>
            </a:pPr>
            <a:r>
              <a:rPr lang="en-US" sz="1800" b="1" dirty="0" smtClean="0">
                <a:latin typeface="Arial" charset="0"/>
                <a:cs typeface="Arial" charset="0"/>
              </a:rPr>
              <a:t>Do the exercise below on countable and uncountable nouns and click </a:t>
            </a:r>
          </a:p>
          <a:p>
            <a:pPr>
              <a:buFont typeface="Arial" charset="0"/>
              <a:buNone/>
            </a:pPr>
            <a:r>
              <a:rPr lang="en-US" sz="1800" b="1" dirty="0" smtClean="0">
                <a:latin typeface="Arial" charset="0"/>
                <a:cs typeface="Arial" charset="0"/>
              </a:rPr>
              <a:t>on the button to check your answers</a:t>
            </a:r>
          </a:p>
          <a:p>
            <a:pPr>
              <a:buFont typeface="Arial" charset="0"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sp>
        <p:nvSpPr>
          <p:cNvPr id="36885" name="Título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355160" cy="108012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Answer Key</a:t>
            </a: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41" name="Espaço Reservado para Conteúdo 2"/>
          <p:cNvSpPr txBox="1">
            <a:spLocks/>
          </p:cNvSpPr>
          <p:nvPr/>
        </p:nvSpPr>
        <p:spPr bwMode="auto">
          <a:xfrm>
            <a:off x="2093098" y="2648838"/>
            <a:ext cx="7139508" cy="328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 </a:t>
            </a:r>
            <a:r>
              <a:rPr lang="en-US" sz="1900" b="1" dirty="0" smtClean="0">
                <a:latin typeface="Arial" charset="0"/>
                <a:cs typeface="Arial" charset="0"/>
              </a:rPr>
              <a:t>children</a:t>
            </a:r>
            <a:r>
              <a:rPr lang="en-US" sz="1900" dirty="0" smtClean="0">
                <a:latin typeface="Arial" charset="0"/>
                <a:cs typeface="Arial" charset="0"/>
              </a:rPr>
              <a:t> are playing in the garden.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don't like </a:t>
            </a:r>
            <a:r>
              <a:rPr lang="en-US" sz="1900" b="1" dirty="0" smtClean="0">
                <a:latin typeface="Arial" charset="0"/>
                <a:cs typeface="Arial" charset="0"/>
              </a:rPr>
              <a:t>milk.</a:t>
            </a:r>
            <a:r>
              <a:rPr lang="en-US" sz="1900" dirty="0" smtClean="0">
                <a:latin typeface="Arial" charset="0"/>
                <a:cs typeface="Arial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prefer </a:t>
            </a:r>
            <a:r>
              <a:rPr lang="en-US" sz="1900" b="1" dirty="0" smtClean="0">
                <a:latin typeface="Arial" charset="0"/>
                <a:cs typeface="Arial" charset="0"/>
              </a:rPr>
              <a:t>tea</a:t>
            </a:r>
            <a:r>
              <a:rPr lang="en-US" sz="1900" dirty="0" smtClean="0">
                <a:latin typeface="Arial" charset="0"/>
                <a:cs typeface="Arial" charset="0"/>
              </a:rPr>
              <a:t>. </a:t>
            </a:r>
          </a:p>
          <a:p>
            <a:pPr marL="0" indent="0">
              <a:buFontTx/>
              <a:buNone/>
            </a:pPr>
            <a:r>
              <a:rPr lang="en-US" sz="1900" b="1" dirty="0" smtClean="0">
                <a:latin typeface="Arial" charset="0"/>
                <a:cs typeface="Arial" charset="0"/>
              </a:rPr>
              <a:t>Scientists</a:t>
            </a:r>
            <a:r>
              <a:rPr lang="en-US" sz="1900" dirty="0" smtClean="0">
                <a:latin typeface="Arial" charset="0"/>
                <a:cs typeface="Arial" charset="0"/>
              </a:rPr>
              <a:t> say that the environment is threatened by pollution.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My mother uses </a:t>
            </a:r>
            <a:r>
              <a:rPr lang="en-US" sz="1900" b="1" dirty="0" smtClean="0">
                <a:latin typeface="Arial" charset="0"/>
                <a:cs typeface="Arial" charset="0"/>
              </a:rPr>
              <a:t>butter</a:t>
            </a:r>
            <a:r>
              <a:rPr lang="en-US" sz="1900" dirty="0" smtClean="0">
                <a:latin typeface="Arial" charset="0"/>
                <a:cs typeface="Arial" charset="0"/>
              </a:rPr>
              <a:t> to prepare cakes.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There are a lot of </a:t>
            </a:r>
            <a:r>
              <a:rPr lang="en-US" sz="1900" b="1" dirty="0" smtClean="0">
                <a:latin typeface="Arial" charset="0"/>
                <a:cs typeface="Arial" charset="0"/>
              </a:rPr>
              <a:t>windows</a:t>
            </a:r>
            <a:r>
              <a:rPr lang="en-US" sz="1900" dirty="0" smtClean="0">
                <a:latin typeface="Arial" charset="0"/>
                <a:cs typeface="Arial" charset="0"/>
              </a:rPr>
              <a:t> in our classroom.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We need some </a:t>
            </a:r>
            <a:r>
              <a:rPr lang="en-US" sz="1900" b="1" dirty="0" smtClean="0">
                <a:latin typeface="Arial" charset="0"/>
                <a:cs typeface="Arial" charset="0"/>
              </a:rPr>
              <a:t>glue</a:t>
            </a:r>
            <a:r>
              <a:rPr lang="en-US" sz="1900" dirty="0" smtClean="0">
                <a:latin typeface="Arial" charset="0"/>
                <a:cs typeface="Arial" charset="0"/>
              </a:rPr>
              <a:t> to fix this vase.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 </a:t>
            </a:r>
            <a:r>
              <a:rPr lang="en-US" sz="1900" b="1" dirty="0" smtClean="0">
                <a:latin typeface="Arial" charset="0"/>
                <a:cs typeface="Arial" charset="0"/>
              </a:rPr>
              <a:t>waiters</a:t>
            </a:r>
            <a:r>
              <a:rPr lang="en-US" sz="1900" dirty="0" smtClean="0">
                <a:latin typeface="Arial" charset="0"/>
                <a:cs typeface="Arial" charset="0"/>
              </a:rPr>
              <a:t> in this restaurant are very professional.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There are two bags of </a:t>
            </a:r>
            <a:r>
              <a:rPr lang="en-US" sz="1900" b="1" dirty="0" smtClean="0">
                <a:latin typeface="Arial" charset="0"/>
                <a:cs typeface="Arial" charset="0"/>
              </a:rPr>
              <a:t>sugar </a:t>
            </a:r>
            <a:r>
              <a:rPr lang="en-US" sz="1900" dirty="0" smtClean="0">
                <a:latin typeface="Arial" charset="0"/>
                <a:cs typeface="Arial" charset="0"/>
              </a:rPr>
              <a:t>on that table.</a:t>
            </a: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28" y="2618581"/>
            <a:ext cx="11049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55108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Hamburger.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/>
              <a:t>Countable.</a:t>
            </a:r>
          </a:p>
          <a:p>
            <a:r>
              <a:rPr lang="es-ES" sz="2800"/>
              <a:t>A burger.</a:t>
            </a:r>
          </a:p>
          <a:p>
            <a:r>
              <a:rPr lang="es-ES" sz="2800"/>
              <a:t>One or two three burgers</a:t>
            </a:r>
          </a:p>
          <a:p>
            <a:r>
              <a:rPr lang="es-ES" sz="2800"/>
              <a:t>There are some burgers.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278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31756" name="Picture 12" descr="http://www.rippenschneider.de/Gifs/essen/essen00092.gif"/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6738" y="1752600"/>
            <a:ext cx="2193925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628800"/>
            <a:ext cx="7632848" cy="924694"/>
          </a:xfrm>
        </p:spPr>
        <p:txBody>
          <a:bodyPr/>
          <a:lstStyle/>
          <a:p>
            <a:pPr>
              <a:buFont typeface="Arial" charset="0"/>
              <a:buAutoNum type="arabicPeriod"/>
            </a:pPr>
            <a:r>
              <a:rPr lang="en-US" sz="1800" b="1" dirty="0" smtClean="0">
                <a:latin typeface="Arial" charset="0"/>
                <a:cs typeface="Arial" charset="0"/>
              </a:rPr>
              <a:t>Do the exercise below on countable and uncountable nouns and click </a:t>
            </a:r>
          </a:p>
          <a:p>
            <a:pPr>
              <a:buFont typeface="Arial" charset="0"/>
              <a:buNone/>
            </a:pPr>
            <a:r>
              <a:rPr lang="en-US" sz="1800" b="1" dirty="0" smtClean="0">
                <a:latin typeface="Arial" charset="0"/>
                <a:cs typeface="Arial" charset="0"/>
              </a:rPr>
              <a:t>on the button to check your answers</a:t>
            </a:r>
          </a:p>
          <a:p>
            <a:pPr>
              <a:buFont typeface="Arial" charset="0"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sp>
        <p:nvSpPr>
          <p:cNvPr id="36885" name="Título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355160" cy="108012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Answer Key</a:t>
            </a: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41" name="Espaço Reservado para Conteúdo 2"/>
          <p:cNvSpPr txBox="1">
            <a:spLocks/>
          </p:cNvSpPr>
          <p:nvPr/>
        </p:nvSpPr>
        <p:spPr bwMode="auto">
          <a:xfrm>
            <a:off x="2093098" y="2648838"/>
            <a:ext cx="7139508" cy="328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 </a:t>
            </a:r>
            <a:r>
              <a:rPr lang="en-US" sz="1900" b="1" dirty="0" smtClean="0">
                <a:latin typeface="Arial" charset="0"/>
                <a:cs typeface="Arial" charset="0"/>
              </a:rPr>
              <a:t>children</a:t>
            </a:r>
            <a:r>
              <a:rPr lang="en-US" sz="1900" dirty="0" smtClean="0">
                <a:latin typeface="Arial" charset="0"/>
                <a:cs typeface="Arial" charset="0"/>
              </a:rPr>
              <a:t> are playing in the garden.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don't like </a:t>
            </a:r>
            <a:r>
              <a:rPr lang="en-US" sz="1900" b="1" dirty="0" smtClean="0">
                <a:latin typeface="Arial" charset="0"/>
                <a:cs typeface="Arial" charset="0"/>
              </a:rPr>
              <a:t>milk.</a:t>
            </a:r>
            <a:r>
              <a:rPr lang="en-US" sz="1900" dirty="0" smtClean="0">
                <a:latin typeface="Arial" charset="0"/>
                <a:cs typeface="Arial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prefer </a:t>
            </a:r>
            <a:r>
              <a:rPr lang="en-US" sz="1900" b="1" dirty="0" smtClean="0">
                <a:latin typeface="Arial" charset="0"/>
                <a:cs typeface="Arial" charset="0"/>
              </a:rPr>
              <a:t>tea</a:t>
            </a:r>
            <a:r>
              <a:rPr lang="en-US" sz="1900" dirty="0" smtClean="0">
                <a:latin typeface="Arial" charset="0"/>
                <a:cs typeface="Arial" charset="0"/>
              </a:rPr>
              <a:t>. </a:t>
            </a:r>
          </a:p>
          <a:p>
            <a:pPr marL="0" indent="0">
              <a:buFontTx/>
              <a:buNone/>
            </a:pPr>
            <a:r>
              <a:rPr lang="en-US" sz="1900" b="1" dirty="0" smtClean="0">
                <a:latin typeface="Arial" charset="0"/>
                <a:cs typeface="Arial" charset="0"/>
              </a:rPr>
              <a:t>Scientists</a:t>
            </a:r>
            <a:r>
              <a:rPr lang="en-US" sz="1900" dirty="0" smtClean="0">
                <a:latin typeface="Arial" charset="0"/>
                <a:cs typeface="Arial" charset="0"/>
              </a:rPr>
              <a:t> say that the environment is threatened by pollution.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My mother uses </a:t>
            </a:r>
            <a:r>
              <a:rPr lang="en-US" sz="1900" b="1" dirty="0" smtClean="0">
                <a:latin typeface="Arial" charset="0"/>
                <a:cs typeface="Arial" charset="0"/>
              </a:rPr>
              <a:t>butter</a:t>
            </a:r>
            <a:r>
              <a:rPr lang="en-US" sz="1900" dirty="0" smtClean="0">
                <a:latin typeface="Arial" charset="0"/>
                <a:cs typeface="Arial" charset="0"/>
              </a:rPr>
              <a:t> to prepare cakes.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There are a lot of </a:t>
            </a:r>
            <a:r>
              <a:rPr lang="en-US" sz="1900" b="1" dirty="0" smtClean="0">
                <a:latin typeface="Arial" charset="0"/>
                <a:cs typeface="Arial" charset="0"/>
              </a:rPr>
              <a:t>windows</a:t>
            </a:r>
            <a:r>
              <a:rPr lang="en-US" sz="1900" dirty="0" smtClean="0">
                <a:latin typeface="Arial" charset="0"/>
                <a:cs typeface="Arial" charset="0"/>
              </a:rPr>
              <a:t> in our classroom.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We need some </a:t>
            </a:r>
            <a:r>
              <a:rPr lang="en-US" sz="1900" b="1" dirty="0" smtClean="0">
                <a:latin typeface="Arial" charset="0"/>
                <a:cs typeface="Arial" charset="0"/>
              </a:rPr>
              <a:t>glue</a:t>
            </a:r>
            <a:r>
              <a:rPr lang="en-US" sz="1900" dirty="0" smtClean="0">
                <a:latin typeface="Arial" charset="0"/>
                <a:cs typeface="Arial" charset="0"/>
              </a:rPr>
              <a:t> to fix this vase.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 </a:t>
            </a:r>
            <a:r>
              <a:rPr lang="en-US" sz="1900" b="1" dirty="0" smtClean="0">
                <a:latin typeface="Arial" charset="0"/>
                <a:cs typeface="Arial" charset="0"/>
              </a:rPr>
              <a:t>waiters</a:t>
            </a:r>
            <a:r>
              <a:rPr lang="en-US" sz="1900" dirty="0" smtClean="0">
                <a:latin typeface="Arial" charset="0"/>
                <a:cs typeface="Arial" charset="0"/>
              </a:rPr>
              <a:t> in this restaurant are very professional.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There are two bags of </a:t>
            </a:r>
            <a:r>
              <a:rPr lang="en-US" sz="1900" b="1" dirty="0" smtClean="0">
                <a:latin typeface="Arial" charset="0"/>
                <a:cs typeface="Arial" charset="0"/>
              </a:rPr>
              <a:t>sugar </a:t>
            </a:r>
            <a:r>
              <a:rPr lang="en-US" sz="1900" dirty="0" smtClean="0">
                <a:latin typeface="Arial" charset="0"/>
                <a:cs typeface="Arial" charset="0"/>
              </a:rPr>
              <a:t>on that table.</a:t>
            </a: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99531"/>
            <a:ext cx="11144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4675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628800"/>
            <a:ext cx="7632848" cy="924694"/>
          </a:xfrm>
        </p:spPr>
        <p:txBody>
          <a:bodyPr/>
          <a:lstStyle/>
          <a:p>
            <a:pPr>
              <a:buFont typeface="Arial" charset="0"/>
              <a:buAutoNum type="arabicPeriod"/>
            </a:pPr>
            <a:r>
              <a:rPr lang="en-US" sz="1800" b="1" dirty="0" smtClean="0">
                <a:latin typeface="Arial" charset="0"/>
                <a:cs typeface="Arial" charset="0"/>
              </a:rPr>
              <a:t>Do the exercise below on countable and uncountable nouns and click </a:t>
            </a:r>
          </a:p>
          <a:p>
            <a:pPr>
              <a:buFont typeface="Arial" charset="0"/>
              <a:buNone/>
            </a:pPr>
            <a:r>
              <a:rPr lang="en-US" sz="1800" b="1" dirty="0" smtClean="0">
                <a:latin typeface="Arial" charset="0"/>
                <a:cs typeface="Arial" charset="0"/>
              </a:rPr>
              <a:t>on the button to check your answers</a:t>
            </a:r>
          </a:p>
          <a:p>
            <a:pPr>
              <a:buFont typeface="Arial" charset="0"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sp>
        <p:nvSpPr>
          <p:cNvPr id="36885" name="Título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355160" cy="108012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Answer Key</a:t>
            </a: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41" name="Espaço Reservado para Conteúdo 2"/>
          <p:cNvSpPr txBox="1">
            <a:spLocks/>
          </p:cNvSpPr>
          <p:nvPr/>
        </p:nvSpPr>
        <p:spPr bwMode="auto">
          <a:xfrm>
            <a:off x="2093098" y="2648838"/>
            <a:ext cx="7139508" cy="328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 </a:t>
            </a:r>
            <a:r>
              <a:rPr lang="en-US" sz="1900" b="1" dirty="0" smtClean="0">
                <a:latin typeface="Arial" charset="0"/>
                <a:cs typeface="Arial" charset="0"/>
              </a:rPr>
              <a:t>children</a:t>
            </a:r>
            <a:r>
              <a:rPr lang="en-US" sz="1900" dirty="0" smtClean="0">
                <a:latin typeface="Arial" charset="0"/>
                <a:cs typeface="Arial" charset="0"/>
              </a:rPr>
              <a:t> are playing in the garden.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don't like </a:t>
            </a:r>
            <a:r>
              <a:rPr lang="en-US" sz="1900" b="1" dirty="0" smtClean="0">
                <a:latin typeface="Arial" charset="0"/>
                <a:cs typeface="Arial" charset="0"/>
              </a:rPr>
              <a:t>milk.</a:t>
            </a:r>
            <a:r>
              <a:rPr lang="en-US" sz="1900" dirty="0" smtClean="0">
                <a:latin typeface="Arial" charset="0"/>
                <a:cs typeface="Arial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prefer </a:t>
            </a:r>
            <a:r>
              <a:rPr lang="en-US" sz="1900" b="1" dirty="0" smtClean="0">
                <a:latin typeface="Arial" charset="0"/>
                <a:cs typeface="Arial" charset="0"/>
              </a:rPr>
              <a:t>tea</a:t>
            </a:r>
            <a:r>
              <a:rPr lang="en-US" sz="1900" dirty="0" smtClean="0">
                <a:latin typeface="Arial" charset="0"/>
                <a:cs typeface="Arial" charset="0"/>
              </a:rPr>
              <a:t>. </a:t>
            </a:r>
          </a:p>
          <a:p>
            <a:pPr marL="0" indent="0">
              <a:buFontTx/>
              <a:buNone/>
            </a:pPr>
            <a:r>
              <a:rPr lang="en-US" sz="1900" b="1" dirty="0" smtClean="0">
                <a:latin typeface="Arial" charset="0"/>
                <a:cs typeface="Arial" charset="0"/>
              </a:rPr>
              <a:t>Scientists</a:t>
            </a:r>
            <a:r>
              <a:rPr lang="en-US" sz="1900" dirty="0" smtClean="0">
                <a:latin typeface="Arial" charset="0"/>
                <a:cs typeface="Arial" charset="0"/>
              </a:rPr>
              <a:t> say that the environment is threatened by pollution.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My mother uses </a:t>
            </a:r>
            <a:r>
              <a:rPr lang="en-US" sz="1900" b="1" dirty="0" smtClean="0">
                <a:latin typeface="Arial" charset="0"/>
                <a:cs typeface="Arial" charset="0"/>
              </a:rPr>
              <a:t>butter</a:t>
            </a:r>
            <a:r>
              <a:rPr lang="en-US" sz="1900" dirty="0" smtClean="0">
                <a:latin typeface="Arial" charset="0"/>
                <a:cs typeface="Arial" charset="0"/>
              </a:rPr>
              <a:t> to prepare cakes.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There are a lot of </a:t>
            </a:r>
            <a:r>
              <a:rPr lang="en-US" sz="1900" b="1" dirty="0" smtClean="0">
                <a:latin typeface="Arial" charset="0"/>
                <a:cs typeface="Arial" charset="0"/>
              </a:rPr>
              <a:t>windows</a:t>
            </a:r>
            <a:r>
              <a:rPr lang="en-US" sz="1900" dirty="0" smtClean="0">
                <a:latin typeface="Arial" charset="0"/>
                <a:cs typeface="Arial" charset="0"/>
              </a:rPr>
              <a:t> in our classroom.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We need some </a:t>
            </a:r>
            <a:r>
              <a:rPr lang="en-US" sz="1900" b="1" dirty="0" smtClean="0">
                <a:latin typeface="Arial" charset="0"/>
                <a:cs typeface="Arial" charset="0"/>
              </a:rPr>
              <a:t>glue</a:t>
            </a:r>
            <a:r>
              <a:rPr lang="en-US" sz="1900" dirty="0" smtClean="0">
                <a:latin typeface="Arial" charset="0"/>
                <a:cs typeface="Arial" charset="0"/>
              </a:rPr>
              <a:t> to fix this vase.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 </a:t>
            </a:r>
            <a:r>
              <a:rPr lang="en-US" sz="1900" b="1" dirty="0" smtClean="0">
                <a:latin typeface="Arial" charset="0"/>
                <a:cs typeface="Arial" charset="0"/>
              </a:rPr>
              <a:t>waiters</a:t>
            </a:r>
            <a:r>
              <a:rPr lang="en-US" sz="1900" dirty="0" smtClean="0">
                <a:latin typeface="Arial" charset="0"/>
                <a:cs typeface="Arial" charset="0"/>
              </a:rPr>
              <a:t> in this restaurant are very professional.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There are two bags of </a:t>
            </a:r>
            <a:r>
              <a:rPr lang="en-US" sz="1900" b="1" dirty="0" smtClean="0">
                <a:latin typeface="Arial" charset="0"/>
                <a:cs typeface="Arial" charset="0"/>
              </a:rPr>
              <a:t>sugar </a:t>
            </a:r>
            <a:r>
              <a:rPr lang="en-US" sz="1900" dirty="0" smtClean="0">
                <a:latin typeface="Arial" charset="0"/>
                <a:cs typeface="Arial" charset="0"/>
              </a:rPr>
              <a:t>on that table.</a:t>
            </a: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48" y="2609056"/>
            <a:ext cx="10858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39939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628800"/>
            <a:ext cx="7632848" cy="924694"/>
          </a:xfrm>
        </p:spPr>
        <p:txBody>
          <a:bodyPr/>
          <a:lstStyle/>
          <a:p>
            <a:pPr>
              <a:buFont typeface="Arial" charset="0"/>
              <a:buAutoNum type="arabicPeriod"/>
            </a:pPr>
            <a:r>
              <a:rPr lang="en-US" sz="1800" b="1" dirty="0" smtClean="0">
                <a:latin typeface="Arial" charset="0"/>
                <a:cs typeface="Arial" charset="0"/>
              </a:rPr>
              <a:t>Do the exercise below on countable and uncountable nouns and click </a:t>
            </a:r>
          </a:p>
          <a:p>
            <a:pPr>
              <a:buFont typeface="Arial" charset="0"/>
              <a:buNone/>
            </a:pPr>
            <a:r>
              <a:rPr lang="en-US" sz="1800" b="1" dirty="0" smtClean="0">
                <a:latin typeface="Arial" charset="0"/>
                <a:cs typeface="Arial" charset="0"/>
              </a:rPr>
              <a:t>on the button to check your answers</a:t>
            </a:r>
          </a:p>
          <a:p>
            <a:pPr>
              <a:buFont typeface="Arial" charset="0"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sp>
        <p:nvSpPr>
          <p:cNvPr id="36885" name="Título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355160" cy="108012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Answer Key</a:t>
            </a: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41" name="Espaço Reservado para Conteúdo 2"/>
          <p:cNvSpPr txBox="1">
            <a:spLocks/>
          </p:cNvSpPr>
          <p:nvPr/>
        </p:nvSpPr>
        <p:spPr bwMode="auto">
          <a:xfrm>
            <a:off x="2093098" y="2648838"/>
            <a:ext cx="7139508" cy="328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 </a:t>
            </a:r>
            <a:r>
              <a:rPr lang="en-US" sz="1900" b="1" dirty="0" smtClean="0">
                <a:latin typeface="Arial" charset="0"/>
                <a:cs typeface="Arial" charset="0"/>
              </a:rPr>
              <a:t>children</a:t>
            </a:r>
            <a:r>
              <a:rPr lang="en-US" sz="1900" dirty="0" smtClean="0">
                <a:latin typeface="Arial" charset="0"/>
                <a:cs typeface="Arial" charset="0"/>
              </a:rPr>
              <a:t> are playing in the garden.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don't like </a:t>
            </a:r>
            <a:r>
              <a:rPr lang="en-US" sz="1900" b="1" dirty="0" smtClean="0">
                <a:latin typeface="Arial" charset="0"/>
                <a:cs typeface="Arial" charset="0"/>
              </a:rPr>
              <a:t>milk.</a:t>
            </a:r>
            <a:r>
              <a:rPr lang="en-US" sz="1900" dirty="0" smtClean="0">
                <a:latin typeface="Arial" charset="0"/>
                <a:cs typeface="Arial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prefer </a:t>
            </a:r>
            <a:r>
              <a:rPr lang="en-US" sz="1900" b="1" dirty="0" smtClean="0">
                <a:latin typeface="Arial" charset="0"/>
                <a:cs typeface="Arial" charset="0"/>
              </a:rPr>
              <a:t>tea</a:t>
            </a:r>
            <a:r>
              <a:rPr lang="en-US" sz="1900" dirty="0" smtClean="0">
                <a:latin typeface="Arial" charset="0"/>
                <a:cs typeface="Arial" charset="0"/>
              </a:rPr>
              <a:t>. </a:t>
            </a:r>
          </a:p>
          <a:p>
            <a:pPr marL="0" indent="0">
              <a:buFontTx/>
              <a:buNone/>
            </a:pPr>
            <a:r>
              <a:rPr lang="en-US" sz="1900" b="1" dirty="0" smtClean="0">
                <a:latin typeface="Arial" charset="0"/>
                <a:cs typeface="Arial" charset="0"/>
              </a:rPr>
              <a:t>Scientists</a:t>
            </a:r>
            <a:r>
              <a:rPr lang="en-US" sz="1900" dirty="0" smtClean="0">
                <a:latin typeface="Arial" charset="0"/>
                <a:cs typeface="Arial" charset="0"/>
              </a:rPr>
              <a:t> say that the environment is threatened by pollution.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My mother uses </a:t>
            </a:r>
            <a:r>
              <a:rPr lang="en-US" sz="1900" b="1" dirty="0" smtClean="0">
                <a:latin typeface="Arial" charset="0"/>
                <a:cs typeface="Arial" charset="0"/>
              </a:rPr>
              <a:t>butter</a:t>
            </a:r>
            <a:r>
              <a:rPr lang="en-US" sz="1900" dirty="0" smtClean="0">
                <a:latin typeface="Arial" charset="0"/>
                <a:cs typeface="Arial" charset="0"/>
              </a:rPr>
              <a:t> to prepare cakes.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There are a lot of </a:t>
            </a:r>
            <a:r>
              <a:rPr lang="en-US" sz="1900" b="1" dirty="0" smtClean="0">
                <a:latin typeface="Arial" charset="0"/>
                <a:cs typeface="Arial" charset="0"/>
              </a:rPr>
              <a:t>windows</a:t>
            </a:r>
            <a:r>
              <a:rPr lang="en-US" sz="1900" dirty="0" smtClean="0">
                <a:latin typeface="Arial" charset="0"/>
                <a:cs typeface="Arial" charset="0"/>
              </a:rPr>
              <a:t> in our classroom.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We need some </a:t>
            </a:r>
            <a:r>
              <a:rPr lang="en-US" sz="1900" b="1" dirty="0" smtClean="0">
                <a:latin typeface="Arial" charset="0"/>
                <a:cs typeface="Arial" charset="0"/>
              </a:rPr>
              <a:t>glue</a:t>
            </a:r>
            <a:r>
              <a:rPr lang="en-US" sz="1900" dirty="0" smtClean="0">
                <a:latin typeface="Arial" charset="0"/>
                <a:cs typeface="Arial" charset="0"/>
              </a:rPr>
              <a:t> to fix this vase.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 </a:t>
            </a:r>
            <a:r>
              <a:rPr lang="en-US" sz="1900" b="1" dirty="0" smtClean="0">
                <a:latin typeface="Arial" charset="0"/>
                <a:cs typeface="Arial" charset="0"/>
              </a:rPr>
              <a:t>waiters</a:t>
            </a:r>
            <a:r>
              <a:rPr lang="en-US" sz="1900" dirty="0" smtClean="0">
                <a:latin typeface="Arial" charset="0"/>
                <a:cs typeface="Arial" charset="0"/>
              </a:rPr>
              <a:t> in this restaurant are very professional.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There are two bags of </a:t>
            </a:r>
            <a:r>
              <a:rPr lang="en-US" sz="1900" b="1" dirty="0" smtClean="0">
                <a:latin typeface="Arial" charset="0"/>
                <a:cs typeface="Arial" charset="0"/>
              </a:rPr>
              <a:t>sugar </a:t>
            </a:r>
            <a:r>
              <a:rPr lang="en-US" sz="1900" dirty="0" smtClean="0">
                <a:latin typeface="Arial" charset="0"/>
                <a:cs typeface="Arial" charset="0"/>
              </a:rPr>
              <a:t>on that table.</a:t>
            </a: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23" y="2618581"/>
            <a:ext cx="10953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97036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628800"/>
            <a:ext cx="7632848" cy="924694"/>
          </a:xfrm>
        </p:spPr>
        <p:txBody>
          <a:bodyPr/>
          <a:lstStyle/>
          <a:p>
            <a:pPr>
              <a:buFont typeface="Arial" charset="0"/>
              <a:buAutoNum type="arabicPeriod"/>
            </a:pPr>
            <a:r>
              <a:rPr lang="en-US" sz="1800" b="1" dirty="0" smtClean="0">
                <a:latin typeface="Arial" charset="0"/>
                <a:cs typeface="Arial" charset="0"/>
              </a:rPr>
              <a:t>Do the exercise below on countable and uncountable nouns and click </a:t>
            </a:r>
          </a:p>
          <a:p>
            <a:pPr>
              <a:buFont typeface="Arial" charset="0"/>
              <a:buNone/>
            </a:pPr>
            <a:r>
              <a:rPr lang="en-US" sz="1800" b="1" dirty="0" smtClean="0">
                <a:latin typeface="Arial" charset="0"/>
                <a:cs typeface="Arial" charset="0"/>
              </a:rPr>
              <a:t>on the button to check your answers</a:t>
            </a:r>
          </a:p>
          <a:p>
            <a:pPr>
              <a:buFont typeface="Arial" charset="0"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sp>
        <p:nvSpPr>
          <p:cNvPr id="36885" name="Título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355160" cy="1080120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Answer Key</a:t>
            </a:r>
            <a:endParaRPr lang="pt-BR" dirty="0" smtClean="0"/>
          </a:p>
        </p:txBody>
      </p:sp>
      <p:sp>
        <p:nvSpPr>
          <p:cNvPr id="41" name="Espaço Reservado para Conteúdo 2"/>
          <p:cNvSpPr txBox="1">
            <a:spLocks/>
          </p:cNvSpPr>
          <p:nvPr/>
        </p:nvSpPr>
        <p:spPr bwMode="auto">
          <a:xfrm>
            <a:off x="2124124" y="2648839"/>
            <a:ext cx="6192291" cy="328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Would you like some </a:t>
            </a:r>
            <a:r>
              <a:rPr lang="en-US" sz="1900" b="1" dirty="0" smtClean="0">
                <a:latin typeface="Arial" charset="0"/>
                <a:cs typeface="Arial" charset="0"/>
              </a:rPr>
              <a:t>beer</a:t>
            </a:r>
            <a:r>
              <a:rPr lang="en-US" sz="1900" dirty="0" smtClean="0">
                <a:latin typeface="Arial" charset="0"/>
                <a:cs typeface="Arial" charset="0"/>
              </a:rPr>
              <a:t> to drink?.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have to organize my </a:t>
            </a:r>
            <a:r>
              <a:rPr lang="en-US" sz="1900" b="1" dirty="0" smtClean="0">
                <a:latin typeface="Arial" charset="0"/>
                <a:cs typeface="Arial" charset="0"/>
              </a:rPr>
              <a:t>luggage</a:t>
            </a:r>
            <a:r>
              <a:rPr lang="en-US" sz="1900" dirty="0" smtClean="0">
                <a:latin typeface="Arial" charset="0"/>
                <a:cs typeface="Arial" charset="0"/>
              </a:rPr>
              <a:t> to travel.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Can you give me some </a:t>
            </a:r>
            <a:r>
              <a:rPr lang="en-US" sz="1900" b="1" dirty="0" smtClean="0">
                <a:latin typeface="Arial" charset="0"/>
                <a:cs typeface="Arial" charset="0"/>
              </a:rPr>
              <a:t>advice</a:t>
            </a:r>
            <a:r>
              <a:rPr lang="en-US" sz="1900" dirty="0" smtClean="0">
                <a:latin typeface="Arial" charset="0"/>
                <a:cs typeface="Arial" charset="0"/>
              </a:rPr>
              <a:t>?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In the refrigerator there is a </a:t>
            </a:r>
            <a:r>
              <a:rPr lang="en-US" sz="1900" b="1" dirty="0" smtClean="0">
                <a:latin typeface="Arial" charset="0"/>
                <a:cs typeface="Arial" charset="0"/>
              </a:rPr>
              <a:t>pear</a:t>
            </a:r>
            <a:r>
              <a:rPr lang="en-US" sz="1900" dirty="0" smtClean="0">
                <a:latin typeface="Arial" charset="0"/>
                <a:cs typeface="Arial" charset="0"/>
              </a:rPr>
              <a:t> – you can eat it.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Do you have any </a:t>
            </a:r>
            <a:r>
              <a:rPr lang="en-US" sz="1900" b="1" dirty="0" smtClean="0">
                <a:latin typeface="Arial" charset="0"/>
                <a:cs typeface="Arial" charset="0"/>
              </a:rPr>
              <a:t>sibling</a:t>
            </a:r>
            <a:r>
              <a:rPr lang="en-US" sz="1900" dirty="0" smtClean="0">
                <a:latin typeface="Arial" charset="0"/>
                <a:cs typeface="Arial" charset="0"/>
              </a:rPr>
              <a:t>?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Please, open that </a:t>
            </a:r>
            <a:r>
              <a:rPr lang="en-US" sz="1900" b="1" dirty="0" smtClean="0">
                <a:latin typeface="Arial" charset="0"/>
                <a:cs typeface="Arial" charset="0"/>
              </a:rPr>
              <a:t>door</a:t>
            </a:r>
            <a:r>
              <a:rPr lang="en-US" sz="1900" dirty="0" smtClean="0">
                <a:latin typeface="Arial" charset="0"/>
                <a:cs typeface="Arial" charset="0"/>
              </a:rPr>
              <a:t>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have a </a:t>
            </a:r>
            <a:r>
              <a:rPr lang="en-US" sz="1900" b="1" dirty="0" smtClean="0">
                <a:latin typeface="Arial" charset="0"/>
                <a:cs typeface="Arial" charset="0"/>
              </a:rPr>
              <a:t>dream</a:t>
            </a:r>
            <a:r>
              <a:rPr lang="en-US" sz="1900" dirty="0" smtClean="0">
                <a:latin typeface="Arial" charset="0"/>
                <a:cs typeface="Arial" charset="0"/>
              </a:rPr>
              <a:t> – Human kind become more human. </a:t>
            </a:r>
          </a:p>
          <a:p>
            <a:pPr marL="0" indent="0">
              <a:buFontTx/>
              <a:buNone/>
            </a:pPr>
            <a:r>
              <a:rPr lang="en-US" sz="1900" b="1" dirty="0" smtClean="0">
                <a:latin typeface="Arial" charset="0"/>
                <a:cs typeface="Arial" charset="0"/>
              </a:rPr>
              <a:t>People</a:t>
            </a:r>
            <a:r>
              <a:rPr lang="en-US" sz="1900" dirty="0" smtClean="0">
                <a:latin typeface="Arial" charset="0"/>
                <a:cs typeface="Arial" charset="0"/>
              </a:rPr>
              <a:t> are so bad there days.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would like to eat </a:t>
            </a:r>
            <a:r>
              <a:rPr lang="en-US" sz="1900" b="1" dirty="0" smtClean="0">
                <a:latin typeface="Arial" charset="0"/>
                <a:cs typeface="Arial" charset="0"/>
              </a:rPr>
              <a:t>bread</a:t>
            </a:r>
            <a:r>
              <a:rPr lang="en-US" sz="1900" dirty="0" smtClean="0">
                <a:latin typeface="Arial" charset="0"/>
                <a:cs typeface="Arial" charset="0"/>
              </a:rPr>
              <a:t> for breakfast.</a:t>
            </a: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11525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49774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628800"/>
            <a:ext cx="7632848" cy="924694"/>
          </a:xfrm>
        </p:spPr>
        <p:txBody>
          <a:bodyPr/>
          <a:lstStyle/>
          <a:p>
            <a:pPr>
              <a:buFont typeface="Arial" charset="0"/>
              <a:buAutoNum type="arabicPeriod"/>
            </a:pPr>
            <a:r>
              <a:rPr lang="en-US" sz="1800" b="1" dirty="0" smtClean="0">
                <a:latin typeface="Arial" charset="0"/>
                <a:cs typeface="Arial" charset="0"/>
              </a:rPr>
              <a:t>Do the exercise below on countable and uncountable nouns and click </a:t>
            </a:r>
          </a:p>
          <a:p>
            <a:pPr>
              <a:buFont typeface="Arial" charset="0"/>
              <a:buNone/>
            </a:pPr>
            <a:r>
              <a:rPr lang="en-US" sz="1800" b="1" dirty="0" smtClean="0">
                <a:latin typeface="Arial" charset="0"/>
                <a:cs typeface="Arial" charset="0"/>
              </a:rPr>
              <a:t>on the button to check your answers</a:t>
            </a:r>
          </a:p>
          <a:p>
            <a:pPr>
              <a:buFont typeface="Arial" charset="0"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sp>
        <p:nvSpPr>
          <p:cNvPr id="36885" name="Título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355160" cy="1080120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Answer Key</a:t>
            </a:r>
            <a:endParaRPr lang="pt-BR" dirty="0" smtClean="0"/>
          </a:p>
        </p:txBody>
      </p:sp>
      <p:sp>
        <p:nvSpPr>
          <p:cNvPr id="41" name="Espaço Reservado para Conteúdo 2"/>
          <p:cNvSpPr txBox="1">
            <a:spLocks/>
          </p:cNvSpPr>
          <p:nvPr/>
        </p:nvSpPr>
        <p:spPr bwMode="auto">
          <a:xfrm>
            <a:off x="2124124" y="2648839"/>
            <a:ext cx="6192291" cy="328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Would you like some </a:t>
            </a:r>
            <a:r>
              <a:rPr lang="en-US" sz="1900" b="1" dirty="0" smtClean="0">
                <a:latin typeface="Arial" charset="0"/>
                <a:cs typeface="Arial" charset="0"/>
              </a:rPr>
              <a:t>beer</a:t>
            </a:r>
            <a:r>
              <a:rPr lang="en-US" sz="1900" dirty="0" smtClean="0">
                <a:latin typeface="Arial" charset="0"/>
                <a:cs typeface="Arial" charset="0"/>
              </a:rPr>
              <a:t> to drink?.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have to organize my </a:t>
            </a:r>
            <a:r>
              <a:rPr lang="en-US" sz="1900" b="1" dirty="0" smtClean="0">
                <a:latin typeface="Arial" charset="0"/>
                <a:cs typeface="Arial" charset="0"/>
              </a:rPr>
              <a:t>luggage</a:t>
            </a:r>
            <a:r>
              <a:rPr lang="en-US" sz="1900" dirty="0" smtClean="0">
                <a:latin typeface="Arial" charset="0"/>
                <a:cs typeface="Arial" charset="0"/>
              </a:rPr>
              <a:t> to travel.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Can you give me some </a:t>
            </a:r>
            <a:r>
              <a:rPr lang="en-US" sz="1900" b="1" dirty="0" smtClean="0">
                <a:latin typeface="Arial" charset="0"/>
                <a:cs typeface="Arial" charset="0"/>
              </a:rPr>
              <a:t>advice</a:t>
            </a:r>
            <a:r>
              <a:rPr lang="en-US" sz="1900" dirty="0" smtClean="0">
                <a:latin typeface="Arial" charset="0"/>
                <a:cs typeface="Arial" charset="0"/>
              </a:rPr>
              <a:t>?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In the refrigerator there is a </a:t>
            </a:r>
            <a:r>
              <a:rPr lang="en-US" sz="1900" b="1" dirty="0" smtClean="0">
                <a:latin typeface="Arial" charset="0"/>
                <a:cs typeface="Arial" charset="0"/>
              </a:rPr>
              <a:t>pear</a:t>
            </a:r>
            <a:r>
              <a:rPr lang="en-US" sz="1900" dirty="0" smtClean="0">
                <a:latin typeface="Arial" charset="0"/>
                <a:cs typeface="Arial" charset="0"/>
              </a:rPr>
              <a:t> – you can eat it.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Do you have any </a:t>
            </a:r>
            <a:r>
              <a:rPr lang="en-US" sz="1900" b="1" dirty="0" smtClean="0">
                <a:latin typeface="Arial" charset="0"/>
                <a:cs typeface="Arial" charset="0"/>
              </a:rPr>
              <a:t>sibling</a:t>
            </a:r>
            <a:r>
              <a:rPr lang="en-US" sz="1900" dirty="0" smtClean="0">
                <a:latin typeface="Arial" charset="0"/>
                <a:cs typeface="Arial" charset="0"/>
              </a:rPr>
              <a:t>?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Please, open that </a:t>
            </a:r>
            <a:r>
              <a:rPr lang="en-US" sz="1900" b="1" dirty="0" smtClean="0">
                <a:latin typeface="Arial" charset="0"/>
                <a:cs typeface="Arial" charset="0"/>
              </a:rPr>
              <a:t>door</a:t>
            </a:r>
            <a:r>
              <a:rPr lang="en-US" sz="1900" dirty="0" smtClean="0">
                <a:latin typeface="Arial" charset="0"/>
                <a:cs typeface="Arial" charset="0"/>
              </a:rPr>
              <a:t>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have a </a:t>
            </a:r>
            <a:r>
              <a:rPr lang="en-US" sz="1900" b="1" dirty="0" smtClean="0">
                <a:latin typeface="Arial" charset="0"/>
                <a:cs typeface="Arial" charset="0"/>
              </a:rPr>
              <a:t>dream</a:t>
            </a:r>
            <a:r>
              <a:rPr lang="en-US" sz="1900" dirty="0" smtClean="0">
                <a:latin typeface="Arial" charset="0"/>
                <a:cs typeface="Arial" charset="0"/>
              </a:rPr>
              <a:t> – Human kind become more human. </a:t>
            </a:r>
          </a:p>
          <a:p>
            <a:pPr marL="0" indent="0">
              <a:buFontTx/>
              <a:buNone/>
            </a:pPr>
            <a:r>
              <a:rPr lang="en-US" sz="1900" b="1" dirty="0" smtClean="0">
                <a:latin typeface="Arial" charset="0"/>
                <a:cs typeface="Arial" charset="0"/>
              </a:rPr>
              <a:t>People</a:t>
            </a:r>
            <a:r>
              <a:rPr lang="en-US" sz="1900" dirty="0" smtClean="0">
                <a:latin typeface="Arial" charset="0"/>
                <a:cs typeface="Arial" charset="0"/>
              </a:rPr>
              <a:t> are so bad there days.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would like to eat </a:t>
            </a:r>
            <a:r>
              <a:rPr lang="en-US" sz="1900" b="1" dirty="0" smtClean="0">
                <a:latin typeface="Arial" charset="0"/>
                <a:cs typeface="Arial" charset="0"/>
              </a:rPr>
              <a:t>bread</a:t>
            </a:r>
            <a:r>
              <a:rPr lang="en-US" sz="1900" dirty="0" smtClean="0">
                <a:latin typeface="Arial" charset="0"/>
                <a:cs typeface="Arial" charset="0"/>
              </a:rPr>
              <a:t> for breakfast.</a:t>
            </a: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27387"/>
            <a:ext cx="11525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92032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628800"/>
            <a:ext cx="7632848" cy="924694"/>
          </a:xfrm>
        </p:spPr>
        <p:txBody>
          <a:bodyPr/>
          <a:lstStyle/>
          <a:p>
            <a:pPr>
              <a:buFont typeface="Arial" charset="0"/>
              <a:buAutoNum type="arabicPeriod"/>
            </a:pPr>
            <a:r>
              <a:rPr lang="en-US" sz="1800" b="1" dirty="0" smtClean="0">
                <a:latin typeface="Arial" charset="0"/>
                <a:cs typeface="Arial" charset="0"/>
              </a:rPr>
              <a:t>Do the exercise below on countable and uncountable nouns and click </a:t>
            </a:r>
          </a:p>
          <a:p>
            <a:pPr>
              <a:buFont typeface="Arial" charset="0"/>
              <a:buNone/>
            </a:pPr>
            <a:r>
              <a:rPr lang="en-US" sz="1800" b="1" dirty="0" smtClean="0">
                <a:latin typeface="Arial" charset="0"/>
                <a:cs typeface="Arial" charset="0"/>
              </a:rPr>
              <a:t>on the button to check your answers</a:t>
            </a:r>
          </a:p>
          <a:p>
            <a:pPr>
              <a:buFont typeface="Arial" charset="0"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sp>
        <p:nvSpPr>
          <p:cNvPr id="36885" name="Título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355160" cy="1080120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Answer Key</a:t>
            </a:r>
            <a:endParaRPr lang="pt-BR" dirty="0" smtClean="0"/>
          </a:p>
        </p:txBody>
      </p:sp>
      <p:sp>
        <p:nvSpPr>
          <p:cNvPr id="41" name="Espaço Reservado para Conteúdo 2"/>
          <p:cNvSpPr txBox="1">
            <a:spLocks/>
          </p:cNvSpPr>
          <p:nvPr/>
        </p:nvSpPr>
        <p:spPr bwMode="auto">
          <a:xfrm>
            <a:off x="2124124" y="2648839"/>
            <a:ext cx="6192291" cy="328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Would you like some </a:t>
            </a:r>
            <a:r>
              <a:rPr lang="en-US" sz="1900" b="1" dirty="0" smtClean="0">
                <a:latin typeface="Arial" charset="0"/>
                <a:cs typeface="Arial" charset="0"/>
              </a:rPr>
              <a:t>beer</a:t>
            </a:r>
            <a:r>
              <a:rPr lang="en-US" sz="1900" dirty="0" smtClean="0">
                <a:latin typeface="Arial" charset="0"/>
                <a:cs typeface="Arial" charset="0"/>
              </a:rPr>
              <a:t> to drink?.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have to organize my </a:t>
            </a:r>
            <a:r>
              <a:rPr lang="en-US" sz="1900" b="1" dirty="0" smtClean="0">
                <a:latin typeface="Arial" charset="0"/>
                <a:cs typeface="Arial" charset="0"/>
              </a:rPr>
              <a:t>luggage</a:t>
            </a:r>
            <a:r>
              <a:rPr lang="en-US" sz="1900" dirty="0" smtClean="0">
                <a:latin typeface="Arial" charset="0"/>
                <a:cs typeface="Arial" charset="0"/>
              </a:rPr>
              <a:t> to travel.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Can you give me some </a:t>
            </a:r>
            <a:r>
              <a:rPr lang="en-US" sz="1900" b="1" dirty="0" smtClean="0">
                <a:latin typeface="Arial" charset="0"/>
                <a:cs typeface="Arial" charset="0"/>
              </a:rPr>
              <a:t>advice</a:t>
            </a:r>
            <a:r>
              <a:rPr lang="en-US" sz="1900" dirty="0" smtClean="0">
                <a:latin typeface="Arial" charset="0"/>
                <a:cs typeface="Arial" charset="0"/>
              </a:rPr>
              <a:t>?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In the refrigerator there is a </a:t>
            </a:r>
            <a:r>
              <a:rPr lang="en-US" sz="1900" b="1" dirty="0" smtClean="0">
                <a:latin typeface="Arial" charset="0"/>
                <a:cs typeface="Arial" charset="0"/>
              </a:rPr>
              <a:t>pear</a:t>
            </a:r>
            <a:r>
              <a:rPr lang="en-US" sz="1900" dirty="0" smtClean="0">
                <a:latin typeface="Arial" charset="0"/>
                <a:cs typeface="Arial" charset="0"/>
              </a:rPr>
              <a:t> – you can eat it.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Do you have any </a:t>
            </a:r>
            <a:r>
              <a:rPr lang="en-US" sz="1900" b="1" dirty="0" smtClean="0">
                <a:latin typeface="Arial" charset="0"/>
                <a:cs typeface="Arial" charset="0"/>
              </a:rPr>
              <a:t>sibling</a:t>
            </a:r>
            <a:r>
              <a:rPr lang="en-US" sz="1900" dirty="0" smtClean="0">
                <a:latin typeface="Arial" charset="0"/>
                <a:cs typeface="Arial" charset="0"/>
              </a:rPr>
              <a:t>?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Please, open that </a:t>
            </a:r>
            <a:r>
              <a:rPr lang="en-US" sz="1900" b="1" dirty="0" smtClean="0">
                <a:latin typeface="Arial" charset="0"/>
                <a:cs typeface="Arial" charset="0"/>
              </a:rPr>
              <a:t>door</a:t>
            </a:r>
            <a:r>
              <a:rPr lang="en-US" sz="1900" dirty="0" smtClean="0">
                <a:latin typeface="Arial" charset="0"/>
                <a:cs typeface="Arial" charset="0"/>
              </a:rPr>
              <a:t>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have a </a:t>
            </a:r>
            <a:r>
              <a:rPr lang="en-US" sz="1900" b="1" dirty="0" smtClean="0">
                <a:latin typeface="Arial" charset="0"/>
                <a:cs typeface="Arial" charset="0"/>
              </a:rPr>
              <a:t>dream</a:t>
            </a:r>
            <a:r>
              <a:rPr lang="en-US" sz="1900" dirty="0" smtClean="0">
                <a:latin typeface="Arial" charset="0"/>
                <a:cs typeface="Arial" charset="0"/>
              </a:rPr>
              <a:t> – Human kind become more human. </a:t>
            </a:r>
          </a:p>
          <a:p>
            <a:pPr marL="0" indent="0">
              <a:buFontTx/>
              <a:buNone/>
            </a:pPr>
            <a:r>
              <a:rPr lang="en-US" sz="1900" b="1" dirty="0" smtClean="0">
                <a:latin typeface="Arial" charset="0"/>
                <a:cs typeface="Arial" charset="0"/>
              </a:rPr>
              <a:t>People</a:t>
            </a:r>
            <a:r>
              <a:rPr lang="en-US" sz="1900" dirty="0" smtClean="0">
                <a:latin typeface="Arial" charset="0"/>
                <a:cs typeface="Arial" charset="0"/>
              </a:rPr>
              <a:t> are so bad there days.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would like to eat </a:t>
            </a:r>
            <a:r>
              <a:rPr lang="en-US" sz="1900" b="1" dirty="0" smtClean="0">
                <a:latin typeface="Arial" charset="0"/>
                <a:cs typeface="Arial" charset="0"/>
              </a:rPr>
              <a:t>bread</a:t>
            </a:r>
            <a:r>
              <a:rPr lang="en-US" sz="1900" dirty="0" smtClean="0">
                <a:latin typeface="Arial" charset="0"/>
                <a:cs typeface="Arial" charset="0"/>
              </a:rPr>
              <a:t> for breakfast.</a:t>
            </a: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27387"/>
            <a:ext cx="1143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55847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628800"/>
            <a:ext cx="7632848" cy="924694"/>
          </a:xfrm>
        </p:spPr>
        <p:txBody>
          <a:bodyPr/>
          <a:lstStyle/>
          <a:p>
            <a:pPr>
              <a:buFont typeface="Arial" charset="0"/>
              <a:buAutoNum type="arabicPeriod"/>
            </a:pPr>
            <a:r>
              <a:rPr lang="en-US" sz="1800" b="1" dirty="0" smtClean="0">
                <a:latin typeface="Arial" charset="0"/>
                <a:cs typeface="Arial" charset="0"/>
              </a:rPr>
              <a:t>Do the exercise below on countable and uncountable nouns and click </a:t>
            </a:r>
          </a:p>
          <a:p>
            <a:pPr>
              <a:buFont typeface="Arial" charset="0"/>
              <a:buNone/>
            </a:pPr>
            <a:r>
              <a:rPr lang="en-US" sz="1800" b="1" dirty="0" smtClean="0">
                <a:latin typeface="Arial" charset="0"/>
                <a:cs typeface="Arial" charset="0"/>
              </a:rPr>
              <a:t>on the button to check your answers</a:t>
            </a:r>
          </a:p>
          <a:p>
            <a:pPr>
              <a:buFont typeface="Arial" charset="0"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sp>
        <p:nvSpPr>
          <p:cNvPr id="36885" name="Título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355160" cy="1080120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Answer Key</a:t>
            </a:r>
            <a:endParaRPr lang="pt-BR" dirty="0" smtClean="0"/>
          </a:p>
        </p:txBody>
      </p:sp>
      <p:sp>
        <p:nvSpPr>
          <p:cNvPr id="41" name="Espaço Reservado para Conteúdo 2"/>
          <p:cNvSpPr txBox="1">
            <a:spLocks/>
          </p:cNvSpPr>
          <p:nvPr/>
        </p:nvSpPr>
        <p:spPr bwMode="auto">
          <a:xfrm>
            <a:off x="2124124" y="2648839"/>
            <a:ext cx="6192291" cy="328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Would you like some </a:t>
            </a:r>
            <a:r>
              <a:rPr lang="en-US" sz="1900" b="1" dirty="0" smtClean="0">
                <a:latin typeface="Arial" charset="0"/>
                <a:cs typeface="Arial" charset="0"/>
              </a:rPr>
              <a:t>beer</a:t>
            </a:r>
            <a:r>
              <a:rPr lang="en-US" sz="1900" dirty="0" smtClean="0">
                <a:latin typeface="Arial" charset="0"/>
                <a:cs typeface="Arial" charset="0"/>
              </a:rPr>
              <a:t> to drink?.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have to organize my </a:t>
            </a:r>
            <a:r>
              <a:rPr lang="en-US" sz="1900" b="1" dirty="0" smtClean="0">
                <a:latin typeface="Arial" charset="0"/>
                <a:cs typeface="Arial" charset="0"/>
              </a:rPr>
              <a:t>luggage</a:t>
            </a:r>
            <a:r>
              <a:rPr lang="en-US" sz="1900" dirty="0" smtClean="0">
                <a:latin typeface="Arial" charset="0"/>
                <a:cs typeface="Arial" charset="0"/>
              </a:rPr>
              <a:t> to travel.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Can you give me some </a:t>
            </a:r>
            <a:r>
              <a:rPr lang="en-US" sz="1900" b="1" dirty="0" smtClean="0">
                <a:latin typeface="Arial" charset="0"/>
                <a:cs typeface="Arial" charset="0"/>
              </a:rPr>
              <a:t>advice</a:t>
            </a:r>
            <a:r>
              <a:rPr lang="en-US" sz="1900" dirty="0" smtClean="0">
                <a:latin typeface="Arial" charset="0"/>
                <a:cs typeface="Arial" charset="0"/>
              </a:rPr>
              <a:t>?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In the refrigerator there is a </a:t>
            </a:r>
            <a:r>
              <a:rPr lang="en-US" sz="1900" b="1" dirty="0" smtClean="0">
                <a:latin typeface="Arial" charset="0"/>
                <a:cs typeface="Arial" charset="0"/>
              </a:rPr>
              <a:t>pear</a:t>
            </a:r>
            <a:r>
              <a:rPr lang="en-US" sz="1900" dirty="0" smtClean="0">
                <a:latin typeface="Arial" charset="0"/>
                <a:cs typeface="Arial" charset="0"/>
              </a:rPr>
              <a:t> – you can eat it.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Do you have any </a:t>
            </a:r>
            <a:r>
              <a:rPr lang="en-US" sz="1900" b="1" dirty="0" smtClean="0">
                <a:latin typeface="Arial" charset="0"/>
                <a:cs typeface="Arial" charset="0"/>
              </a:rPr>
              <a:t>sibling</a:t>
            </a:r>
            <a:r>
              <a:rPr lang="en-US" sz="1900" dirty="0" smtClean="0">
                <a:latin typeface="Arial" charset="0"/>
                <a:cs typeface="Arial" charset="0"/>
              </a:rPr>
              <a:t>?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Please, open that </a:t>
            </a:r>
            <a:r>
              <a:rPr lang="en-US" sz="1900" b="1" dirty="0" smtClean="0">
                <a:latin typeface="Arial" charset="0"/>
                <a:cs typeface="Arial" charset="0"/>
              </a:rPr>
              <a:t>door</a:t>
            </a:r>
            <a:r>
              <a:rPr lang="en-US" sz="1900" dirty="0" smtClean="0">
                <a:latin typeface="Arial" charset="0"/>
                <a:cs typeface="Arial" charset="0"/>
              </a:rPr>
              <a:t>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have a </a:t>
            </a:r>
            <a:r>
              <a:rPr lang="en-US" sz="1900" b="1" dirty="0" smtClean="0">
                <a:latin typeface="Arial" charset="0"/>
                <a:cs typeface="Arial" charset="0"/>
              </a:rPr>
              <a:t>dream</a:t>
            </a:r>
            <a:r>
              <a:rPr lang="en-US" sz="1900" dirty="0" smtClean="0">
                <a:latin typeface="Arial" charset="0"/>
                <a:cs typeface="Arial" charset="0"/>
              </a:rPr>
              <a:t> – Human kind become more human. </a:t>
            </a:r>
          </a:p>
          <a:p>
            <a:pPr marL="0" indent="0">
              <a:buFontTx/>
              <a:buNone/>
            </a:pPr>
            <a:r>
              <a:rPr lang="en-US" sz="1900" b="1" dirty="0" smtClean="0">
                <a:latin typeface="Arial" charset="0"/>
                <a:cs typeface="Arial" charset="0"/>
              </a:rPr>
              <a:t>People</a:t>
            </a:r>
            <a:r>
              <a:rPr lang="en-US" sz="1900" dirty="0" smtClean="0">
                <a:latin typeface="Arial" charset="0"/>
                <a:cs typeface="Arial" charset="0"/>
              </a:rPr>
              <a:t> are so bad there days.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would like to eat </a:t>
            </a:r>
            <a:r>
              <a:rPr lang="en-US" sz="1900" b="1" dirty="0" smtClean="0">
                <a:latin typeface="Arial" charset="0"/>
                <a:cs typeface="Arial" charset="0"/>
              </a:rPr>
              <a:t>bread</a:t>
            </a:r>
            <a:r>
              <a:rPr lang="en-US" sz="1900" dirty="0" smtClean="0">
                <a:latin typeface="Arial" charset="0"/>
                <a:cs typeface="Arial" charset="0"/>
              </a:rPr>
              <a:t> for breakfast.</a:t>
            </a: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48839"/>
            <a:ext cx="11144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56041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628800"/>
            <a:ext cx="7632848" cy="924694"/>
          </a:xfrm>
        </p:spPr>
        <p:txBody>
          <a:bodyPr/>
          <a:lstStyle/>
          <a:p>
            <a:pPr>
              <a:buFont typeface="Arial" charset="0"/>
              <a:buAutoNum type="arabicPeriod"/>
            </a:pPr>
            <a:r>
              <a:rPr lang="en-US" sz="1800" b="1" dirty="0" smtClean="0">
                <a:latin typeface="Arial" charset="0"/>
                <a:cs typeface="Arial" charset="0"/>
              </a:rPr>
              <a:t>Do the exercise below on countable and uncountable nouns and click </a:t>
            </a:r>
          </a:p>
          <a:p>
            <a:pPr>
              <a:buFont typeface="Arial" charset="0"/>
              <a:buNone/>
            </a:pPr>
            <a:r>
              <a:rPr lang="en-US" sz="1800" b="1" dirty="0" smtClean="0">
                <a:latin typeface="Arial" charset="0"/>
                <a:cs typeface="Arial" charset="0"/>
              </a:rPr>
              <a:t>on the button to check your answers</a:t>
            </a:r>
          </a:p>
          <a:p>
            <a:pPr>
              <a:buFont typeface="Arial" charset="0"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sp>
        <p:nvSpPr>
          <p:cNvPr id="36885" name="Título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355160" cy="1080120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Answer Key</a:t>
            </a:r>
            <a:endParaRPr lang="pt-BR" dirty="0" smtClean="0"/>
          </a:p>
        </p:txBody>
      </p:sp>
      <p:sp>
        <p:nvSpPr>
          <p:cNvPr id="41" name="Espaço Reservado para Conteúdo 2"/>
          <p:cNvSpPr txBox="1">
            <a:spLocks/>
          </p:cNvSpPr>
          <p:nvPr/>
        </p:nvSpPr>
        <p:spPr bwMode="auto">
          <a:xfrm>
            <a:off x="2124124" y="2648839"/>
            <a:ext cx="6192291" cy="328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Would you like some </a:t>
            </a:r>
            <a:r>
              <a:rPr lang="en-US" sz="1900" b="1" dirty="0" smtClean="0">
                <a:latin typeface="Arial" charset="0"/>
                <a:cs typeface="Arial" charset="0"/>
              </a:rPr>
              <a:t>beer</a:t>
            </a:r>
            <a:r>
              <a:rPr lang="en-US" sz="1900" dirty="0" smtClean="0">
                <a:latin typeface="Arial" charset="0"/>
                <a:cs typeface="Arial" charset="0"/>
              </a:rPr>
              <a:t> to drink?.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have to organize my </a:t>
            </a:r>
            <a:r>
              <a:rPr lang="en-US" sz="1900" b="1" dirty="0" smtClean="0">
                <a:latin typeface="Arial" charset="0"/>
                <a:cs typeface="Arial" charset="0"/>
              </a:rPr>
              <a:t>luggage</a:t>
            </a:r>
            <a:r>
              <a:rPr lang="en-US" sz="1900" dirty="0" smtClean="0">
                <a:latin typeface="Arial" charset="0"/>
                <a:cs typeface="Arial" charset="0"/>
              </a:rPr>
              <a:t> to travel.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Can you give me some </a:t>
            </a:r>
            <a:r>
              <a:rPr lang="en-US" sz="1900" b="1" dirty="0" smtClean="0">
                <a:latin typeface="Arial" charset="0"/>
                <a:cs typeface="Arial" charset="0"/>
              </a:rPr>
              <a:t>advice</a:t>
            </a:r>
            <a:r>
              <a:rPr lang="en-US" sz="1900" dirty="0" smtClean="0">
                <a:latin typeface="Arial" charset="0"/>
                <a:cs typeface="Arial" charset="0"/>
              </a:rPr>
              <a:t>?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In the refrigerator there is a </a:t>
            </a:r>
            <a:r>
              <a:rPr lang="en-US" sz="1900" b="1" dirty="0" smtClean="0">
                <a:latin typeface="Arial" charset="0"/>
                <a:cs typeface="Arial" charset="0"/>
              </a:rPr>
              <a:t>pear</a:t>
            </a:r>
            <a:r>
              <a:rPr lang="en-US" sz="1900" dirty="0" smtClean="0">
                <a:latin typeface="Arial" charset="0"/>
                <a:cs typeface="Arial" charset="0"/>
              </a:rPr>
              <a:t> – you can eat it.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Do you have any </a:t>
            </a:r>
            <a:r>
              <a:rPr lang="en-US" sz="1900" b="1" dirty="0" smtClean="0">
                <a:latin typeface="Arial" charset="0"/>
                <a:cs typeface="Arial" charset="0"/>
              </a:rPr>
              <a:t>sibling</a:t>
            </a:r>
            <a:r>
              <a:rPr lang="en-US" sz="1900" dirty="0" smtClean="0">
                <a:latin typeface="Arial" charset="0"/>
                <a:cs typeface="Arial" charset="0"/>
              </a:rPr>
              <a:t>?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Please, open that </a:t>
            </a:r>
            <a:r>
              <a:rPr lang="en-US" sz="1900" b="1" dirty="0" smtClean="0">
                <a:latin typeface="Arial" charset="0"/>
                <a:cs typeface="Arial" charset="0"/>
              </a:rPr>
              <a:t>door</a:t>
            </a:r>
            <a:r>
              <a:rPr lang="en-US" sz="1900" dirty="0" smtClean="0">
                <a:latin typeface="Arial" charset="0"/>
                <a:cs typeface="Arial" charset="0"/>
              </a:rPr>
              <a:t>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have a </a:t>
            </a:r>
            <a:r>
              <a:rPr lang="en-US" sz="1900" b="1" dirty="0" smtClean="0">
                <a:latin typeface="Arial" charset="0"/>
                <a:cs typeface="Arial" charset="0"/>
              </a:rPr>
              <a:t>dream</a:t>
            </a:r>
            <a:r>
              <a:rPr lang="en-US" sz="1900" dirty="0" smtClean="0">
                <a:latin typeface="Arial" charset="0"/>
                <a:cs typeface="Arial" charset="0"/>
              </a:rPr>
              <a:t> – Human kind become more human. </a:t>
            </a:r>
          </a:p>
          <a:p>
            <a:pPr marL="0" indent="0">
              <a:buFontTx/>
              <a:buNone/>
            </a:pPr>
            <a:r>
              <a:rPr lang="en-US" sz="1900" b="1" dirty="0" smtClean="0">
                <a:latin typeface="Arial" charset="0"/>
                <a:cs typeface="Arial" charset="0"/>
              </a:rPr>
              <a:t>People</a:t>
            </a:r>
            <a:r>
              <a:rPr lang="en-US" sz="1900" dirty="0" smtClean="0">
                <a:latin typeface="Arial" charset="0"/>
                <a:cs typeface="Arial" charset="0"/>
              </a:rPr>
              <a:t> are so bad there days.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would like to eat </a:t>
            </a:r>
            <a:r>
              <a:rPr lang="en-US" sz="1900" b="1" dirty="0" smtClean="0">
                <a:latin typeface="Arial" charset="0"/>
                <a:cs typeface="Arial" charset="0"/>
              </a:rPr>
              <a:t>bread</a:t>
            </a:r>
            <a:r>
              <a:rPr lang="en-US" sz="1900" dirty="0" smtClean="0">
                <a:latin typeface="Arial" charset="0"/>
                <a:cs typeface="Arial" charset="0"/>
              </a:rPr>
              <a:t> for breakfast.</a:t>
            </a: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03" y="2648839"/>
            <a:ext cx="11144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47853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628800"/>
            <a:ext cx="7632848" cy="924694"/>
          </a:xfrm>
        </p:spPr>
        <p:txBody>
          <a:bodyPr/>
          <a:lstStyle/>
          <a:p>
            <a:pPr>
              <a:buFont typeface="Arial" charset="0"/>
              <a:buAutoNum type="arabicPeriod"/>
            </a:pPr>
            <a:r>
              <a:rPr lang="en-US" sz="1800" b="1" dirty="0" smtClean="0">
                <a:latin typeface="Arial" charset="0"/>
                <a:cs typeface="Arial" charset="0"/>
              </a:rPr>
              <a:t>Do the exercise below on countable and uncountable nouns and click </a:t>
            </a:r>
          </a:p>
          <a:p>
            <a:pPr>
              <a:buFont typeface="Arial" charset="0"/>
              <a:buNone/>
            </a:pPr>
            <a:r>
              <a:rPr lang="en-US" sz="1800" b="1" dirty="0" smtClean="0">
                <a:latin typeface="Arial" charset="0"/>
                <a:cs typeface="Arial" charset="0"/>
              </a:rPr>
              <a:t>on the button to check your answers</a:t>
            </a:r>
          </a:p>
          <a:p>
            <a:pPr>
              <a:buFont typeface="Arial" charset="0"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sp>
        <p:nvSpPr>
          <p:cNvPr id="36885" name="Título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355160" cy="1080120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Answer Key</a:t>
            </a:r>
            <a:endParaRPr lang="pt-BR" dirty="0" smtClean="0"/>
          </a:p>
        </p:txBody>
      </p:sp>
      <p:sp>
        <p:nvSpPr>
          <p:cNvPr id="41" name="Espaço Reservado para Conteúdo 2"/>
          <p:cNvSpPr txBox="1">
            <a:spLocks/>
          </p:cNvSpPr>
          <p:nvPr/>
        </p:nvSpPr>
        <p:spPr bwMode="auto">
          <a:xfrm>
            <a:off x="2124124" y="2648839"/>
            <a:ext cx="6192291" cy="328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Would you like some </a:t>
            </a:r>
            <a:r>
              <a:rPr lang="en-US" sz="1900" b="1" dirty="0" smtClean="0">
                <a:latin typeface="Arial" charset="0"/>
                <a:cs typeface="Arial" charset="0"/>
              </a:rPr>
              <a:t>beer</a:t>
            </a:r>
            <a:r>
              <a:rPr lang="en-US" sz="1900" dirty="0" smtClean="0">
                <a:latin typeface="Arial" charset="0"/>
                <a:cs typeface="Arial" charset="0"/>
              </a:rPr>
              <a:t> to drink?.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have to organize my </a:t>
            </a:r>
            <a:r>
              <a:rPr lang="en-US" sz="1900" b="1" dirty="0" smtClean="0">
                <a:latin typeface="Arial" charset="0"/>
                <a:cs typeface="Arial" charset="0"/>
              </a:rPr>
              <a:t>luggage</a:t>
            </a:r>
            <a:r>
              <a:rPr lang="en-US" sz="1900" dirty="0" smtClean="0">
                <a:latin typeface="Arial" charset="0"/>
                <a:cs typeface="Arial" charset="0"/>
              </a:rPr>
              <a:t> to travel.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Can you give me some </a:t>
            </a:r>
            <a:r>
              <a:rPr lang="en-US" sz="1900" b="1" dirty="0" smtClean="0">
                <a:latin typeface="Arial" charset="0"/>
                <a:cs typeface="Arial" charset="0"/>
              </a:rPr>
              <a:t>advice</a:t>
            </a:r>
            <a:r>
              <a:rPr lang="en-US" sz="1900" dirty="0" smtClean="0">
                <a:latin typeface="Arial" charset="0"/>
                <a:cs typeface="Arial" charset="0"/>
              </a:rPr>
              <a:t>?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In the refrigerator there is a </a:t>
            </a:r>
            <a:r>
              <a:rPr lang="en-US" sz="1900" b="1" dirty="0" smtClean="0">
                <a:latin typeface="Arial" charset="0"/>
                <a:cs typeface="Arial" charset="0"/>
              </a:rPr>
              <a:t>pear</a:t>
            </a:r>
            <a:r>
              <a:rPr lang="en-US" sz="1900" dirty="0" smtClean="0">
                <a:latin typeface="Arial" charset="0"/>
                <a:cs typeface="Arial" charset="0"/>
              </a:rPr>
              <a:t> – you can eat it.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Do you have any </a:t>
            </a:r>
            <a:r>
              <a:rPr lang="en-US" sz="1900" b="1" dirty="0" smtClean="0">
                <a:latin typeface="Arial" charset="0"/>
                <a:cs typeface="Arial" charset="0"/>
              </a:rPr>
              <a:t>sibling</a:t>
            </a:r>
            <a:r>
              <a:rPr lang="en-US" sz="1900" dirty="0" smtClean="0">
                <a:latin typeface="Arial" charset="0"/>
                <a:cs typeface="Arial" charset="0"/>
              </a:rPr>
              <a:t>?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Please, open that </a:t>
            </a:r>
            <a:r>
              <a:rPr lang="en-US" sz="1900" b="1" dirty="0" smtClean="0">
                <a:latin typeface="Arial" charset="0"/>
                <a:cs typeface="Arial" charset="0"/>
              </a:rPr>
              <a:t>door</a:t>
            </a:r>
            <a:r>
              <a:rPr lang="en-US" sz="1900" dirty="0" smtClean="0">
                <a:latin typeface="Arial" charset="0"/>
                <a:cs typeface="Arial" charset="0"/>
              </a:rPr>
              <a:t>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have a </a:t>
            </a:r>
            <a:r>
              <a:rPr lang="en-US" sz="1900" b="1" dirty="0" smtClean="0">
                <a:latin typeface="Arial" charset="0"/>
                <a:cs typeface="Arial" charset="0"/>
              </a:rPr>
              <a:t>dream</a:t>
            </a:r>
            <a:r>
              <a:rPr lang="en-US" sz="1900" dirty="0" smtClean="0">
                <a:latin typeface="Arial" charset="0"/>
                <a:cs typeface="Arial" charset="0"/>
              </a:rPr>
              <a:t> – Human kind become more human. </a:t>
            </a:r>
          </a:p>
          <a:p>
            <a:pPr marL="0" indent="0">
              <a:buFontTx/>
              <a:buNone/>
            </a:pPr>
            <a:r>
              <a:rPr lang="en-US" sz="1900" b="1" dirty="0" smtClean="0">
                <a:latin typeface="Arial" charset="0"/>
                <a:cs typeface="Arial" charset="0"/>
              </a:rPr>
              <a:t>People</a:t>
            </a:r>
            <a:r>
              <a:rPr lang="en-US" sz="1900" dirty="0" smtClean="0">
                <a:latin typeface="Arial" charset="0"/>
                <a:cs typeface="Arial" charset="0"/>
              </a:rPr>
              <a:t> are so bad there days.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would like to eat </a:t>
            </a:r>
            <a:r>
              <a:rPr lang="en-US" sz="1900" b="1" dirty="0" smtClean="0">
                <a:latin typeface="Arial" charset="0"/>
                <a:cs typeface="Arial" charset="0"/>
              </a:rPr>
              <a:t>bread</a:t>
            </a:r>
            <a:r>
              <a:rPr lang="en-US" sz="1900" dirty="0" smtClean="0">
                <a:latin typeface="Arial" charset="0"/>
                <a:cs typeface="Arial" charset="0"/>
              </a:rPr>
              <a:t> for breakfast.</a:t>
            </a: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48839"/>
            <a:ext cx="11334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9397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628800"/>
            <a:ext cx="7632848" cy="924694"/>
          </a:xfrm>
        </p:spPr>
        <p:txBody>
          <a:bodyPr/>
          <a:lstStyle/>
          <a:p>
            <a:pPr>
              <a:buFont typeface="Arial" charset="0"/>
              <a:buAutoNum type="arabicPeriod"/>
            </a:pPr>
            <a:r>
              <a:rPr lang="en-US" sz="1800" b="1" dirty="0" smtClean="0">
                <a:latin typeface="Arial" charset="0"/>
                <a:cs typeface="Arial" charset="0"/>
              </a:rPr>
              <a:t>Do the exercise below on countable and uncountable nouns and click </a:t>
            </a:r>
          </a:p>
          <a:p>
            <a:pPr>
              <a:buFont typeface="Arial" charset="0"/>
              <a:buNone/>
            </a:pPr>
            <a:r>
              <a:rPr lang="en-US" sz="1800" b="1" dirty="0" smtClean="0">
                <a:latin typeface="Arial" charset="0"/>
                <a:cs typeface="Arial" charset="0"/>
              </a:rPr>
              <a:t>on the button to check your answers</a:t>
            </a:r>
          </a:p>
          <a:p>
            <a:pPr>
              <a:buFont typeface="Arial" charset="0"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sp>
        <p:nvSpPr>
          <p:cNvPr id="36885" name="Título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355160" cy="1080120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Answer Key</a:t>
            </a:r>
            <a:endParaRPr lang="pt-BR" dirty="0" smtClean="0"/>
          </a:p>
        </p:txBody>
      </p:sp>
      <p:sp>
        <p:nvSpPr>
          <p:cNvPr id="41" name="Espaço Reservado para Conteúdo 2"/>
          <p:cNvSpPr txBox="1">
            <a:spLocks/>
          </p:cNvSpPr>
          <p:nvPr/>
        </p:nvSpPr>
        <p:spPr bwMode="auto">
          <a:xfrm>
            <a:off x="2124124" y="2648839"/>
            <a:ext cx="6192291" cy="328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Would you like some </a:t>
            </a:r>
            <a:r>
              <a:rPr lang="en-US" sz="1900" b="1" dirty="0" smtClean="0">
                <a:latin typeface="Arial" charset="0"/>
                <a:cs typeface="Arial" charset="0"/>
              </a:rPr>
              <a:t>beer</a:t>
            </a:r>
            <a:r>
              <a:rPr lang="en-US" sz="1900" dirty="0" smtClean="0">
                <a:latin typeface="Arial" charset="0"/>
                <a:cs typeface="Arial" charset="0"/>
              </a:rPr>
              <a:t> to drink?.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have to organize my </a:t>
            </a:r>
            <a:r>
              <a:rPr lang="en-US" sz="1900" b="1" dirty="0" smtClean="0">
                <a:latin typeface="Arial" charset="0"/>
                <a:cs typeface="Arial" charset="0"/>
              </a:rPr>
              <a:t>luggage</a:t>
            </a:r>
            <a:r>
              <a:rPr lang="en-US" sz="1900" dirty="0" smtClean="0">
                <a:latin typeface="Arial" charset="0"/>
                <a:cs typeface="Arial" charset="0"/>
              </a:rPr>
              <a:t> to travel.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Can you give me some </a:t>
            </a:r>
            <a:r>
              <a:rPr lang="en-US" sz="1900" b="1" dirty="0" smtClean="0">
                <a:latin typeface="Arial" charset="0"/>
                <a:cs typeface="Arial" charset="0"/>
              </a:rPr>
              <a:t>advice</a:t>
            </a:r>
            <a:r>
              <a:rPr lang="en-US" sz="1900" dirty="0" smtClean="0">
                <a:latin typeface="Arial" charset="0"/>
                <a:cs typeface="Arial" charset="0"/>
              </a:rPr>
              <a:t>?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In the refrigerator there is a </a:t>
            </a:r>
            <a:r>
              <a:rPr lang="en-US" sz="1900" b="1" dirty="0" smtClean="0">
                <a:latin typeface="Arial" charset="0"/>
                <a:cs typeface="Arial" charset="0"/>
              </a:rPr>
              <a:t>pear</a:t>
            </a:r>
            <a:r>
              <a:rPr lang="en-US" sz="1900" dirty="0" smtClean="0">
                <a:latin typeface="Arial" charset="0"/>
                <a:cs typeface="Arial" charset="0"/>
              </a:rPr>
              <a:t> – you can eat it.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Do you have any </a:t>
            </a:r>
            <a:r>
              <a:rPr lang="en-US" sz="1900" b="1" dirty="0" smtClean="0">
                <a:latin typeface="Arial" charset="0"/>
                <a:cs typeface="Arial" charset="0"/>
              </a:rPr>
              <a:t>sibling</a:t>
            </a:r>
            <a:r>
              <a:rPr lang="en-US" sz="1900" dirty="0" smtClean="0">
                <a:latin typeface="Arial" charset="0"/>
                <a:cs typeface="Arial" charset="0"/>
              </a:rPr>
              <a:t>?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Please, open that </a:t>
            </a:r>
            <a:r>
              <a:rPr lang="en-US" sz="1900" b="1" dirty="0" smtClean="0">
                <a:latin typeface="Arial" charset="0"/>
                <a:cs typeface="Arial" charset="0"/>
              </a:rPr>
              <a:t>door</a:t>
            </a:r>
            <a:r>
              <a:rPr lang="en-US" sz="1900" dirty="0" smtClean="0">
                <a:latin typeface="Arial" charset="0"/>
                <a:cs typeface="Arial" charset="0"/>
              </a:rPr>
              <a:t>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have a </a:t>
            </a:r>
            <a:r>
              <a:rPr lang="en-US" sz="1900" b="1" dirty="0" smtClean="0">
                <a:latin typeface="Arial" charset="0"/>
                <a:cs typeface="Arial" charset="0"/>
              </a:rPr>
              <a:t>dream</a:t>
            </a:r>
            <a:r>
              <a:rPr lang="en-US" sz="1900" dirty="0" smtClean="0">
                <a:latin typeface="Arial" charset="0"/>
                <a:cs typeface="Arial" charset="0"/>
              </a:rPr>
              <a:t> – Human kind become more human. </a:t>
            </a:r>
          </a:p>
          <a:p>
            <a:pPr marL="0" indent="0">
              <a:buFontTx/>
              <a:buNone/>
            </a:pPr>
            <a:r>
              <a:rPr lang="en-US" sz="1900" b="1" dirty="0" smtClean="0">
                <a:latin typeface="Arial" charset="0"/>
                <a:cs typeface="Arial" charset="0"/>
              </a:rPr>
              <a:t>People</a:t>
            </a:r>
            <a:r>
              <a:rPr lang="en-US" sz="1900" dirty="0" smtClean="0">
                <a:latin typeface="Arial" charset="0"/>
                <a:cs typeface="Arial" charset="0"/>
              </a:rPr>
              <a:t> are so bad there days.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would like to eat </a:t>
            </a:r>
            <a:r>
              <a:rPr lang="en-US" sz="1900" b="1" dirty="0" smtClean="0">
                <a:latin typeface="Arial" charset="0"/>
                <a:cs typeface="Arial" charset="0"/>
              </a:rPr>
              <a:t>bread</a:t>
            </a:r>
            <a:r>
              <a:rPr lang="en-US" sz="1900" dirty="0" smtClean="0">
                <a:latin typeface="Arial" charset="0"/>
                <a:cs typeface="Arial" charset="0"/>
              </a:rPr>
              <a:t> for breakfast.</a:t>
            </a: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58364"/>
            <a:ext cx="11239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1918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Cheese.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/>
              <a:t>Uncountable.</a:t>
            </a:r>
          </a:p>
          <a:p>
            <a:r>
              <a:rPr lang="es-ES" sz="2800"/>
              <a:t>There is some cheese.</a:t>
            </a:r>
          </a:p>
          <a:p>
            <a:r>
              <a:rPr lang="es-ES" sz="2800"/>
              <a:t>A piece of cheese.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2735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32780" name="Picture 12" descr="http://www.rippenschneider.de/Gifs/essen/essen00095.gif"/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819400"/>
            <a:ext cx="3733800" cy="2282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628800"/>
            <a:ext cx="7632848" cy="924694"/>
          </a:xfrm>
        </p:spPr>
        <p:txBody>
          <a:bodyPr/>
          <a:lstStyle/>
          <a:p>
            <a:pPr>
              <a:buFont typeface="Arial" charset="0"/>
              <a:buAutoNum type="arabicPeriod"/>
            </a:pPr>
            <a:r>
              <a:rPr lang="en-US" sz="1800" b="1" dirty="0" smtClean="0">
                <a:latin typeface="Arial" charset="0"/>
                <a:cs typeface="Arial" charset="0"/>
              </a:rPr>
              <a:t>Do the exercise below on countable and uncountable nouns and click </a:t>
            </a:r>
          </a:p>
          <a:p>
            <a:pPr>
              <a:buFont typeface="Arial" charset="0"/>
              <a:buNone/>
            </a:pPr>
            <a:r>
              <a:rPr lang="en-US" sz="1800" b="1" dirty="0" smtClean="0">
                <a:latin typeface="Arial" charset="0"/>
                <a:cs typeface="Arial" charset="0"/>
              </a:rPr>
              <a:t>on the button to check your answers</a:t>
            </a:r>
          </a:p>
          <a:p>
            <a:pPr>
              <a:buFont typeface="Arial" charset="0"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sp>
        <p:nvSpPr>
          <p:cNvPr id="36885" name="Título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355160" cy="1080120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Answer Key</a:t>
            </a:r>
            <a:endParaRPr lang="pt-BR" dirty="0" smtClean="0"/>
          </a:p>
        </p:txBody>
      </p:sp>
      <p:sp>
        <p:nvSpPr>
          <p:cNvPr id="41" name="Espaço Reservado para Conteúdo 2"/>
          <p:cNvSpPr txBox="1">
            <a:spLocks/>
          </p:cNvSpPr>
          <p:nvPr/>
        </p:nvSpPr>
        <p:spPr bwMode="auto">
          <a:xfrm>
            <a:off x="2124124" y="2648839"/>
            <a:ext cx="6192291" cy="328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Would you like some </a:t>
            </a:r>
            <a:r>
              <a:rPr lang="en-US" sz="1900" b="1" dirty="0" smtClean="0">
                <a:latin typeface="Arial" charset="0"/>
                <a:cs typeface="Arial" charset="0"/>
              </a:rPr>
              <a:t>beer</a:t>
            </a:r>
            <a:r>
              <a:rPr lang="en-US" sz="1900" dirty="0" smtClean="0">
                <a:latin typeface="Arial" charset="0"/>
                <a:cs typeface="Arial" charset="0"/>
              </a:rPr>
              <a:t> to drink?.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have to organize my </a:t>
            </a:r>
            <a:r>
              <a:rPr lang="en-US" sz="1900" b="1" dirty="0" smtClean="0">
                <a:latin typeface="Arial" charset="0"/>
                <a:cs typeface="Arial" charset="0"/>
              </a:rPr>
              <a:t>luggage</a:t>
            </a:r>
            <a:r>
              <a:rPr lang="en-US" sz="1900" dirty="0" smtClean="0">
                <a:latin typeface="Arial" charset="0"/>
                <a:cs typeface="Arial" charset="0"/>
              </a:rPr>
              <a:t> to travel.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Can you give me some </a:t>
            </a:r>
            <a:r>
              <a:rPr lang="en-US" sz="1900" b="1" dirty="0" smtClean="0">
                <a:latin typeface="Arial" charset="0"/>
                <a:cs typeface="Arial" charset="0"/>
              </a:rPr>
              <a:t>advice</a:t>
            </a:r>
            <a:r>
              <a:rPr lang="en-US" sz="1900" dirty="0" smtClean="0">
                <a:latin typeface="Arial" charset="0"/>
                <a:cs typeface="Arial" charset="0"/>
              </a:rPr>
              <a:t>?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In the refrigerator there is a </a:t>
            </a:r>
            <a:r>
              <a:rPr lang="en-US" sz="1900" b="1" dirty="0" smtClean="0">
                <a:latin typeface="Arial" charset="0"/>
                <a:cs typeface="Arial" charset="0"/>
              </a:rPr>
              <a:t>pear</a:t>
            </a:r>
            <a:r>
              <a:rPr lang="en-US" sz="1900" dirty="0" smtClean="0">
                <a:latin typeface="Arial" charset="0"/>
                <a:cs typeface="Arial" charset="0"/>
              </a:rPr>
              <a:t> – you can eat it.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Do you have any </a:t>
            </a:r>
            <a:r>
              <a:rPr lang="en-US" sz="1900" b="1" dirty="0" smtClean="0">
                <a:latin typeface="Arial" charset="0"/>
                <a:cs typeface="Arial" charset="0"/>
              </a:rPr>
              <a:t>sibling</a:t>
            </a:r>
            <a:r>
              <a:rPr lang="en-US" sz="1900" dirty="0" smtClean="0">
                <a:latin typeface="Arial" charset="0"/>
                <a:cs typeface="Arial" charset="0"/>
              </a:rPr>
              <a:t>?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Please, open that </a:t>
            </a:r>
            <a:r>
              <a:rPr lang="en-US" sz="1900" b="1" dirty="0" smtClean="0">
                <a:latin typeface="Arial" charset="0"/>
                <a:cs typeface="Arial" charset="0"/>
              </a:rPr>
              <a:t>door</a:t>
            </a:r>
            <a:r>
              <a:rPr lang="en-US" sz="1900" dirty="0" smtClean="0">
                <a:latin typeface="Arial" charset="0"/>
                <a:cs typeface="Arial" charset="0"/>
              </a:rPr>
              <a:t>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have a </a:t>
            </a:r>
            <a:r>
              <a:rPr lang="en-US" sz="1900" b="1" dirty="0" smtClean="0">
                <a:latin typeface="Arial" charset="0"/>
                <a:cs typeface="Arial" charset="0"/>
              </a:rPr>
              <a:t>dream</a:t>
            </a:r>
            <a:r>
              <a:rPr lang="en-US" sz="1900" dirty="0" smtClean="0">
                <a:latin typeface="Arial" charset="0"/>
                <a:cs typeface="Arial" charset="0"/>
              </a:rPr>
              <a:t> – Human kind become more human. </a:t>
            </a:r>
          </a:p>
          <a:p>
            <a:pPr marL="0" indent="0">
              <a:buFontTx/>
              <a:buNone/>
            </a:pPr>
            <a:r>
              <a:rPr lang="en-US" sz="1900" b="1" dirty="0" smtClean="0">
                <a:latin typeface="Arial" charset="0"/>
                <a:cs typeface="Arial" charset="0"/>
              </a:rPr>
              <a:t>People</a:t>
            </a:r>
            <a:r>
              <a:rPr lang="en-US" sz="1900" dirty="0" smtClean="0">
                <a:latin typeface="Arial" charset="0"/>
                <a:cs typeface="Arial" charset="0"/>
              </a:rPr>
              <a:t> are so bad there days.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would like to eat </a:t>
            </a:r>
            <a:r>
              <a:rPr lang="en-US" sz="1900" b="1" dirty="0" smtClean="0">
                <a:latin typeface="Arial" charset="0"/>
                <a:cs typeface="Arial" charset="0"/>
              </a:rPr>
              <a:t>bread</a:t>
            </a:r>
            <a:r>
              <a:rPr lang="en-US" sz="1900" dirty="0" smtClean="0">
                <a:latin typeface="Arial" charset="0"/>
                <a:cs typeface="Arial" charset="0"/>
              </a:rPr>
              <a:t> for breakfast.</a:t>
            </a: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11430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29816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628800"/>
            <a:ext cx="7632848" cy="924694"/>
          </a:xfrm>
        </p:spPr>
        <p:txBody>
          <a:bodyPr/>
          <a:lstStyle/>
          <a:p>
            <a:pPr>
              <a:buFont typeface="Arial" charset="0"/>
              <a:buAutoNum type="arabicPeriod"/>
            </a:pPr>
            <a:r>
              <a:rPr lang="en-US" sz="1800" b="1" dirty="0" smtClean="0">
                <a:latin typeface="Arial" charset="0"/>
                <a:cs typeface="Arial" charset="0"/>
              </a:rPr>
              <a:t>Do the exercise below on countable and uncountable nouns and click </a:t>
            </a:r>
          </a:p>
          <a:p>
            <a:pPr>
              <a:buFont typeface="Arial" charset="0"/>
              <a:buNone/>
            </a:pPr>
            <a:r>
              <a:rPr lang="en-US" sz="1800" b="1" dirty="0" smtClean="0">
                <a:latin typeface="Arial" charset="0"/>
                <a:cs typeface="Arial" charset="0"/>
              </a:rPr>
              <a:t>on the button to check your answers</a:t>
            </a:r>
          </a:p>
          <a:p>
            <a:pPr>
              <a:buFont typeface="Arial" charset="0"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sp>
        <p:nvSpPr>
          <p:cNvPr id="36885" name="Título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355160" cy="1080120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Answer Key</a:t>
            </a:r>
            <a:endParaRPr lang="pt-BR" dirty="0" smtClean="0"/>
          </a:p>
        </p:txBody>
      </p:sp>
      <p:sp>
        <p:nvSpPr>
          <p:cNvPr id="41" name="Espaço Reservado para Conteúdo 2"/>
          <p:cNvSpPr txBox="1">
            <a:spLocks/>
          </p:cNvSpPr>
          <p:nvPr/>
        </p:nvSpPr>
        <p:spPr bwMode="auto">
          <a:xfrm>
            <a:off x="2124124" y="2648839"/>
            <a:ext cx="6192291" cy="328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Would you like some </a:t>
            </a:r>
            <a:r>
              <a:rPr lang="en-US" sz="1900" b="1" dirty="0" smtClean="0">
                <a:latin typeface="Arial" charset="0"/>
                <a:cs typeface="Arial" charset="0"/>
              </a:rPr>
              <a:t>beer</a:t>
            </a:r>
            <a:r>
              <a:rPr lang="en-US" sz="1900" dirty="0" smtClean="0">
                <a:latin typeface="Arial" charset="0"/>
                <a:cs typeface="Arial" charset="0"/>
              </a:rPr>
              <a:t> to drink?.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have to organize my </a:t>
            </a:r>
            <a:r>
              <a:rPr lang="en-US" sz="1900" b="1" dirty="0" smtClean="0">
                <a:latin typeface="Arial" charset="0"/>
                <a:cs typeface="Arial" charset="0"/>
              </a:rPr>
              <a:t>luggage</a:t>
            </a:r>
            <a:r>
              <a:rPr lang="en-US" sz="1900" dirty="0" smtClean="0">
                <a:latin typeface="Arial" charset="0"/>
                <a:cs typeface="Arial" charset="0"/>
              </a:rPr>
              <a:t> to travel.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Can you give me some </a:t>
            </a:r>
            <a:r>
              <a:rPr lang="en-US" sz="1900" b="1" dirty="0" smtClean="0">
                <a:latin typeface="Arial" charset="0"/>
                <a:cs typeface="Arial" charset="0"/>
              </a:rPr>
              <a:t>advice</a:t>
            </a:r>
            <a:r>
              <a:rPr lang="en-US" sz="1900" dirty="0" smtClean="0">
                <a:latin typeface="Arial" charset="0"/>
                <a:cs typeface="Arial" charset="0"/>
              </a:rPr>
              <a:t>?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In the refrigerator there is a </a:t>
            </a:r>
            <a:r>
              <a:rPr lang="en-US" sz="1900" b="1" dirty="0" smtClean="0">
                <a:latin typeface="Arial" charset="0"/>
                <a:cs typeface="Arial" charset="0"/>
              </a:rPr>
              <a:t>pear</a:t>
            </a:r>
            <a:r>
              <a:rPr lang="en-US" sz="1900" dirty="0" smtClean="0">
                <a:latin typeface="Arial" charset="0"/>
                <a:cs typeface="Arial" charset="0"/>
              </a:rPr>
              <a:t> – you can eat it.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Do you have any </a:t>
            </a:r>
            <a:r>
              <a:rPr lang="en-US" sz="1900" b="1" dirty="0" smtClean="0">
                <a:latin typeface="Arial" charset="0"/>
                <a:cs typeface="Arial" charset="0"/>
              </a:rPr>
              <a:t>sibling</a:t>
            </a:r>
            <a:r>
              <a:rPr lang="en-US" sz="1900" dirty="0" smtClean="0">
                <a:latin typeface="Arial" charset="0"/>
                <a:cs typeface="Arial" charset="0"/>
              </a:rPr>
              <a:t>?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Please, open that </a:t>
            </a:r>
            <a:r>
              <a:rPr lang="en-US" sz="1900" b="1" dirty="0" smtClean="0">
                <a:latin typeface="Arial" charset="0"/>
                <a:cs typeface="Arial" charset="0"/>
              </a:rPr>
              <a:t>door</a:t>
            </a:r>
            <a:r>
              <a:rPr lang="en-US" sz="1900" dirty="0" smtClean="0">
                <a:latin typeface="Arial" charset="0"/>
                <a:cs typeface="Arial" charset="0"/>
              </a:rPr>
              <a:t>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have a </a:t>
            </a:r>
            <a:r>
              <a:rPr lang="en-US" sz="1900" b="1" dirty="0" smtClean="0">
                <a:latin typeface="Arial" charset="0"/>
                <a:cs typeface="Arial" charset="0"/>
              </a:rPr>
              <a:t>dream</a:t>
            </a:r>
            <a:r>
              <a:rPr lang="en-US" sz="1900" dirty="0" smtClean="0">
                <a:latin typeface="Arial" charset="0"/>
                <a:cs typeface="Arial" charset="0"/>
              </a:rPr>
              <a:t> – Human kind become more human. </a:t>
            </a:r>
          </a:p>
          <a:p>
            <a:pPr marL="0" indent="0">
              <a:buFontTx/>
              <a:buNone/>
            </a:pPr>
            <a:r>
              <a:rPr lang="en-US" sz="1900" b="1" dirty="0" smtClean="0">
                <a:latin typeface="Arial" charset="0"/>
                <a:cs typeface="Arial" charset="0"/>
              </a:rPr>
              <a:t>People</a:t>
            </a:r>
            <a:r>
              <a:rPr lang="en-US" sz="1900" dirty="0" smtClean="0">
                <a:latin typeface="Arial" charset="0"/>
                <a:cs typeface="Arial" charset="0"/>
              </a:rPr>
              <a:t> are so bad there days.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would like to eat </a:t>
            </a:r>
            <a:r>
              <a:rPr lang="en-US" sz="1900" b="1" dirty="0" smtClean="0">
                <a:latin typeface="Arial" charset="0"/>
                <a:cs typeface="Arial" charset="0"/>
              </a:rPr>
              <a:t>bread</a:t>
            </a:r>
            <a:r>
              <a:rPr lang="en-US" sz="1900" dirty="0" smtClean="0">
                <a:latin typeface="Arial" charset="0"/>
                <a:cs typeface="Arial" charset="0"/>
              </a:rPr>
              <a:t> for breakfast.</a:t>
            </a: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48839"/>
            <a:ext cx="11049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74084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3888" y="260648"/>
            <a:ext cx="3096344" cy="815752"/>
          </a:xfrm>
        </p:spPr>
        <p:txBody>
          <a:bodyPr/>
          <a:lstStyle/>
          <a:p>
            <a:r>
              <a:rPr lang="pt-BR" dirty="0" smtClean="0"/>
              <a:t>Containers</a:t>
            </a:r>
            <a:endParaRPr lang="pt-BR" dirty="0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70" y="980728"/>
            <a:ext cx="7975103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89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504056" cy="6264696"/>
          </a:xfrm>
        </p:spPr>
        <p:txBody>
          <a:bodyPr/>
          <a:lstStyle/>
          <a:p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Containers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332188"/>
              </p:ext>
            </p:extLst>
          </p:nvPr>
        </p:nvGraphicFramePr>
        <p:xfrm>
          <a:off x="1907704" y="332657"/>
          <a:ext cx="6912768" cy="626469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520280"/>
                <a:gridCol w="4392488"/>
              </a:tblGrid>
              <a:tr h="551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QUANTIFIER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(CONTAINER)</a:t>
                      </a:r>
                      <a:endParaRPr lang="pt-BR" sz="15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UNCOUNTABLE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NOUNS</a:t>
                      </a:r>
                      <a:endParaRPr lang="pt-BR" sz="15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2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A BAG OF _____</a:t>
                      </a:r>
                      <a:endParaRPr lang="pt-BR" sz="15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i="1" dirty="0" err="1">
                          <a:effectLst/>
                        </a:rPr>
                        <a:t>candy</a:t>
                      </a:r>
                      <a:r>
                        <a:rPr lang="pt-BR" sz="1500" b="1" i="1" dirty="0">
                          <a:effectLst/>
                        </a:rPr>
                        <a:t>, </a:t>
                      </a:r>
                      <a:r>
                        <a:rPr lang="pt-BR" sz="1500" b="1" i="1" dirty="0" err="1">
                          <a:effectLst/>
                        </a:rPr>
                        <a:t>flour</a:t>
                      </a:r>
                      <a:r>
                        <a:rPr lang="pt-BR" sz="1500" b="1" i="1" dirty="0">
                          <a:effectLst/>
                        </a:rPr>
                        <a:t>, sugar, rice</a:t>
                      </a:r>
                      <a:endParaRPr lang="pt-BR" sz="15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97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A BOTTLE OF _____</a:t>
                      </a:r>
                      <a:endParaRPr lang="pt-BR" sz="15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effectLst/>
                        </a:rPr>
                        <a:t>water, wine, beer, </a:t>
                      </a:r>
                      <a:r>
                        <a:rPr lang="en-US" sz="1500" b="1" i="1" dirty="0" smtClean="0">
                          <a:effectLst/>
                        </a:rPr>
                        <a:t>ketchup (catsup</a:t>
                      </a:r>
                      <a:r>
                        <a:rPr lang="en-US" sz="1500" b="1" i="1" dirty="0">
                          <a:effectLst/>
                        </a:rPr>
                        <a:t>), vinegar, juice,</a:t>
                      </a:r>
                      <a:br>
                        <a:rPr lang="en-US" sz="1500" b="1" i="1" dirty="0">
                          <a:effectLst/>
                        </a:rPr>
                      </a:br>
                      <a:r>
                        <a:rPr lang="en-US" sz="1500" b="1" i="1" dirty="0">
                          <a:effectLst/>
                        </a:rPr>
                        <a:t>soy sauce, cooking </a:t>
                      </a:r>
                      <a:r>
                        <a:rPr lang="en-US" sz="1500" b="1" i="1" dirty="0" smtClean="0">
                          <a:effectLst/>
                        </a:rPr>
                        <a:t>oil, olive </a:t>
                      </a:r>
                      <a:r>
                        <a:rPr lang="en-US" sz="1500" b="1" i="1" dirty="0">
                          <a:effectLst/>
                        </a:rPr>
                        <a:t>oil, salad dressing, soda,</a:t>
                      </a:r>
                      <a:br>
                        <a:rPr lang="en-US" sz="1500" b="1" i="1" dirty="0">
                          <a:effectLst/>
                        </a:rPr>
                      </a:br>
                      <a:r>
                        <a:rPr lang="en-US" sz="1500" b="1" i="1" dirty="0">
                          <a:effectLst/>
                        </a:rPr>
                        <a:t>aspirin (or other medicine)</a:t>
                      </a:r>
                      <a:endParaRPr lang="pt-BR" sz="15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55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A BOX OF _____</a:t>
                      </a:r>
                      <a:endParaRPr lang="pt-BR" sz="15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effectLst/>
                        </a:rPr>
                        <a:t>detergent, salt, </a:t>
                      </a:r>
                      <a:r>
                        <a:rPr lang="en-US" sz="1500" b="1" i="1" dirty="0" smtClean="0">
                          <a:effectLst/>
                        </a:rPr>
                        <a:t>candy, cereal</a:t>
                      </a:r>
                      <a:r>
                        <a:rPr lang="en-US" sz="1500" b="1" i="1" dirty="0">
                          <a:effectLst/>
                        </a:rPr>
                        <a:t>, chalk, baking soda,</a:t>
                      </a:r>
                      <a:br>
                        <a:rPr lang="en-US" sz="1500" b="1" i="1" dirty="0">
                          <a:effectLst/>
                        </a:rPr>
                      </a:br>
                      <a:r>
                        <a:rPr lang="en-US" sz="1500" b="1" i="1" dirty="0">
                          <a:effectLst/>
                        </a:rPr>
                        <a:t>pasta, </a:t>
                      </a:r>
                      <a:r>
                        <a:rPr lang="en-US" sz="1500" b="1" i="1" dirty="0" err="1">
                          <a:effectLst/>
                        </a:rPr>
                        <a:t>jello</a:t>
                      </a:r>
                      <a:r>
                        <a:rPr lang="en-US" sz="1500" b="1" i="1" dirty="0">
                          <a:effectLst/>
                        </a:rPr>
                        <a:t>, sugar</a:t>
                      </a:r>
                      <a:endParaRPr lang="pt-BR" sz="15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67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A CAN OF _____</a:t>
                      </a:r>
                      <a:endParaRPr lang="pt-BR" sz="15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effectLst/>
                        </a:rPr>
                        <a:t>fruit, motor oil, beer, </a:t>
                      </a:r>
                      <a:r>
                        <a:rPr lang="en-US" sz="1500" b="1" i="1" dirty="0" smtClean="0">
                          <a:effectLst/>
                        </a:rPr>
                        <a:t>soda, baking </a:t>
                      </a:r>
                      <a:r>
                        <a:rPr lang="en-US" sz="1500" b="1" i="1" dirty="0">
                          <a:effectLst/>
                        </a:rPr>
                        <a:t>powder, paint</a:t>
                      </a:r>
                      <a:endParaRPr lang="pt-BR" sz="15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4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A CARTON OF _____</a:t>
                      </a:r>
                      <a:endParaRPr lang="pt-BR" sz="15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effectLst/>
                        </a:rPr>
                        <a:t>soda, ice cream, milk</a:t>
                      </a:r>
                      <a:r>
                        <a:rPr lang="en-US" sz="1500" b="1" i="1" dirty="0" smtClean="0">
                          <a:effectLst/>
                        </a:rPr>
                        <a:t>,  creamer</a:t>
                      </a:r>
                      <a:r>
                        <a:rPr lang="en-US" sz="1500" b="1" i="1" dirty="0">
                          <a:effectLst/>
                        </a:rPr>
                        <a:t>, juice</a:t>
                      </a:r>
                      <a:endParaRPr lang="pt-BR" sz="15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4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A JAR OF _____</a:t>
                      </a:r>
                      <a:endParaRPr lang="pt-BR" sz="15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effectLst/>
                        </a:rPr>
                        <a:t>jam, jelly, mustard, </a:t>
                      </a:r>
                      <a:r>
                        <a:rPr lang="en-US" sz="1500" b="1" i="1" dirty="0" smtClean="0">
                          <a:effectLst/>
                        </a:rPr>
                        <a:t>relish, fruit</a:t>
                      </a:r>
                      <a:r>
                        <a:rPr lang="en-US" sz="1500" b="1" i="1" dirty="0">
                          <a:effectLst/>
                        </a:rPr>
                        <a:t>, mayonnaise</a:t>
                      </a:r>
                      <a:endParaRPr lang="pt-BR" sz="15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4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A PACK OF _____</a:t>
                      </a:r>
                      <a:endParaRPr lang="pt-BR" sz="15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i="1" dirty="0" err="1" smtClean="0">
                          <a:effectLst/>
                        </a:rPr>
                        <a:t>gum</a:t>
                      </a:r>
                      <a:r>
                        <a:rPr lang="pt-BR" sz="1500" b="1" i="1" dirty="0" smtClean="0">
                          <a:effectLst/>
                        </a:rPr>
                        <a:t>, </a:t>
                      </a:r>
                      <a:r>
                        <a:rPr lang="pt-BR" sz="1500" b="1" i="1" dirty="0" err="1" smtClean="0">
                          <a:effectLst/>
                        </a:rPr>
                        <a:t>cards</a:t>
                      </a:r>
                      <a:r>
                        <a:rPr lang="pt-BR" sz="1500" b="1" i="1" dirty="0" smtClean="0">
                          <a:effectLst/>
                        </a:rPr>
                        <a:t>, </a:t>
                      </a:r>
                      <a:r>
                        <a:rPr lang="pt-BR" sz="1500" b="1" i="1" dirty="0" err="1" smtClean="0">
                          <a:effectLst/>
                        </a:rPr>
                        <a:t>cigarrettes</a:t>
                      </a:r>
                      <a:r>
                        <a:rPr lang="pt-BR" sz="1500" b="1" i="1" baseline="0" dirty="0" smtClean="0">
                          <a:effectLst/>
                        </a:rPr>
                        <a:t> </a:t>
                      </a:r>
                      <a:endParaRPr lang="pt-BR" sz="15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2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A PACKAGE OF _____</a:t>
                      </a:r>
                      <a:endParaRPr lang="pt-BR" sz="15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i="1" dirty="0" err="1" smtClean="0">
                          <a:effectLst/>
                        </a:rPr>
                        <a:t>meat</a:t>
                      </a:r>
                      <a:r>
                        <a:rPr lang="pt-BR" sz="1500" b="1" i="1" dirty="0" smtClean="0">
                          <a:effectLst/>
                        </a:rPr>
                        <a:t>, biscuits,</a:t>
                      </a:r>
                      <a:r>
                        <a:rPr lang="pt-BR" sz="1500" b="1" i="1" baseline="0" dirty="0" smtClean="0">
                          <a:effectLst/>
                        </a:rPr>
                        <a:t> pasta</a:t>
                      </a:r>
                      <a:endParaRPr lang="pt-BR" sz="15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2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A SIX-PACK OF _____</a:t>
                      </a:r>
                      <a:endParaRPr lang="pt-BR" sz="15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i="1" dirty="0" err="1">
                          <a:effectLst/>
                        </a:rPr>
                        <a:t>beer</a:t>
                      </a:r>
                      <a:r>
                        <a:rPr lang="pt-BR" sz="1500" b="1" i="1" dirty="0">
                          <a:effectLst/>
                        </a:rPr>
                        <a:t>, </a:t>
                      </a:r>
                      <a:r>
                        <a:rPr lang="pt-BR" sz="1500" b="1" i="1" dirty="0" smtClean="0">
                          <a:effectLst/>
                        </a:rPr>
                        <a:t>soda, soft drinks</a:t>
                      </a:r>
                      <a:endParaRPr lang="pt-BR" sz="15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2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A TIN OF _____</a:t>
                      </a:r>
                      <a:endParaRPr lang="pt-BR" sz="15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i="1" dirty="0" err="1" smtClean="0">
                          <a:effectLst/>
                        </a:rPr>
                        <a:t>aspirin</a:t>
                      </a:r>
                      <a:r>
                        <a:rPr lang="pt-BR" sz="1500" b="1" i="1" dirty="0" smtClean="0">
                          <a:effectLst/>
                        </a:rPr>
                        <a:t>, </a:t>
                      </a:r>
                      <a:r>
                        <a:rPr lang="pt-BR" sz="1500" b="1" i="1" dirty="0" err="1" smtClean="0">
                          <a:effectLst/>
                        </a:rPr>
                        <a:t>paint</a:t>
                      </a:r>
                      <a:r>
                        <a:rPr lang="pt-BR" sz="1500" b="1" i="1" dirty="0" smtClean="0">
                          <a:effectLst/>
                        </a:rPr>
                        <a:t>, </a:t>
                      </a:r>
                      <a:r>
                        <a:rPr lang="pt-BR" sz="1500" b="1" i="1" dirty="0" err="1" smtClean="0">
                          <a:effectLst/>
                        </a:rPr>
                        <a:t>beans</a:t>
                      </a:r>
                      <a:r>
                        <a:rPr lang="pt-BR" sz="1500" b="1" i="1" dirty="0" smtClean="0">
                          <a:effectLst/>
                        </a:rPr>
                        <a:t>, </a:t>
                      </a:r>
                      <a:r>
                        <a:rPr lang="pt-BR" sz="1500" b="1" i="1" dirty="0" err="1" smtClean="0">
                          <a:effectLst/>
                        </a:rPr>
                        <a:t>soup</a:t>
                      </a:r>
                      <a:endParaRPr lang="pt-BR" sz="15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2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A TUB OF _____</a:t>
                      </a:r>
                      <a:endParaRPr lang="pt-BR" sz="15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i="1" dirty="0" err="1" smtClean="0">
                          <a:effectLst/>
                        </a:rPr>
                        <a:t>margarine</a:t>
                      </a:r>
                      <a:r>
                        <a:rPr lang="pt-BR" sz="1500" b="1" i="1" dirty="0" smtClean="0">
                          <a:effectLst/>
                        </a:rPr>
                        <a:t>, </a:t>
                      </a:r>
                      <a:r>
                        <a:rPr lang="pt-BR" sz="1500" b="1" i="1" dirty="0" err="1" smtClean="0">
                          <a:effectLst/>
                        </a:rPr>
                        <a:t>yogurt</a:t>
                      </a:r>
                      <a:r>
                        <a:rPr lang="pt-BR" sz="1500" b="1" i="1" dirty="0" smtClean="0">
                          <a:effectLst/>
                        </a:rPr>
                        <a:t>, </a:t>
                      </a:r>
                      <a:r>
                        <a:rPr lang="pt-BR" sz="1500" b="1" i="1" dirty="0" err="1" smtClean="0">
                          <a:effectLst/>
                        </a:rPr>
                        <a:t>lard</a:t>
                      </a:r>
                      <a:endParaRPr lang="pt-BR" sz="15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2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A TUBE OF _____</a:t>
                      </a:r>
                      <a:endParaRPr lang="pt-BR" sz="15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i="1" dirty="0" err="1">
                          <a:effectLst/>
                        </a:rPr>
                        <a:t>toothpaste</a:t>
                      </a:r>
                      <a:r>
                        <a:rPr lang="pt-BR" sz="1500" b="1" i="1" dirty="0">
                          <a:effectLst/>
                        </a:rPr>
                        <a:t>, </a:t>
                      </a:r>
                      <a:r>
                        <a:rPr lang="pt-BR" sz="1500" b="1" i="1" dirty="0" err="1">
                          <a:effectLst/>
                        </a:rPr>
                        <a:t>lipstick</a:t>
                      </a:r>
                      <a:r>
                        <a:rPr lang="pt-BR" sz="1500" b="1" i="1" dirty="0">
                          <a:effectLst/>
                        </a:rPr>
                        <a:t>, shampoo</a:t>
                      </a:r>
                      <a:endParaRPr lang="pt-BR" sz="15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2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 BUNCH</a:t>
                      </a:r>
                      <a:r>
                        <a:rPr lang="pt-BR" sz="15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OF ______</a:t>
                      </a:r>
                      <a:endParaRPr lang="pt-BR" sz="15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i="1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flowers</a:t>
                      </a:r>
                      <a:r>
                        <a:rPr lang="pt-BR" sz="1500" b="1" i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, bananas, </a:t>
                      </a:r>
                      <a:r>
                        <a:rPr lang="pt-BR" sz="1500" b="1" i="1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grapes</a:t>
                      </a:r>
                      <a:r>
                        <a:rPr lang="pt-BR" sz="1500" b="1" i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1500" b="1" i="1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winterberries</a:t>
                      </a:r>
                      <a:endParaRPr lang="pt-BR" sz="15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99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92088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94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Icecream.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/>
              <a:t>Countable.</a:t>
            </a:r>
          </a:p>
          <a:p>
            <a:r>
              <a:rPr lang="es-ES" sz="2800"/>
              <a:t>There are three icecreams.</a:t>
            </a:r>
          </a:p>
          <a:p>
            <a:r>
              <a:rPr lang="es-ES" sz="2800"/>
              <a:t>There are some icecreams.</a:t>
            </a:r>
          </a:p>
          <a:p>
            <a:pPr>
              <a:buFontTx/>
              <a:buNone/>
            </a:pPr>
            <a:endParaRPr lang="es-ES" sz="280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33800" name="Picture 8" descr="http://www.rippenschneider.de/Gifs/essen/essen0017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71800"/>
            <a:ext cx="685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1" name="Picture 9" descr="http://www.rippenschneider.de/Gifs/essen/essen001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95600"/>
            <a:ext cx="685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6" name="Picture 14" descr="http://www.rippenschneider.de/Gifs/essen/essen00173.gif"/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8625" y="3048000"/>
            <a:ext cx="892175" cy="152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Sausage.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/>
              <a:t>Countable.</a:t>
            </a:r>
          </a:p>
          <a:p>
            <a:r>
              <a:rPr lang="es-ES" sz="2800"/>
              <a:t>A sausage.</a:t>
            </a:r>
          </a:p>
          <a:p>
            <a:r>
              <a:rPr lang="es-ES" sz="2800"/>
              <a:t>There is a sausage.</a:t>
            </a:r>
          </a:p>
          <a:p>
            <a:r>
              <a:rPr lang="es-ES" sz="2800"/>
              <a:t>Two sausages.</a:t>
            </a:r>
          </a:p>
          <a:p>
            <a:r>
              <a:rPr lang="es-ES" sz="2800"/>
              <a:t>There are some sausages.</a:t>
            </a:r>
          </a:p>
          <a:p>
            <a:r>
              <a:rPr lang="es-ES" sz="2800"/>
              <a:t>There is a hot dog.</a:t>
            </a:r>
          </a:p>
          <a:p>
            <a:r>
              <a:rPr lang="es-ES" sz="2800"/>
              <a:t>Two hot dogs.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2690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34828" name="Picture 12" descr="http://www.rippenschneider.de/Gifs/essen/essen00198.gif"/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3062288"/>
            <a:ext cx="3733800" cy="1493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Biscuit.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/>
              <a:t>Countable.</a:t>
            </a:r>
          </a:p>
          <a:p>
            <a:r>
              <a:rPr lang="es-ES" sz="2800"/>
              <a:t>A biscuit. </a:t>
            </a:r>
          </a:p>
          <a:p>
            <a:r>
              <a:rPr lang="es-ES" sz="2800"/>
              <a:t>Two biscuits.</a:t>
            </a:r>
          </a:p>
          <a:p>
            <a:r>
              <a:rPr lang="es-ES" sz="2800"/>
              <a:t>There is a biscuit.</a:t>
            </a:r>
          </a:p>
          <a:p>
            <a:r>
              <a:rPr lang="es-ES" sz="2800"/>
              <a:t>There are some ginger biscuits.</a:t>
            </a:r>
          </a:p>
          <a:p>
            <a:r>
              <a:rPr lang="es-ES" sz="2800"/>
              <a:t>There aren’t any chocolate biscuits.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2544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35852" name="Picture 12" descr="http://www.rippenschneider.de/Gifs/essen/essen00161.gif"/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862138"/>
            <a:ext cx="3733800" cy="3895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/>
            </a:r>
            <a:br>
              <a:rPr lang="es-ES"/>
            </a:br>
            <a:r>
              <a:rPr lang="es-ES"/>
              <a:t>Chair.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/>
              <a:t>Countable.</a:t>
            </a:r>
          </a:p>
          <a:p>
            <a:r>
              <a:rPr lang="es-ES" sz="2800"/>
              <a:t>A chair.</a:t>
            </a:r>
          </a:p>
          <a:p>
            <a:r>
              <a:rPr lang="es-ES" sz="2800"/>
              <a:t>There is a chair.</a:t>
            </a:r>
          </a:p>
          <a:p>
            <a:r>
              <a:rPr lang="es-ES" sz="2800"/>
              <a:t>There are some chairs in this class.</a:t>
            </a:r>
          </a:p>
          <a:p>
            <a:pPr>
              <a:buFontTx/>
              <a:buNone/>
            </a:pPr>
            <a:endParaRPr lang="es-ES" sz="2800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588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36876" name="Picture 12" descr="http://www.rippenschneider.de/Gifs/moebel/moebel00021.gif"/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943100"/>
            <a:ext cx="3733800" cy="373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 autoUpdateAnimBg="0"/>
    </p:bldLst>
  </p:timing>
</p:sld>
</file>

<file path=ppt/theme/theme1.xml><?xml version="1.0" encoding="utf-8"?>
<a:theme xmlns:a="http://schemas.openxmlformats.org/drawingml/2006/main" name="Countable and Uncountable Nouns">
  <a:themeElements>
    <a:clrScheme name="Cuaderno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Cuadern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aderno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aderno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adern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Countable and Uncountable Nouns</Template>
  <TotalTime>206</TotalTime>
  <Words>3408</Words>
  <Application>Microsoft Office PowerPoint</Application>
  <PresentationFormat>Apresentação na tela (4:3)</PresentationFormat>
  <Paragraphs>555</Paragraphs>
  <Slides>54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55" baseType="lpstr">
      <vt:lpstr>Countable and Uncountable Nouns</vt:lpstr>
      <vt:lpstr>REVIEW</vt:lpstr>
      <vt:lpstr>Are these nouns countable or uncountable?</vt:lpstr>
      <vt:lpstr>coffee</vt:lpstr>
      <vt:lpstr>Hamburger.</vt:lpstr>
      <vt:lpstr>Cheese.</vt:lpstr>
      <vt:lpstr>Icecream.</vt:lpstr>
      <vt:lpstr>Sausage.</vt:lpstr>
      <vt:lpstr>Biscuit.</vt:lpstr>
      <vt:lpstr> Chair.</vt:lpstr>
      <vt:lpstr>Sofa.</vt:lpstr>
      <vt:lpstr>Banana.</vt:lpstr>
      <vt:lpstr>Strawberry.</vt:lpstr>
      <vt:lpstr>Lemon, orange and tomato.</vt:lpstr>
      <vt:lpstr>A, an, some and any.</vt:lpstr>
      <vt:lpstr>A, an, some and any.</vt:lpstr>
      <vt:lpstr>Read the following examples.</vt:lpstr>
      <vt:lpstr>Make sentences about the picture using the following words: pan, fridge, table, kitchen cloth, spoon, milk, salad, window, oven, girl...</vt:lpstr>
      <vt:lpstr>Uncountable Nouns</vt:lpstr>
      <vt:lpstr>Uncountable Nouns</vt:lpstr>
      <vt:lpstr>Both Countable and Uncountable</vt:lpstr>
      <vt:lpstr>Examples:</vt:lpstr>
      <vt:lpstr>Partitives: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Partitive Expressions with Uncountable Nouns</vt:lpstr>
      <vt:lpstr>Partitive Expressions with Uncountable Nouns</vt:lpstr>
      <vt:lpstr>Grammar Exercise   Countable and Uncountable Nouns</vt:lpstr>
      <vt:lpstr>Grammar Exercise   Countable and Uncountable Nouns</vt:lpstr>
      <vt:lpstr>Answer Key</vt:lpstr>
      <vt:lpstr>Answer Key</vt:lpstr>
      <vt:lpstr>Answer Key</vt:lpstr>
      <vt:lpstr>Answer Key</vt:lpstr>
      <vt:lpstr>Answer Key</vt:lpstr>
      <vt:lpstr>Answer Key</vt:lpstr>
      <vt:lpstr>Answer Key</vt:lpstr>
      <vt:lpstr>Answer Key</vt:lpstr>
      <vt:lpstr>Answer Key</vt:lpstr>
      <vt:lpstr>Answer Key</vt:lpstr>
      <vt:lpstr>Answer Key</vt:lpstr>
      <vt:lpstr>Answer Key</vt:lpstr>
      <vt:lpstr>Answer Key</vt:lpstr>
      <vt:lpstr>Answer Key</vt:lpstr>
      <vt:lpstr>Answer Key</vt:lpstr>
      <vt:lpstr>Answer Key</vt:lpstr>
      <vt:lpstr>Answer Key</vt:lpstr>
      <vt:lpstr>Answer Key</vt:lpstr>
      <vt:lpstr>Answer Key</vt:lpstr>
      <vt:lpstr>Containers</vt:lpstr>
      <vt:lpstr>Containers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COUNTABLE AND UNCOUNTABLE NOUNS</dc:title>
  <dc:creator>Cristiane</dc:creator>
  <cp:lastModifiedBy>Cristiane de Brito Cruz</cp:lastModifiedBy>
  <cp:revision>31</cp:revision>
  <cp:lastPrinted>1601-01-01T00:00:00Z</cp:lastPrinted>
  <dcterms:created xsi:type="dcterms:W3CDTF">2013-11-24T23:52:12Z</dcterms:created>
  <dcterms:modified xsi:type="dcterms:W3CDTF">2015-06-09T11:40:23Z</dcterms:modified>
</cp:coreProperties>
</file>