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1" r:id="rId4"/>
  </p:sldMasterIdLst>
  <p:notesMasterIdLst>
    <p:notesMasterId r:id="rId22"/>
  </p:notesMasterIdLst>
  <p:sldIdLst>
    <p:sldId id="257" r:id="rId5"/>
    <p:sldId id="260" r:id="rId6"/>
    <p:sldId id="258" r:id="rId7"/>
    <p:sldId id="323" r:id="rId8"/>
    <p:sldId id="324" r:id="rId9"/>
    <p:sldId id="325" r:id="rId10"/>
    <p:sldId id="326" r:id="rId11"/>
    <p:sldId id="327" r:id="rId12"/>
    <p:sldId id="328" r:id="rId13"/>
    <p:sldId id="329" r:id="rId14"/>
    <p:sldId id="330" r:id="rId15"/>
    <p:sldId id="331" r:id="rId16"/>
    <p:sldId id="332" r:id="rId17"/>
    <p:sldId id="333" r:id="rId18"/>
    <p:sldId id="334" r:id="rId19"/>
    <p:sldId id="335" r:id="rId20"/>
    <p:sldId id="316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ristiane de Brito Cruz" initials="CdBC" lastIdx="1" clrIdx="0">
    <p:extLst>
      <p:ext uri="{19B8F6BF-5375-455C-9EA6-DF929625EA0E}">
        <p15:presenceInfo xmlns:p15="http://schemas.microsoft.com/office/powerpoint/2012/main" userId="Cristiane de Brito Cruz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A2F8"/>
    <a:srgbClr val="F254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493" autoAdjust="0"/>
    <p:restoredTop sz="94249" autoAdjust="0"/>
  </p:normalViewPr>
  <p:slideViewPr>
    <p:cSldViewPr snapToGrid="0">
      <p:cViewPr>
        <p:scale>
          <a:sx n="50" d="100"/>
          <a:sy n="50" d="100"/>
        </p:scale>
        <p:origin x="1032" y="5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AE4D62-130B-46E2-830F-33B4D27D50CE}" type="datetimeFigureOut">
              <a:rPr lang="pt-BR" smtClean="0"/>
              <a:t>21/05/2020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F08A13-04D3-44C4-8927-319EE84BB6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72617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F08A13-04D3-44C4-8927-319EE84BB69D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14638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7CE633F-9882-4A5C-83A2-1109D0C7326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224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7CE633F-9882-4A5C-83A2-1109D0C7326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632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7CE633F-9882-4A5C-83A2-1109D0C73261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15337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7CE633F-9882-4A5C-83A2-1109D0C7326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6210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7CE633F-9882-4A5C-83A2-1109D0C73261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760051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7CE633F-9882-4A5C-83A2-1109D0C7326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3743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6583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066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60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7CE633F-9882-4A5C-83A2-1109D0C7326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085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7CE633F-9882-4A5C-83A2-1109D0C7326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420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7CE633F-9882-4A5C-83A2-1109D0C7326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682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655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698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051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7CE633F-9882-4A5C-83A2-1109D0C7326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01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703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  <p:sldLayoutId id="2147483793" r:id="rId12"/>
    <p:sldLayoutId id="2147483794" r:id="rId13"/>
    <p:sldLayoutId id="2147483795" r:id="rId14"/>
    <p:sldLayoutId id="2147483796" r:id="rId15"/>
    <p:sldLayoutId id="214748379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mailto:cristianebrito1978@gmail.com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hyperlink" Target="https://docente.ifrn.edu.br/cristianecruz/projetos-de-extensao/spanglish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7">
            <a:extLst>
              <a:ext uri="{FF2B5EF4-FFF2-40B4-BE49-F238E27FC236}">
                <a16:creationId xmlns:a16="http://schemas.microsoft.com/office/drawing/2014/main" id="{57ABABA7-0420-4200-9B65-1C1967CE93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795735" cy="6858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0" name="Group 9">
            <a:extLst>
              <a:ext uri="{FF2B5EF4-FFF2-40B4-BE49-F238E27FC236}">
                <a16:creationId xmlns:a16="http://schemas.microsoft.com/office/drawing/2014/main" id="{46F1E992-B14A-4FD5-8E41-E19C83492C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  <a:solidFill>
            <a:schemeClr val="bg2"/>
          </a:solidFill>
        </p:grpSpPr>
        <p:sp>
          <p:nvSpPr>
            <p:cNvPr id="11" name="Freeform 27">
              <a:extLst>
                <a:ext uri="{FF2B5EF4-FFF2-40B4-BE49-F238E27FC236}">
                  <a16:creationId xmlns:a16="http://schemas.microsoft.com/office/drawing/2014/main" id="{69C544B6-3EB8-40C0-BBA0-D6825A3399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1" name="Freeform 28">
              <a:extLst>
                <a:ext uri="{FF2B5EF4-FFF2-40B4-BE49-F238E27FC236}">
                  <a16:creationId xmlns:a16="http://schemas.microsoft.com/office/drawing/2014/main" id="{008ED5F3-C2B0-4C4B-864A-381723C875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3" name="Freeform 29">
              <a:extLst>
                <a:ext uri="{FF2B5EF4-FFF2-40B4-BE49-F238E27FC236}">
                  <a16:creationId xmlns:a16="http://schemas.microsoft.com/office/drawing/2014/main" id="{23CC4B0B-BFBC-4B5D-87E1-9E6415263B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2" name="Freeform 30">
              <a:extLst>
                <a:ext uri="{FF2B5EF4-FFF2-40B4-BE49-F238E27FC236}">
                  <a16:creationId xmlns:a16="http://schemas.microsoft.com/office/drawing/2014/main" id="{C346C5BB-C560-432B-B712-CC4188B6BE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5" name="Freeform 31">
              <a:extLst>
                <a:ext uri="{FF2B5EF4-FFF2-40B4-BE49-F238E27FC236}">
                  <a16:creationId xmlns:a16="http://schemas.microsoft.com/office/drawing/2014/main" id="{A5D527C1-B6DA-42CF-8499-7561AF3C1C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3" name="Freeform 32">
              <a:extLst>
                <a:ext uri="{FF2B5EF4-FFF2-40B4-BE49-F238E27FC236}">
                  <a16:creationId xmlns:a16="http://schemas.microsoft.com/office/drawing/2014/main" id="{79811171-A408-48D1-B498-29EEB218D8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Freeform 33">
              <a:extLst>
                <a:ext uri="{FF2B5EF4-FFF2-40B4-BE49-F238E27FC236}">
                  <a16:creationId xmlns:a16="http://schemas.microsoft.com/office/drawing/2014/main" id="{CAB35AA3-C384-40C1-972D-E9CF2ECEB0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Freeform 34">
              <a:extLst>
                <a:ext uri="{FF2B5EF4-FFF2-40B4-BE49-F238E27FC236}">
                  <a16:creationId xmlns:a16="http://schemas.microsoft.com/office/drawing/2014/main" id="{F1FB2FB4-BDB4-49C0-B229-C44C3A652A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Freeform 35">
              <a:extLst>
                <a:ext uri="{FF2B5EF4-FFF2-40B4-BE49-F238E27FC236}">
                  <a16:creationId xmlns:a16="http://schemas.microsoft.com/office/drawing/2014/main" id="{911B13BF-C299-4EDA-AC49-B43C6E01B0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Freeform 36">
              <a:extLst>
                <a:ext uri="{FF2B5EF4-FFF2-40B4-BE49-F238E27FC236}">
                  <a16:creationId xmlns:a16="http://schemas.microsoft.com/office/drawing/2014/main" id="{46744126-7C1B-4B5B-BBB2-8F25CE5573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Freeform 37">
              <a:extLst>
                <a:ext uri="{FF2B5EF4-FFF2-40B4-BE49-F238E27FC236}">
                  <a16:creationId xmlns:a16="http://schemas.microsoft.com/office/drawing/2014/main" id="{5DCDFB75-55EC-4221-A026-2DF2C8ACB4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Freeform 38">
              <a:extLst>
                <a:ext uri="{FF2B5EF4-FFF2-40B4-BE49-F238E27FC236}">
                  <a16:creationId xmlns:a16="http://schemas.microsoft.com/office/drawing/2014/main" id="{F9DB045F-5C45-45BF-AFCB-2EA8DE1445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24" name="Freeform 11">
            <a:extLst>
              <a:ext uri="{FF2B5EF4-FFF2-40B4-BE49-F238E27FC236}">
                <a16:creationId xmlns:a16="http://schemas.microsoft.com/office/drawing/2014/main" id="{1E86F813-D67B-409D-AA77-FA8878C28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F0BB6E0-44F4-4938-8070-5992040BD1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32AC6B0-DD6C-4183-8D4E-324E62FF2F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75333" y="4521218"/>
            <a:ext cx="5416667" cy="1143735"/>
          </a:xfrm>
        </p:spPr>
        <p:txBody>
          <a:bodyPr anchor="ctr">
            <a:noAutofit/>
          </a:bodyPr>
          <a:lstStyle/>
          <a:p>
            <a:r>
              <a:rPr lang="pt-BR" sz="6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SPAN</a:t>
            </a:r>
            <a:r>
              <a:rPr lang="pt-BR" sz="65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GLISH?</a:t>
            </a:r>
          </a:p>
        </p:txBody>
      </p:sp>
      <p:sp>
        <p:nvSpPr>
          <p:cNvPr id="54" name="Subtítulo 2">
            <a:extLst>
              <a:ext uri="{FF2B5EF4-FFF2-40B4-BE49-F238E27FC236}">
                <a16:creationId xmlns:a16="http://schemas.microsoft.com/office/drawing/2014/main" id="{001CEEE5-D251-44CB-A998-3179CB559EED}"/>
              </a:ext>
            </a:extLst>
          </p:cNvPr>
          <p:cNvSpPr txBox="1">
            <a:spLocks/>
          </p:cNvSpPr>
          <p:nvPr/>
        </p:nvSpPr>
        <p:spPr>
          <a:xfrm>
            <a:off x="5071923" y="2005765"/>
            <a:ext cx="6905755" cy="14821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Bef>
                <a:spcPts val="0"/>
              </a:spcBef>
            </a:pPr>
            <a:r>
              <a:rPr lang="pt-BR" sz="2200" dirty="0">
                <a:solidFill>
                  <a:srgbClr val="FFFF00"/>
                </a:solidFill>
              </a:rPr>
              <a:t>Coordenadora: </a:t>
            </a:r>
            <a:r>
              <a:rPr lang="pt-BR" sz="2200" dirty="0" err="1">
                <a:solidFill>
                  <a:schemeClr val="tx1"/>
                </a:solidFill>
              </a:rPr>
              <a:t>Profª</a:t>
            </a:r>
            <a:r>
              <a:rPr lang="pt-BR" sz="2200" dirty="0">
                <a:solidFill>
                  <a:schemeClr val="tx1"/>
                </a:solidFill>
              </a:rPr>
              <a:t>. Ma. Cristiane de Brito Cruz </a:t>
            </a:r>
          </a:p>
          <a:p>
            <a:pPr algn="r">
              <a:spcBef>
                <a:spcPts val="0"/>
              </a:spcBef>
            </a:pPr>
            <a:r>
              <a:rPr lang="pt-BR" sz="2200" dirty="0">
                <a:solidFill>
                  <a:srgbClr val="FFFF00"/>
                </a:solidFill>
              </a:rPr>
              <a:t>Aluna voluntária: </a:t>
            </a:r>
            <a:r>
              <a:rPr lang="pt-BR" sz="2200" dirty="0">
                <a:solidFill>
                  <a:schemeClr val="tx1"/>
                </a:solidFill>
              </a:rPr>
              <a:t>Kelly Aline Hipólito de Medeiros</a:t>
            </a:r>
          </a:p>
          <a:p>
            <a:pPr algn="r">
              <a:spcBef>
                <a:spcPts val="0"/>
              </a:spcBef>
            </a:pPr>
            <a:r>
              <a:rPr lang="pt-BR" sz="2200" dirty="0">
                <a:solidFill>
                  <a:srgbClr val="FFFF00"/>
                </a:solidFill>
              </a:rPr>
              <a:t>Aluna bolsista: </a:t>
            </a:r>
            <a:r>
              <a:rPr lang="pt-BR" sz="2200" dirty="0" err="1">
                <a:solidFill>
                  <a:schemeClr val="tx1"/>
                </a:solidFill>
              </a:rPr>
              <a:t>Eline</a:t>
            </a:r>
            <a:r>
              <a:rPr lang="pt-BR" sz="2200" dirty="0">
                <a:solidFill>
                  <a:schemeClr val="tx1"/>
                </a:solidFill>
              </a:rPr>
              <a:t> Costa de Lima </a:t>
            </a:r>
          </a:p>
          <a:p>
            <a:pPr algn="r">
              <a:spcBef>
                <a:spcPts val="0"/>
              </a:spcBef>
            </a:pPr>
            <a:endParaRPr lang="pt-BR" sz="2200" dirty="0">
              <a:solidFill>
                <a:schemeClr val="tx1"/>
              </a:solidFill>
            </a:endParaRPr>
          </a:p>
        </p:txBody>
      </p:sp>
      <p:pic>
        <p:nvPicPr>
          <p:cNvPr id="56" name="Imagem 55">
            <a:extLst>
              <a:ext uri="{FF2B5EF4-FFF2-40B4-BE49-F238E27FC236}">
                <a16:creationId xmlns:a16="http://schemas.microsoft.com/office/drawing/2014/main" id="{9CF15BE9-F9A6-4D88-A6F3-2D1F498112B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54" t="17913" r="10009" b="6365"/>
          <a:stretch/>
        </p:blipFill>
        <p:spPr>
          <a:xfrm>
            <a:off x="-159" y="3134842"/>
            <a:ext cx="4795895" cy="3718411"/>
          </a:xfrm>
          <a:prstGeom prst="rect">
            <a:avLst/>
          </a:prstGeom>
        </p:spPr>
      </p:pic>
      <p:sp>
        <p:nvSpPr>
          <p:cNvPr id="57" name="Título 1">
            <a:extLst>
              <a:ext uri="{FF2B5EF4-FFF2-40B4-BE49-F238E27FC236}">
                <a16:creationId xmlns:a16="http://schemas.microsoft.com/office/drawing/2014/main" id="{E80E74D3-32D3-4176-B221-F0469D34666F}"/>
              </a:ext>
            </a:extLst>
          </p:cNvPr>
          <p:cNvSpPr txBox="1">
            <a:spLocks/>
          </p:cNvSpPr>
          <p:nvPr/>
        </p:nvSpPr>
        <p:spPr>
          <a:xfrm>
            <a:off x="4847884" y="261778"/>
            <a:ext cx="7190057" cy="100921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t-BR" sz="2000" b="1" dirty="0" err="1">
                <a:solidFill>
                  <a:schemeClr val="tx1"/>
                </a:solidFill>
              </a:rPr>
              <a:t>Pró-reitoria</a:t>
            </a:r>
            <a:r>
              <a:rPr lang="pt-BR" sz="2000" b="1" dirty="0">
                <a:solidFill>
                  <a:schemeClr val="tx1"/>
                </a:solidFill>
              </a:rPr>
              <a:t> de Extensão</a:t>
            </a:r>
            <a:br>
              <a:rPr lang="pt-BR" sz="2000" b="1" dirty="0">
                <a:solidFill>
                  <a:schemeClr val="tx1"/>
                </a:solidFill>
              </a:rPr>
            </a:br>
            <a:r>
              <a:rPr lang="pt-BR" sz="2000" b="1" dirty="0">
                <a:solidFill>
                  <a:schemeClr val="tx1"/>
                </a:solidFill>
              </a:rPr>
              <a:t>Programa de Apoio Institucional à Extensão</a:t>
            </a:r>
            <a:br>
              <a:rPr lang="pt-BR" sz="2000" b="1" dirty="0">
                <a:solidFill>
                  <a:schemeClr val="tx1"/>
                </a:solidFill>
              </a:rPr>
            </a:br>
            <a:r>
              <a:rPr lang="pt-BR" sz="2000" b="1" dirty="0">
                <a:solidFill>
                  <a:schemeClr val="tx1"/>
                </a:solidFill>
              </a:rPr>
              <a:t>Coordenação de Extensão do IFRN campus Currais Novos</a:t>
            </a:r>
          </a:p>
        </p:txBody>
      </p:sp>
      <p:pic>
        <p:nvPicPr>
          <p:cNvPr id="58" name="Picture 2" descr="Direção Geral divulga novas logomarcas do IFRN Campus Currais ...">
            <a:extLst>
              <a:ext uri="{FF2B5EF4-FFF2-40B4-BE49-F238E27FC236}">
                <a16:creationId xmlns:a16="http://schemas.microsoft.com/office/drawing/2014/main" id="{A4CB3794-2C0F-48D0-B0DD-F0BD58C1D15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527" t="2893" r="32931" b="55891"/>
          <a:stretch/>
        </p:blipFill>
        <p:spPr bwMode="auto">
          <a:xfrm>
            <a:off x="415755" y="335407"/>
            <a:ext cx="1019749" cy="1275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0" name="Subtítulo 2">
            <a:extLst>
              <a:ext uri="{FF2B5EF4-FFF2-40B4-BE49-F238E27FC236}">
                <a16:creationId xmlns:a16="http://schemas.microsoft.com/office/drawing/2014/main" id="{D555B8D5-23F8-4C61-816C-0B3095602FA2}"/>
              </a:ext>
            </a:extLst>
          </p:cNvPr>
          <p:cNvSpPr txBox="1">
            <a:spLocks/>
          </p:cNvSpPr>
          <p:nvPr/>
        </p:nvSpPr>
        <p:spPr>
          <a:xfrm>
            <a:off x="214322" y="1547104"/>
            <a:ext cx="1384098" cy="57919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</a:pPr>
            <a:r>
              <a:rPr lang="pt-B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badi" panose="020B0604020202020204" pitchFamily="34" charset="0"/>
                <a:cs typeface="Times New Roman" panose="02020603050405020304" pitchFamily="18" charset="0"/>
              </a:rPr>
              <a:t>INSTITUTO FEDERAL</a:t>
            </a:r>
          </a:p>
        </p:txBody>
      </p:sp>
      <p:sp>
        <p:nvSpPr>
          <p:cNvPr id="62" name="Subtítulo 2">
            <a:extLst>
              <a:ext uri="{FF2B5EF4-FFF2-40B4-BE49-F238E27FC236}">
                <a16:creationId xmlns:a16="http://schemas.microsoft.com/office/drawing/2014/main" id="{9448CC3A-AA77-49C9-AF72-F2587CA5DF3A}"/>
              </a:ext>
            </a:extLst>
          </p:cNvPr>
          <p:cNvSpPr txBox="1">
            <a:spLocks/>
          </p:cNvSpPr>
          <p:nvPr/>
        </p:nvSpPr>
        <p:spPr>
          <a:xfrm>
            <a:off x="27224" y="2114064"/>
            <a:ext cx="1801577" cy="79654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</a:pPr>
            <a:r>
              <a:rPr lang="pt-BR" sz="1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badi" panose="020B0604020202020204" pitchFamily="34" charset="0"/>
                <a:cs typeface="Times New Roman" panose="02020603050405020304" pitchFamily="18" charset="0"/>
              </a:rPr>
              <a:t>Rio Grande do Norte</a:t>
            </a:r>
          </a:p>
          <a:p>
            <a:pPr algn="ctr">
              <a:spcBef>
                <a:spcPts val="0"/>
              </a:spcBef>
            </a:pPr>
            <a:endParaRPr lang="pt-BR" sz="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badi" panose="020B0604020202020204" pitchFamily="34" charset="0"/>
              <a:cs typeface="Times New Roman" panose="02020603050405020304" pitchFamily="18" charset="0"/>
            </a:endParaRPr>
          </a:p>
          <a:p>
            <a:pPr algn="ctr">
              <a:spcBef>
                <a:spcPts val="0"/>
              </a:spcBef>
            </a:pPr>
            <a:r>
              <a:rPr lang="pt-BR" sz="1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badi" panose="020B0604020202020204" pitchFamily="34" charset="0"/>
                <a:cs typeface="Times New Roman" panose="02020603050405020304" pitchFamily="18" charset="0"/>
              </a:rPr>
              <a:t>Campus </a:t>
            </a:r>
          </a:p>
          <a:p>
            <a:pPr algn="ctr">
              <a:spcBef>
                <a:spcPts val="0"/>
              </a:spcBef>
            </a:pPr>
            <a:r>
              <a:rPr lang="pt-BR" sz="1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badi" panose="020B0604020202020204" pitchFamily="34" charset="0"/>
                <a:cs typeface="Times New Roman" panose="02020603050405020304" pitchFamily="18" charset="0"/>
              </a:rPr>
              <a:t>Currais Novos</a:t>
            </a:r>
          </a:p>
        </p:txBody>
      </p:sp>
      <p:cxnSp>
        <p:nvCxnSpPr>
          <p:cNvPr id="48" name="Conector reto 47">
            <a:extLst>
              <a:ext uri="{FF2B5EF4-FFF2-40B4-BE49-F238E27FC236}">
                <a16:creationId xmlns:a16="http://schemas.microsoft.com/office/drawing/2014/main" id="{62191DEF-C6E9-43F3-8DF9-27189B698EE5}"/>
              </a:ext>
            </a:extLst>
          </p:cNvPr>
          <p:cNvCxnSpPr>
            <a:cxnSpLocks/>
          </p:cNvCxnSpPr>
          <p:nvPr/>
        </p:nvCxnSpPr>
        <p:spPr>
          <a:xfrm>
            <a:off x="144850" y="2451653"/>
            <a:ext cx="159118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4" name="Subtítulo 2">
            <a:extLst>
              <a:ext uri="{FF2B5EF4-FFF2-40B4-BE49-F238E27FC236}">
                <a16:creationId xmlns:a16="http://schemas.microsoft.com/office/drawing/2014/main" id="{A8776280-5472-4191-BC63-DE32C2403AFC}"/>
              </a:ext>
            </a:extLst>
          </p:cNvPr>
          <p:cNvSpPr txBox="1">
            <a:spLocks/>
          </p:cNvSpPr>
          <p:nvPr/>
        </p:nvSpPr>
        <p:spPr>
          <a:xfrm>
            <a:off x="6052870" y="3959333"/>
            <a:ext cx="5792685" cy="26285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pt-BR" sz="3500" dirty="0">
                <a:solidFill>
                  <a:schemeClr val="tx1"/>
                </a:solidFill>
              </a:rPr>
              <a:t>Afinal de contas, o que é</a:t>
            </a:r>
          </a:p>
          <a:p>
            <a:pPr algn="r"/>
            <a:endParaRPr lang="pt-BR" sz="3500" dirty="0">
              <a:solidFill>
                <a:schemeClr val="tx1"/>
              </a:solidFill>
            </a:endParaRPr>
          </a:p>
          <a:p>
            <a:pPr algn="r"/>
            <a:endParaRPr lang="pt-BR" sz="3500" dirty="0">
              <a:solidFill>
                <a:schemeClr val="tx1"/>
              </a:solidFill>
            </a:endParaRPr>
          </a:p>
          <a:p>
            <a:pPr algn="r"/>
            <a:r>
              <a:rPr lang="pt-BR" sz="3500" b="1" dirty="0">
                <a:solidFill>
                  <a:schemeClr val="tx1"/>
                </a:solidFill>
              </a:rPr>
              <a:t>Exercício.</a:t>
            </a:r>
          </a:p>
        </p:txBody>
      </p:sp>
    </p:spTree>
    <p:extLst>
      <p:ext uri="{BB962C8B-B14F-4D97-AF65-F5344CB8AC3E}">
        <p14:creationId xmlns:p14="http://schemas.microsoft.com/office/powerpoint/2010/main" val="13996754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enseCâmbio - O que é VET? O Valor Efetivo Total?">
            <a:extLst>
              <a:ext uri="{FF2B5EF4-FFF2-40B4-BE49-F238E27FC236}">
                <a16:creationId xmlns:a16="http://schemas.microsoft.com/office/drawing/2014/main" id="{CD612BFA-14BF-4658-BD24-A1E0B95E93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199" r="17086" b="-1"/>
          <a:stretch/>
        </p:blipFill>
        <p:spPr bwMode="auto">
          <a:xfrm>
            <a:off x="4485557" y="10"/>
            <a:ext cx="7706443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33B5114-800F-46CD-8AA5-4B92D98E1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2315" y="1246801"/>
            <a:ext cx="7706443" cy="508547"/>
          </a:xfrm>
        </p:spPr>
        <p:txBody>
          <a:bodyPr>
            <a:normAutofit/>
          </a:bodyPr>
          <a:lstStyle/>
          <a:p>
            <a:pPr algn="just">
              <a:buClr>
                <a:srgbClr val="E9B376"/>
              </a:buClr>
            </a:pPr>
            <a:r>
              <a:rPr lang="pt-BR" sz="2600" b="1" dirty="0">
                <a:solidFill>
                  <a:schemeClr val="tx1"/>
                </a:solidFill>
                <a:highlight>
                  <a:srgbClr val="FFFF00"/>
                </a:highlight>
              </a:rPr>
              <a:t>NÃO</a:t>
            </a:r>
            <a:r>
              <a:rPr lang="pt-BR" sz="2600" dirty="0">
                <a:solidFill>
                  <a:schemeClr val="tx1"/>
                </a:solidFill>
              </a:rPr>
              <a:t> se usa o </a:t>
            </a:r>
            <a:r>
              <a:rPr lang="pt-BR" sz="2600" b="1" dirty="0" err="1">
                <a:solidFill>
                  <a:schemeClr val="tx1"/>
                </a:solidFill>
              </a:rPr>
              <a:t>Spanglish</a:t>
            </a:r>
            <a:r>
              <a:rPr lang="pt-BR" sz="2600" dirty="0">
                <a:solidFill>
                  <a:schemeClr val="tx1"/>
                </a:solidFill>
              </a:rPr>
              <a:t> para:</a:t>
            </a:r>
          </a:p>
        </p:txBody>
      </p:sp>
      <p:pic>
        <p:nvPicPr>
          <p:cNvPr id="11" name="Picture 2" descr="Direção Geral divulga novas logomarcas do IFRN Campus Currais ...">
            <a:extLst>
              <a:ext uri="{FF2B5EF4-FFF2-40B4-BE49-F238E27FC236}">
                <a16:creationId xmlns:a16="http://schemas.microsoft.com/office/drawing/2014/main" id="{F5D5D982-E2A1-4B10-9131-CF163C64D2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" y="5129235"/>
            <a:ext cx="1516990" cy="1728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tângulo 11">
            <a:extLst>
              <a:ext uri="{FF2B5EF4-FFF2-40B4-BE49-F238E27FC236}">
                <a16:creationId xmlns:a16="http://schemas.microsoft.com/office/drawing/2014/main" id="{5A9B9A63-07E8-4922-AE71-7538707379ED}"/>
              </a:ext>
            </a:extLst>
          </p:cNvPr>
          <p:cNvSpPr/>
          <p:nvPr/>
        </p:nvSpPr>
        <p:spPr>
          <a:xfrm>
            <a:off x="1262317" y="2079750"/>
            <a:ext cx="7896001" cy="6941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500" b="1" dirty="0"/>
              <a:t>Expressar a hibridação e o multiculturalismo.</a:t>
            </a: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14A0A3BE-FAD8-4A70-9C33-F909ACA187BD}"/>
              </a:ext>
            </a:extLst>
          </p:cNvPr>
          <p:cNvSpPr/>
          <p:nvPr/>
        </p:nvSpPr>
        <p:spPr>
          <a:xfrm>
            <a:off x="1262316" y="2927484"/>
            <a:ext cx="7896001" cy="8691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500" b="1" dirty="0"/>
              <a:t>Assumir uma posição ideológica.</a:t>
            </a:r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FE7CEED4-FB8F-4003-AD7F-E8DA2F257183}"/>
              </a:ext>
            </a:extLst>
          </p:cNvPr>
          <p:cNvSpPr/>
          <p:nvPr/>
        </p:nvSpPr>
        <p:spPr>
          <a:xfrm>
            <a:off x="1262315" y="3950254"/>
            <a:ext cx="7896001" cy="8691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500" b="1" dirty="0"/>
              <a:t>Expressar sua “verdadeira” identidade.</a:t>
            </a: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C866B964-39D4-481F-B01D-5E0F5AB863A9}"/>
              </a:ext>
            </a:extLst>
          </p:cNvPr>
          <p:cNvSpPr/>
          <p:nvPr/>
        </p:nvSpPr>
        <p:spPr>
          <a:xfrm>
            <a:off x="1262315" y="4968760"/>
            <a:ext cx="7896001" cy="86913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500" b="1" dirty="0"/>
              <a:t>Mostrar-se aculturado e submeter-se ao domínio americano. </a:t>
            </a:r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0ABB07EA-7DC9-4377-BA31-ED9270FBD8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137" y="477759"/>
            <a:ext cx="5008798" cy="675861"/>
          </a:xfrm>
        </p:spPr>
        <p:txBody>
          <a:bodyPr>
            <a:normAutofit fontScale="90000"/>
          </a:bodyPr>
          <a:lstStyle/>
          <a:p>
            <a:r>
              <a:rPr lang="pt-BR" sz="4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QUESTION-</a:t>
            </a:r>
            <a:r>
              <a:rPr lang="pt-BR" sz="45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NINE</a:t>
            </a:r>
          </a:p>
        </p:txBody>
      </p:sp>
    </p:spTree>
    <p:extLst>
      <p:ext uri="{BB962C8B-B14F-4D97-AF65-F5344CB8AC3E}">
        <p14:creationId xmlns:p14="http://schemas.microsoft.com/office/powerpoint/2010/main" val="40518995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enseCâmbio - O que é VET? O Valor Efetivo Total?">
            <a:extLst>
              <a:ext uri="{FF2B5EF4-FFF2-40B4-BE49-F238E27FC236}">
                <a16:creationId xmlns:a16="http://schemas.microsoft.com/office/drawing/2014/main" id="{CD612BFA-14BF-4658-BD24-A1E0B95E93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199" r="17086" b="-1"/>
          <a:stretch/>
        </p:blipFill>
        <p:spPr bwMode="auto">
          <a:xfrm>
            <a:off x="4485557" y="10"/>
            <a:ext cx="7706443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33B5114-800F-46CD-8AA5-4B92D98E1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2312" y="1029110"/>
            <a:ext cx="7706443" cy="869139"/>
          </a:xfrm>
        </p:spPr>
        <p:txBody>
          <a:bodyPr>
            <a:normAutofit lnSpcReduction="10000"/>
          </a:bodyPr>
          <a:lstStyle/>
          <a:p>
            <a:pPr marL="0" indent="0" algn="just">
              <a:buClr>
                <a:srgbClr val="E9B376"/>
              </a:buClr>
              <a:buNone/>
            </a:pPr>
            <a:r>
              <a:rPr lang="pt-BR" sz="2600" b="1" dirty="0">
                <a:solidFill>
                  <a:schemeClr val="tx1"/>
                </a:solidFill>
              </a:rPr>
              <a:t>As estratégias de uso do </a:t>
            </a:r>
            <a:r>
              <a:rPr lang="pt-BR" sz="2600" b="1" dirty="0" err="1">
                <a:solidFill>
                  <a:schemeClr val="tx1"/>
                </a:solidFill>
              </a:rPr>
              <a:t>Spanglish</a:t>
            </a:r>
            <a:r>
              <a:rPr lang="pt-BR" sz="2600" b="1" dirty="0">
                <a:solidFill>
                  <a:schemeClr val="tx1"/>
                </a:solidFill>
              </a:rPr>
              <a:t> segundo Lima (2014) são as opções abaixo, </a:t>
            </a:r>
            <a:r>
              <a:rPr lang="pt-BR" sz="2600" b="1" dirty="0">
                <a:solidFill>
                  <a:schemeClr val="tx1"/>
                </a:solidFill>
                <a:highlight>
                  <a:srgbClr val="FFFF00"/>
                </a:highlight>
              </a:rPr>
              <a:t>EXCETO</a:t>
            </a:r>
            <a:r>
              <a:rPr lang="pt-BR" sz="2600" b="1" dirty="0">
                <a:solidFill>
                  <a:schemeClr val="tx1"/>
                </a:solidFill>
              </a:rPr>
              <a:t>:</a:t>
            </a:r>
            <a:endParaRPr lang="pt-BR" sz="2600" dirty="0">
              <a:solidFill>
                <a:schemeClr val="tx1"/>
              </a:solidFill>
            </a:endParaRPr>
          </a:p>
        </p:txBody>
      </p:sp>
      <p:pic>
        <p:nvPicPr>
          <p:cNvPr id="11" name="Picture 2" descr="Direção Geral divulga novas logomarcas do IFRN Campus Currais ...">
            <a:extLst>
              <a:ext uri="{FF2B5EF4-FFF2-40B4-BE49-F238E27FC236}">
                <a16:creationId xmlns:a16="http://schemas.microsoft.com/office/drawing/2014/main" id="{F5D5D982-E2A1-4B10-9131-CF163C64D2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" y="5129235"/>
            <a:ext cx="1516990" cy="1728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tângulo 11">
            <a:extLst>
              <a:ext uri="{FF2B5EF4-FFF2-40B4-BE49-F238E27FC236}">
                <a16:creationId xmlns:a16="http://schemas.microsoft.com/office/drawing/2014/main" id="{5A9B9A63-07E8-4922-AE71-7538707379ED}"/>
              </a:ext>
            </a:extLst>
          </p:cNvPr>
          <p:cNvSpPr/>
          <p:nvPr/>
        </p:nvSpPr>
        <p:spPr>
          <a:xfrm>
            <a:off x="1262312" y="5053017"/>
            <a:ext cx="7896001" cy="86913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500" b="1" dirty="0"/>
              <a:t>A mistura de palavras em espanhol e inglês na mesma sentença.</a:t>
            </a: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14A0A3BE-FAD8-4A70-9C33-F909ACA187BD}"/>
              </a:ext>
            </a:extLst>
          </p:cNvPr>
          <p:cNvSpPr/>
          <p:nvPr/>
        </p:nvSpPr>
        <p:spPr>
          <a:xfrm>
            <a:off x="1262315" y="1958625"/>
            <a:ext cx="7896001" cy="8691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500" b="1" dirty="0"/>
              <a:t>A tradução literal de palavras e expressões.</a:t>
            </a:r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FE7CEED4-FB8F-4003-AD7F-E8DA2F257183}"/>
              </a:ext>
            </a:extLst>
          </p:cNvPr>
          <p:cNvSpPr/>
          <p:nvPr/>
        </p:nvSpPr>
        <p:spPr>
          <a:xfrm>
            <a:off x="1262314" y="3010308"/>
            <a:ext cx="7896001" cy="8691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500" b="1" dirty="0"/>
              <a:t>O neologismo, ou seja, a criação de novas palavras.</a:t>
            </a: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C866B964-39D4-481F-B01D-5E0F5AB863A9}"/>
              </a:ext>
            </a:extLst>
          </p:cNvPr>
          <p:cNvSpPr/>
          <p:nvPr/>
        </p:nvSpPr>
        <p:spPr>
          <a:xfrm>
            <a:off x="1262313" y="4036033"/>
            <a:ext cx="7896001" cy="86913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500" b="1" dirty="0"/>
              <a:t>A pronúncia com sotaque em espanhol de palavras e expressões em inglês e vice-versa.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3E8E9E65-BF1F-4B89-9694-E63E30C04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202" y="197420"/>
            <a:ext cx="5008798" cy="675861"/>
          </a:xfrm>
        </p:spPr>
        <p:txBody>
          <a:bodyPr>
            <a:normAutofit fontScale="90000"/>
          </a:bodyPr>
          <a:lstStyle/>
          <a:p>
            <a:r>
              <a:rPr lang="pt-BR" sz="4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QUESTION-</a:t>
            </a:r>
            <a:r>
              <a:rPr lang="pt-BR" sz="45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TEN</a:t>
            </a:r>
          </a:p>
        </p:txBody>
      </p:sp>
    </p:spTree>
    <p:extLst>
      <p:ext uri="{BB962C8B-B14F-4D97-AF65-F5344CB8AC3E}">
        <p14:creationId xmlns:p14="http://schemas.microsoft.com/office/powerpoint/2010/main" val="42820453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enseCâmbio - O que é VET? O Valor Efetivo Total?">
            <a:extLst>
              <a:ext uri="{FF2B5EF4-FFF2-40B4-BE49-F238E27FC236}">
                <a16:creationId xmlns:a16="http://schemas.microsoft.com/office/drawing/2014/main" id="{CD612BFA-14BF-4658-BD24-A1E0B95E93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199" r="17086" b="-1"/>
          <a:stretch/>
        </p:blipFill>
        <p:spPr bwMode="auto">
          <a:xfrm>
            <a:off x="4485557" y="10"/>
            <a:ext cx="7706443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33B5114-800F-46CD-8AA5-4B92D98E1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2335" y="1277830"/>
            <a:ext cx="8352639" cy="1156071"/>
          </a:xfrm>
        </p:spPr>
        <p:txBody>
          <a:bodyPr>
            <a:normAutofit/>
          </a:bodyPr>
          <a:lstStyle/>
          <a:p>
            <a:pPr algn="just">
              <a:buClr>
                <a:srgbClr val="E9B376"/>
              </a:buClr>
            </a:pPr>
            <a:r>
              <a:rPr lang="pt-BR" sz="2600" dirty="0">
                <a:solidFill>
                  <a:schemeClr val="tx1"/>
                </a:solidFill>
              </a:rPr>
              <a:t>A expressão, em inglês, para indicar a mistura de línguas no processo comunicativo é: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5A9B9A63-07E8-4922-AE71-7538707379ED}"/>
              </a:ext>
            </a:extLst>
          </p:cNvPr>
          <p:cNvSpPr/>
          <p:nvPr/>
        </p:nvSpPr>
        <p:spPr>
          <a:xfrm>
            <a:off x="2266121" y="2414472"/>
            <a:ext cx="3954307" cy="6941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b="1" dirty="0"/>
              <a:t>Swing-</a:t>
            </a:r>
            <a:r>
              <a:rPr lang="pt-BR" sz="3000" b="1" dirty="0" err="1"/>
              <a:t>language</a:t>
            </a:r>
            <a:endParaRPr lang="pt-BR" sz="3000" b="1" dirty="0"/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E8F58D29-21C2-471F-8971-C9F05F900A15}"/>
              </a:ext>
            </a:extLst>
          </p:cNvPr>
          <p:cNvSpPr/>
          <p:nvPr/>
        </p:nvSpPr>
        <p:spPr>
          <a:xfrm>
            <a:off x="2266121" y="3223491"/>
            <a:ext cx="3954307" cy="6941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b="1" dirty="0" err="1"/>
              <a:t>Bilingualism</a:t>
            </a:r>
            <a:endParaRPr lang="pt-BR" sz="3000" b="1" dirty="0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F81AAADF-6BF7-4420-B9CA-80B5AE4C1757}"/>
              </a:ext>
            </a:extLst>
          </p:cNvPr>
          <p:cNvSpPr/>
          <p:nvPr/>
        </p:nvSpPr>
        <p:spPr>
          <a:xfrm>
            <a:off x="2266121" y="4015610"/>
            <a:ext cx="3954307" cy="6941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b="1" dirty="0" err="1"/>
              <a:t>Multiculturalism</a:t>
            </a:r>
            <a:endParaRPr lang="pt-BR" sz="3000" b="1" dirty="0"/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6BC915AF-69B8-4F4C-8584-6F9660E14235}"/>
              </a:ext>
            </a:extLst>
          </p:cNvPr>
          <p:cNvSpPr/>
          <p:nvPr/>
        </p:nvSpPr>
        <p:spPr>
          <a:xfrm>
            <a:off x="2266120" y="4807729"/>
            <a:ext cx="3954307" cy="6941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b="1" dirty="0" err="1"/>
              <a:t>Code-switching</a:t>
            </a:r>
            <a:endParaRPr lang="pt-BR" sz="3000" b="1" dirty="0"/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9417DC12-7166-4430-B2F8-D1DAF7FED393}"/>
              </a:ext>
            </a:extLst>
          </p:cNvPr>
          <p:cNvSpPr/>
          <p:nvPr/>
        </p:nvSpPr>
        <p:spPr>
          <a:xfrm>
            <a:off x="2266120" y="5616748"/>
            <a:ext cx="3954307" cy="6941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b="1" dirty="0" err="1"/>
              <a:t>Code-changing</a:t>
            </a:r>
            <a:endParaRPr lang="pt-BR" sz="3000" b="1" dirty="0"/>
          </a:p>
        </p:txBody>
      </p:sp>
      <p:sp>
        <p:nvSpPr>
          <p:cNvPr id="16" name="Título 1">
            <a:extLst>
              <a:ext uri="{FF2B5EF4-FFF2-40B4-BE49-F238E27FC236}">
                <a16:creationId xmlns:a16="http://schemas.microsoft.com/office/drawing/2014/main" id="{64F90C0B-B7A1-48E9-ADB9-A7CC3B68F4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158" y="441502"/>
            <a:ext cx="5008798" cy="675861"/>
          </a:xfrm>
        </p:spPr>
        <p:txBody>
          <a:bodyPr>
            <a:normAutofit fontScale="90000"/>
          </a:bodyPr>
          <a:lstStyle/>
          <a:p>
            <a:r>
              <a:rPr lang="pt-BR" sz="4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QUESTION-</a:t>
            </a:r>
            <a:r>
              <a:rPr lang="pt-BR" sz="45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ELEVEN</a:t>
            </a:r>
          </a:p>
        </p:txBody>
      </p:sp>
      <p:pic>
        <p:nvPicPr>
          <p:cNvPr id="18" name="Picture 2" descr="Direção Geral divulga novas logomarcas do IFRN Campus Currais ...">
            <a:extLst>
              <a:ext uri="{FF2B5EF4-FFF2-40B4-BE49-F238E27FC236}">
                <a16:creationId xmlns:a16="http://schemas.microsoft.com/office/drawing/2014/main" id="{24409F58-4943-4B3B-BE27-0D25551537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" y="5129235"/>
            <a:ext cx="1516990" cy="1728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77917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enseCâmbio - O que é VET? O Valor Efetivo Total?">
            <a:extLst>
              <a:ext uri="{FF2B5EF4-FFF2-40B4-BE49-F238E27FC236}">
                <a16:creationId xmlns:a16="http://schemas.microsoft.com/office/drawing/2014/main" id="{CD612BFA-14BF-4658-BD24-A1E0B95E93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199" r="17086" b="-1"/>
          <a:stretch/>
        </p:blipFill>
        <p:spPr bwMode="auto">
          <a:xfrm>
            <a:off x="4485557" y="10"/>
            <a:ext cx="7706443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33B5114-800F-46CD-8AA5-4B92D98E1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215" y="704292"/>
            <a:ext cx="9032336" cy="3224721"/>
          </a:xfrm>
          <a:solidFill>
            <a:srgbClr val="FFC000"/>
          </a:solidFill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  <a:buClr>
                <a:srgbClr val="E9B376"/>
              </a:buClr>
            </a:pPr>
            <a:r>
              <a:rPr lang="pt-BR" sz="2000" dirty="0">
                <a:solidFill>
                  <a:schemeClr val="tx1"/>
                </a:solidFill>
                <a:highlight>
                  <a:srgbClr val="00FFFF"/>
                </a:highlight>
              </a:rPr>
              <a:t>Observe o trecho e responda:</a:t>
            </a:r>
          </a:p>
          <a:p>
            <a:pPr marL="0" indent="0" algn="just">
              <a:spcBef>
                <a:spcPts val="0"/>
              </a:spcBef>
              <a:buClr>
                <a:srgbClr val="E9B376"/>
              </a:buClr>
              <a:buNone/>
            </a:pPr>
            <a:r>
              <a:rPr lang="en-US" sz="2000" i="1" dirty="0">
                <a:solidFill>
                  <a:schemeClr val="tx1"/>
                </a:solidFill>
              </a:rPr>
              <a:t>Secondly, code-switching is a “boundary-levelling or boundary-maintaining strategy, which contributes …to the definition of roles and role relationships” (Heller, 1988a, p.1). In this manner, it is used to help establish the language of intimacy versus distance (</a:t>
            </a:r>
            <a:r>
              <a:rPr lang="en-US" sz="2000" i="1" dirty="0" err="1">
                <a:solidFill>
                  <a:schemeClr val="tx1"/>
                </a:solidFill>
              </a:rPr>
              <a:t>Garcίa</a:t>
            </a:r>
            <a:r>
              <a:rPr lang="en-US" sz="2000" i="1" dirty="0">
                <a:solidFill>
                  <a:schemeClr val="tx1"/>
                </a:solidFill>
              </a:rPr>
              <a:t> 2005, p.27) as well as differentiate between the </a:t>
            </a:r>
            <a:r>
              <a:rPr lang="en-US" sz="20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in-group</a:t>
            </a:r>
            <a:r>
              <a:rPr lang="en-US" sz="2000" i="1" dirty="0">
                <a:solidFill>
                  <a:schemeClr val="tx1"/>
                </a:solidFill>
              </a:rPr>
              <a:t> and </a:t>
            </a:r>
            <a:r>
              <a:rPr lang="en-US" sz="20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outsiders</a:t>
            </a:r>
            <a:r>
              <a:rPr lang="en-US" sz="2000" i="1" dirty="0">
                <a:solidFill>
                  <a:schemeClr val="tx1"/>
                </a:solidFill>
              </a:rPr>
              <a:t> (</a:t>
            </a:r>
            <a:r>
              <a:rPr lang="en-US" sz="2000" i="1" dirty="0" err="1">
                <a:solidFill>
                  <a:schemeClr val="tx1"/>
                </a:solidFill>
              </a:rPr>
              <a:t>Pavlenko</a:t>
            </a:r>
            <a:r>
              <a:rPr lang="en-US" sz="2000" i="1" dirty="0">
                <a:solidFill>
                  <a:schemeClr val="tx1"/>
                </a:solidFill>
              </a:rPr>
              <a:t> and Blackledge 2004, p.8). In many cases, it is used within the in-group to affirm solidarity, where there are shared expectations and understandings of the interpretation of code-switching (Rampton 1995, p.280). </a:t>
            </a:r>
            <a:r>
              <a:rPr lang="pt-BR" sz="2000" dirty="0">
                <a:solidFill>
                  <a:schemeClr val="tx1"/>
                </a:solidFill>
                <a:highlight>
                  <a:srgbClr val="00FFFF"/>
                </a:highlight>
              </a:rPr>
              <a:t>As palavras em destaque correspondem a:</a:t>
            </a:r>
            <a:endParaRPr lang="en-US" sz="2000" dirty="0">
              <a:solidFill>
                <a:schemeClr val="tx1"/>
              </a:solidFill>
              <a:highlight>
                <a:srgbClr val="00FFFF"/>
              </a:highlight>
            </a:endParaRP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5A9B9A63-07E8-4922-AE71-7538707379ED}"/>
              </a:ext>
            </a:extLst>
          </p:cNvPr>
          <p:cNvSpPr/>
          <p:nvPr/>
        </p:nvSpPr>
        <p:spPr>
          <a:xfrm>
            <a:off x="5143577" y="3995005"/>
            <a:ext cx="5736458" cy="880965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200" b="1" dirty="0"/>
              <a:t>Pessoas que fazem parte da comunidade </a:t>
            </a:r>
            <a:r>
              <a:rPr lang="pt-BR" sz="2200" b="1" dirty="0" err="1"/>
              <a:t>hispanofalante</a:t>
            </a:r>
            <a:r>
              <a:rPr lang="pt-BR" sz="2200" b="1" dirty="0"/>
              <a:t> americana.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7768C091-7164-4A3D-9C56-CC6725C13BBA}"/>
              </a:ext>
            </a:extLst>
          </p:cNvPr>
          <p:cNvSpPr/>
          <p:nvPr/>
        </p:nvSpPr>
        <p:spPr>
          <a:xfrm>
            <a:off x="321214" y="4951952"/>
            <a:ext cx="4701360" cy="880965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300" b="1" dirty="0"/>
              <a:t>Pessoas imigrantes que vão para os Estados Unidos.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AE668E1D-92F1-425A-826C-B388835C939F}"/>
              </a:ext>
            </a:extLst>
          </p:cNvPr>
          <p:cNvSpPr/>
          <p:nvPr/>
        </p:nvSpPr>
        <p:spPr>
          <a:xfrm>
            <a:off x="321214" y="3988462"/>
            <a:ext cx="4701360" cy="880965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300" b="1" dirty="0"/>
              <a:t>Pessoas nativas dos Estados Unidos.</a:t>
            </a: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923C94F9-FB64-48EA-9408-A27A70961C39}"/>
              </a:ext>
            </a:extLst>
          </p:cNvPr>
          <p:cNvSpPr/>
          <p:nvPr/>
        </p:nvSpPr>
        <p:spPr>
          <a:xfrm>
            <a:off x="321214" y="5917586"/>
            <a:ext cx="4701360" cy="880965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300" b="1" dirty="0"/>
              <a:t>Pessoas fora da comunidade </a:t>
            </a:r>
            <a:r>
              <a:rPr lang="pt-BR" sz="2300" b="1" dirty="0" err="1"/>
              <a:t>hispanofalante</a:t>
            </a:r>
            <a:r>
              <a:rPr lang="pt-BR" sz="2300" b="1" dirty="0"/>
              <a:t> americana.</a:t>
            </a:r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F7ABD524-EF36-480B-BBDF-A2818A544078}"/>
              </a:ext>
            </a:extLst>
          </p:cNvPr>
          <p:cNvSpPr/>
          <p:nvPr/>
        </p:nvSpPr>
        <p:spPr>
          <a:xfrm>
            <a:off x="5143577" y="4965204"/>
            <a:ext cx="5736457" cy="880965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300" b="1" dirty="0"/>
              <a:t>Pessoas oriundas de países que falam espanhol no mundo.</a:t>
            </a: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F8556BB5-786B-4DE7-9DB6-B9205D45C936}"/>
              </a:ext>
            </a:extLst>
          </p:cNvPr>
          <p:cNvSpPr/>
          <p:nvPr/>
        </p:nvSpPr>
        <p:spPr>
          <a:xfrm>
            <a:off x="5143578" y="5924854"/>
            <a:ext cx="5736456" cy="880965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300" b="1" dirty="0"/>
              <a:t>Pessoas com dupla nacionalidade.</a:t>
            </a:r>
          </a:p>
        </p:txBody>
      </p:sp>
      <p:sp>
        <p:nvSpPr>
          <p:cNvPr id="19" name="Título 1">
            <a:extLst>
              <a:ext uri="{FF2B5EF4-FFF2-40B4-BE49-F238E27FC236}">
                <a16:creationId xmlns:a16="http://schemas.microsoft.com/office/drawing/2014/main" id="{999181AB-8CAA-407C-9EEA-7DA2730B7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158" y="28431"/>
            <a:ext cx="5008798" cy="675861"/>
          </a:xfrm>
        </p:spPr>
        <p:txBody>
          <a:bodyPr>
            <a:normAutofit fontScale="90000"/>
          </a:bodyPr>
          <a:lstStyle/>
          <a:p>
            <a:r>
              <a:rPr lang="pt-BR" sz="4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QUESTION-</a:t>
            </a:r>
            <a:r>
              <a:rPr lang="pt-BR" sz="45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TWELVE</a:t>
            </a:r>
          </a:p>
        </p:txBody>
      </p:sp>
    </p:spTree>
    <p:extLst>
      <p:ext uri="{BB962C8B-B14F-4D97-AF65-F5344CB8AC3E}">
        <p14:creationId xmlns:p14="http://schemas.microsoft.com/office/powerpoint/2010/main" val="37226007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enseCâmbio - O que é VET? O Valor Efetivo Total?">
            <a:extLst>
              <a:ext uri="{FF2B5EF4-FFF2-40B4-BE49-F238E27FC236}">
                <a16:creationId xmlns:a16="http://schemas.microsoft.com/office/drawing/2014/main" id="{CD612BFA-14BF-4658-BD24-A1E0B95E93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199" r="17086" b="-1"/>
          <a:stretch/>
        </p:blipFill>
        <p:spPr bwMode="auto">
          <a:xfrm>
            <a:off x="4485557" y="10"/>
            <a:ext cx="7706443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33B5114-800F-46CD-8AA5-4B92D98E1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506" y="1402256"/>
            <a:ext cx="9867899" cy="735870"/>
          </a:xfrm>
          <a:solidFill>
            <a:srgbClr val="FFFF00"/>
          </a:solidFill>
        </p:spPr>
        <p:txBody>
          <a:bodyPr>
            <a:noAutofit/>
          </a:bodyPr>
          <a:lstStyle/>
          <a:p>
            <a:pPr marL="0" indent="0" algn="just">
              <a:buClr>
                <a:srgbClr val="E9B376"/>
              </a:buClr>
              <a:buNone/>
            </a:pPr>
            <a:r>
              <a:rPr lang="pt-BR" sz="2300" b="1" dirty="0">
                <a:solidFill>
                  <a:schemeClr val="tx1"/>
                </a:solidFill>
              </a:rPr>
              <a:t>Em relação a </a:t>
            </a:r>
            <a:r>
              <a:rPr lang="pt-BR" sz="2300" b="1" dirty="0">
                <a:solidFill>
                  <a:srgbClr val="FF0000"/>
                </a:solidFill>
              </a:rPr>
              <a:t>CODE-</a:t>
            </a:r>
            <a:r>
              <a:rPr lang="pt-BR" sz="2300" b="1" dirty="0">
                <a:solidFill>
                  <a:srgbClr val="0070C0"/>
                </a:solidFill>
              </a:rPr>
              <a:t>SWITCHING</a:t>
            </a:r>
            <a:r>
              <a:rPr lang="pt-BR" sz="2300" b="1" dirty="0">
                <a:solidFill>
                  <a:schemeClr val="tx1"/>
                </a:solidFill>
              </a:rPr>
              <a:t> são corretas as informações, </a:t>
            </a:r>
            <a:r>
              <a:rPr lang="pt-BR" sz="2300" b="1" dirty="0">
                <a:solidFill>
                  <a:schemeClr val="tx1"/>
                </a:solidFill>
                <a:highlight>
                  <a:srgbClr val="00FF00"/>
                </a:highlight>
              </a:rPr>
              <a:t>EXCETO</a:t>
            </a:r>
            <a:r>
              <a:rPr lang="pt-BR" sz="2300" b="1" dirty="0">
                <a:solidFill>
                  <a:schemeClr val="tx1"/>
                </a:solidFill>
              </a:rPr>
              <a:t>:</a:t>
            </a:r>
            <a:endParaRPr lang="pt-BR" sz="2300" dirty="0">
              <a:solidFill>
                <a:schemeClr val="tx1"/>
              </a:solidFill>
            </a:endParaRP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5A9B9A63-07E8-4922-AE71-7538707379ED}"/>
              </a:ext>
            </a:extLst>
          </p:cNvPr>
          <p:cNvSpPr/>
          <p:nvPr/>
        </p:nvSpPr>
        <p:spPr>
          <a:xfrm>
            <a:off x="5585806" y="2439805"/>
            <a:ext cx="5920392" cy="152570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300" b="1" dirty="0"/>
              <a:t>Pode ser usada por docentes como estratégia no auxílio a estudantes que não apreenderam ainda a língua-alvo.</a:t>
            </a: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14A0A3BE-FAD8-4A70-9C33-F909ACA187BD}"/>
              </a:ext>
            </a:extLst>
          </p:cNvPr>
          <p:cNvSpPr/>
          <p:nvPr/>
        </p:nvSpPr>
        <p:spPr>
          <a:xfrm>
            <a:off x="255963" y="2445141"/>
            <a:ext cx="5196494" cy="152570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300" b="1" dirty="0"/>
              <a:t>É um sinal de mudança de direção relativa ao discurso ou ao participante (da comunicação). </a:t>
            </a:r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FE7CEED4-FB8F-4003-AD7F-E8DA2F257183}"/>
              </a:ext>
            </a:extLst>
          </p:cNvPr>
          <p:cNvSpPr/>
          <p:nvPr/>
        </p:nvSpPr>
        <p:spPr>
          <a:xfrm>
            <a:off x="255963" y="4117288"/>
            <a:ext cx="5196493" cy="130895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300" b="1" dirty="0"/>
              <a:t>Pode ser feito tanto inconsciente quanto conscientemente.</a:t>
            </a: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C866B964-39D4-481F-B01D-5E0F5AB863A9}"/>
              </a:ext>
            </a:extLst>
          </p:cNvPr>
          <p:cNvSpPr/>
          <p:nvPr/>
        </p:nvSpPr>
        <p:spPr>
          <a:xfrm>
            <a:off x="255962" y="5583137"/>
            <a:ext cx="11250237" cy="1084363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300" b="1" dirty="0"/>
              <a:t>Estabelece intimidade ou distanciamento entre pessoas de mesmo ciclo cultural ou de culturas diferentes.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414505E2-81A9-467D-9FBA-33F1F1CDE918}"/>
              </a:ext>
            </a:extLst>
          </p:cNvPr>
          <p:cNvSpPr/>
          <p:nvPr/>
        </p:nvSpPr>
        <p:spPr>
          <a:xfrm>
            <a:off x="5585805" y="4117288"/>
            <a:ext cx="5920393" cy="1303615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300" b="1" dirty="0"/>
              <a:t>Entre os jovens é bastante difundida e valorizada pelos adultos como cultura hegemônica.</a:t>
            </a:r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E535AD42-CC74-4D2E-9EDC-3D5658D95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4429" y="516845"/>
            <a:ext cx="5626521" cy="675861"/>
          </a:xfrm>
        </p:spPr>
        <p:txBody>
          <a:bodyPr>
            <a:normAutofit fontScale="90000"/>
          </a:bodyPr>
          <a:lstStyle/>
          <a:p>
            <a:r>
              <a:rPr lang="pt-BR" sz="4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QUESTION-</a:t>
            </a:r>
            <a:r>
              <a:rPr lang="pt-BR" sz="45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THIRTEEN</a:t>
            </a:r>
          </a:p>
        </p:txBody>
      </p:sp>
    </p:spTree>
    <p:extLst>
      <p:ext uri="{BB962C8B-B14F-4D97-AF65-F5344CB8AC3E}">
        <p14:creationId xmlns:p14="http://schemas.microsoft.com/office/powerpoint/2010/main" val="16391363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enseCâmbio - O que é VET? O Valor Efetivo Total?">
            <a:extLst>
              <a:ext uri="{FF2B5EF4-FFF2-40B4-BE49-F238E27FC236}">
                <a16:creationId xmlns:a16="http://schemas.microsoft.com/office/drawing/2014/main" id="{CD612BFA-14BF-4658-BD24-A1E0B95E93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199" r="17086" b="-1"/>
          <a:stretch/>
        </p:blipFill>
        <p:spPr bwMode="auto">
          <a:xfrm>
            <a:off x="4485557" y="10"/>
            <a:ext cx="7706443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33B5114-800F-46CD-8AA5-4B92D98E1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525" y="1572326"/>
            <a:ext cx="8163276" cy="1233644"/>
          </a:xfrm>
          <a:solidFill>
            <a:srgbClr val="FFFF00"/>
          </a:solidFill>
        </p:spPr>
        <p:txBody>
          <a:bodyPr>
            <a:normAutofit/>
          </a:bodyPr>
          <a:lstStyle/>
          <a:p>
            <a:pPr marL="0" indent="0" algn="just">
              <a:buClr>
                <a:srgbClr val="E9B376"/>
              </a:buClr>
              <a:buNone/>
            </a:pPr>
            <a:r>
              <a:rPr lang="en-US" sz="2400" b="1" dirty="0">
                <a:solidFill>
                  <a:schemeClr val="tx1"/>
                </a:solidFill>
              </a:rPr>
              <a:t>PAVLENKO (2004) </a:t>
            </a:r>
            <a:r>
              <a:rPr lang="en-US" sz="2400" b="1" dirty="0" err="1">
                <a:solidFill>
                  <a:schemeClr val="tx1"/>
                </a:solidFill>
              </a:rPr>
              <a:t>aponta</a:t>
            </a:r>
            <a:r>
              <a:rPr lang="en-US" sz="2400" b="1" dirty="0">
                <a:solidFill>
                  <a:schemeClr val="tx1"/>
                </a:solidFill>
              </a:rPr>
              <a:t> que as </a:t>
            </a:r>
            <a:r>
              <a:rPr lang="en-US" sz="2400" b="1" dirty="0" err="1">
                <a:solidFill>
                  <a:schemeClr val="tx1"/>
                </a:solidFill>
                <a:highlight>
                  <a:srgbClr val="00FFFF"/>
                </a:highlight>
              </a:rPr>
              <a:t>escolhas</a:t>
            </a:r>
            <a:r>
              <a:rPr lang="en-US" sz="2400" b="1" dirty="0">
                <a:solidFill>
                  <a:schemeClr val="tx1"/>
                </a:solidFill>
                <a:highlight>
                  <a:srgbClr val="00FFFF"/>
                </a:highlight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highlight>
                  <a:srgbClr val="00FFFF"/>
                </a:highlight>
              </a:rPr>
              <a:t>linguísticas</a:t>
            </a:r>
            <a:r>
              <a:rPr lang="en-US" sz="2400" b="1" dirty="0">
                <a:solidFill>
                  <a:schemeClr val="tx1"/>
                </a:solidFill>
                <a:highlight>
                  <a:srgbClr val="00FFFF"/>
                </a:highlight>
              </a:rPr>
              <a:t> e </a:t>
            </a:r>
            <a:r>
              <a:rPr lang="en-US" sz="2400" b="1" dirty="0" err="1">
                <a:solidFill>
                  <a:schemeClr val="tx1"/>
                </a:solidFill>
                <a:highlight>
                  <a:srgbClr val="00FFFF"/>
                </a:highlight>
              </a:rPr>
              <a:t>atitudes</a:t>
            </a:r>
            <a:r>
              <a:rPr lang="en-US" sz="2400" b="1" dirty="0">
                <a:solidFill>
                  <a:schemeClr val="tx1"/>
                </a:solidFill>
                <a:highlight>
                  <a:srgbClr val="00FFFF"/>
                </a:highlight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estão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relacionadas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aos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itens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abaixo</a:t>
            </a:r>
            <a:r>
              <a:rPr lang="en-US" sz="2400" b="1" dirty="0">
                <a:solidFill>
                  <a:schemeClr val="tx1"/>
                </a:solidFill>
              </a:rPr>
              <a:t>. O item que </a:t>
            </a:r>
            <a:r>
              <a:rPr lang="en-US" sz="2400" b="1" dirty="0" err="1">
                <a:solidFill>
                  <a:schemeClr val="tx1"/>
                </a:solidFill>
              </a:rPr>
              <a:t>não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corresponde</a:t>
            </a:r>
            <a:r>
              <a:rPr lang="en-US" sz="2400" b="1" dirty="0">
                <a:solidFill>
                  <a:schemeClr val="tx1"/>
                </a:solidFill>
              </a:rPr>
              <a:t> é:</a:t>
            </a:r>
            <a:endParaRPr lang="pt-BR" sz="2400" b="1" dirty="0">
              <a:solidFill>
                <a:schemeClr val="tx1"/>
              </a:solidFill>
            </a:endParaRPr>
          </a:p>
        </p:txBody>
      </p:sp>
      <p:pic>
        <p:nvPicPr>
          <p:cNvPr id="11" name="Picture 2" descr="Direção Geral divulga novas logomarcas do IFRN Campus Currais ...">
            <a:extLst>
              <a:ext uri="{FF2B5EF4-FFF2-40B4-BE49-F238E27FC236}">
                <a16:creationId xmlns:a16="http://schemas.microsoft.com/office/drawing/2014/main" id="{F5D5D982-E2A1-4B10-9131-CF163C64D2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" y="5129235"/>
            <a:ext cx="1516990" cy="1728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tângulo 18">
            <a:extLst>
              <a:ext uri="{FF2B5EF4-FFF2-40B4-BE49-F238E27FC236}">
                <a16:creationId xmlns:a16="http://schemas.microsoft.com/office/drawing/2014/main" id="{14A0A3BE-FAD8-4A70-9C33-F909ACA187BD}"/>
              </a:ext>
            </a:extLst>
          </p:cNvPr>
          <p:cNvSpPr/>
          <p:nvPr/>
        </p:nvSpPr>
        <p:spPr>
          <a:xfrm>
            <a:off x="1228267" y="2917763"/>
            <a:ext cx="4433635" cy="8691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500" b="1" dirty="0"/>
              <a:t>ARRANJOS POLÍTICOS.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3E8E9E65-BF1F-4B89-9694-E63E30C04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1118" y="606880"/>
            <a:ext cx="6357553" cy="675861"/>
          </a:xfrm>
        </p:spPr>
        <p:txBody>
          <a:bodyPr>
            <a:normAutofit fontScale="90000"/>
          </a:bodyPr>
          <a:lstStyle/>
          <a:p>
            <a:r>
              <a:rPr lang="pt-BR" sz="4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QUESTION-</a:t>
            </a:r>
            <a:r>
              <a:rPr lang="pt-BR" sz="45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FOURTEEN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21BEC83B-234F-4831-9FBB-8F3213DF37AF}"/>
              </a:ext>
            </a:extLst>
          </p:cNvPr>
          <p:cNvSpPr/>
          <p:nvPr/>
        </p:nvSpPr>
        <p:spPr>
          <a:xfrm>
            <a:off x="5862540" y="3889176"/>
            <a:ext cx="4433635" cy="8691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500" b="1" dirty="0"/>
              <a:t>RELAÇÕES DE PODER.</a:t>
            </a: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46DA278C-40C9-467D-A972-9A2C6DF8E8F9}"/>
              </a:ext>
            </a:extLst>
          </p:cNvPr>
          <p:cNvSpPr/>
          <p:nvPr/>
        </p:nvSpPr>
        <p:spPr>
          <a:xfrm>
            <a:off x="1228266" y="3916747"/>
            <a:ext cx="4433635" cy="8691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500" b="1" dirty="0"/>
              <a:t>IDEOLOGIAS DE LINGUAGEM.</a:t>
            </a:r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18CF1939-FE34-41AF-A96E-D6624BB19943}"/>
              </a:ext>
            </a:extLst>
          </p:cNvPr>
          <p:cNvSpPr/>
          <p:nvPr/>
        </p:nvSpPr>
        <p:spPr>
          <a:xfrm>
            <a:off x="1228267" y="4914703"/>
            <a:ext cx="4433634" cy="8691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300" b="1" dirty="0"/>
              <a:t>VISÕES DO INTERLOCUTOR DE SUA PRÓPRIA IDENTIDADE.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7F174AEF-0BBC-4DD5-9A74-AFE7F54BC410}"/>
              </a:ext>
            </a:extLst>
          </p:cNvPr>
          <p:cNvSpPr/>
          <p:nvPr/>
        </p:nvSpPr>
        <p:spPr>
          <a:xfrm>
            <a:off x="5862540" y="4915638"/>
            <a:ext cx="4433635" cy="8691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300" b="1" dirty="0"/>
              <a:t>VISÕES DO INTERLOCUTOR DA IDENTIDADE DE OUTREM.</a:t>
            </a:r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8B54C144-ADDD-429D-8E5E-19DB66A50E01}"/>
              </a:ext>
            </a:extLst>
          </p:cNvPr>
          <p:cNvSpPr/>
          <p:nvPr/>
        </p:nvSpPr>
        <p:spPr>
          <a:xfrm>
            <a:off x="5862540" y="2890192"/>
            <a:ext cx="4433635" cy="8691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500" b="1" dirty="0"/>
              <a:t>EMPOBECIMENTO LINGUÍSTICO.</a:t>
            </a:r>
          </a:p>
        </p:txBody>
      </p:sp>
    </p:spTree>
    <p:extLst>
      <p:ext uri="{BB962C8B-B14F-4D97-AF65-F5344CB8AC3E}">
        <p14:creationId xmlns:p14="http://schemas.microsoft.com/office/powerpoint/2010/main" val="42740679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enseCâmbio - O que é VET? O Valor Efetivo Total?">
            <a:extLst>
              <a:ext uri="{FF2B5EF4-FFF2-40B4-BE49-F238E27FC236}">
                <a16:creationId xmlns:a16="http://schemas.microsoft.com/office/drawing/2014/main" id="{CD612BFA-14BF-4658-BD24-A1E0B95E93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199" r="17086" b="-1"/>
          <a:stretch/>
        </p:blipFill>
        <p:spPr bwMode="auto">
          <a:xfrm>
            <a:off x="4485557" y="10"/>
            <a:ext cx="7706443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33B5114-800F-46CD-8AA5-4B92D98E1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7144" y="1017879"/>
            <a:ext cx="9677506" cy="1017035"/>
          </a:xfrm>
          <a:solidFill>
            <a:srgbClr val="FFFF00"/>
          </a:solidFill>
        </p:spPr>
        <p:txBody>
          <a:bodyPr>
            <a:normAutofit/>
          </a:bodyPr>
          <a:lstStyle/>
          <a:p>
            <a:pPr marL="0" indent="0" algn="just">
              <a:buClr>
                <a:srgbClr val="E9B376"/>
              </a:buClr>
              <a:buNone/>
            </a:pPr>
            <a:r>
              <a:rPr lang="en-US" sz="2400" b="1" dirty="0">
                <a:solidFill>
                  <a:schemeClr val="tx1"/>
                </a:solidFill>
              </a:rPr>
              <a:t>Segundo PAVLENKO (2004) </a:t>
            </a:r>
            <a:r>
              <a:rPr lang="pt-BR" sz="2400" b="1" dirty="0">
                <a:solidFill>
                  <a:schemeClr val="tx1"/>
                </a:solidFill>
              </a:rPr>
              <a:t>o que legitima e valoriza algumas identidades particulares em detrimento de outras seria:</a:t>
            </a:r>
          </a:p>
        </p:txBody>
      </p:sp>
      <p:pic>
        <p:nvPicPr>
          <p:cNvPr id="11" name="Picture 2" descr="Direção Geral divulga novas logomarcas do IFRN Campus Currais ...">
            <a:extLst>
              <a:ext uri="{FF2B5EF4-FFF2-40B4-BE49-F238E27FC236}">
                <a16:creationId xmlns:a16="http://schemas.microsoft.com/office/drawing/2014/main" id="{F5D5D982-E2A1-4B10-9131-CF163C64D2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" y="5129235"/>
            <a:ext cx="1516990" cy="1728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tângulo 18">
            <a:extLst>
              <a:ext uri="{FF2B5EF4-FFF2-40B4-BE49-F238E27FC236}">
                <a16:creationId xmlns:a16="http://schemas.microsoft.com/office/drawing/2014/main" id="{14A0A3BE-FAD8-4A70-9C33-F909ACA187BD}"/>
              </a:ext>
            </a:extLst>
          </p:cNvPr>
          <p:cNvSpPr/>
          <p:nvPr/>
        </p:nvSpPr>
        <p:spPr>
          <a:xfrm>
            <a:off x="857143" y="2191214"/>
            <a:ext cx="4433635" cy="8691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500" b="1" dirty="0"/>
              <a:t>MUDANÇAS SOCIAIS.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3E8E9E65-BF1F-4B89-9694-E63E30C04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201" y="197420"/>
            <a:ext cx="6357553" cy="675861"/>
          </a:xfrm>
        </p:spPr>
        <p:txBody>
          <a:bodyPr>
            <a:normAutofit fontScale="90000"/>
          </a:bodyPr>
          <a:lstStyle/>
          <a:p>
            <a:r>
              <a:rPr lang="pt-BR" sz="4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QUESTION-</a:t>
            </a:r>
            <a:r>
              <a:rPr lang="pt-BR" sz="45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FIFTEEN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21BEC83B-234F-4831-9FBB-8F3213DF37AF}"/>
              </a:ext>
            </a:extLst>
          </p:cNvPr>
          <p:cNvSpPr/>
          <p:nvPr/>
        </p:nvSpPr>
        <p:spPr>
          <a:xfrm>
            <a:off x="875896" y="3208249"/>
            <a:ext cx="4433635" cy="8691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500" b="1" dirty="0"/>
              <a:t>MUDANÇAS POLÍTICAS.</a:t>
            </a: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46DA278C-40C9-467D-A972-9A2C6DF8E8F9}"/>
              </a:ext>
            </a:extLst>
          </p:cNvPr>
          <p:cNvSpPr/>
          <p:nvPr/>
        </p:nvSpPr>
        <p:spPr>
          <a:xfrm>
            <a:off x="875896" y="4233688"/>
            <a:ext cx="4433635" cy="8691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500" b="1" dirty="0"/>
              <a:t>MUDANÇAS ECONÔMICAS.</a:t>
            </a:r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18CF1939-FE34-41AF-A96E-D6624BB19943}"/>
              </a:ext>
            </a:extLst>
          </p:cNvPr>
          <p:cNvSpPr/>
          <p:nvPr/>
        </p:nvSpPr>
        <p:spPr>
          <a:xfrm>
            <a:off x="5491415" y="2191446"/>
            <a:ext cx="5043235" cy="8691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500" b="1" dirty="0"/>
              <a:t>MOMENTOS HISTÓRICOS.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7F174AEF-0BBC-4DD5-9A74-AFE7F54BC410}"/>
              </a:ext>
            </a:extLst>
          </p:cNvPr>
          <p:cNvSpPr/>
          <p:nvPr/>
        </p:nvSpPr>
        <p:spPr>
          <a:xfrm>
            <a:off x="5491414" y="3208249"/>
            <a:ext cx="5043235" cy="8691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500" b="1" dirty="0"/>
              <a:t>IDEOLOGIAS.</a:t>
            </a:r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8B54C144-ADDD-429D-8E5E-19DB66A50E01}"/>
              </a:ext>
            </a:extLst>
          </p:cNvPr>
          <p:cNvSpPr/>
          <p:nvPr/>
        </p:nvSpPr>
        <p:spPr>
          <a:xfrm>
            <a:off x="5491414" y="4233688"/>
            <a:ext cx="5043235" cy="8691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500" b="1" dirty="0"/>
              <a:t>TODAS AS RESPOSTAS ANTERIORES.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BC133294-9F36-4039-B49A-255641379017}"/>
              </a:ext>
            </a:extLst>
          </p:cNvPr>
          <p:cNvSpPr/>
          <p:nvPr/>
        </p:nvSpPr>
        <p:spPr>
          <a:xfrm>
            <a:off x="2969796" y="5250724"/>
            <a:ext cx="5043235" cy="8691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500" b="1" dirty="0"/>
              <a:t>NENHUMA DAS RESPOSTAS ANTERIORES.</a:t>
            </a:r>
          </a:p>
        </p:txBody>
      </p:sp>
    </p:spTree>
    <p:extLst>
      <p:ext uri="{BB962C8B-B14F-4D97-AF65-F5344CB8AC3E}">
        <p14:creationId xmlns:p14="http://schemas.microsoft.com/office/powerpoint/2010/main" val="2844078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1">
            <a:extLst>
              <a:ext uri="{FF2B5EF4-FFF2-40B4-BE49-F238E27FC236}">
                <a16:creationId xmlns:a16="http://schemas.microsoft.com/office/drawing/2014/main" id="{BABBC8B0-3234-45F4-AB62-EF0F8AE731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1371" y="3788708"/>
            <a:ext cx="5517608" cy="1499267"/>
          </a:xfrm>
        </p:spPr>
        <p:txBody>
          <a:bodyPr>
            <a:noAutofit/>
          </a:bodyPr>
          <a:lstStyle/>
          <a:p>
            <a:pPr algn="ctr"/>
            <a:r>
              <a:rPr lang="pt-BR" sz="2600" b="1" dirty="0" err="1">
                <a:solidFill>
                  <a:schemeClr val="tx1"/>
                </a:solidFill>
              </a:rPr>
              <a:t>Thank</a:t>
            </a:r>
            <a:r>
              <a:rPr lang="pt-BR" sz="2600" b="1" dirty="0">
                <a:solidFill>
                  <a:schemeClr val="tx1"/>
                </a:solidFill>
              </a:rPr>
              <a:t> </a:t>
            </a:r>
            <a:r>
              <a:rPr lang="pt-BR" sz="2600" b="1" dirty="0" err="1">
                <a:solidFill>
                  <a:schemeClr val="tx1"/>
                </a:solidFill>
              </a:rPr>
              <a:t>you</a:t>
            </a:r>
            <a:r>
              <a:rPr lang="pt-BR" sz="2600" b="1" dirty="0">
                <a:solidFill>
                  <a:schemeClr val="tx1"/>
                </a:solidFill>
              </a:rPr>
              <a:t> </a:t>
            </a:r>
            <a:r>
              <a:rPr lang="pt-BR" sz="2600" b="1" dirty="0" err="1">
                <a:solidFill>
                  <a:schemeClr val="tx1"/>
                </a:solidFill>
              </a:rPr>
              <a:t>very</a:t>
            </a:r>
            <a:r>
              <a:rPr lang="pt-BR" sz="2600" b="1" dirty="0">
                <a:solidFill>
                  <a:schemeClr val="tx1"/>
                </a:solidFill>
              </a:rPr>
              <a:t> </a:t>
            </a:r>
            <a:r>
              <a:rPr lang="pt-BR" sz="2600" b="1" dirty="0" err="1">
                <a:solidFill>
                  <a:schemeClr val="tx1"/>
                </a:solidFill>
              </a:rPr>
              <a:t>much</a:t>
            </a:r>
            <a:r>
              <a:rPr lang="pt-BR" sz="2600" b="1" dirty="0">
                <a:solidFill>
                  <a:schemeClr val="tx1"/>
                </a:solidFill>
              </a:rPr>
              <a:t>!</a:t>
            </a:r>
            <a:br>
              <a:rPr lang="pt-BR" sz="2600" b="1" dirty="0">
                <a:solidFill>
                  <a:schemeClr val="tx1"/>
                </a:solidFill>
              </a:rPr>
            </a:br>
            <a:r>
              <a:rPr lang="pt-BR" sz="2600" dirty="0">
                <a:solidFill>
                  <a:schemeClr val="tx1"/>
                </a:solidFill>
              </a:rPr>
              <a:t>(84) 996-087-119</a:t>
            </a:r>
            <a:br>
              <a:rPr lang="pt-BR" sz="2600" dirty="0">
                <a:solidFill>
                  <a:schemeClr val="tx1"/>
                </a:solidFill>
              </a:rPr>
            </a:br>
            <a:r>
              <a:rPr lang="pt-BR" sz="2600" dirty="0">
                <a:solidFill>
                  <a:schemeClr val="tx1"/>
                </a:solidFill>
                <a:hlinkClick r:id="rId2"/>
              </a:rPr>
              <a:t>cristianebrito1978@gmail.com</a:t>
            </a:r>
            <a:r>
              <a:rPr lang="pt-BR" sz="2600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1034" name="Picture 10" descr="Power puff girl png 1 » PNG Im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939" y="338624"/>
            <a:ext cx="5707274" cy="4949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tângulo 11"/>
          <p:cNvSpPr/>
          <p:nvPr/>
        </p:nvSpPr>
        <p:spPr>
          <a:xfrm>
            <a:off x="1338470" y="5756414"/>
            <a:ext cx="10721007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300" b="1" dirty="0">
                <a:hlinkClick r:id="rId4"/>
              </a:rPr>
              <a:t>https://docente.ifrn.edu.br/cristianecruz/projetos-de-extensao/spanglish/</a:t>
            </a:r>
            <a:r>
              <a:rPr lang="pt-BR" sz="2300" b="1" dirty="0"/>
              <a:t> </a:t>
            </a:r>
          </a:p>
        </p:txBody>
      </p:sp>
      <p:pic>
        <p:nvPicPr>
          <p:cNvPr id="5122" name="Picture 2" descr="Gracias por cuidarme - NatuMalta">
            <a:extLst>
              <a:ext uri="{FF2B5EF4-FFF2-40B4-BE49-F238E27FC236}">
                <a16:creationId xmlns:a16="http://schemas.microsoft.com/office/drawing/2014/main" id="{BADC05DD-06D7-4621-A253-07E587FE8B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36150">
            <a:off x="7438892" y="2963341"/>
            <a:ext cx="3153378" cy="10201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Direção Geral divulga novas logomarcas do IFRN Campus Currais ...">
            <a:extLst>
              <a:ext uri="{FF2B5EF4-FFF2-40B4-BE49-F238E27FC236}">
                <a16:creationId xmlns:a16="http://schemas.microsoft.com/office/drawing/2014/main" id="{80F072D4-1941-4EA4-86FF-5845EB1F84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2383" y="178050"/>
            <a:ext cx="2054086" cy="2340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6502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0751F3F2-C21D-42D1-8E77-6CE3996ACF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6418" y="311161"/>
            <a:ext cx="4744278" cy="6244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id="{F83A1175-0559-4AE5-9D5F-13EA016B4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428750"/>
            <a:ext cx="6229350" cy="1723028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pt-BR" sz="2600" dirty="0">
                <a:solidFill>
                  <a:schemeClr val="tx1"/>
                </a:solidFill>
              </a:rPr>
              <a:t>O professor Ilan </a:t>
            </a:r>
            <a:r>
              <a:rPr lang="pt-BR" sz="2600" dirty="0" err="1">
                <a:solidFill>
                  <a:schemeClr val="tx1"/>
                </a:solidFill>
              </a:rPr>
              <a:t>Stavans</a:t>
            </a:r>
            <a:r>
              <a:rPr lang="pt-BR" sz="2600" dirty="0">
                <a:solidFill>
                  <a:schemeClr val="tx1"/>
                </a:solidFill>
              </a:rPr>
              <a:t>, autor do livro que está na imagem, afirma que o uso do "</a:t>
            </a:r>
            <a:r>
              <a:rPr lang="pt-BR" sz="2600" dirty="0" err="1">
                <a:solidFill>
                  <a:schemeClr val="tx1"/>
                </a:solidFill>
              </a:rPr>
              <a:t>spanglish</a:t>
            </a:r>
            <a:r>
              <a:rPr lang="pt-BR" sz="2600" dirty="0">
                <a:solidFill>
                  <a:schemeClr val="tx1"/>
                </a:solidFill>
              </a:rPr>
              <a:t>" tornou-se, sobretudo, uma maneira criativa de:</a:t>
            </a:r>
          </a:p>
          <a:p>
            <a:pPr marL="0" indent="0">
              <a:spcBef>
                <a:spcPts val="0"/>
              </a:spcBef>
              <a:buNone/>
            </a:pPr>
            <a:endParaRPr lang="pt-BR" sz="2600" i="1" dirty="0">
              <a:solidFill>
                <a:schemeClr val="tx1"/>
              </a:solidFill>
            </a:endParaRP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1B37381D-7326-4906-ABCC-557FE89A2A91}"/>
              </a:ext>
            </a:extLst>
          </p:cNvPr>
          <p:cNvSpPr/>
          <p:nvPr/>
        </p:nvSpPr>
        <p:spPr>
          <a:xfrm>
            <a:off x="862786" y="4808002"/>
            <a:ext cx="2703065" cy="6941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b="1" dirty="0"/>
              <a:t>Dominação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9E15F6E5-D781-4029-AD8F-5BA04D134459}"/>
              </a:ext>
            </a:extLst>
          </p:cNvPr>
          <p:cNvSpPr/>
          <p:nvPr/>
        </p:nvSpPr>
        <p:spPr>
          <a:xfrm>
            <a:off x="862787" y="3285043"/>
            <a:ext cx="2703065" cy="6941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b="1" dirty="0"/>
              <a:t>Aculturação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82FB0232-7909-43ED-B34D-7A7238BE34BD}"/>
              </a:ext>
            </a:extLst>
          </p:cNvPr>
          <p:cNvSpPr/>
          <p:nvPr/>
        </p:nvSpPr>
        <p:spPr>
          <a:xfrm>
            <a:off x="3668935" y="3289554"/>
            <a:ext cx="2703065" cy="6941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b="1" dirty="0"/>
              <a:t>Resistência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4A97F4C4-C556-41D4-992E-23064C120227}"/>
              </a:ext>
            </a:extLst>
          </p:cNvPr>
          <p:cNvSpPr/>
          <p:nvPr/>
        </p:nvSpPr>
        <p:spPr>
          <a:xfrm>
            <a:off x="862786" y="4048934"/>
            <a:ext cx="2703065" cy="6941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/>
              <a:t>Preservação da Cultura Hispânica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7CC89870-FF0A-4511-9EAB-CC5522B38159}"/>
              </a:ext>
            </a:extLst>
          </p:cNvPr>
          <p:cNvSpPr/>
          <p:nvPr/>
        </p:nvSpPr>
        <p:spPr>
          <a:xfrm>
            <a:off x="3668935" y="4060890"/>
            <a:ext cx="2703065" cy="6941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b="1" dirty="0"/>
              <a:t>Anglicização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47D0F1B5-7D7A-41F7-935C-4FECA6F25809}"/>
              </a:ext>
            </a:extLst>
          </p:cNvPr>
          <p:cNvSpPr/>
          <p:nvPr/>
        </p:nvSpPr>
        <p:spPr>
          <a:xfrm>
            <a:off x="3668935" y="4832226"/>
            <a:ext cx="2703065" cy="6941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/>
              <a:t>Empobrecimento Linguístico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4A79478C-F5FF-4E1C-90D5-4CCCEB480230}"/>
              </a:ext>
            </a:extLst>
          </p:cNvPr>
          <p:cNvSpPr/>
          <p:nvPr/>
        </p:nvSpPr>
        <p:spPr>
          <a:xfrm>
            <a:off x="874505" y="5580322"/>
            <a:ext cx="2703065" cy="6941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b="1" dirty="0"/>
              <a:t>Adequação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307AE822-4988-41AC-B774-8D1C635FC868}"/>
              </a:ext>
            </a:extLst>
          </p:cNvPr>
          <p:cNvSpPr/>
          <p:nvPr/>
        </p:nvSpPr>
        <p:spPr>
          <a:xfrm>
            <a:off x="3668935" y="5593574"/>
            <a:ext cx="2703065" cy="6941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b="1" dirty="0"/>
              <a:t>Adaptação</a:t>
            </a:r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3A38D75D-2532-4A46-AFD5-C2B567AC2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370" y="561795"/>
            <a:ext cx="4320209" cy="675861"/>
          </a:xfrm>
        </p:spPr>
        <p:txBody>
          <a:bodyPr>
            <a:normAutofit fontScale="90000"/>
          </a:bodyPr>
          <a:lstStyle/>
          <a:p>
            <a:r>
              <a:rPr lang="pt-BR" sz="4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QUESTION-</a:t>
            </a:r>
            <a:r>
              <a:rPr lang="pt-BR" sz="45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ONE</a:t>
            </a:r>
          </a:p>
        </p:txBody>
      </p:sp>
    </p:spTree>
    <p:extLst>
      <p:ext uri="{BB962C8B-B14F-4D97-AF65-F5344CB8AC3E}">
        <p14:creationId xmlns:p14="http://schemas.microsoft.com/office/powerpoint/2010/main" val="2366797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enseCâmbio - O que é VET? O Valor Efetivo Total?">
            <a:extLst>
              <a:ext uri="{FF2B5EF4-FFF2-40B4-BE49-F238E27FC236}">
                <a16:creationId xmlns:a16="http://schemas.microsoft.com/office/drawing/2014/main" id="{CD612BFA-14BF-4658-BD24-A1E0B95E93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199" r="17086" b="-1"/>
          <a:stretch/>
        </p:blipFill>
        <p:spPr bwMode="auto">
          <a:xfrm>
            <a:off x="4485557" y="10"/>
            <a:ext cx="7706443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 useBgFill="1">
        <p:nvSpPr>
          <p:cNvPr id="135" name="Freeform: Shape 134">
            <a:extLst>
              <a:ext uri="{FF2B5EF4-FFF2-40B4-BE49-F238E27FC236}">
                <a16:creationId xmlns:a16="http://schemas.microsoft.com/office/drawing/2014/main" id="{23C7736A-5A08-4021-9AB6-390DFF506A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0"/>
            <a:ext cx="8170246" cy="6858000"/>
          </a:xfrm>
          <a:custGeom>
            <a:avLst/>
            <a:gdLst>
              <a:gd name="connsiteX0" fmla="*/ 4738960 w 8170246"/>
              <a:gd name="connsiteY0" fmla="*/ 0 h 6858000"/>
              <a:gd name="connsiteX1" fmla="*/ 4862151 w 8170246"/>
              <a:gd name="connsiteY1" fmla="*/ 0 h 6858000"/>
              <a:gd name="connsiteX2" fmla="*/ 8088169 w 8170246"/>
              <a:gd name="connsiteY2" fmla="*/ 3226735 h 6858000"/>
              <a:gd name="connsiteX3" fmla="*/ 8088169 w 8170246"/>
              <a:gd name="connsiteY3" fmla="*/ 3626507 h 6858000"/>
              <a:gd name="connsiteX4" fmla="*/ 4857393 w 8170246"/>
              <a:gd name="connsiteY4" fmla="*/ 6858000 h 6858000"/>
              <a:gd name="connsiteX5" fmla="*/ 4783581 w 8170246"/>
              <a:gd name="connsiteY5" fmla="*/ 6858000 h 6858000"/>
              <a:gd name="connsiteX6" fmla="*/ 4734202 w 8170246"/>
              <a:gd name="connsiteY6" fmla="*/ 6858000 h 6858000"/>
              <a:gd name="connsiteX7" fmla="*/ 7964978 w 8170246"/>
              <a:gd name="connsiteY7" fmla="*/ 3626507 h 6858000"/>
              <a:gd name="connsiteX8" fmla="*/ 7964978 w 8170246"/>
              <a:gd name="connsiteY8" fmla="*/ 3226735 h 6858000"/>
              <a:gd name="connsiteX9" fmla="*/ 4738960 w 8170246"/>
              <a:gd name="connsiteY9" fmla="*/ 0 h 6858000"/>
              <a:gd name="connsiteX10" fmla="*/ 0 w 8170246"/>
              <a:gd name="connsiteY10" fmla="*/ 0 h 6858000"/>
              <a:gd name="connsiteX11" fmla="*/ 98791 w 8170246"/>
              <a:gd name="connsiteY11" fmla="*/ 0 h 6858000"/>
              <a:gd name="connsiteX12" fmla="*/ 4456718 w 8170246"/>
              <a:gd name="connsiteY12" fmla="*/ 0 h 6858000"/>
              <a:gd name="connsiteX13" fmla="*/ 4603489 w 8170246"/>
              <a:gd name="connsiteY13" fmla="*/ 0 h 6858000"/>
              <a:gd name="connsiteX14" fmla="*/ 7829507 w 8170246"/>
              <a:gd name="connsiteY14" fmla="*/ 3226735 h 6858000"/>
              <a:gd name="connsiteX15" fmla="*/ 7829507 w 8170246"/>
              <a:gd name="connsiteY15" fmla="*/ 3626507 h 6858000"/>
              <a:gd name="connsiteX16" fmla="*/ 4598731 w 8170246"/>
              <a:gd name="connsiteY16" fmla="*/ 6858000 h 6858000"/>
              <a:gd name="connsiteX17" fmla="*/ 4540663 w 8170246"/>
              <a:gd name="connsiteY17" fmla="*/ 6858000 h 6858000"/>
              <a:gd name="connsiteX18" fmla="*/ 133398 w 8170246"/>
              <a:gd name="connsiteY18" fmla="*/ 6858000 h 6858000"/>
              <a:gd name="connsiteX19" fmla="*/ 0 w 8170246"/>
              <a:gd name="connsiteY1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8170246" h="6858000">
                <a:moveTo>
                  <a:pt x="4738960" y="0"/>
                </a:moveTo>
                <a:lnTo>
                  <a:pt x="4862151" y="0"/>
                </a:lnTo>
                <a:cubicBezTo>
                  <a:pt x="4862151" y="0"/>
                  <a:pt x="4862151" y="0"/>
                  <a:pt x="8088169" y="3226735"/>
                </a:cubicBezTo>
                <a:cubicBezTo>
                  <a:pt x="8197606" y="3336196"/>
                  <a:pt x="8197606" y="3517045"/>
                  <a:pt x="8088169" y="3626507"/>
                </a:cubicBezTo>
                <a:cubicBezTo>
                  <a:pt x="8088169" y="3626507"/>
                  <a:pt x="8088169" y="3626507"/>
                  <a:pt x="4857393" y="6858000"/>
                </a:cubicBezTo>
                <a:cubicBezTo>
                  <a:pt x="4857393" y="6858000"/>
                  <a:pt x="4857393" y="6858000"/>
                  <a:pt x="4783581" y="6858000"/>
                </a:cubicBezTo>
                <a:lnTo>
                  <a:pt x="4734202" y="6858000"/>
                </a:lnTo>
                <a:cubicBezTo>
                  <a:pt x="7964978" y="3626507"/>
                  <a:pt x="7964978" y="3626507"/>
                  <a:pt x="7964978" y="3626507"/>
                </a:cubicBezTo>
                <a:cubicBezTo>
                  <a:pt x="8074415" y="3517045"/>
                  <a:pt x="8074415" y="3336196"/>
                  <a:pt x="7964978" y="3226735"/>
                </a:cubicBezTo>
                <a:cubicBezTo>
                  <a:pt x="4738960" y="0"/>
                  <a:pt x="4738960" y="0"/>
                  <a:pt x="4738960" y="0"/>
                </a:cubicBezTo>
                <a:close/>
                <a:moveTo>
                  <a:pt x="0" y="0"/>
                </a:moveTo>
                <a:lnTo>
                  <a:pt x="98791" y="0"/>
                </a:lnTo>
                <a:cubicBezTo>
                  <a:pt x="1075904" y="0"/>
                  <a:pt x="2469401" y="0"/>
                  <a:pt x="4456718" y="0"/>
                </a:cubicBezTo>
                <a:lnTo>
                  <a:pt x="4603489" y="0"/>
                </a:lnTo>
                <a:cubicBezTo>
                  <a:pt x="4603489" y="0"/>
                  <a:pt x="4603489" y="0"/>
                  <a:pt x="7829507" y="3226735"/>
                </a:cubicBezTo>
                <a:cubicBezTo>
                  <a:pt x="7938944" y="3336196"/>
                  <a:pt x="7938944" y="3517045"/>
                  <a:pt x="7829507" y="3626507"/>
                </a:cubicBezTo>
                <a:cubicBezTo>
                  <a:pt x="7829507" y="3626507"/>
                  <a:pt x="7829507" y="3626507"/>
                  <a:pt x="4598731" y="6858000"/>
                </a:cubicBezTo>
                <a:lnTo>
                  <a:pt x="4540663" y="6858000"/>
                </a:lnTo>
                <a:cubicBezTo>
                  <a:pt x="4077749" y="6858000"/>
                  <a:pt x="2938270" y="6858000"/>
                  <a:pt x="133398" y="6858000"/>
                </a:cubicBezTo>
                <a:lnTo>
                  <a:pt x="0" y="6858000"/>
                </a:lnTo>
                <a:close/>
              </a:path>
            </a:pathLst>
          </a:custGeom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433DF4D3-8A35-461A-ABE0-F56B78A13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33B5114-800F-46CD-8AA5-4B92D98E1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849" y="1385762"/>
            <a:ext cx="8035415" cy="493557"/>
          </a:xfrm>
        </p:spPr>
        <p:txBody>
          <a:bodyPr>
            <a:normAutofit/>
          </a:bodyPr>
          <a:lstStyle/>
          <a:p>
            <a:pPr algn="just">
              <a:buClr>
                <a:srgbClr val="E9B376"/>
              </a:buClr>
            </a:pPr>
            <a:r>
              <a:rPr lang="pt-BR" sz="2600" dirty="0">
                <a:solidFill>
                  <a:schemeClr val="tx1"/>
                </a:solidFill>
              </a:rPr>
              <a:t>“A data de nascimento oficial do </a:t>
            </a:r>
            <a:r>
              <a:rPr lang="pt-BR" sz="2600" b="1" i="1" dirty="0" err="1">
                <a:solidFill>
                  <a:schemeClr val="tx1"/>
                </a:solidFill>
              </a:rPr>
              <a:t>spanglish</a:t>
            </a:r>
            <a:r>
              <a:rPr lang="pt-BR" sz="2600" dirty="0">
                <a:solidFill>
                  <a:schemeClr val="tx1"/>
                </a:solidFill>
              </a:rPr>
              <a:t> é: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DD5EA3C4-7547-49AC-9594-FC588386968C}"/>
              </a:ext>
            </a:extLst>
          </p:cNvPr>
          <p:cNvSpPr/>
          <p:nvPr/>
        </p:nvSpPr>
        <p:spPr>
          <a:xfrm>
            <a:off x="3392934" y="3101295"/>
            <a:ext cx="2703065" cy="6941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b="1" dirty="0"/>
              <a:t>1848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5A9B9A63-07E8-4922-AE71-7538707379ED}"/>
              </a:ext>
            </a:extLst>
          </p:cNvPr>
          <p:cNvSpPr/>
          <p:nvPr/>
        </p:nvSpPr>
        <p:spPr>
          <a:xfrm>
            <a:off x="3392935" y="2325448"/>
            <a:ext cx="2703065" cy="6941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b="1" dirty="0"/>
              <a:t>1948</a:t>
            </a: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1CB71453-39B9-400B-97E3-763ACF7A0D2D}"/>
              </a:ext>
            </a:extLst>
          </p:cNvPr>
          <p:cNvSpPr/>
          <p:nvPr/>
        </p:nvSpPr>
        <p:spPr>
          <a:xfrm>
            <a:off x="3392934" y="4643967"/>
            <a:ext cx="2703065" cy="6941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b="1" dirty="0"/>
              <a:t>1648</a:t>
            </a: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C35F7462-18DB-42AA-BE1B-9D44B80ABE70}"/>
              </a:ext>
            </a:extLst>
          </p:cNvPr>
          <p:cNvSpPr/>
          <p:nvPr/>
        </p:nvSpPr>
        <p:spPr>
          <a:xfrm>
            <a:off x="3392934" y="3872631"/>
            <a:ext cx="2703065" cy="6941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b="1" dirty="0"/>
              <a:t>1748</a:t>
            </a:r>
          </a:p>
        </p:txBody>
      </p:sp>
      <p:sp>
        <p:nvSpPr>
          <p:cNvPr id="19" name="Título 1">
            <a:extLst>
              <a:ext uri="{FF2B5EF4-FFF2-40B4-BE49-F238E27FC236}">
                <a16:creationId xmlns:a16="http://schemas.microsoft.com/office/drawing/2014/main" id="{AA33CF7C-C6FC-4F93-B2B8-5005AFBD5B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4904" y="443494"/>
            <a:ext cx="4320209" cy="675861"/>
          </a:xfrm>
        </p:spPr>
        <p:txBody>
          <a:bodyPr>
            <a:normAutofit fontScale="90000"/>
          </a:bodyPr>
          <a:lstStyle/>
          <a:p>
            <a:r>
              <a:rPr lang="pt-BR" sz="4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QUESTION-</a:t>
            </a:r>
            <a:r>
              <a:rPr lang="pt-BR" sz="45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TWO</a:t>
            </a:r>
          </a:p>
        </p:txBody>
      </p:sp>
      <p:pic>
        <p:nvPicPr>
          <p:cNvPr id="20" name="Picture 2" descr="Direção Geral divulga novas logomarcas do IFRN Campus Currais ...">
            <a:extLst>
              <a:ext uri="{FF2B5EF4-FFF2-40B4-BE49-F238E27FC236}">
                <a16:creationId xmlns:a16="http://schemas.microsoft.com/office/drawing/2014/main" id="{37DEEB04-FFAC-4AF8-8910-9D805F52E9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" y="5129235"/>
            <a:ext cx="1516990" cy="1728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7089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enseCâmbio - O que é VET? O Valor Efetivo Total?">
            <a:extLst>
              <a:ext uri="{FF2B5EF4-FFF2-40B4-BE49-F238E27FC236}">
                <a16:creationId xmlns:a16="http://schemas.microsoft.com/office/drawing/2014/main" id="{CD612BFA-14BF-4658-BD24-A1E0B95E93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199" r="17086" b="-1"/>
          <a:stretch/>
        </p:blipFill>
        <p:spPr bwMode="auto">
          <a:xfrm>
            <a:off x="4485557" y="10"/>
            <a:ext cx="7706443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 useBgFill="1">
        <p:nvSpPr>
          <p:cNvPr id="135" name="Freeform: Shape 134">
            <a:extLst>
              <a:ext uri="{FF2B5EF4-FFF2-40B4-BE49-F238E27FC236}">
                <a16:creationId xmlns:a16="http://schemas.microsoft.com/office/drawing/2014/main" id="{23C7736A-5A08-4021-9AB6-390DFF506A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0"/>
            <a:ext cx="8170246" cy="6858000"/>
          </a:xfrm>
          <a:custGeom>
            <a:avLst/>
            <a:gdLst>
              <a:gd name="connsiteX0" fmla="*/ 4738960 w 8170246"/>
              <a:gd name="connsiteY0" fmla="*/ 0 h 6858000"/>
              <a:gd name="connsiteX1" fmla="*/ 4862151 w 8170246"/>
              <a:gd name="connsiteY1" fmla="*/ 0 h 6858000"/>
              <a:gd name="connsiteX2" fmla="*/ 8088169 w 8170246"/>
              <a:gd name="connsiteY2" fmla="*/ 3226735 h 6858000"/>
              <a:gd name="connsiteX3" fmla="*/ 8088169 w 8170246"/>
              <a:gd name="connsiteY3" fmla="*/ 3626507 h 6858000"/>
              <a:gd name="connsiteX4" fmla="*/ 4857393 w 8170246"/>
              <a:gd name="connsiteY4" fmla="*/ 6858000 h 6858000"/>
              <a:gd name="connsiteX5" fmla="*/ 4783581 w 8170246"/>
              <a:gd name="connsiteY5" fmla="*/ 6858000 h 6858000"/>
              <a:gd name="connsiteX6" fmla="*/ 4734202 w 8170246"/>
              <a:gd name="connsiteY6" fmla="*/ 6858000 h 6858000"/>
              <a:gd name="connsiteX7" fmla="*/ 7964978 w 8170246"/>
              <a:gd name="connsiteY7" fmla="*/ 3626507 h 6858000"/>
              <a:gd name="connsiteX8" fmla="*/ 7964978 w 8170246"/>
              <a:gd name="connsiteY8" fmla="*/ 3226735 h 6858000"/>
              <a:gd name="connsiteX9" fmla="*/ 4738960 w 8170246"/>
              <a:gd name="connsiteY9" fmla="*/ 0 h 6858000"/>
              <a:gd name="connsiteX10" fmla="*/ 0 w 8170246"/>
              <a:gd name="connsiteY10" fmla="*/ 0 h 6858000"/>
              <a:gd name="connsiteX11" fmla="*/ 98791 w 8170246"/>
              <a:gd name="connsiteY11" fmla="*/ 0 h 6858000"/>
              <a:gd name="connsiteX12" fmla="*/ 4456718 w 8170246"/>
              <a:gd name="connsiteY12" fmla="*/ 0 h 6858000"/>
              <a:gd name="connsiteX13" fmla="*/ 4603489 w 8170246"/>
              <a:gd name="connsiteY13" fmla="*/ 0 h 6858000"/>
              <a:gd name="connsiteX14" fmla="*/ 7829507 w 8170246"/>
              <a:gd name="connsiteY14" fmla="*/ 3226735 h 6858000"/>
              <a:gd name="connsiteX15" fmla="*/ 7829507 w 8170246"/>
              <a:gd name="connsiteY15" fmla="*/ 3626507 h 6858000"/>
              <a:gd name="connsiteX16" fmla="*/ 4598731 w 8170246"/>
              <a:gd name="connsiteY16" fmla="*/ 6858000 h 6858000"/>
              <a:gd name="connsiteX17" fmla="*/ 4540663 w 8170246"/>
              <a:gd name="connsiteY17" fmla="*/ 6858000 h 6858000"/>
              <a:gd name="connsiteX18" fmla="*/ 133398 w 8170246"/>
              <a:gd name="connsiteY18" fmla="*/ 6858000 h 6858000"/>
              <a:gd name="connsiteX19" fmla="*/ 0 w 8170246"/>
              <a:gd name="connsiteY1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8170246" h="6858000">
                <a:moveTo>
                  <a:pt x="4738960" y="0"/>
                </a:moveTo>
                <a:lnTo>
                  <a:pt x="4862151" y="0"/>
                </a:lnTo>
                <a:cubicBezTo>
                  <a:pt x="4862151" y="0"/>
                  <a:pt x="4862151" y="0"/>
                  <a:pt x="8088169" y="3226735"/>
                </a:cubicBezTo>
                <a:cubicBezTo>
                  <a:pt x="8197606" y="3336196"/>
                  <a:pt x="8197606" y="3517045"/>
                  <a:pt x="8088169" y="3626507"/>
                </a:cubicBezTo>
                <a:cubicBezTo>
                  <a:pt x="8088169" y="3626507"/>
                  <a:pt x="8088169" y="3626507"/>
                  <a:pt x="4857393" y="6858000"/>
                </a:cubicBezTo>
                <a:cubicBezTo>
                  <a:pt x="4857393" y="6858000"/>
                  <a:pt x="4857393" y="6858000"/>
                  <a:pt x="4783581" y="6858000"/>
                </a:cubicBezTo>
                <a:lnTo>
                  <a:pt x="4734202" y="6858000"/>
                </a:lnTo>
                <a:cubicBezTo>
                  <a:pt x="7964978" y="3626507"/>
                  <a:pt x="7964978" y="3626507"/>
                  <a:pt x="7964978" y="3626507"/>
                </a:cubicBezTo>
                <a:cubicBezTo>
                  <a:pt x="8074415" y="3517045"/>
                  <a:pt x="8074415" y="3336196"/>
                  <a:pt x="7964978" y="3226735"/>
                </a:cubicBezTo>
                <a:cubicBezTo>
                  <a:pt x="4738960" y="0"/>
                  <a:pt x="4738960" y="0"/>
                  <a:pt x="4738960" y="0"/>
                </a:cubicBezTo>
                <a:close/>
                <a:moveTo>
                  <a:pt x="0" y="0"/>
                </a:moveTo>
                <a:lnTo>
                  <a:pt x="98791" y="0"/>
                </a:lnTo>
                <a:cubicBezTo>
                  <a:pt x="1075904" y="0"/>
                  <a:pt x="2469401" y="0"/>
                  <a:pt x="4456718" y="0"/>
                </a:cubicBezTo>
                <a:lnTo>
                  <a:pt x="4603489" y="0"/>
                </a:lnTo>
                <a:cubicBezTo>
                  <a:pt x="4603489" y="0"/>
                  <a:pt x="4603489" y="0"/>
                  <a:pt x="7829507" y="3226735"/>
                </a:cubicBezTo>
                <a:cubicBezTo>
                  <a:pt x="7938944" y="3336196"/>
                  <a:pt x="7938944" y="3517045"/>
                  <a:pt x="7829507" y="3626507"/>
                </a:cubicBezTo>
                <a:cubicBezTo>
                  <a:pt x="7829507" y="3626507"/>
                  <a:pt x="7829507" y="3626507"/>
                  <a:pt x="4598731" y="6858000"/>
                </a:cubicBezTo>
                <a:lnTo>
                  <a:pt x="4540663" y="6858000"/>
                </a:lnTo>
                <a:cubicBezTo>
                  <a:pt x="4077749" y="6858000"/>
                  <a:pt x="2938270" y="6858000"/>
                  <a:pt x="133398" y="6858000"/>
                </a:cubicBezTo>
                <a:lnTo>
                  <a:pt x="0" y="6858000"/>
                </a:lnTo>
                <a:close/>
              </a:path>
            </a:pathLst>
          </a:custGeom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433DF4D3-8A35-461A-ABE0-F56B78A13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33B5114-800F-46CD-8AA5-4B92D98E1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2298" y="1220218"/>
            <a:ext cx="7706443" cy="508547"/>
          </a:xfrm>
        </p:spPr>
        <p:txBody>
          <a:bodyPr>
            <a:normAutofit/>
          </a:bodyPr>
          <a:lstStyle/>
          <a:p>
            <a:pPr algn="just">
              <a:buClr>
                <a:srgbClr val="E9B376"/>
              </a:buClr>
            </a:pPr>
            <a:r>
              <a:rPr lang="pt-BR" sz="2600" dirty="0">
                <a:solidFill>
                  <a:schemeClr val="tx1"/>
                </a:solidFill>
              </a:rPr>
              <a:t>Com o </a:t>
            </a:r>
            <a:r>
              <a:rPr lang="pt-BR" sz="2600" b="1" dirty="0">
                <a:solidFill>
                  <a:schemeClr val="tx1"/>
                </a:solidFill>
              </a:rPr>
              <a:t>Tratado de Guadalupe Hidalgo:</a:t>
            </a:r>
            <a:endParaRPr lang="pt-BR" sz="2600" dirty="0">
              <a:solidFill>
                <a:schemeClr val="tx1"/>
              </a:solidFill>
            </a:endParaRPr>
          </a:p>
        </p:txBody>
      </p:sp>
      <p:pic>
        <p:nvPicPr>
          <p:cNvPr id="11" name="Picture 2" descr="Direção Geral divulga novas logomarcas do IFRN Campus Currais ...">
            <a:extLst>
              <a:ext uri="{FF2B5EF4-FFF2-40B4-BE49-F238E27FC236}">
                <a16:creationId xmlns:a16="http://schemas.microsoft.com/office/drawing/2014/main" id="{F5D5D982-E2A1-4B10-9131-CF163C64D2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" y="5129235"/>
            <a:ext cx="1516990" cy="1728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tângulo 11">
            <a:extLst>
              <a:ext uri="{FF2B5EF4-FFF2-40B4-BE49-F238E27FC236}">
                <a16:creationId xmlns:a16="http://schemas.microsoft.com/office/drawing/2014/main" id="{5A9B9A63-07E8-4922-AE71-7538707379ED}"/>
              </a:ext>
            </a:extLst>
          </p:cNvPr>
          <p:cNvSpPr/>
          <p:nvPr/>
        </p:nvSpPr>
        <p:spPr>
          <a:xfrm>
            <a:off x="1285508" y="2007426"/>
            <a:ext cx="7896001" cy="6941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500" b="1" dirty="0"/>
              <a:t>O México escolheu inglês como língua oficial.</a:t>
            </a: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14A0A3BE-FAD8-4A70-9C33-F909ACA187BD}"/>
              </a:ext>
            </a:extLst>
          </p:cNvPr>
          <p:cNvSpPr/>
          <p:nvPr/>
        </p:nvSpPr>
        <p:spPr>
          <a:xfrm>
            <a:off x="1285507" y="2855160"/>
            <a:ext cx="7896001" cy="8691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500" b="1" dirty="0"/>
              <a:t>O México perdeu metade de seu território para os EUA.</a:t>
            </a:r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FE7CEED4-FB8F-4003-AD7F-E8DA2F257183}"/>
              </a:ext>
            </a:extLst>
          </p:cNvPr>
          <p:cNvSpPr/>
          <p:nvPr/>
        </p:nvSpPr>
        <p:spPr>
          <a:xfrm>
            <a:off x="1285506" y="3877930"/>
            <a:ext cx="7896001" cy="8691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500" b="1" dirty="0"/>
              <a:t>Dois terços da população mexicana foram dominadas e se tornaram </a:t>
            </a:r>
            <a:r>
              <a:rPr lang="pt-BR" sz="2500" b="1" dirty="0" err="1"/>
              <a:t>estadounidenses</a:t>
            </a:r>
            <a:r>
              <a:rPr lang="pt-BR" sz="2500" b="1" dirty="0"/>
              <a:t>.</a:t>
            </a: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C866B964-39D4-481F-B01D-5E0F5AB863A9}"/>
              </a:ext>
            </a:extLst>
          </p:cNvPr>
          <p:cNvSpPr/>
          <p:nvPr/>
        </p:nvSpPr>
        <p:spPr>
          <a:xfrm>
            <a:off x="1285506" y="4896436"/>
            <a:ext cx="7896001" cy="86913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500" b="1" dirty="0"/>
              <a:t>Inglês e Espanhol tiveram que ser ensinadas obrigatoriamente nas escolas mexicanas. </a:t>
            </a:r>
          </a:p>
        </p:txBody>
      </p:sp>
      <p:sp>
        <p:nvSpPr>
          <p:cNvPr id="22" name="Título 1">
            <a:extLst>
              <a:ext uri="{FF2B5EF4-FFF2-40B4-BE49-F238E27FC236}">
                <a16:creationId xmlns:a16="http://schemas.microsoft.com/office/drawing/2014/main" id="{63E7F698-A8EF-4098-B54B-14679860B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5452" y="445192"/>
            <a:ext cx="4320209" cy="675861"/>
          </a:xfrm>
        </p:spPr>
        <p:txBody>
          <a:bodyPr>
            <a:normAutofit fontScale="90000"/>
          </a:bodyPr>
          <a:lstStyle/>
          <a:p>
            <a:r>
              <a:rPr lang="pt-BR" sz="4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QUESTION-</a:t>
            </a:r>
            <a:r>
              <a:rPr lang="pt-BR" sz="45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THREE</a:t>
            </a:r>
          </a:p>
        </p:txBody>
      </p:sp>
    </p:spTree>
    <p:extLst>
      <p:ext uri="{BB962C8B-B14F-4D97-AF65-F5344CB8AC3E}">
        <p14:creationId xmlns:p14="http://schemas.microsoft.com/office/powerpoint/2010/main" val="1150930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enseCâmbio - O que é VET? O Valor Efetivo Total?">
            <a:extLst>
              <a:ext uri="{FF2B5EF4-FFF2-40B4-BE49-F238E27FC236}">
                <a16:creationId xmlns:a16="http://schemas.microsoft.com/office/drawing/2014/main" id="{CD612BFA-14BF-4658-BD24-A1E0B95E93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199" r="17086" b="-1"/>
          <a:stretch/>
        </p:blipFill>
        <p:spPr bwMode="auto">
          <a:xfrm>
            <a:off x="4485557" y="10"/>
            <a:ext cx="7706443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 useBgFill="1">
        <p:nvSpPr>
          <p:cNvPr id="135" name="Freeform: Shape 134">
            <a:extLst>
              <a:ext uri="{FF2B5EF4-FFF2-40B4-BE49-F238E27FC236}">
                <a16:creationId xmlns:a16="http://schemas.microsoft.com/office/drawing/2014/main" id="{23C7736A-5A08-4021-9AB6-390DFF506A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0"/>
            <a:ext cx="8170246" cy="6858000"/>
          </a:xfrm>
          <a:custGeom>
            <a:avLst/>
            <a:gdLst>
              <a:gd name="connsiteX0" fmla="*/ 4738960 w 8170246"/>
              <a:gd name="connsiteY0" fmla="*/ 0 h 6858000"/>
              <a:gd name="connsiteX1" fmla="*/ 4862151 w 8170246"/>
              <a:gd name="connsiteY1" fmla="*/ 0 h 6858000"/>
              <a:gd name="connsiteX2" fmla="*/ 8088169 w 8170246"/>
              <a:gd name="connsiteY2" fmla="*/ 3226735 h 6858000"/>
              <a:gd name="connsiteX3" fmla="*/ 8088169 w 8170246"/>
              <a:gd name="connsiteY3" fmla="*/ 3626507 h 6858000"/>
              <a:gd name="connsiteX4" fmla="*/ 4857393 w 8170246"/>
              <a:gd name="connsiteY4" fmla="*/ 6858000 h 6858000"/>
              <a:gd name="connsiteX5" fmla="*/ 4783581 w 8170246"/>
              <a:gd name="connsiteY5" fmla="*/ 6858000 h 6858000"/>
              <a:gd name="connsiteX6" fmla="*/ 4734202 w 8170246"/>
              <a:gd name="connsiteY6" fmla="*/ 6858000 h 6858000"/>
              <a:gd name="connsiteX7" fmla="*/ 7964978 w 8170246"/>
              <a:gd name="connsiteY7" fmla="*/ 3626507 h 6858000"/>
              <a:gd name="connsiteX8" fmla="*/ 7964978 w 8170246"/>
              <a:gd name="connsiteY8" fmla="*/ 3226735 h 6858000"/>
              <a:gd name="connsiteX9" fmla="*/ 4738960 w 8170246"/>
              <a:gd name="connsiteY9" fmla="*/ 0 h 6858000"/>
              <a:gd name="connsiteX10" fmla="*/ 0 w 8170246"/>
              <a:gd name="connsiteY10" fmla="*/ 0 h 6858000"/>
              <a:gd name="connsiteX11" fmla="*/ 98791 w 8170246"/>
              <a:gd name="connsiteY11" fmla="*/ 0 h 6858000"/>
              <a:gd name="connsiteX12" fmla="*/ 4456718 w 8170246"/>
              <a:gd name="connsiteY12" fmla="*/ 0 h 6858000"/>
              <a:gd name="connsiteX13" fmla="*/ 4603489 w 8170246"/>
              <a:gd name="connsiteY13" fmla="*/ 0 h 6858000"/>
              <a:gd name="connsiteX14" fmla="*/ 7829507 w 8170246"/>
              <a:gd name="connsiteY14" fmla="*/ 3226735 h 6858000"/>
              <a:gd name="connsiteX15" fmla="*/ 7829507 w 8170246"/>
              <a:gd name="connsiteY15" fmla="*/ 3626507 h 6858000"/>
              <a:gd name="connsiteX16" fmla="*/ 4598731 w 8170246"/>
              <a:gd name="connsiteY16" fmla="*/ 6858000 h 6858000"/>
              <a:gd name="connsiteX17" fmla="*/ 4540663 w 8170246"/>
              <a:gd name="connsiteY17" fmla="*/ 6858000 h 6858000"/>
              <a:gd name="connsiteX18" fmla="*/ 133398 w 8170246"/>
              <a:gd name="connsiteY18" fmla="*/ 6858000 h 6858000"/>
              <a:gd name="connsiteX19" fmla="*/ 0 w 8170246"/>
              <a:gd name="connsiteY1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8170246" h="6858000">
                <a:moveTo>
                  <a:pt x="4738960" y="0"/>
                </a:moveTo>
                <a:lnTo>
                  <a:pt x="4862151" y="0"/>
                </a:lnTo>
                <a:cubicBezTo>
                  <a:pt x="4862151" y="0"/>
                  <a:pt x="4862151" y="0"/>
                  <a:pt x="8088169" y="3226735"/>
                </a:cubicBezTo>
                <a:cubicBezTo>
                  <a:pt x="8197606" y="3336196"/>
                  <a:pt x="8197606" y="3517045"/>
                  <a:pt x="8088169" y="3626507"/>
                </a:cubicBezTo>
                <a:cubicBezTo>
                  <a:pt x="8088169" y="3626507"/>
                  <a:pt x="8088169" y="3626507"/>
                  <a:pt x="4857393" y="6858000"/>
                </a:cubicBezTo>
                <a:cubicBezTo>
                  <a:pt x="4857393" y="6858000"/>
                  <a:pt x="4857393" y="6858000"/>
                  <a:pt x="4783581" y="6858000"/>
                </a:cubicBezTo>
                <a:lnTo>
                  <a:pt x="4734202" y="6858000"/>
                </a:lnTo>
                <a:cubicBezTo>
                  <a:pt x="7964978" y="3626507"/>
                  <a:pt x="7964978" y="3626507"/>
                  <a:pt x="7964978" y="3626507"/>
                </a:cubicBezTo>
                <a:cubicBezTo>
                  <a:pt x="8074415" y="3517045"/>
                  <a:pt x="8074415" y="3336196"/>
                  <a:pt x="7964978" y="3226735"/>
                </a:cubicBezTo>
                <a:cubicBezTo>
                  <a:pt x="4738960" y="0"/>
                  <a:pt x="4738960" y="0"/>
                  <a:pt x="4738960" y="0"/>
                </a:cubicBezTo>
                <a:close/>
                <a:moveTo>
                  <a:pt x="0" y="0"/>
                </a:moveTo>
                <a:lnTo>
                  <a:pt x="98791" y="0"/>
                </a:lnTo>
                <a:cubicBezTo>
                  <a:pt x="1075904" y="0"/>
                  <a:pt x="2469401" y="0"/>
                  <a:pt x="4456718" y="0"/>
                </a:cubicBezTo>
                <a:lnTo>
                  <a:pt x="4603489" y="0"/>
                </a:lnTo>
                <a:cubicBezTo>
                  <a:pt x="4603489" y="0"/>
                  <a:pt x="4603489" y="0"/>
                  <a:pt x="7829507" y="3226735"/>
                </a:cubicBezTo>
                <a:cubicBezTo>
                  <a:pt x="7938944" y="3336196"/>
                  <a:pt x="7938944" y="3517045"/>
                  <a:pt x="7829507" y="3626507"/>
                </a:cubicBezTo>
                <a:cubicBezTo>
                  <a:pt x="7829507" y="3626507"/>
                  <a:pt x="7829507" y="3626507"/>
                  <a:pt x="4598731" y="6858000"/>
                </a:cubicBezTo>
                <a:lnTo>
                  <a:pt x="4540663" y="6858000"/>
                </a:lnTo>
                <a:cubicBezTo>
                  <a:pt x="4077749" y="6858000"/>
                  <a:pt x="2938270" y="6858000"/>
                  <a:pt x="133398" y="6858000"/>
                </a:cubicBezTo>
                <a:lnTo>
                  <a:pt x="0" y="6858000"/>
                </a:lnTo>
                <a:close/>
              </a:path>
            </a:pathLst>
          </a:custGeom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433DF4D3-8A35-461A-ABE0-F56B78A13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33B5114-800F-46CD-8AA5-4B92D98E1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342" y="917859"/>
            <a:ext cx="8714641" cy="1003705"/>
          </a:xfrm>
        </p:spPr>
        <p:txBody>
          <a:bodyPr>
            <a:normAutofit fontScale="92500"/>
          </a:bodyPr>
          <a:lstStyle/>
          <a:p>
            <a:pPr marL="0" indent="0" algn="just">
              <a:buClr>
                <a:srgbClr val="E9B376"/>
              </a:buClr>
              <a:buNone/>
            </a:pPr>
            <a:r>
              <a:rPr lang="pt-BR" sz="2600" dirty="0">
                <a:solidFill>
                  <a:schemeClr val="tx1"/>
                </a:solidFill>
              </a:rPr>
              <a:t>O primeiro curso universitário de </a:t>
            </a:r>
            <a:r>
              <a:rPr lang="pt-BR" sz="2600" i="1" dirty="0" err="1">
                <a:solidFill>
                  <a:schemeClr val="tx1"/>
                </a:solidFill>
              </a:rPr>
              <a:t>spanglish</a:t>
            </a:r>
            <a:r>
              <a:rPr lang="pt-BR" sz="2600" dirty="0">
                <a:solidFill>
                  <a:schemeClr val="tx1"/>
                </a:solidFill>
              </a:rPr>
              <a:t>, é dado pela Universidade de </a:t>
            </a:r>
            <a:r>
              <a:rPr lang="pt-BR" sz="2600" dirty="0" err="1">
                <a:solidFill>
                  <a:schemeClr val="tx1"/>
                </a:solidFill>
              </a:rPr>
              <a:t>Amherst</a:t>
            </a:r>
            <a:r>
              <a:rPr lang="pt-BR" sz="2600" dirty="0">
                <a:solidFill>
                  <a:schemeClr val="tx1"/>
                </a:solidFill>
              </a:rPr>
              <a:t>, no estado americano de:</a:t>
            </a:r>
          </a:p>
          <a:p>
            <a:pPr algn="just">
              <a:buClr>
                <a:srgbClr val="E9B376"/>
              </a:buClr>
            </a:pPr>
            <a:endParaRPr lang="pt-BR" sz="2600" dirty="0">
              <a:solidFill>
                <a:schemeClr val="tx1"/>
              </a:solidFill>
            </a:endParaRPr>
          </a:p>
        </p:txBody>
      </p:sp>
      <p:pic>
        <p:nvPicPr>
          <p:cNvPr id="11" name="Picture 2" descr="Direção Geral divulga novas logomarcas do IFRN Campus Currais ...">
            <a:extLst>
              <a:ext uri="{FF2B5EF4-FFF2-40B4-BE49-F238E27FC236}">
                <a16:creationId xmlns:a16="http://schemas.microsoft.com/office/drawing/2014/main" id="{F5D5D982-E2A1-4B10-9131-CF163C64D2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" y="5129235"/>
            <a:ext cx="1516990" cy="1728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tângulo 11">
            <a:extLst>
              <a:ext uri="{FF2B5EF4-FFF2-40B4-BE49-F238E27FC236}">
                <a16:creationId xmlns:a16="http://schemas.microsoft.com/office/drawing/2014/main" id="{5A9B9A63-07E8-4922-AE71-7538707379ED}"/>
              </a:ext>
            </a:extLst>
          </p:cNvPr>
          <p:cNvSpPr/>
          <p:nvPr/>
        </p:nvSpPr>
        <p:spPr>
          <a:xfrm>
            <a:off x="4082674" y="2643547"/>
            <a:ext cx="3097296" cy="6941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b="1" dirty="0" err="1"/>
              <a:t>Winsconsin</a:t>
            </a:r>
            <a:endParaRPr lang="pt-BR" sz="3000" b="1" dirty="0"/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93239A77-2616-4322-A1A0-881E26BC6B19}"/>
              </a:ext>
            </a:extLst>
          </p:cNvPr>
          <p:cNvSpPr/>
          <p:nvPr/>
        </p:nvSpPr>
        <p:spPr>
          <a:xfrm>
            <a:off x="842224" y="1822541"/>
            <a:ext cx="3097296" cy="6941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b="1" dirty="0"/>
              <a:t>California </a:t>
            </a:r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B610B929-138D-48E8-8C0A-6F78F29B6104}"/>
              </a:ext>
            </a:extLst>
          </p:cNvPr>
          <p:cNvSpPr/>
          <p:nvPr/>
        </p:nvSpPr>
        <p:spPr>
          <a:xfrm>
            <a:off x="4082674" y="4253079"/>
            <a:ext cx="3097296" cy="6941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b="1" dirty="0"/>
              <a:t>Texas </a:t>
            </a: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1D116C7A-60DC-4F96-9C7F-12A9407634BE}"/>
              </a:ext>
            </a:extLst>
          </p:cNvPr>
          <p:cNvSpPr/>
          <p:nvPr/>
        </p:nvSpPr>
        <p:spPr>
          <a:xfrm>
            <a:off x="842224" y="3444655"/>
            <a:ext cx="3097296" cy="6941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b="1" dirty="0" err="1"/>
              <a:t>Misouri</a:t>
            </a:r>
            <a:r>
              <a:rPr lang="pt-BR" sz="3000" b="1" dirty="0"/>
              <a:t> </a:t>
            </a:r>
          </a:p>
        </p:txBody>
      </p:sp>
      <p:sp>
        <p:nvSpPr>
          <p:cNvPr id="22" name="Retângulo 21">
            <a:extLst>
              <a:ext uri="{FF2B5EF4-FFF2-40B4-BE49-F238E27FC236}">
                <a16:creationId xmlns:a16="http://schemas.microsoft.com/office/drawing/2014/main" id="{FC4B2512-5DAC-44A6-9D18-2B38805E5D3C}"/>
              </a:ext>
            </a:extLst>
          </p:cNvPr>
          <p:cNvSpPr/>
          <p:nvPr/>
        </p:nvSpPr>
        <p:spPr>
          <a:xfrm>
            <a:off x="846534" y="2643547"/>
            <a:ext cx="3097296" cy="6941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b="1" dirty="0"/>
              <a:t>Colorado </a:t>
            </a:r>
          </a:p>
        </p:txBody>
      </p:sp>
      <p:sp>
        <p:nvSpPr>
          <p:cNvPr id="23" name="Retângulo 22">
            <a:extLst>
              <a:ext uri="{FF2B5EF4-FFF2-40B4-BE49-F238E27FC236}">
                <a16:creationId xmlns:a16="http://schemas.microsoft.com/office/drawing/2014/main" id="{5DE6B6AC-37B8-4B7F-AD63-EBEAE323C557}"/>
              </a:ext>
            </a:extLst>
          </p:cNvPr>
          <p:cNvSpPr/>
          <p:nvPr/>
        </p:nvSpPr>
        <p:spPr>
          <a:xfrm>
            <a:off x="4085123" y="1826658"/>
            <a:ext cx="3097296" cy="6941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b="1" dirty="0"/>
              <a:t>Washington </a:t>
            </a:r>
          </a:p>
        </p:txBody>
      </p:sp>
      <p:sp>
        <p:nvSpPr>
          <p:cNvPr id="24" name="Retângulo 23">
            <a:extLst>
              <a:ext uri="{FF2B5EF4-FFF2-40B4-BE49-F238E27FC236}">
                <a16:creationId xmlns:a16="http://schemas.microsoft.com/office/drawing/2014/main" id="{EC25B65F-4ACD-438D-B124-83CBD1F65D2B}"/>
              </a:ext>
            </a:extLst>
          </p:cNvPr>
          <p:cNvSpPr/>
          <p:nvPr/>
        </p:nvSpPr>
        <p:spPr>
          <a:xfrm>
            <a:off x="4075744" y="3436190"/>
            <a:ext cx="3097296" cy="6941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b="1" dirty="0" err="1"/>
              <a:t>Tenessee</a:t>
            </a:r>
            <a:endParaRPr lang="pt-BR" sz="3000" b="1" dirty="0"/>
          </a:p>
        </p:txBody>
      </p:sp>
      <p:sp>
        <p:nvSpPr>
          <p:cNvPr id="25" name="Retângulo 24">
            <a:extLst>
              <a:ext uri="{FF2B5EF4-FFF2-40B4-BE49-F238E27FC236}">
                <a16:creationId xmlns:a16="http://schemas.microsoft.com/office/drawing/2014/main" id="{132D1846-E1E0-43F9-9814-DD32E3E7720F}"/>
              </a:ext>
            </a:extLst>
          </p:cNvPr>
          <p:cNvSpPr/>
          <p:nvPr/>
        </p:nvSpPr>
        <p:spPr>
          <a:xfrm>
            <a:off x="855801" y="4242332"/>
            <a:ext cx="3097296" cy="6941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b="1" dirty="0"/>
              <a:t>Massachusetts </a:t>
            </a:r>
          </a:p>
        </p:txBody>
      </p:sp>
      <p:sp>
        <p:nvSpPr>
          <p:cNvPr id="26" name="Retângulo 25">
            <a:extLst>
              <a:ext uri="{FF2B5EF4-FFF2-40B4-BE49-F238E27FC236}">
                <a16:creationId xmlns:a16="http://schemas.microsoft.com/office/drawing/2014/main" id="{B4BD6AC8-9733-4724-A51B-0C00B6272277}"/>
              </a:ext>
            </a:extLst>
          </p:cNvPr>
          <p:cNvSpPr/>
          <p:nvPr/>
        </p:nvSpPr>
        <p:spPr>
          <a:xfrm>
            <a:off x="2511205" y="5054187"/>
            <a:ext cx="3097296" cy="6941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b="1" dirty="0"/>
              <a:t>Novo México </a:t>
            </a:r>
          </a:p>
        </p:txBody>
      </p:sp>
      <p:sp>
        <p:nvSpPr>
          <p:cNvPr id="27" name="Retângulo 26">
            <a:extLst>
              <a:ext uri="{FF2B5EF4-FFF2-40B4-BE49-F238E27FC236}">
                <a16:creationId xmlns:a16="http://schemas.microsoft.com/office/drawing/2014/main" id="{E47322A9-75A5-47F8-A882-B5980B3D8BEF}"/>
              </a:ext>
            </a:extLst>
          </p:cNvPr>
          <p:cNvSpPr/>
          <p:nvPr/>
        </p:nvSpPr>
        <p:spPr>
          <a:xfrm>
            <a:off x="2511205" y="5851864"/>
            <a:ext cx="3097296" cy="6941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b="1" dirty="0"/>
              <a:t>Nova </a:t>
            </a:r>
            <a:r>
              <a:rPr lang="pt-BR" sz="3000" b="1" dirty="0" err="1"/>
              <a:t>Hamphire</a:t>
            </a:r>
            <a:r>
              <a:rPr lang="pt-BR" sz="3000" b="1" dirty="0"/>
              <a:t> </a:t>
            </a:r>
          </a:p>
        </p:txBody>
      </p:sp>
      <p:sp>
        <p:nvSpPr>
          <p:cNvPr id="28" name="Título 1">
            <a:extLst>
              <a:ext uri="{FF2B5EF4-FFF2-40B4-BE49-F238E27FC236}">
                <a16:creationId xmlns:a16="http://schemas.microsoft.com/office/drawing/2014/main" id="{7F5D4231-B74F-4AF3-B262-C708966A2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3269" y="13252"/>
            <a:ext cx="4320209" cy="675861"/>
          </a:xfrm>
        </p:spPr>
        <p:txBody>
          <a:bodyPr>
            <a:normAutofit fontScale="90000"/>
          </a:bodyPr>
          <a:lstStyle/>
          <a:p>
            <a:r>
              <a:rPr lang="pt-BR" sz="4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QUESTION-</a:t>
            </a:r>
            <a:r>
              <a:rPr lang="pt-BR" sz="45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FOUR</a:t>
            </a:r>
          </a:p>
        </p:txBody>
      </p:sp>
    </p:spTree>
    <p:extLst>
      <p:ext uri="{BB962C8B-B14F-4D97-AF65-F5344CB8AC3E}">
        <p14:creationId xmlns:p14="http://schemas.microsoft.com/office/powerpoint/2010/main" val="10298697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enseCâmbio - O que é VET? O Valor Efetivo Total?">
            <a:extLst>
              <a:ext uri="{FF2B5EF4-FFF2-40B4-BE49-F238E27FC236}">
                <a16:creationId xmlns:a16="http://schemas.microsoft.com/office/drawing/2014/main" id="{CD612BFA-14BF-4658-BD24-A1E0B95E93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199" r="17086" b="-1"/>
          <a:stretch/>
        </p:blipFill>
        <p:spPr bwMode="auto">
          <a:xfrm>
            <a:off x="4485557" y="10"/>
            <a:ext cx="7706443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33B5114-800F-46CD-8AA5-4B92D98E1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2335" y="1277830"/>
            <a:ext cx="7706443" cy="958519"/>
          </a:xfrm>
        </p:spPr>
        <p:txBody>
          <a:bodyPr>
            <a:normAutofit/>
          </a:bodyPr>
          <a:lstStyle/>
          <a:p>
            <a:pPr algn="just">
              <a:buClr>
                <a:srgbClr val="E9B376"/>
              </a:buClr>
            </a:pPr>
            <a:r>
              <a:rPr lang="pt-BR" sz="2600" dirty="0">
                <a:solidFill>
                  <a:schemeClr val="tx1"/>
                </a:solidFill>
              </a:rPr>
              <a:t>Outra expressão, em inglês, para indicar a mistura de inglês com espanhol é: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DD5EA3C4-7547-49AC-9594-FC588386968C}"/>
              </a:ext>
            </a:extLst>
          </p:cNvPr>
          <p:cNvSpPr/>
          <p:nvPr/>
        </p:nvSpPr>
        <p:spPr>
          <a:xfrm>
            <a:off x="3517362" y="5027872"/>
            <a:ext cx="2703065" cy="6941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b="1" dirty="0" err="1"/>
              <a:t>Espaenglish</a:t>
            </a:r>
            <a:endParaRPr lang="pt-BR" sz="3000" b="1" dirty="0"/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5A9B9A63-07E8-4922-AE71-7538707379ED}"/>
              </a:ext>
            </a:extLst>
          </p:cNvPr>
          <p:cNvSpPr/>
          <p:nvPr/>
        </p:nvSpPr>
        <p:spPr>
          <a:xfrm>
            <a:off x="3517364" y="2567547"/>
            <a:ext cx="2703065" cy="6941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b="1" dirty="0" err="1"/>
              <a:t>Spanglês</a:t>
            </a:r>
            <a:endParaRPr lang="pt-BR" sz="3000" b="1" dirty="0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1CB71453-39B9-400B-97E3-763ACF7A0D2D}"/>
              </a:ext>
            </a:extLst>
          </p:cNvPr>
          <p:cNvSpPr/>
          <p:nvPr/>
        </p:nvSpPr>
        <p:spPr>
          <a:xfrm>
            <a:off x="3517362" y="3372372"/>
            <a:ext cx="2703065" cy="6941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chemeClr val="bg1"/>
                </a:solidFill>
              </a:rPr>
              <a:t>Englañol</a:t>
            </a:r>
            <a:endParaRPr lang="pt-BR" sz="3000" b="1" dirty="0">
              <a:solidFill>
                <a:schemeClr val="bg1"/>
              </a:solidFill>
            </a:endParaRP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C35F7462-18DB-42AA-BE1B-9D44B80ABE70}"/>
              </a:ext>
            </a:extLst>
          </p:cNvPr>
          <p:cNvSpPr/>
          <p:nvPr/>
        </p:nvSpPr>
        <p:spPr>
          <a:xfrm>
            <a:off x="3517362" y="4200122"/>
            <a:ext cx="2703065" cy="6941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b="1" dirty="0" err="1"/>
              <a:t>Inglêsol</a:t>
            </a:r>
            <a:endParaRPr lang="pt-BR" sz="3000" b="1" dirty="0"/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0B60772A-41F4-45C0-B8D4-36D443CE6A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3843" y="371888"/>
            <a:ext cx="4320209" cy="675861"/>
          </a:xfrm>
        </p:spPr>
        <p:txBody>
          <a:bodyPr>
            <a:normAutofit fontScale="90000"/>
          </a:bodyPr>
          <a:lstStyle/>
          <a:p>
            <a:r>
              <a:rPr lang="pt-BR" sz="4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QUESTION-</a:t>
            </a:r>
            <a:r>
              <a:rPr lang="pt-BR" sz="45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FIVE</a:t>
            </a:r>
          </a:p>
        </p:txBody>
      </p:sp>
      <p:pic>
        <p:nvPicPr>
          <p:cNvPr id="14" name="Picture 2" descr="Direção Geral divulga novas logomarcas do IFRN Campus Currais ...">
            <a:extLst>
              <a:ext uri="{FF2B5EF4-FFF2-40B4-BE49-F238E27FC236}">
                <a16:creationId xmlns:a16="http://schemas.microsoft.com/office/drawing/2014/main" id="{B14B16A5-028C-43D4-ABC9-0362B9253B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" y="5129235"/>
            <a:ext cx="1516990" cy="1728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50655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enseCâmbio - O que é VET? O Valor Efetivo Total?">
            <a:extLst>
              <a:ext uri="{FF2B5EF4-FFF2-40B4-BE49-F238E27FC236}">
                <a16:creationId xmlns:a16="http://schemas.microsoft.com/office/drawing/2014/main" id="{CD612BFA-14BF-4658-BD24-A1E0B95E93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199" r="17086" b="-1"/>
          <a:stretch/>
        </p:blipFill>
        <p:spPr bwMode="auto">
          <a:xfrm>
            <a:off x="4485557" y="10"/>
            <a:ext cx="7706443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33B5114-800F-46CD-8AA5-4B92D98E1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3340" y="1390780"/>
            <a:ext cx="5205319" cy="1868510"/>
          </a:xfrm>
        </p:spPr>
        <p:txBody>
          <a:bodyPr>
            <a:normAutofit fontScale="92500"/>
          </a:bodyPr>
          <a:lstStyle/>
          <a:p>
            <a:pPr algn="just">
              <a:buClr>
                <a:srgbClr val="E9B376"/>
              </a:buClr>
            </a:pPr>
            <a:r>
              <a:rPr lang="pt-BR" sz="2600" dirty="0">
                <a:solidFill>
                  <a:schemeClr val="tx1"/>
                </a:solidFill>
              </a:rPr>
              <a:t>Ao longo do tempo, segundo os autores, </a:t>
            </a:r>
            <a:r>
              <a:rPr lang="pt-BR" sz="2600" b="1" i="1" dirty="0" err="1">
                <a:solidFill>
                  <a:schemeClr val="tx1"/>
                </a:solidFill>
              </a:rPr>
              <a:t>Spanglish</a:t>
            </a:r>
            <a:r>
              <a:rPr lang="pt-BR" sz="2600" dirty="0">
                <a:solidFill>
                  <a:schemeClr val="tx1"/>
                </a:solidFill>
              </a:rPr>
              <a:t> tem sido caracterizado(a) como um(a):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DD5EA3C4-7547-49AC-9594-FC588386968C}"/>
              </a:ext>
            </a:extLst>
          </p:cNvPr>
          <p:cNvSpPr/>
          <p:nvPr/>
        </p:nvSpPr>
        <p:spPr>
          <a:xfrm>
            <a:off x="2416863" y="3591421"/>
            <a:ext cx="2703065" cy="6941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b="1" dirty="0"/>
              <a:t>Nova língua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5A9B9A63-07E8-4922-AE71-7538707379ED}"/>
              </a:ext>
            </a:extLst>
          </p:cNvPr>
          <p:cNvSpPr/>
          <p:nvPr/>
        </p:nvSpPr>
        <p:spPr>
          <a:xfrm>
            <a:off x="3768395" y="5111011"/>
            <a:ext cx="2703065" cy="6941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b="1" dirty="0"/>
              <a:t>Gíria</a:t>
            </a: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1CB71453-39B9-400B-97E3-763ACF7A0D2D}"/>
              </a:ext>
            </a:extLst>
          </p:cNvPr>
          <p:cNvSpPr/>
          <p:nvPr/>
        </p:nvSpPr>
        <p:spPr>
          <a:xfrm>
            <a:off x="1065331" y="2061675"/>
            <a:ext cx="2703065" cy="6941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err="1">
                <a:solidFill>
                  <a:schemeClr val="bg1"/>
                </a:solidFill>
              </a:rPr>
              <a:t>Dialeto</a:t>
            </a:r>
            <a:endParaRPr lang="pt-BR" sz="3000" b="1" dirty="0">
              <a:solidFill>
                <a:schemeClr val="bg1"/>
              </a:solidFill>
            </a:endParaRP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C35F7462-18DB-42AA-BE1B-9D44B80ABE70}"/>
              </a:ext>
            </a:extLst>
          </p:cNvPr>
          <p:cNvSpPr/>
          <p:nvPr/>
        </p:nvSpPr>
        <p:spPr>
          <a:xfrm>
            <a:off x="348171" y="1272907"/>
            <a:ext cx="2703065" cy="6941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b="1" dirty="0"/>
              <a:t>Interlíngua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23010A8C-0E29-4D8D-A5A8-6FF746F4297A}"/>
              </a:ext>
            </a:extLst>
          </p:cNvPr>
          <p:cNvSpPr/>
          <p:nvPr/>
        </p:nvSpPr>
        <p:spPr>
          <a:xfrm>
            <a:off x="3047886" y="4354878"/>
            <a:ext cx="2703065" cy="6941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500" b="1" dirty="0"/>
              <a:t>Segunda  língua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E591EC16-494C-4496-B1F6-9449211B4789}"/>
              </a:ext>
            </a:extLst>
          </p:cNvPr>
          <p:cNvSpPr/>
          <p:nvPr/>
        </p:nvSpPr>
        <p:spPr>
          <a:xfrm>
            <a:off x="1699703" y="2827964"/>
            <a:ext cx="2703065" cy="6941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200" b="1" dirty="0"/>
              <a:t>Variedade da  língua espanhola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8BBF7D61-5FC4-462E-9941-A8D611445D1F}"/>
              </a:ext>
            </a:extLst>
          </p:cNvPr>
          <p:cNvSpPr/>
          <p:nvPr/>
        </p:nvSpPr>
        <p:spPr>
          <a:xfrm>
            <a:off x="4399418" y="5867144"/>
            <a:ext cx="2703065" cy="6941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500" b="1" dirty="0"/>
              <a:t>Forma de viver</a:t>
            </a:r>
          </a:p>
        </p:txBody>
      </p:sp>
      <p:sp>
        <p:nvSpPr>
          <p:cNvPr id="14" name="Título 1">
            <a:extLst>
              <a:ext uri="{FF2B5EF4-FFF2-40B4-BE49-F238E27FC236}">
                <a16:creationId xmlns:a16="http://schemas.microsoft.com/office/drawing/2014/main" id="{2169BE7C-D427-4EFF-9B72-CCF69BFA1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5452" y="419818"/>
            <a:ext cx="4320209" cy="675861"/>
          </a:xfrm>
        </p:spPr>
        <p:txBody>
          <a:bodyPr>
            <a:normAutofit fontScale="90000"/>
          </a:bodyPr>
          <a:lstStyle/>
          <a:p>
            <a:r>
              <a:rPr lang="pt-BR" sz="4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QUESTION-</a:t>
            </a:r>
            <a:r>
              <a:rPr lang="pt-BR" sz="45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SIX</a:t>
            </a:r>
          </a:p>
        </p:txBody>
      </p:sp>
      <p:pic>
        <p:nvPicPr>
          <p:cNvPr id="15" name="Picture 2" descr="Direção Geral divulga novas logomarcas do IFRN Campus Currais ...">
            <a:extLst>
              <a:ext uri="{FF2B5EF4-FFF2-40B4-BE49-F238E27FC236}">
                <a16:creationId xmlns:a16="http://schemas.microsoft.com/office/drawing/2014/main" id="{5B3649C6-3722-4EF4-ADB5-224D16232D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" y="5129235"/>
            <a:ext cx="1516990" cy="1728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62941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enseCâmbio - O que é VET? O Valor Efetivo Total?">
            <a:extLst>
              <a:ext uri="{FF2B5EF4-FFF2-40B4-BE49-F238E27FC236}">
                <a16:creationId xmlns:a16="http://schemas.microsoft.com/office/drawing/2014/main" id="{CD612BFA-14BF-4658-BD24-A1E0B95E93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199" r="17086" b="-1"/>
          <a:stretch/>
        </p:blipFill>
        <p:spPr bwMode="auto">
          <a:xfrm>
            <a:off x="4485557" y="10"/>
            <a:ext cx="7706443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33B5114-800F-46CD-8AA5-4B92D98E1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3235" y="828534"/>
            <a:ext cx="8237563" cy="694104"/>
          </a:xfrm>
        </p:spPr>
        <p:txBody>
          <a:bodyPr>
            <a:normAutofit/>
          </a:bodyPr>
          <a:lstStyle/>
          <a:p>
            <a:pPr algn="just">
              <a:buClr>
                <a:srgbClr val="E9B376"/>
              </a:buClr>
            </a:pPr>
            <a:r>
              <a:rPr lang="pt-BR" sz="2600" dirty="0">
                <a:solidFill>
                  <a:schemeClr val="tx1"/>
                </a:solidFill>
              </a:rPr>
              <a:t>Julgue as informações a cerca de </a:t>
            </a:r>
            <a:r>
              <a:rPr lang="pt-BR" sz="2600" b="1" dirty="0" err="1">
                <a:solidFill>
                  <a:schemeClr val="tx1"/>
                </a:solidFill>
              </a:rPr>
              <a:t>Spanglish</a:t>
            </a:r>
            <a:r>
              <a:rPr lang="pt-BR" sz="2600" dirty="0">
                <a:solidFill>
                  <a:schemeClr val="tx1"/>
                </a:solidFill>
              </a:rPr>
              <a:t>:</a:t>
            </a:r>
          </a:p>
        </p:txBody>
      </p:sp>
      <p:pic>
        <p:nvPicPr>
          <p:cNvPr id="11" name="Picture 2" descr="Direção Geral divulga novas logomarcas do IFRN Campus Currais ...">
            <a:extLst>
              <a:ext uri="{FF2B5EF4-FFF2-40B4-BE49-F238E27FC236}">
                <a16:creationId xmlns:a16="http://schemas.microsoft.com/office/drawing/2014/main" id="{F5D5D982-E2A1-4B10-9131-CF163C64D2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" y="5129235"/>
            <a:ext cx="1516990" cy="1728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Retângulo 21">
            <a:extLst>
              <a:ext uri="{FF2B5EF4-FFF2-40B4-BE49-F238E27FC236}">
                <a16:creationId xmlns:a16="http://schemas.microsoft.com/office/drawing/2014/main" id="{6A45B78B-4FCA-40D4-9ED0-E016DEA80CEB}"/>
              </a:ext>
            </a:extLst>
          </p:cNvPr>
          <p:cNvSpPr/>
          <p:nvPr/>
        </p:nvSpPr>
        <p:spPr>
          <a:xfrm>
            <a:off x="9432397" y="2579692"/>
            <a:ext cx="814848" cy="8691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b="1" dirty="0"/>
              <a:t>V</a:t>
            </a:r>
          </a:p>
        </p:txBody>
      </p:sp>
      <p:sp>
        <p:nvSpPr>
          <p:cNvPr id="23" name="Retângulo 22">
            <a:extLst>
              <a:ext uri="{FF2B5EF4-FFF2-40B4-BE49-F238E27FC236}">
                <a16:creationId xmlns:a16="http://schemas.microsoft.com/office/drawing/2014/main" id="{2DB311B5-A73E-40EB-9FB2-27ED27DB5DCB}"/>
              </a:ext>
            </a:extLst>
          </p:cNvPr>
          <p:cNvSpPr/>
          <p:nvPr/>
        </p:nvSpPr>
        <p:spPr>
          <a:xfrm>
            <a:off x="10366958" y="2579692"/>
            <a:ext cx="814848" cy="8691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b="1" dirty="0"/>
              <a:t>F</a:t>
            </a:r>
          </a:p>
        </p:txBody>
      </p:sp>
      <p:sp>
        <p:nvSpPr>
          <p:cNvPr id="24" name="Retângulo 23">
            <a:extLst>
              <a:ext uri="{FF2B5EF4-FFF2-40B4-BE49-F238E27FC236}">
                <a16:creationId xmlns:a16="http://schemas.microsoft.com/office/drawing/2014/main" id="{3F2C6F7B-5FE8-470B-8712-F7883FA09C80}"/>
              </a:ext>
            </a:extLst>
          </p:cNvPr>
          <p:cNvSpPr/>
          <p:nvPr/>
        </p:nvSpPr>
        <p:spPr>
          <a:xfrm>
            <a:off x="9432397" y="3507906"/>
            <a:ext cx="814848" cy="8691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b="1" dirty="0"/>
              <a:t>V</a:t>
            </a:r>
          </a:p>
        </p:txBody>
      </p:sp>
      <p:sp>
        <p:nvSpPr>
          <p:cNvPr id="25" name="Retângulo 24">
            <a:extLst>
              <a:ext uri="{FF2B5EF4-FFF2-40B4-BE49-F238E27FC236}">
                <a16:creationId xmlns:a16="http://schemas.microsoft.com/office/drawing/2014/main" id="{618EEF34-3EA9-4804-93A8-8491943D661F}"/>
              </a:ext>
            </a:extLst>
          </p:cNvPr>
          <p:cNvSpPr/>
          <p:nvPr/>
        </p:nvSpPr>
        <p:spPr>
          <a:xfrm>
            <a:off x="10366958" y="3507906"/>
            <a:ext cx="814848" cy="8691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b="1" dirty="0"/>
              <a:t>F</a:t>
            </a:r>
          </a:p>
        </p:txBody>
      </p:sp>
      <p:sp>
        <p:nvSpPr>
          <p:cNvPr id="26" name="Retângulo 25">
            <a:extLst>
              <a:ext uri="{FF2B5EF4-FFF2-40B4-BE49-F238E27FC236}">
                <a16:creationId xmlns:a16="http://schemas.microsoft.com/office/drawing/2014/main" id="{6F09632B-F2C4-4CDE-A0C9-904D41CEB464}"/>
              </a:ext>
            </a:extLst>
          </p:cNvPr>
          <p:cNvSpPr/>
          <p:nvPr/>
        </p:nvSpPr>
        <p:spPr>
          <a:xfrm>
            <a:off x="9432397" y="4449372"/>
            <a:ext cx="814848" cy="8691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b="1" dirty="0"/>
              <a:t>V</a:t>
            </a:r>
          </a:p>
        </p:txBody>
      </p:sp>
      <p:sp>
        <p:nvSpPr>
          <p:cNvPr id="27" name="Retângulo 26">
            <a:extLst>
              <a:ext uri="{FF2B5EF4-FFF2-40B4-BE49-F238E27FC236}">
                <a16:creationId xmlns:a16="http://schemas.microsoft.com/office/drawing/2014/main" id="{7A272C81-5815-4CDC-9D39-916E13FA852B}"/>
              </a:ext>
            </a:extLst>
          </p:cNvPr>
          <p:cNvSpPr/>
          <p:nvPr/>
        </p:nvSpPr>
        <p:spPr>
          <a:xfrm>
            <a:off x="10366958" y="4449372"/>
            <a:ext cx="814848" cy="8691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b="1" dirty="0"/>
              <a:t>F</a:t>
            </a:r>
          </a:p>
        </p:txBody>
      </p:sp>
      <p:sp>
        <p:nvSpPr>
          <p:cNvPr id="28" name="Retângulo 27">
            <a:extLst>
              <a:ext uri="{FF2B5EF4-FFF2-40B4-BE49-F238E27FC236}">
                <a16:creationId xmlns:a16="http://schemas.microsoft.com/office/drawing/2014/main" id="{6A3637ED-19CB-4902-B30E-A7183118F48F}"/>
              </a:ext>
            </a:extLst>
          </p:cNvPr>
          <p:cNvSpPr/>
          <p:nvPr/>
        </p:nvSpPr>
        <p:spPr>
          <a:xfrm>
            <a:off x="9427548" y="5388758"/>
            <a:ext cx="814848" cy="8691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b="1" dirty="0"/>
              <a:t>V</a:t>
            </a:r>
          </a:p>
        </p:txBody>
      </p:sp>
      <p:sp>
        <p:nvSpPr>
          <p:cNvPr id="29" name="Retângulo 28">
            <a:extLst>
              <a:ext uri="{FF2B5EF4-FFF2-40B4-BE49-F238E27FC236}">
                <a16:creationId xmlns:a16="http://schemas.microsoft.com/office/drawing/2014/main" id="{F23ECB6E-9122-4194-BFC9-9F0BC8DEEFF0}"/>
              </a:ext>
            </a:extLst>
          </p:cNvPr>
          <p:cNvSpPr/>
          <p:nvPr/>
        </p:nvSpPr>
        <p:spPr>
          <a:xfrm>
            <a:off x="10362109" y="5388758"/>
            <a:ext cx="814848" cy="8691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b="1" dirty="0"/>
              <a:t>F</a:t>
            </a:r>
          </a:p>
        </p:txBody>
      </p:sp>
      <p:sp>
        <p:nvSpPr>
          <p:cNvPr id="38" name="Retângulo 37">
            <a:extLst>
              <a:ext uri="{FF2B5EF4-FFF2-40B4-BE49-F238E27FC236}">
                <a16:creationId xmlns:a16="http://schemas.microsoft.com/office/drawing/2014/main" id="{87994822-AB74-4D46-A50B-CA81704EACDC}"/>
              </a:ext>
            </a:extLst>
          </p:cNvPr>
          <p:cNvSpPr/>
          <p:nvPr/>
        </p:nvSpPr>
        <p:spPr>
          <a:xfrm>
            <a:off x="1107362" y="1560315"/>
            <a:ext cx="8237563" cy="8691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pt-BR" sz="2500" b="1" dirty="0"/>
              <a:t>Quem usa o </a:t>
            </a:r>
            <a:r>
              <a:rPr lang="pt-BR" sz="2500" b="1" dirty="0" err="1"/>
              <a:t>Spanglish</a:t>
            </a:r>
            <a:r>
              <a:rPr lang="pt-BR" sz="2500" b="1" dirty="0"/>
              <a:t> é ignorante, iletrado, não tem cultura. </a:t>
            </a:r>
          </a:p>
        </p:txBody>
      </p:sp>
      <p:sp>
        <p:nvSpPr>
          <p:cNvPr id="39" name="Retângulo 38">
            <a:extLst>
              <a:ext uri="{FF2B5EF4-FFF2-40B4-BE49-F238E27FC236}">
                <a16:creationId xmlns:a16="http://schemas.microsoft.com/office/drawing/2014/main" id="{6472CC1D-D3A4-4C64-84C3-17EBF29DB537}"/>
              </a:ext>
            </a:extLst>
          </p:cNvPr>
          <p:cNvSpPr/>
          <p:nvPr/>
        </p:nvSpPr>
        <p:spPr>
          <a:xfrm>
            <a:off x="1107362" y="2547602"/>
            <a:ext cx="8237563" cy="8691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0"/>
              </a:spcBef>
            </a:pPr>
            <a:r>
              <a:rPr lang="pt-BR" sz="2500" b="1" dirty="0"/>
              <a:t>2.  O </a:t>
            </a:r>
            <a:r>
              <a:rPr lang="pt-BR" sz="2500" b="1" dirty="0" err="1"/>
              <a:t>Spanglish</a:t>
            </a:r>
            <a:r>
              <a:rPr lang="pt-BR" sz="2500" b="1" dirty="0"/>
              <a:t> não é uma língua muito valorizada;</a:t>
            </a:r>
          </a:p>
        </p:txBody>
      </p:sp>
      <p:sp>
        <p:nvSpPr>
          <p:cNvPr id="40" name="Retângulo 39">
            <a:extLst>
              <a:ext uri="{FF2B5EF4-FFF2-40B4-BE49-F238E27FC236}">
                <a16:creationId xmlns:a16="http://schemas.microsoft.com/office/drawing/2014/main" id="{5AA381DB-A157-4B07-A2D5-00B5F412DB33}"/>
              </a:ext>
            </a:extLst>
          </p:cNvPr>
          <p:cNvSpPr/>
          <p:nvPr/>
        </p:nvSpPr>
        <p:spPr>
          <a:xfrm>
            <a:off x="1107363" y="3494654"/>
            <a:ext cx="8237562" cy="8691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400" b="1" dirty="0"/>
              <a:t>3. Quem usa o </a:t>
            </a:r>
            <a:r>
              <a:rPr lang="pt-BR" sz="2400" b="1" dirty="0" err="1"/>
              <a:t>Spanglish</a:t>
            </a:r>
            <a:r>
              <a:rPr lang="pt-BR" sz="2400" b="1" dirty="0"/>
              <a:t> estabelece uma resistência à aceitação do modo de vida americano;</a:t>
            </a:r>
          </a:p>
        </p:txBody>
      </p:sp>
      <p:sp>
        <p:nvSpPr>
          <p:cNvPr id="41" name="Retângulo 40">
            <a:extLst>
              <a:ext uri="{FF2B5EF4-FFF2-40B4-BE49-F238E27FC236}">
                <a16:creationId xmlns:a16="http://schemas.microsoft.com/office/drawing/2014/main" id="{8A0C8268-74D5-49AB-A8E0-1EC5F2FC4EEC}"/>
              </a:ext>
            </a:extLst>
          </p:cNvPr>
          <p:cNvSpPr/>
          <p:nvPr/>
        </p:nvSpPr>
        <p:spPr>
          <a:xfrm>
            <a:off x="1107361" y="4441706"/>
            <a:ext cx="8237563" cy="8691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0"/>
              </a:spcBef>
            </a:pPr>
            <a:r>
              <a:rPr lang="pt-BR" sz="2500" b="1" dirty="0"/>
              <a:t>4. </a:t>
            </a:r>
            <a:r>
              <a:rPr lang="pt-BR" sz="2300" b="1" dirty="0"/>
              <a:t>É de uso corrente em setores como o governamental, o educativo, a saúde pública, o artístico, etc.</a:t>
            </a:r>
          </a:p>
        </p:txBody>
      </p:sp>
      <p:sp>
        <p:nvSpPr>
          <p:cNvPr id="42" name="Retângulo 41">
            <a:extLst>
              <a:ext uri="{FF2B5EF4-FFF2-40B4-BE49-F238E27FC236}">
                <a16:creationId xmlns:a16="http://schemas.microsoft.com/office/drawing/2014/main" id="{94374FCC-E184-4F0E-B424-19C9B471F424}"/>
              </a:ext>
            </a:extLst>
          </p:cNvPr>
          <p:cNvSpPr/>
          <p:nvPr/>
        </p:nvSpPr>
        <p:spPr>
          <a:xfrm>
            <a:off x="1107361" y="5388758"/>
            <a:ext cx="8237563" cy="8691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0"/>
              </a:spcBef>
            </a:pPr>
            <a:r>
              <a:rPr lang="pt-BR" sz="2500" b="1" dirty="0"/>
              <a:t>5. Formalmente </a:t>
            </a:r>
            <a:r>
              <a:rPr lang="pt-BR" sz="2500" b="1" dirty="0" err="1"/>
              <a:t>Spanglish</a:t>
            </a:r>
            <a:r>
              <a:rPr lang="pt-BR" sz="2500" b="1" dirty="0"/>
              <a:t> não é aceito;</a:t>
            </a:r>
          </a:p>
        </p:txBody>
      </p:sp>
      <p:sp>
        <p:nvSpPr>
          <p:cNvPr id="43" name="Retângulo 42">
            <a:extLst>
              <a:ext uri="{FF2B5EF4-FFF2-40B4-BE49-F238E27FC236}">
                <a16:creationId xmlns:a16="http://schemas.microsoft.com/office/drawing/2014/main" id="{907DE9C1-836D-496D-9174-54D7E47355CA}"/>
              </a:ext>
            </a:extLst>
          </p:cNvPr>
          <p:cNvSpPr/>
          <p:nvPr/>
        </p:nvSpPr>
        <p:spPr>
          <a:xfrm>
            <a:off x="9427548" y="1560315"/>
            <a:ext cx="814848" cy="8691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b="1" dirty="0"/>
              <a:t>V</a:t>
            </a:r>
          </a:p>
        </p:txBody>
      </p:sp>
      <p:sp>
        <p:nvSpPr>
          <p:cNvPr id="44" name="Retângulo 43">
            <a:extLst>
              <a:ext uri="{FF2B5EF4-FFF2-40B4-BE49-F238E27FC236}">
                <a16:creationId xmlns:a16="http://schemas.microsoft.com/office/drawing/2014/main" id="{DEFAD271-05E6-4C46-ADD1-B7B127164590}"/>
              </a:ext>
            </a:extLst>
          </p:cNvPr>
          <p:cNvSpPr/>
          <p:nvPr/>
        </p:nvSpPr>
        <p:spPr>
          <a:xfrm>
            <a:off x="10362109" y="1560315"/>
            <a:ext cx="814848" cy="8691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b="1" dirty="0"/>
              <a:t>F</a:t>
            </a:r>
          </a:p>
        </p:txBody>
      </p:sp>
      <p:sp>
        <p:nvSpPr>
          <p:cNvPr id="50" name="Título 1">
            <a:extLst>
              <a:ext uri="{FF2B5EF4-FFF2-40B4-BE49-F238E27FC236}">
                <a16:creationId xmlns:a16="http://schemas.microsoft.com/office/drawing/2014/main" id="{805752FF-7B5B-49AC-8B03-A07098EC4D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202" y="197420"/>
            <a:ext cx="5008798" cy="675861"/>
          </a:xfrm>
        </p:spPr>
        <p:txBody>
          <a:bodyPr>
            <a:normAutofit fontScale="90000"/>
          </a:bodyPr>
          <a:lstStyle/>
          <a:p>
            <a:r>
              <a:rPr lang="pt-BR" sz="4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QUESTION-</a:t>
            </a:r>
            <a:r>
              <a:rPr lang="pt-BR" sz="45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SEVEN</a:t>
            </a:r>
          </a:p>
        </p:txBody>
      </p:sp>
    </p:spTree>
    <p:extLst>
      <p:ext uri="{BB962C8B-B14F-4D97-AF65-F5344CB8AC3E}">
        <p14:creationId xmlns:p14="http://schemas.microsoft.com/office/powerpoint/2010/main" val="30599733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enseCâmbio - O que é VET? O Valor Efetivo Total?">
            <a:extLst>
              <a:ext uri="{FF2B5EF4-FFF2-40B4-BE49-F238E27FC236}">
                <a16:creationId xmlns:a16="http://schemas.microsoft.com/office/drawing/2014/main" id="{CD612BFA-14BF-4658-BD24-A1E0B95E93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199" r="17086" b="-1"/>
          <a:stretch/>
        </p:blipFill>
        <p:spPr bwMode="auto">
          <a:xfrm>
            <a:off x="4485557" y="10"/>
            <a:ext cx="7706443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33B5114-800F-46CD-8AA5-4B92D98E1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4130" y="1051985"/>
            <a:ext cx="8237563" cy="694104"/>
          </a:xfrm>
        </p:spPr>
        <p:txBody>
          <a:bodyPr>
            <a:normAutofit/>
          </a:bodyPr>
          <a:lstStyle/>
          <a:p>
            <a:pPr algn="just">
              <a:buClr>
                <a:srgbClr val="E9B376"/>
              </a:buClr>
            </a:pPr>
            <a:r>
              <a:rPr lang="pt-BR" sz="2600" dirty="0">
                <a:solidFill>
                  <a:schemeClr val="tx1"/>
                </a:solidFill>
              </a:rPr>
              <a:t>Julgue as informações a cerca de </a:t>
            </a:r>
            <a:r>
              <a:rPr lang="pt-BR" sz="2600" b="1" dirty="0" err="1">
                <a:solidFill>
                  <a:schemeClr val="tx1"/>
                </a:solidFill>
              </a:rPr>
              <a:t>Spanglish</a:t>
            </a:r>
            <a:r>
              <a:rPr lang="pt-BR" sz="2600" dirty="0">
                <a:solidFill>
                  <a:schemeClr val="tx1"/>
                </a:solidFill>
              </a:rPr>
              <a:t>:</a:t>
            </a:r>
          </a:p>
        </p:txBody>
      </p:sp>
      <p:pic>
        <p:nvPicPr>
          <p:cNvPr id="11" name="Picture 2" descr="Direção Geral divulga novas logomarcas do IFRN Campus Currais ...">
            <a:extLst>
              <a:ext uri="{FF2B5EF4-FFF2-40B4-BE49-F238E27FC236}">
                <a16:creationId xmlns:a16="http://schemas.microsoft.com/office/drawing/2014/main" id="{F5D5D982-E2A1-4B10-9131-CF163C64D2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" y="5129235"/>
            <a:ext cx="1516990" cy="1728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tângulo 11">
            <a:extLst>
              <a:ext uri="{FF2B5EF4-FFF2-40B4-BE49-F238E27FC236}">
                <a16:creationId xmlns:a16="http://schemas.microsoft.com/office/drawing/2014/main" id="{5A9B9A63-07E8-4922-AE71-7538707379ED}"/>
              </a:ext>
            </a:extLst>
          </p:cNvPr>
          <p:cNvSpPr/>
          <p:nvPr/>
        </p:nvSpPr>
        <p:spPr>
          <a:xfrm>
            <a:off x="938275" y="1728765"/>
            <a:ext cx="8237563" cy="8691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500" b="1" dirty="0"/>
              <a:t>6. Quem usa o </a:t>
            </a:r>
            <a:r>
              <a:rPr lang="pt-BR" sz="2500" b="1" dirty="0" err="1"/>
              <a:t>Spanglish</a:t>
            </a:r>
            <a:r>
              <a:rPr lang="pt-BR" sz="2500" b="1" dirty="0"/>
              <a:t> é conhecedor tanto de inglês quanto de espanhol, portanto bilíngue. </a:t>
            </a: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9D2DE664-246E-40A8-AAEA-73C9DE18B790}"/>
              </a:ext>
            </a:extLst>
          </p:cNvPr>
          <p:cNvSpPr/>
          <p:nvPr/>
        </p:nvSpPr>
        <p:spPr>
          <a:xfrm>
            <a:off x="938275" y="2716052"/>
            <a:ext cx="8237563" cy="8691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500" b="1" dirty="0"/>
              <a:t>7. Nas escolas americanas o uso de </a:t>
            </a:r>
            <a:r>
              <a:rPr lang="pt-BR" sz="2500" b="1" dirty="0" err="1"/>
              <a:t>Spanglish</a:t>
            </a:r>
            <a:r>
              <a:rPr lang="pt-BR" sz="2500" b="1" dirty="0"/>
              <a:t> é proibido;</a:t>
            </a:r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652B62A2-139F-4756-9AC7-BFA0D72BA529}"/>
              </a:ext>
            </a:extLst>
          </p:cNvPr>
          <p:cNvSpPr/>
          <p:nvPr/>
        </p:nvSpPr>
        <p:spPr>
          <a:xfrm>
            <a:off x="938276" y="3663104"/>
            <a:ext cx="8237562" cy="8691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400" b="1" dirty="0"/>
              <a:t>8. </a:t>
            </a:r>
            <a:r>
              <a:rPr lang="pt-BR" sz="2500" b="1" dirty="0"/>
              <a:t>É bastante utilizado, inclusive como estratégia comercial de marketing.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C27597C0-E9A2-43A4-8D97-124A341295F9}"/>
              </a:ext>
            </a:extLst>
          </p:cNvPr>
          <p:cNvSpPr/>
          <p:nvPr/>
        </p:nvSpPr>
        <p:spPr>
          <a:xfrm>
            <a:off x="938274" y="4610156"/>
            <a:ext cx="8237563" cy="8691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0"/>
              </a:spcBef>
            </a:pPr>
            <a:r>
              <a:rPr lang="pt-BR" sz="2500" b="1" dirty="0"/>
              <a:t>9. </a:t>
            </a:r>
            <a:r>
              <a:rPr lang="pt-BR" sz="2200" b="1" dirty="0"/>
              <a:t>O </a:t>
            </a:r>
            <a:r>
              <a:rPr lang="pt-BR" sz="2200" b="1" dirty="0" err="1"/>
              <a:t>Spanglish</a:t>
            </a:r>
            <a:r>
              <a:rPr lang="pt-BR" sz="2200" b="1" dirty="0"/>
              <a:t> é falado nas comunidades </a:t>
            </a:r>
            <a:r>
              <a:rPr lang="pt-BR" sz="2200" b="1" dirty="0" err="1"/>
              <a:t>hispanofalantes</a:t>
            </a:r>
            <a:r>
              <a:rPr lang="pt-BR" sz="2200" b="1" dirty="0"/>
              <a:t> e pouco se vê o uso em outros ambientes.</a:t>
            </a:r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23BD3D29-8946-4E84-B861-AB91ADA0A52D}"/>
              </a:ext>
            </a:extLst>
          </p:cNvPr>
          <p:cNvSpPr/>
          <p:nvPr/>
        </p:nvSpPr>
        <p:spPr>
          <a:xfrm>
            <a:off x="938274" y="5557208"/>
            <a:ext cx="8237563" cy="8691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500" b="1" dirty="0"/>
              <a:t>10. A mistura do espanhol com inglês é o único caso de </a:t>
            </a:r>
            <a:r>
              <a:rPr lang="pt-BR" sz="2500" b="1" dirty="0" err="1"/>
              <a:t>code-switiching</a:t>
            </a:r>
            <a:r>
              <a:rPr lang="pt-BR" sz="2500" b="1" dirty="0"/>
              <a:t> no mundo. 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EC3AAE9C-44EF-4C73-84B7-3373A75963D4}"/>
              </a:ext>
            </a:extLst>
          </p:cNvPr>
          <p:cNvSpPr/>
          <p:nvPr/>
        </p:nvSpPr>
        <p:spPr>
          <a:xfrm>
            <a:off x="9258461" y="1728765"/>
            <a:ext cx="814848" cy="8691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b="1" dirty="0"/>
              <a:t>V</a:t>
            </a: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EF7A4116-0014-4703-B2FE-DAE5CF27EA45}"/>
              </a:ext>
            </a:extLst>
          </p:cNvPr>
          <p:cNvSpPr/>
          <p:nvPr/>
        </p:nvSpPr>
        <p:spPr>
          <a:xfrm>
            <a:off x="10193022" y="1728765"/>
            <a:ext cx="814848" cy="8691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b="1" dirty="0"/>
              <a:t>F</a:t>
            </a:r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F630220D-AC3E-46F2-8AE5-B37074C52533}"/>
              </a:ext>
            </a:extLst>
          </p:cNvPr>
          <p:cNvSpPr/>
          <p:nvPr/>
        </p:nvSpPr>
        <p:spPr>
          <a:xfrm>
            <a:off x="9258461" y="2734890"/>
            <a:ext cx="814848" cy="8691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b="1" dirty="0"/>
              <a:t>V</a:t>
            </a: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429D8D9C-1727-4337-99A0-5BBD007A4FA9}"/>
              </a:ext>
            </a:extLst>
          </p:cNvPr>
          <p:cNvSpPr/>
          <p:nvPr/>
        </p:nvSpPr>
        <p:spPr>
          <a:xfrm>
            <a:off x="10193022" y="2734890"/>
            <a:ext cx="814848" cy="8691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b="1" dirty="0"/>
              <a:t>F</a:t>
            </a:r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4C55CD57-CF73-4D25-85B9-7D04550C58E6}"/>
              </a:ext>
            </a:extLst>
          </p:cNvPr>
          <p:cNvSpPr/>
          <p:nvPr/>
        </p:nvSpPr>
        <p:spPr>
          <a:xfrm>
            <a:off x="9258461" y="3663104"/>
            <a:ext cx="814848" cy="8691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b="1" dirty="0"/>
              <a:t>V</a:t>
            </a: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DDB4F86B-A1A2-4531-AB6E-8CC9E637EA9F}"/>
              </a:ext>
            </a:extLst>
          </p:cNvPr>
          <p:cNvSpPr/>
          <p:nvPr/>
        </p:nvSpPr>
        <p:spPr>
          <a:xfrm>
            <a:off x="10193022" y="3663104"/>
            <a:ext cx="814848" cy="8691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b="1" dirty="0"/>
              <a:t>F</a:t>
            </a:r>
          </a:p>
        </p:txBody>
      </p:sp>
      <p:sp>
        <p:nvSpPr>
          <p:cNvPr id="22" name="Retângulo 21">
            <a:extLst>
              <a:ext uri="{FF2B5EF4-FFF2-40B4-BE49-F238E27FC236}">
                <a16:creationId xmlns:a16="http://schemas.microsoft.com/office/drawing/2014/main" id="{BB016AD8-F922-4CF7-85C0-A8F571C473F8}"/>
              </a:ext>
            </a:extLst>
          </p:cNvPr>
          <p:cNvSpPr/>
          <p:nvPr/>
        </p:nvSpPr>
        <p:spPr>
          <a:xfrm>
            <a:off x="9258461" y="4604570"/>
            <a:ext cx="814848" cy="8691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b="1" dirty="0"/>
              <a:t>V</a:t>
            </a:r>
          </a:p>
        </p:txBody>
      </p:sp>
      <p:sp>
        <p:nvSpPr>
          <p:cNvPr id="23" name="Retângulo 22">
            <a:extLst>
              <a:ext uri="{FF2B5EF4-FFF2-40B4-BE49-F238E27FC236}">
                <a16:creationId xmlns:a16="http://schemas.microsoft.com/office/drawing/2014/main" id="{59B9B8BE-421F-4953-A199-ED100A47A27F}"/>
              </a:ext>
            </a:extLst>
          </p:cNvPr>
          <p:cNvSpPr/>
          <p:nvPr/>
        </p:nvSpPr>
        <p:spPr>
          <a:xfrm>
            <a:off x="10193022" y="4604570"/>
            <a:ext cx="814848" cy="8691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b="1" dirty="0"/>
              <a:t>F</a:t>
            </a:r>
          </a:p>
        </p:txBody>
      </p:sp>
      <p:sp>
        <p:nvSpPr>
          <p:cNvPr id="24" name="Retângulo 23">
            <a:extLst>
              <a:ext uri="{FF2B5EF4-FFF2-40B4-BE49-F238E27FC236}">
                <a16:creationId xmlns:a16="http://schemas.microsoft.com/office/drawing/2014/main" id="{7FD299F2-8FC9-44B3-BD3C-41AA24E958EC}"/>
              </a:ext>
            </a:extLst>
          </p:cNvPr>
          <p:cNvSpPr/>
          <p:nvPr/>
        </p:nvSpPr>
        <p:spPr>
          <a:xfrm>
            <a:off x="9253612" y="5543956"/>
            <a:ext cx="814848" cy="8691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b="1" dirty="0"/>
              <a:t>V</a:t>
            </a:r>
          </a:p>
        </p:txBody>
      </p:sp>
      <p:sp>
        <p:nvSpPr>
          <p:cNvPr id="25" name="Retângulo 24">
            <a:extLst>
              <a:ext uri="{FF2B5EF4-FFF2-40B4-BE49-F238E27FC236}">
                <a16:creationId xmlns:a16="http://schemas.microsoft.com/office/drawing/2014/main" id="{D89B2CEC-79B6-4B7F-ABCB-D22D628D5DBC}"/>
              </a:ext>
            </a:extLst>
          </p:cNvPr>
          <p:cNvSpPr/>
          <p:nvPr/>
        </p:nvSpPr>
        <p:spPr>
          <a:xfrm>
            <a:off x="10188173" y="5543956"/>
            <a:ext cx="814848" cy="8691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b="1" dirty="0"/>
              <a:t>F</a:t>
            </a:r>
          </a:p>
        </p:txBody>
      </p:sp>
      <p:sp>
        <p:nvSpPr>
          <p:cNvPr id="26" name="Título 1">
            <a:extLst>
              <a:ext uri="{FF2B5EF4-FFF2-40B4-BE49-F238E27FC236}">
                <a16:creationId xmlns:a16="http://schemas.microsoft.com/office/drawing/2014/main" id="{08818D8F-7A46-406E-8941-BFB4F1859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202" y="197420"/>
            <a:ext cx="5008798" cy="675861"/>
          </a:xfrm>
        </p:spPr>
        <p:txBody>
          <a:bodyPr>
            <a:normAutofit fontScale="90000"/>
          </a:bodyPr>
          <a:lstStyle/>
          <a:p>
            <a:r>
              <a:rPr lang="pt-BR" sz="4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QUESTION-</a:t>
            </a:r>
            <a:r>
              <a:rPr lang="pt-BR" sz="45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EIGHT</a:t>
            </a:r>
          </a:p>
        </p:txBody>
      </p:sp>
    </p:spTree>
    <p:extLst>
      <p:ext uri="{BB962C8B-B14F-4D97-AF65-F5344CB8AC3E}">
        <p14:creationId xmlns:p14="http://schemas.microsoft.com/office/powerpoint/2010/main" val="1895513944"/>
      </p:ext>
    </p:extLst>
  </p:cSld>
  <p:clrMapOvr>
    <a:masterClrMapping/>
  </p:clrMapOvr>
</p:sld>
</file>

<file path=ppt/theme/theme1.xml><?xml version="1.0" encoding="utf-8"?>
<a:theme xmlns:a="http://schemas.openxmlformats.org/drawingml/2006/main" name="Cacho">
  <a:themeElements>
    <a:clrScheme name="Cacho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Cach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ch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74D997F2EABD549A264BAFC246AB9BB" ma:contentTypeVersion="10" ma:contentTypeDescription="Create a new document." ma:contentTypeScope="" ma:versionID="69c12efc407e6dd437c6ad2b084b9805">
  <xsd:schema xmlns:xsd="http://www.w3.org/2001/XMLSchema" xmlns:xs="http://www.w3.org/2001/XMLSchema" xmlns:p="http://schemas.microsoft.com/office/2006/metadata/properties" xmlns:ns3="599a3a66-412f-4d24-bce9-6e00be8380cc" targetNamespace="http://schemas.microsoft.com/office/2006/metadata/properties" ma:root="true" ma:fieldsID="ff96820fee3a19fe1f3991307fdf3540" ns3:_="">
    <xsd:import namespace="599a3a66-412f-4d24-bce9-6e00be8380c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9a3a66-412f-4d24-bce9-6e00be8380c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059BBB0-5D0E-4161-AF47-DEF9C78D121D}">
  <ds:schemaRefs>
    <ds:schemaRef ds:uri="http://purl.org/dc/terms/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dcmitype/"/>
    <ds:schemaRef ds:uri="http://schemas.microsoft.com/office/infopath/2007/PartnerControls"/>
    <ds:schemaRef ds:uri="599a3a66-412f-4d24-bce9-6e00be8380cc"/>
  </ds:schemaRefs>
</ds:datastoreItem>
</file>

<file path=customXml/itemProps2.xml><?xml version="1.0" encoding="utf-8"?>
<ds:datastoreItem xmlns:ds="http://schemas.openxmlformats.org/officeDocument/2006/customXml" ds:itemID="{32E40CB0-D99C-476C-99D5-F8E9E17EB7A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99a3a66-412f-4d24-bce9-6e00be8380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786E577-87F9-4CDA-AC8D-7468DF68541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312</TotalTime>
  <Words>961</Words>
  <Application>Microsoft Office PowerPoint</Application>
  <PresentationFormat>Widescreen</PresentationFormat>
  <Paragraphs>152</Paragraphs>
  <Slides>17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3" baseType="lpstr">
      <vt:lpstr>Abadi</vt:lpstr>
      <vt:lpstr>Arial</vt:lpstr>
      <vt:lpstr>Calibri</vt:lpstr>
      <vt:lpstr>Century Gothic</vt:lpstr>
      <vt:lpstr>Wingdings 3</vt:lpstr>
      <vt:lpstr>Cacho</vt:lpstr>
      <vt:lpstr>SPANGLISH?</vt:lpstr>
      <vt:lpstr>QUESTION-ONE</vt:lpstr>
      <vt:lpstr>QUESTION-TWO</vt:lpstr>
      <vt:lpstr>QUESTION-THREE</vt:lpstr>
      <vt:lpstr>QUESTION-FOUR</vt:lpstr>
      <vt:lpstr>QUESTION-FIVE</vt:lpstr>
      <vt:lpstr>QUESTION-SIX</vt:lpstr>
      <vt:lpstr>QUESTION-SEVEN</vt:lpstr>
      <vt:lpstr>QUESTION-EIGHT</vt:lpstr>
      <vt:lpstr>QUESTION-NINE</vt:lpstr>
      <vt:lpstr>QUESTION-TEN</vt:lpstr>
      <vt:lpstr>QUESTION-ELEVEN</vt:lpstr>
      <vt:lpstr>QUESTION-TWELVE</vt:lpstr>
      <vt:lpstr>QUESTION-THIRTEEN</vt:lpstr>
      <vt:lpstr>QUESTION-FOURTEEN</vt:lpstr>
      <vt:lpstr>QUESTION-FIFTEEN</vt:lpstr>
      <vt:lpstr>Thank you very much! (84) 996-087-119 cristianebrito1978@gmail.com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SPANGLISH</dc:title>
  <dc:creator>Cristiane de Brito Cruz</dc:creator>
  <cp:lastModifiedBy>Cristiane de Brito Cruz</cp:lastModifiedBy>
  <cp:revision>55</cp:revision>
  <dcterms:created xsi:type="dcterms:W3CDTF">2020-05-20T20:28:11Z</dcterms:created>
  <dcterms:modified xsi:type="dcterms:W3CDTF">2020-05-21T15:32:08Z</dcterms:modified>
</cp:coreProperties>
</file>