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6"/>
  </p:notesMasterIdLst>
  <p:sldIdLst>
    <p:sldId id="257" r:id="rId5"/>
    <p:sldId id="256" r:id="rId6"/>
    <p:sldId id="258" r:id="rId7"/>
    <p:sldId id="267" r:id="rId8"/>
    <p:sldId id="260" r:id="rId9"/>
    <p:sldId id="261" r:id="rId10"/>
    <p:sldId id="262" r:id="rId11"/>
    <p:sldId id="263" r:id="rId12"/>
    <p:sldId id="264" r:id="rId13"/>
    <p:sldId id="266" r:id="rId14"/>
    <p:sldId id="319" r:id="rId15"/>
    <p:sldId id="320" r:id="rId16"/>
    <p:sldId id="321" r:id="rId17"/>
    <p:sldId id="322" r:id="rId18"/>
    <p:sldId id="317" r:id="rId19"/>
    <p:sldId id="318" r:id="rId20"/>
    <p:sldId id="323" r:id="rId21"/>
    <p:sldId id="324" r:id="rId22"/>
    <p:sldId id="269" r:id="rId23"/>
    <p:sldId id="270" r:id="rId24"/>
    <p:sldId id="31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e de Brito Cruz" initials="CdBC" lastIdx="1" clrIdx="0">
    <p:extLst>
      <p:ext uri="{19B8F6BF-5375-455C-9EA6-DF929625EA0E}">
        <p15:presenceInfo xmlns:p15="http://schemas.microsoft.com/office/powerpoint/2012/main" userId="Cristiane de Brito Cru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A2F8"/>
    <a:srgbClr val="F25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4D62-130B-46E2-830F-33B4D27D50CE}" type="datetimeFigureOut">
              <a:rPr lang="pt-BR" smtClean="0"/>
              <a:t>21/05/2020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8A13-04D3-44C4-8927-319EE84BB69D}" type="slidenum">
              <a:rPr lang="pt-BR" smtClean="0"/>
              <a:t>‹nº›</a:t>
            </a:fld>
            <a:endParaRPr lang="pt-BR"/>
          </a:p>
        </p:txBody>
      </p:sp>
    </p:spTree>
    <p:extLst>
      <p:ext uri="{BB962C8B-B14F-4D97-AF65-F5344CB8AC3E}">
        <p14:creationId xmlns:p14="http://schemas.microsoft.com/office/powerpoint/2010/main" val="294726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9F08A13-04D3-44C4-8927-319EE84BB69D}" type="slidenum">
              <a:rPr lang="pt-BR" smtClean="0"/>
              <a:t>1</a:t>
            </a:fld>
            <a:endParaRPr lang="pt-BR"/>
          </a:p>
        </p:txBody>
      </p:sp>
    </p:spTree>
    <p:extLst>
      <p:ext uri="{BB962C8B-B14F-4D97-AF65-F5344CB8AC3E}">
        <p14:creationId xmlns:p14="http://schemas.microsoft.com/office/powerpoint/2010/main" val="140146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41902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1456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3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3062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600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83437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9265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60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207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5090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694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6246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55565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546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3705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5/21/2020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40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5/21/2020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41037033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logs.elpais.com/usa-espanol/2010/07/spanglish-es-cosa-de-bilingue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logs.elpais.com/usa-espanol/2010/07/spanglish-es-cosa-de-bilingu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panista.com.br/revista/unipitaesp.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panista.com.br/revista/unipitaesp.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cristianebrito1978@gmail.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hyperlink" Target="https://docente.ifrn.edu.br/cristianecruz/projetos-de-extensao/spanglis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per.abril.com.br/cultura/o-que-e-spangli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cao.uol.com.br/disciplinas/espanhol/spanglish-1-imigracao-hispanica-cria-novo-idioma-nos-eua.htm?cmpid=copiaecola"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9"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9">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2"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3"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4"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2AC6B0-DD6C-4183-8D4E-324E62FF2F1E}"/>
              </a:ext>
            </a:extLst>
          </p:cNvPr>
          <p:cNvSpPr>
            <a:spLocks noGrp="1"/>
          </p:cNvSpPr>
          <p:nvPr>
            <p:ph type="ctrTitle"/>
          </p:nvPr>
        </p:nvSpPr>
        <p:spPr>
          <a:xfrm>
            <a:off x="6361587" y="4910490"/>
            <a:ext cx="5416667" cy="1143735"/>
          </a:xfrm>
        </p:spPr>
        <p:txBody>
          <a:bodyPr anchor="ctr">
            <a:noAutofit/>
          </a:bodyPr>
          <a:lstStyle/>
          <a:p>
            <a:r>
              <a:rPr lang="pt-BR" sz="6500" b="1" dirty="0">
                <a:solidFill>
                  <a:srgbClr val="FF0000"/>
                </a:solidFill>
                <a:effectLst>
                  <a:outerShdw blurRad="38100" dist="38100" dir="2700000" algn="tl">
                    <a:srgbClr val="000000">
                      <a:alpha val="43137"/>
                    </a:srgbClr>
                  </a:outerShdw>
                </a:effectLst>
              </a:rPr>
              <a:t>SPAN</a:t>
            </a:r>
            <a:r>
              <a:rPr lang="pt-BR" sz="6500" b="1" dirty="0">
                <a:solidFill>
                  <a:srgbClr val="0070C0"/>
                </a:solidFill>
                <a:effectLst>
                  <a:outerShdw blurRad="38100" dist="38100" dir="2700000" algn="tl">
                    <a:srgbClr val="000000">
                      <a:alpha val="43137"/>
                    </a:srgbClr>
                  </a:outerShdw>
                </a:effectLst>
              </a:rPr>
              <a:t>GLISH?</a:t>
            </a:r>
          </a:p>
        </p:txBody>
      </p:sp>
      <p:sp>
        <p:nvSpPr>
          <p:cNvPr id="54" name="Subtítulo 2">
            <a:extLst>
              <a:ext uri="{FF2B5EF4-FFF2-40B4-BE49-F238E27FC236}">
                <a16:creationId xmlns:a16="http://schemas.microsoft.com/office/drawing/2014/main" id="{001CEEE5-D251-44CB-A998-3179CB559EED}"/>
              </a:ext>
            </a:extLst>
          </p:cNvPr>
          <p:cNvSpPr txBox="1">
            <a:spLocks/>
          </p:cNvSpPr>
          <p:nvPr/>
        </p:nvSpPr>
        <p:spPr>
          <a:xfrm>
            <a:off x="5071923" y="2005765"/>
            <a:ext cx="6905755" cy="1482137"/>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spcBef>
                <a:spcPts val="0"/>
              </a:spcBef>
            </a:pPr>
            <a:r>
              <a:rPr lang="pt-BR" sz="2200" dirty="0">
                <a:solidFill>
                  <a:srgbClr val="FFFF00"/>
                </a:solidFill>
              </a:rPr>
              <a:t>Coordenadora: </a:t>
            </a:r>
            <a:r>
              <a:rPr lang="pt-BR" sz="2200" dirty="0" err="1">
                <a:solidFill>
                  <a:schemeClr val="tx1"/>
                </a:solidFill>
              </a:rPr>
              <a:t>Profª</a:t>
            </a:r>
            <a:r>
              <a:rPr lang="pt-BR" sz="2200" dirty="0">
                <a:solidFill>
                  <a:schemeClr val="tx1"/>
                </a:solidFill>
              </a:rPr>
              <a:t>. Ma. Cristiane de Brito Cruz </a:t>
            </a:r>
          </a:p>
          <a:p>
            <a:pPr algn="r">
              <a:spcBef>
                <a:spcPts val="0"/>
              </a:spcBef>
            </a:pPr>
            <a:r>
              <a:rPr lang="pt-BR" sz="2200" dirty="0">
                <a:solidFill>
                  <a:srgbClr val="FFFF00"/>
                </a:solidFill>
              </a:rPr>
              <a:t>Aluna voluntária: </a:t>
            </a:r>
            <a:r>
              <a:rPr lang="pt-BR" sz="2200" dirty="0">
                <a:solidFill>
                  <a:schemeClr val="tx1"/>
                </a:solidFill>
              </a:rPr>
              <a:t>Kelly Aline Hipólito de Medeiros</a:t>
            </a:r>
          </a:p>
          <a:p>
            <a:pPr algn="r">
              <a:spcBef>
                <a:spcPts val="0"/>
              </a:spcBef>
            </a:pPr>
            <a:r>
              <a:rPr lang="pt-BR" sz="2200" dirty="0">
                <a:solidFill>
                  <a:srgbClr val="FFFF00"/>
                </a:solidFill>
              </a:rPr>
              <a:t>Aluna bolsista: </a:t>
            </a:r>
            <a:r>
              <a:rPr lang="pt-BR" sz="2200" dirty="0" err="1">
                <a:solidFill>
                  <a:schemeClr val="tx1"/>
                </a:solidFill>
              </a:rPr>
              <a:t>Eline</a:t>
            </a:r>
            <a:r>
              <a:rPr lang="pt-BR" sz="2200" dirty="0">
                <a:solidFill>
                  <a:schemeClr val="tx1"/>
                </a:solidFill>
              </a:rPr>
              <a:t> Costa de Lima </a:t>
            </a:r>
          </a:p>
          <a:p>
            <a:pPr algn="r">
              <a:spcBef>
                <a:spcPts val="0"/>
              </a:spcBef>
            </a:pPr>
            <a:endParaRPr lang="pt-BR" sz="2200" dirty="0">
              <a:solidFill>
                <a:schemeClr val="tx1"/>
              </a:solidFill>
            </a:endParaRPr>
          </a:p>
        </p:txBody>
      </p:sp>
      <p:pic>
        <p:nvPicPr>
          <p:cNvPr id="56" name="Imagem 55">
            <a:extLst>
              <a:ext uri="{FF2B5EF4-FFF2-40B4-BE49-F238E27FC236}">
                <a16:creationId xmlns:a16="http://schemas.microsoft.com/office/drawing/2014/main" id="{9CF15BE9-F9A6-4D88-A6F3-2D1F498112BF}"/>
              </a:ext>
            </a:extLst>
          </p:cNvPr>
          <p:cNvPicPr>
            <a:picLocks noChangeAspect="1"/>
          </p:cNvPicPr>
          <p:nvPr/>
        </p:nvPicPr>
        <p:blipFill rotWithShape="1">
          <a:blip r:embed="rId3">
            <a:extLst>
              <a:ext uri="{28A0092B-C50C-407E-A947-70E740481C1C}">
                <a14:useLocalDpi xmlns:a14="http://schemas.microsoft.com/office/drawing/2010/main" val="0"/>
              </a:ext>
            </a:extLst>
          </a:blip>
          <a:srcRect l="8554" t="17913" r="10009" b="6365"/>
          <a:stretch/>
        </p:blipFill>
        <p:spPr>
          <a:xfrm>
            <a:off x="-159" y="3134842"/>
            <a:ext cx="4795895" cy="3718411"/>
          </a:xfrm>
          <a:prstGeom prst="rect">
            <a:avLst/>
          </a:prstGeom>
        </p:spPr>
      </p:pic>
      <p:sp>
        <p:nvSpPr>
          <p:cNvPr id="57" name="Título 1">
            <a:extLst>
              <a:ext uri="{FF2B5EF4-FFF2-40B4-BE49-F238E27FC236}">
                <a16:creationId xmlns:a16="http://schemas.microsoft.com/office/drawing/2014/main" id="{E80E74D3-32D3-4176-B221-F0469D34666F}"/>
              </a:ext>
            </a:extLst>
          </p:cNvPr>
          <p:cNvSpPr txBox="1">
            <a:spLocks/>
          </p:cNvSpPr>
          <p:nvPr/>
        </p:nvSpPr>
        <p:spPr>
          <a:xfrm>
            <a:off x="4847884" y="261778"/>
            <a:ext cx="7190057" cy="1009211"/>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000" b="1" dirty="0" err="1">
                <a:solidFill>
                  <a:schemeClr val="tx1"/>
                </a:solidFill>
              </a:rPr>
              <a:t>Pró-reitoria</a:t>
            </a:r>
            <a:r>
              <a:rPr lang="pt-BR" sz="2000" b="1" dirty="0">
                <a:solidFill>
                  <a:schemeClr val="tx1"/>
                </a:solidFill>
              </a:rPr>
              <a:t> de Extensão</a:t>
            </a:r>
            <a:br>
              <a:rPr lang="pt-BR" sz="2000" b="1" dirty="0">
                <a:solidFill>
                  <a:schemeClr val="tx1"/>
                </a:solidFill>
              </a:rPr>
            </a:br>
            <a:r>
              <a:rPr lang="pt-BR" sz="2000" b="1" dirty="0">
                <a:solidFill>
                  <a:schemeClr val="tx1"/>
                </a:solidFill>
              </a:rPr>
              <a:t>Programa de Apoio Institucional à Extensão</a:t>
            </a:r>
            <a:br>
              <a:rPr lang="pt-BR" sz="2000" b="1" dirty="0">
                <a:solidFill>
                  <a:schemeClr val="tx1"/>
                </a:solidFill>
              </a:rPr>
            </a:br>
            <a:r>
              <a:rPr lang="pt-BR" sz="2000" b="1" dirty="0">
                <a:solidFill>
                  <a:schemeClr val="tx1"/>
                </a:solidFill>
              </a:rPr>
              <a:t>Coordenação de Extensão do IFRN campus Currais Novos</a:t>
            </a:r>
          </a:p>
        </p:txBody>
      </p:sp>
      <p:pic>
        <p:nvPicPr>
          <p:cNvPr id="58" name="Picture 2" descr="Direção Geral divulga novas logomarcas do IFRN Campus Currais ...">
            <a:extLst>
              <a:ext uri="{FF2B5EF4-FFF2-40B4-BE49-F238E27FC236}">
                <a16:creationId xmlns:a16="http://schemas.microsoft.com/office/drawing/2014/main" id="{A4CB3794-2C0F-48D0-B0DD-F0BD58C1D154}"/>
              </a:ext>
            </a:extLst>
          </p:cNvPr>
          <p:cNvPicPr>
            <a:picLocks noChangeAspect="1" noChangeArrowheads="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29527" t="2893" r="32931" b="55891"/>
          <a:stretch/>
        </p:blipFill>
        <p:spPr bwMode="auto">
          <a:xfrm>
            <a:off x="415755" y="335407"/>
            <a:ext cx="1019749" cy="1275870"/>
          </a:xfrm>
          <a:prstGeom prst="rect">
            <a:avLst/>
          </a:prstGeom>
          <a:noFill/>
          <a:extLst>
            <a:ext uri="{909E8E84-426E-40DD-AFC4-6F175D3DCCD1}">
              <a14:hiddenFill xmlns:a14="http://schemas.microsoft.com/office/drawing/2010/main">
                <a:solidFill>
                  <a:srgbClr val="FFFFFF"/>
                </a:solidFill>
              </a14:hiddenFill>
            </a:ext>
          </a:extLst>
        </p:spPr>
      </p:pic>
      <p:sp>
        <p:nvSpPr>
          <p:cNvPr id="60" name="Subtítulo 2">
            <a:extLst>
              <a:ext uri="{FF2B5EF4-FFF2-40B4-BE49-F238E27FC236}">
                <a16:creationId xmlns:a16="http://schemas.microsoft.com/office/drawing/2014/main" id="{D555B8D5-23F8-4C61-816C-0B3095602FA2}"/>
              </a:ext>
            </a:extLst>
          </p:cNvPr>
          <p:cNvSpPr txBox="1">
            <a:spLocks/>
          </p:cNvSpPr>
          <p:nvPr/>
        </p:nvSpPr>
        <p:spPr>
          <a:xfrm>
            <a:off x="214322" y="1547104"/>
            <a:ext cx="1384098" cy="579195"/>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pt-BR" dirty="0">
                <a:solidFill>
                  <a:schemeClr val="tx1"/>
                </a:solidFill>
                <a:effectLst>
                  <a:outerShdw blurRad="38100" dist="38100" dir="2700000" algn="tl">
                    <a:srgbClr val="000000">
                      <a:alpha val="43137"/>
                    </a:srgbClr>
                  </a:outerShdw>
                </a:effectLst>
                <a:latin typeface="Abadi" panose="020B0604020202020204" pitchFamily="34" charset="0"/>
                <a:cs typeface="Times New Roman" panose="02020603050405020304" pitchFamily="18" charset="0"/>
              </a:rPr>
              <a:t>INSTITUTO FEDERAL</a:t>
            </a:r>
          </a:p>
        </p:txBody>
      </p:sp>
      <p:sp>
        <p:nvSpPr>
          <p:cNvPr id="62" name="Subtítulo 2">
            <a:extLst>
              <a:ext uri="{FF2B5EF4-FFF2-40B4-BE49-F238E27FC236}">
                <a16:creationId xmlns:a16="http://schemas.microsoft.com/office/drawing/2014/main" id="{9448CC3A-AA77-49C9-AF72-F2587CA5DF3A}"/>
              </a:ext>
            </a:extLst>
          </p:cNvPr>
          <p:cNvSpPr txBox="1">
            <a:spLocks/>
          </p:cNvSpPr>
          <p:nvPr/>
        </p:nvSpPr>
        <p:spPr>
          <a:xfrm>
            <a:off x="27224" y="2114064"/>
            <a:ext cx="1801577" cy="79654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pt-BR" sz="1400" dirty="0">
                <a:solidFill>
                  <a:schemeClr val="tx1"/>
                </a:solidFill>
                <a:effectLst>
                  <a:outerShdw blurRad="38100" dist="38100" dir="2700000" algn="tl">
                    <a:srgbClr val="000000">
                      <a:alpha val="43137"/>
                    </a:srgbClr>
                  </a:outerShdw>
                </a:effectLst>
                <a:latin typeface="Abadi" panose="020B0604020202020204" pitchFamily="34" charset="0"/>
                <a:cs typeface="Times New Roman" panose="02020603050405020304" pitchFamily="18" charset="0"/>
              </a:rPr>
              <a:t>Rio Grande do Norte</a:t>
            </a:r>
          </a:p>
          <a:p>
            <a:pPr algn="ctr">
              <a:spcBef>
                <a:spcPts val="0"/>
              </a:spcBef>
            </a:pPr>
            <a:endParaRPr lang="pt-BR" sz="600" dirty="0">
              <a:solidFill>
                <a:schemeClr val="tx1"/>
              </a:solidFill>
              <a:effectLst>
                <a:outerShdw blurRad="38100" dist="38100" dir="2700000" algn="tl">
                  <a:srgbClr val="000000">
                    <a:alpha val="43137"/>
                  </a:srgbClr>
                </a:outerShdw>
              </a:effectLst>
              <a:latin typeface="Abadi" panose="020B0604020202020204" pitchFamily="34" charset="0"/>
              <a:cs typeface="Times New Roman" panose="02020603050405020304" pitchFamily="18" charset="0"/>
            </a:endParaRPr>
          </a:p>
          <a:p>
            <a:pPr algn="ctr">
              <a:spcBef>
                <a:spcPts val="0"/>
              </a:spcBef>
            </a:pPr>
            <a:r>
              <a:rPr lang="pt-BR" sz="1400" dirty="0">
                <a:solidFill>
                  <a:schemeClr val="tx1"/>
                </a:solidFill>
                <a:effectLst>
                  <a:outerShdw blurRad="38100" dist="38100" dir="2700000" algn="tl">
                    <a:srgbClr val="000000">
                      <a:alpha val="43137"/>
                    </a:srgbClr>
                  </a:outerShdw>
                </a:effectLst>
                <a:latin typeface="Abadi" panose="020B0604020202020204" pitchFamily="34" charset="0"/>
                <a:cs typeface="Times New Roman" panose="02020603050405020304" pitchFamily="18" charset="0"/>
              </a:rPr>
              <a:t>Campus </a:t>
            </a:r>
          </a:p>
          <a:p>
            <a:pPr algn="ctr">
              <a:spcBef>
                <a:spcPts val="0"/>
              </a:spcBef>
            </a:pPr>
            <a:r>
              <a:rPr lang="pt-BR" sz="1400" dirty="0">
                <a:solidFill>
                  <a:schemeClr val="tx1"/>
                </a:solidFill>
                <a:effectLst>
                  <a:outerShdw blurRad="38100" dist="38100" dir="2700000" algn="tl">
                    <a:srgbClr val="000000">
                      <a:alpha val="43137"/>
                    </a:srgbClr>
                  </a:outerShdw>
                </a:effectLst>
                <a:latin typeface="Abadi" panose="020B0604020202020204" pitchFamily="34" charset="0"/>
                <a:cs typeface="Times New Roman" panose="02020603050405020304" pitchFamily="18" charset="0"/>
              </a:rPr>
              <a:t>Currais Novos</a:t>
            </a:r>
          </a:p>
        </p:txBody>
      </p:sp>
      <p:cxnSp>
        <p:nvCxnSpPr>
          <p:cNvPr id="48" name="Conector reto 47">
            <a:extLst>
              <a:ext uri="{FF2B5EF4-FFF2-40B4-BE49-F238E27FC236}">
                <a16:creationId xmlns:a16="http://schemas.microsoft.com/office/drawing/2014/main" id="{62191DEF-C6E9-43F3-8DF9-27189B698EE5}"/>
              </a:ext>
            </a:extLst>
          </p:cNvPr>
          <p:cNvCxnSpPr>
            <a:cxnSpLocks/>
          </p:cNvCxnSpPr>
          <p:nvPr/>
        </p:nvCxnSpPr>
        <p:spPr>
          <a:xfrm>
            <a:off x="144850" y="2451653"/>
            <a:ext cx="159118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4" name="Subtítulo 2">
            <a:extLst>
              <a:ext uri="{FF2B5EF4-FFF2-40B4-BE49-F238E27FC236}">
                <a16:creationId xmlns:a16="http://schemas.microsoft.com/office/drawing/2014/main" id="{A8776280-5472-4191-BC63-DE32C2403AFC}"/>
              </a:ext>
            </a:extLst>
          </p:cNvPr>
          <p:cNvSpPr txBox="1">
            <a:spLocks/>
          </p:cNvSpPr>
          <p:nvPr/>
        </p:nvSpPr>
        <p:spPr>
          <a:xfrm>
            <a:off x="5985569" y="4363416"/>
            <a:ext cx="5353878" cy="611698"/>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pt-BR" sz="3200" dirty="0">
                <a:solidFill>
                  <a:schemeClr val="tx1"/>
                </a:solidFill>
              </a:rPr>
              <a:t>Afinal de contas, o que é</a:t>
            </a:r>
          </a:p>
        </p:txBody>
      </p:sp>
    </p:spTree>
    <p:extLst>
      <p:ext uri="{BB962C8B-B14F-4D97-AF65-F5344CB8AC3E}">
        <p14:creationId xmlns:p14="http://schemas.microsoft.com/office/powerpoint/2010/main" val="13996754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311965" y="1245704"/>
            <a:ext cx="10535477" cy="5426766"/>
          </a:xfrm>
        </p:spPr>
        <p:txBody>
          <a:bodyPr>
            <a:noAutofit/>
          </a:bodyPr>
          <a:lstStyle/>
          <a:p>
            <a:pPr algn="just">
              <a:spcBef>
                <a:spcPts val="0"/>
              </a:spcBef>
            </a:pPr>
            <a:r>
              <a:rPr lang="pt-BR" sz="2400" dirty="0">
                <a:solidFill>
                  <a:schemeClr val="tx1"/>
                </a:solidFill>
              </a:rPr>
              <a:t>As identidades são redefinidas de acordo com a situação em que os indivíduos se encontram. De acordo com o passar dos anos, os grupos hispanos nos EUA começaram a se “adaptar” e a se “adequar” às novas circunstâncias sociocomunicativas. Muitos resolveram se “anglicizar” enquanto uma considerável parcela decidiu lutar por seus direitos e por expressar sua “verdadeira” identidade. </a:t>
            </a:r>
          </a:p>
          <a:p>
            <a:pPr algn="just">
              <a:spcBef>
                <a:spcPts val="0"/>
              </a:spcBef>
            </a:pPr>
            <a:r>
              <a:rPr lang="pt-BR" sz="2400" dirty="0">
                <a:solidFill>
                  <a:schemeClr val="tx1"/>
                </a:solidFill>
              </a:rPr>
              <a:t>Logo, podemos acreditar que haja um desejo, por parte de alguns </a:t>
            </a:r>
            <a:r>
              <a:rPr lang="pt-BR" sz="2400" dirty="0" err="1">
                <a:solidFill>
                  <a:schemeClr val="tx1"/>
                </a:solidFill>
              </a:rPr>
              <a:t>hispanofalantes</a:t>
            </a:r>
            <a:r>
              <a:rPr lang="pt-BR" sz="2400" dirty="0">
                <a:solidFill>
                  <a:schemeClr val="tx1"/>
                </a:solidFill>
              </a:rPr>
              <a:t>, de manifestar sua realidade mista, ou seja, </a:t>
            </a:r>
            <a:r>
              <a:rPr lang="pt-BR" sz="2400" b="1" dirty="0">
                <a:solidFill>
                  <a:schemeClr val="tx1"/>
                </a:solidFill>
              </a:rPr>
              <a:t>manifestar a sua identidade híbrida</a:t>
            </a:r>
            <a:r>
              <a:rPr lang="pt-BR" sz="2400" dirty="0">
                <a:solidFill>
                  <a:schemeClr val="tx1"/>
                </a:solidFill>
              </a:rPr>
              <a:t>. E o uso do </a:t>
            </a:r>
            <a:r>
              <a:rPr lang="pt-BR" sz="2400" i="1" dirty="0" err="1">
                <a:solidFill>
                  <a:schemeClr val="tx1"/>
                </a:solidFill>
              </a:rPr>
              <a:t>Spanglish</a:t>
            </a:r>
            <a:r>
              <a:rPr lang="pt-BR" sz="2400" dirty="0">
                <a:solidFill>
                  <a:schemeClr val="tx1"/>
                </a:solidFill>
              </a:rPr>
              <a:t> pode ser um dos meios de eles alcançarem estes objetivos.</a:t>
            </a:r>
          </a:p>
          <a:p>
            <a:pPr algn="just">
              <a:spcBef>
                <a:spcPts val="0"/>
              </a:spcBef>
            </a:pPr>
            <a:endParaRPr lang="pt-BR" sz="2400" i="1" dirty="0">
              <a:solidFill>
                <a:schemeClr val="tx1"/>
              </a:solidFill>
            </a:endParaRPr>
          </a:p>
          <a:p>
            <a:pPr marL="0" indent="0" algn="r">
              <a:spcBef>
                <a:spcPts val="0"/>
              </a:spcBef>
              <a:buNone/>
            </a:pPr>
            <a:r>
              <a:rPr lang="pt-BR" sz="2000" i="1" dirty="0" err="1">
                <a:solidFill>
                  <a:schemeClr val="tx1"/>
                </a:solidFill>
              </a:rPr>
              <a:t>Thábata</a:t>
            </a:r>
            <a:r>
              <a:rPr lang="pt-BR" sz="2000" i="1" dirty="0">
                <a:solidFill>
                  <a:schemeClr val="tx1"/>
                </a:solidFill>
              </a:rPr>
              <a:t> Christina Gomes de LIMA. </a:t>
            </a:r>
            <a:r>
              <a:rPr lang="pt-BR" sz="2000" i="1" dirty="0" err="1">
                <a:solidFill>
                  <a:schemeClr val="tx1"/>
                </a:solidFill>
              </a:rPr>
              <a:t>Xoán</a:t>
            </a:r>
            <a:r>
              <a:rPr lang="pt-BR" sz="2000" i="1" dirty="0">
                <a:solidFill>
                  <a:schemeClr val="tx1"/>
                </a:solidFill>
              </a:rPr>
              <a:t> Carlos Lagares </a:t>
            </a:r>
            <a:r>
              <a:rPr lang="pt-BR" sz="2000" i="1" dirty="0" err="1">
                <a:solidFill>
                  <a:schemeClr val="tx1"/>
                </a:solidFill>
              </a:rPr>
              <a:t>Diez</a:t>
            </a:r>
            <a:r>
              <a:rPr lang="en-US" sz="2000" i="1" dirty="0">
                <a:solidFill>
                  <a:schemeClr val="tx1"/>
                </a:solidFill>
              </a:rPr>
              <a:t>. </a:t>
            </a:r>
            <a:r>
              <a:rPr lang="pt-BR" sz="2000" b="1" i="1" dirty="0">
                <a:solidFill>
                  <a:schemeClr val="tx1"/>
                </a:solidFill>
              </a:rPr>
              <a:t>SPANGLISH: Representações, Ideologias e Políticas Linguísticas. </a:t>
            </a:r>
            <a:r>
              <a:rPr lang="pt-BR" sz="2000" i="1" dirty="0">
                <a:solidFill>
                  <a:schemeClr val="tx1"/>
                </a:solidFill>
              </a:rPr>
              <a:t>Anais do V Seminário dos Alunos dos Programas de Pós-Graduação do Instituto de Letras da UFF. Doutorado/UFF.</a:t>
            </a:r>
          </a:p>
          <a:p>
            <a:pPr algn="just">
              <a:spcBef>
                <a:spcPts val="0"/>
              </a:spcBef>
            </a:pPr>
            <a:endParaRPr lang="pt-BR" sz="2000" dirty="0">
              <a:solidFill>
                <a:schemeClr val="tx1"/>
              </a:solidFill>
            </a:endParaRPr>
          </a:p>
          <a:p>
            <a:pPr algn="just">
              <a:spcBef>
                <a:spcPts val="0"/>
              </a:spcBef>
            </a:pPr>
            <a:endParaRPr lang="pt-BR" sz="2400" i="1"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8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643269" y="1266226"/>
            <a:ext cx="10137912" cy="5114695"/>
          </a:xfrm>
        </p:spPr>
        <p:txBody>
          <a:bodyPr>
            <a:noAutofit/>
          </a:bodyPr>
          <a:lstStyle/>
          <a:p>
            <a:pPr algn="just">
              <a:spcBef>
                <a:spcPts val="0"/>
              </a:spcBef>
            </a:pPr>
            <a:r>
              <a:rPr lang="es-ES" sz="2400" dirty="0">
                <a:solidFill>
                  <a:schemeClr val="tx1"/>
                </a:solidFill>
              </a:rPr>
              <a:t>La mezcla del español y el inglés es tan antigua como los dos idiomas han estado en contacto en Estados Unidos. El fenómeno no es exclusivo. Según nos cuenta el sociolingüista David Divita, los bilingües de francés e inglés han hecho que surja el </a:t>
            </a:r>
            <a:r>
              <a:rPr lang="es-ES" sz="2400" b="1" i="1" dirty="0" err="1">
                <a:solidFill>
                  <a:schemeClr val="tx1"/>
                </a:solidFill>
              </a:rPr>
              <a:t>Franglais</a:t>
            </a:r>
            <a:r>
              <a:rPr lang="es-ES" sz="2400" dirty="0">
                <a:solidFill>
                  <a:schemeClr val="tx1"/>
                </a:solidFill>
              </a:rPr>
              <a:t>. Divita, como muchos otros expertos, se da prisa en especificar qué es el Spanglish. No es inventar palabras como </a:t>
            </a:r>
            <a:r>
              <a:rPr lang="es-ES" sz="2400" b="1" dirty="0">
                <a:solidFill>
                  <a:schemeClr val="tx1"/>
                </a:solidFill>
              </a:rPr>
              <a:t>rufo</a:t>
            </a:r>
            <a:r>
              <a:rPr lang="es-ES" sz="2400" dirty="0">
                <a:solidFill>
                  <a:schemeClr val="tx1"/>
                </a:solidFill>
              </a:rPr>
              <a:t> ni adaptar malas traducciones por no conocer el término original. Cada vez cobra más fuerza el argumento de que el Spanglish viene del bilingüismo, del conocimiento de dos lenguas, y no de la falta de dominio de una de ellas.</a:t>
            </a:r>
          </a:p>
          <a:p>
            <a:pPr algn="just">
              <a:spcBef>
                <a:spcPts val="0"/>
              </a:spcBef>
            </a:pPr>
            <a:endParaRPr lang="es-ES" sz="2200" i="1" dirty="0">
              <a:solidFill>
                <a:schemeClr val="tx1"/>
              </a:solidFill>
            </a:endParaRPr>
          </a:p>
          <a:p>
            <a:pPr marL="0" indent="0" algn="r">
              <a:spcBef>
                <a:spcPts val="0"/>
              </a:spcBef>
              <a:buNone/>
            </a:pPr>
            <a:r>
              <a:rPr lang="pt-BR" sz="2000" dirty="0">
                <a:solidFill>
                  <a:schemeClr val="tx1"/>
                </a:solidFill>
              </a:rPr>
              <a:t>PEREDA, C. F. El </a:t>
            </a:r>
            <a:r>
              <a:rPr lang="pt-BR" sz="2000" b="1" dirty="0" err="1">
                <a:solidFill>
                  <a:schemeClr val="tx1"/>
                </a:solidFill>
              </a:rPr>
              <a:t>Spanglish</a:t>
            </a:r>
            <a:r>
              <a:rPr lang="pt-BR" sz="2000" b="1" dirty="0">
                <a:solidFill>
                  <a:schemeClr val="tx1"/>
                </a:solidFill>
              </a:rPr>
              <a:t> es cosa de </a:t>
            </a:r>
            <a:r>
              <a:rPr lang="pt-BR" sz="2000" b="1" dirty="0" err="1">
                <a:solidFill>
                  <a:schemeClr val="tx1"/>
                </a:solidFill>
              </a:rPr>
              <a:t>bilingües</a:t>
            </a:r>
            <a:r>
              <a:rPr lang="pt-BR" sz="2000" b="1" dirty="0">
                <a:solidFill>
                  <a:schemeClr val="tx1"/>
                </a:solidFill>
              </a:rPr>
              <a:t>. </a:t>
            </a:r>
            <a:r>
              <a:rPr lang="pt-BR" sz="2000" dirty="0">
                <a:solidFill>
                  <a:schemeClr val="tx1"/>
                </a:solidFill>
              </a:rPr>
              <a:t>El País, 14 de </a:t>
            </a:r>
            <a:r>
              <a:rPr lang="pt-BR" sz="2000" dirty="0" err="1">
                <a:solidFill>
                  <a:schemeClr val="tx1"/>
                </a:solidFill>
              </a:rPr>
              <a:t>julio</a:t>
            </a:r>
            <a:r>
              <a:rPr lang="pt-BR" sz="2000" dirty="0">
                <a:solidFill>
                  <a:schemeClr val="tx1"/>
                </a:solidFill>
              </a:rPr>
              <a:t> de 2010. Blogs:  Internacional. Disponível em: </a:t>
            </a:r>
            <a:r>
              <a:rPr lang="pt-BR" sz="2000" dirty="0">
                <a:solidFill>
                  <a:schemeClr val="tx1"/>
                </a:solidFill>
                <a:hlinkClick r:id="rId2"/>
              </a:rPr>
              <a:t>http://blogs.elpais.com/usa-espanol/2010/07/spanglish-es-cosa-de-bilingues.html</a:t>
            </a:r>
            <a:r>
              <a:rPr lang="pt-BR" sz="2000" dirty="0">
                <a:solidFill>
                  <a:schemeClr val="tx1"/>
                </a:solidFill>
              </a:rPr>
              <a:t> Acesso: 21/05/2020</a:t>
            </a: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2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742277" y="1149627"/>
            <a:ext cx="10137912" cy="5426766"/>
          </a:xfrm>
        </p:spPr>
        <p:txBody>
          <a:bodyPr>
            <a:noAutofit/>
          </a:bodyPr>
          <a:lstStyle/>
          <a:p>
            <a:pPr algn="just">
              <a:spcBef>
                <a:spcPts val="0"/>
              </a:spcBef>
            </a:pPr>
            <a:r>
              <a:rPr lang="es-ES" sz="2400" dirty="0">
                <a:solidFill>
                  <a:schemeClr val="tx1"/>
                </a:solidFill>
              </a:rPr>
              <a:t>Los términos empleados en el Spanglish, como los pertenecientes a cualquier idioma, conllevan determinados significados culturales. Estos significados se corresponden con los grupos o las comunidades que los utilizan, por lo que ni siquiera el vocabulario del Spanglish se puede extender a una comunidad tan heterogénea como los hispanohablantes de Estados Unidos. Flores es de origen Salvadoreño, nacida en Texas y está casada con un Mexicano. </a:t>
            </a:r>
            <a:r>
              <a:rPr lang="es-ES" sz="2400" b="1" dirty="0">
                <a:solidFill>
                  <a:schemeClr val="tx1"/>
                </a:solidFill>
              </a:rPr>
              <a:t>Todavía no han encontrado la palabra exacta para definir el pelo de su primera hija</a:t>
            </a:r>
            <a:r>
              <a:rPr lang="es-ES" sz="2400" dirty="0">
                <a:solidFill>
                  <a:schemeClr val="tx1"/>
                </a:solidFill>
              </a:rPr>
              <a:t>. En México se dice que es 'chino'. En Salvador le dirían 'colocho’.</a:t>
            </a:r>
          </a:p>
          <a:p>
            <a:pPr algn="just">
              <a:spcBef>
                <a:spcPts val="0"/>
              </a:spcBef>
            </a:pPr>
            <a:endParaRPr lang="es-ES" sz="2200" i="1" dirty="0">
              <a:solidFill>
                <a:schemeClr val="tx1"/>
              </a:solidFill>
            </a:endParaRPr>
          </a:p>
          <a:p>
            <a:pPr marL="0" indent="0" algn="r">
              <a:spcBef>
                <a:spcPts val="0"/>
              </a:spcBef>
              <a:buNone/>
            </a:pPr>
            <a:r>
              <a:rPr lang="pt-BR" sz="2000" dirty="0">
                <a:solidFill>
                  <a:schemeClr val="tx1"/>
                </a:solidFill>
              </a:rPr>
              <a:t>PEREDA, C. F. El </a:t>
            </a:r>
            <a:r>
              <a:rPr lang="pt-BR" sz="2000" b="1" dirty="0" err="1">
                <a:solidFill>
                  <a:schemeClr val="tx1"/>
                </a:solidFill>
              </a:rPr>
              <a:t>Spanglish</a:t>
            </a:r>
            <a:r>
              <a:rPr lang="pt-BR" sz="2000" b="1" dirty="0">
                <a:solidFill>
                  <a:schemeClr val="tx1"/>
                </a:solidFill>
              </a:rPr>
              <a:t> es cosa de </a:t>
            </a:r>
            <a:r>
              <a:rPr lang="pt-BR" sz="2000" b="1" dirty="0" err="1">
                <a:solidFill>
                  <a:schemeClr val="tx1"/>
                </a:solidFill>
              </a:rPr>
              <a:t>bilingües</a:t>
            </a:r>
            <a:r>
              <a:rPr lang="pt-BR" sz="2000" b="1" dirty="0">
                <a:solidFill>
                  <a:schemeClr val="tx1"/>
                </a:solidFill>
              </a:rPr>
              <a:t>. </a:t>
            </a:r>
            <a:r>
              <a:rPr lang="pt-BR" sz="2000" dirty="0">
                <a:solidFill>
                  <a:schemeClr val="tx1"/>
                </a:solidFill>
              </a:rPr>
              <a:t>El País, 14 de </a:t>
            </a:r>
            <a:r>
              <a:rPr lang="pt-BR" sz="2000" dirty="0" err="1">
                <a:solidFill>
                  <a:schemeClr val="tx1"/>
                </a:solidFill>
              </a:rPr>
              <a:t>julio</a:t>
            </a:r>
            <a:r>
              <a:rPr lang="pt-BR" sz="2000" dirty="0">
                <a:solidFill>
                  <a:schemeClr val="tx1"/>
                </a:solidFill>
              </a:rPr>
              <a:t> de 2010. Blogs:  Internacional. Disponível em: </a:t>
            </a:r>
            <a:r>
              <a:rPr lang="pt-BR" sz="2000" dirty="0">
                <a:solidFill>
                  <a:schemeClr val="tx1"/>
                </a:solidFill>
                <a:hlinkClick r:id="rId2"/>
              </a:rPr>
              <a:t>http://blogs.elpais.com/usa-espanol/2010/07/spanglish-es-cosa-de-bilingues.html</a:t>
            </a:r>
            <a:r>
              <a:rPr lang="pt-BR" sz="2000" dirty="0">
                <a:solidFill>
                  <a:schemeClr val="tx1"/>
                </a:solidFill>
              </a:rPr>
              <a:t> Acesso: 21/05/2020</a:t>
            </a: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8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96503" y="259061"/>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842052" y="1444487"/>
            <a:ext cx="9872870" cy="5154452"/>
          </a:xfrm>
        </p:spPr>
        <p:txBody>
          <a:bodyPr>
            <a:noAutofit/>
          </a:bodyPr>
          <a:lstStyle/>
          <a:p>
            <a:pPr marL="0" lvl="0" indent="0" algn="just" defTabSz="914400" eaLnBrk="0" fontAlgn="base" hangingPunct="0">
              <a:spcBef>
                <a:spcPct val="0"/>
              </a:spcBef>
              <a:spcAft>
                <a:spcPct val="0"/>
              </a:spcAft>
              <a:buClrTx/>
              <a:buNone/>
            </a:pPr>
            <a:r>
              <a:rPr lang="pt-BR" altLang="pt-BR" sz="2400" dirty="0">
                <a:solidFill>
                  <a:schemeClr val="tx1"/>
                </a:solidFill>
              </a:rPr>
              <a:t>Este grupo, a que </a:t>
            </a:r>
            <a:r>
              <a:rPr lang="pt-BR" altLang="pt-BR" sz="2400" dirty="0" err="1">
                <a:solidFill>
                  <a:schemeClr val="tx1"/>
                </a:solidFill>
              </a:rPr>
              <a:t>despectivamente</a:t>
            </a:r>
            <a:r>
              <a:rPr lang="pt-BR" altLang="pt-BR" sz="2400" dirty="0">
                <a:solidFill>
                  <a:schemeClr val="tx1"/>
                </a:solidFill>
              </a:rPr>
              <a:t> </a:t>
            </a:r>
            <a:r>
              <a:rPr lang="pt-BR" altLang="pt-BR" sz="2400" dirty="0" err="1">
                <a:solidFill>
                  <a:schemeClr val="tx1"/>
                </a:solidFill>
              </a:rPr>
              <a:t>los</a:t>
            </a:r>
            <a:r>
              <a:rPr lang="pt-BR" altLang="pt-BR" sz="2400" dirty="0">
                <a:solidFill>
                  <a:schemeClr val="tx1"/>
                </a:solidFill>
              </a:rPr>
              <a:t> </a:t>
            </a:r>
            <a:r>
              <a:rPr lang="pt-BR" altLang="pt-BR" sz="2400" dirty="0" err="1">
                <a:solidFill>
                  <a:schemeClr val="tx1"/>
                </a:solidFill>
              </a:rPr>
              <a:t>anglosajones</a:t>
            </a:r>
            <a:r>
              <a:rPr lang="pt-BR" altLang="pt-BR" sz="2400" dirty="0">
                <a:solidFill>
                  <a:schemeClr val="tx1"/>
                </a:solidFill>
              </a:rPr>
              <a:t> </a:t>
            </a:r>
            <a:r>
              <a:rPr lang="pt-BR" altLang="pt-BR" sz="2400" dirty="0" err="1">
                <a:solidFill>
                  <a:schemeClr val="tx1"/>
                </a:solidFill>
              </a:rPr>
              <a:t>suelen</a:t>
            </a:r>
            <a:r>
              <a:rPr lang="pt-BR" altLang="pt-BR" sz="2400" dirty="0">
                <a:solidFill>
                  <a:schemeClr val="tx1"/>
                </a:solidFill>
              </a:rPr>
              <a:t> </a:t>
            </a:r>
            <a:r>
              <a:rPr lang="pt-BR" altLang="pt-BR" sz="2400" dirty="0" err="1">
                <a:solidFill>
                  <a:schemeClr val="tx1"/>
                </a:solidFill>
              </a:rPr>
              <a:t>llamar</a:t>
            </a:r>
            <a:r>
              <a:rPr lang="pt-BR" altLang="pt-BR" sz="2400" dirty="0">
                <a:solidFill>
                  <a:schemeClr val="tx1"/>
                </a:solidFill>
              </a:rPr>
              <a:t> “chicanos”, no </a:t>
            </a:r>
            <a:r>
              <a:rPr lang="pt-BR" altLang="pt-BR" sz="2400" dirty="0" err="1">
                <a:solidFill>
                  <a:schemeClr val="tx1"/>
                </a:solidFill>
              </a:rPr>
              <a:t>solamente</a:t>
            </a:r>
            <a:r>
              <a:rPr lang="pt-BR" altLang="pt-BR" sz="2400" dirty="0">
                <a:solidFill>
                  <a:schemeClr val="tx1"/>
                </a:solidFill>
              </a:rPr>
              <a:t> </a:t>
            </a:r>
            <a:r>
              <a:rPr lang="pt-BR" altLang="pt-BR" sz="2400" dirty="0" err="1">
                <a:solidFill>
                  <a:schemeClr val="tx1"/>
                </a:solidFill>
              </a:rPr>
              <a:t>mantiene</a:t>
            </a:r>
            <a:r>
              <a:rPr lang="pt-BR" altLang="pt-BR" sz="2400" dirty="0">
                <a:solidFill>
                  <a:schemeClr val="tx1"/>
                </a:solidFill>
              </a:rPr>
              <a:t> sus particularidades </a:t>
            </a:r>
            <a:r>
              <a:rPr lang="pt-BR" altLang="pt-BR" sz="2400" dirty="0" err="1">
                <a:solidFill>
                  <a:schemeClr val="tx1"/>
                </a:solidFill>
              </a:rPr>
              <a:t>culturales</a:t>
            </a:r>
            <a:r>
              <a:rPr lang="pt-BR" altLang="pt-BR" sz="2400" dirty="0">
                <a:solidFill>
                  <a:schemeClr val="tx1"/>
                </a:solidFill>
              </a:rPr>
              <a:t> sino </a:t>
            </a:r>
            <a:r>
              <a:rPr lang="pt-BR" altLang="pt-BR" sz="2400" dirty="0" err="1">
                <a:solidFill>
                  <a:schemeClr val="tx1"/>
                </a:solidFill>
              </a:rPr>
              <a:t>sigue</a:t>
            </a:r>
            <a:r>
              <a:rPr lang="pt-BR" altLang="pt-BR" sz="2400" dirty="0">
                <a:solidFill>
                  <a:schemeClr val="tx1"/>
                </a:solidFill>
              </a:rPr>
              <a:t> </a:t>
            </a:r>
            <a:r>
              <a:rPr lang="pt-BR" altLang="pt-BR" sz="2400" dirty="0" err="1">
                <a:solidFill>
                  <a:schemeClr val="tx1"/>
                </a:solidFill>
              </a:rPr>
              <a:t>cultivándolas</a:t>
            </a:r>
            <a:r>
              <a:rPr lang="pt-BR" altLang="pt-BR" sz="2400" dirty="0">
                <a:solidFill>
                  <a:schemeClr val="tx1"/>
                </a:solidFill>
              </a:rPr>
              <a:t> a través de una </a:t>
            </a:r>
            <a:r>
              <a:rPr lang="pt-BR" altLang="pt-BR" sz="2400" dirty="0" err="1">
                <a:solidFill>
                  <a:schemeClr val="tx1"/>
                </a:solidFill>
              </a:rPr>
              <a:t>producción</a:t>
            </a:r>
            <a:r>
              <a:rPr lang="pt-BR" altLang="pt-BR" sz="2400" dirty="0">
                <a:solidFill>
                  <a:schemeClr val="tx1"/>
                </a:solidFill>
              </a:rPr>
              <a:t> cultural autóctone que, </a:t>
            </a:r>
            <a:r>
              <a:rPr lang="pt-BR" altLang="pt-BR" sz="2400" dirty="0" err="1">
                <a:solidFill>
                  <a:schemeClr val="tx1"/>
                </a:solidFill>
              </a:rPr>
              <a:t>aunque</a:t>
            </a:r>
            <a:r>
              <a:rPr lang="pt-BR" altLang="pt-BR" sz="2400" dirty="0">
                <a:solidFill>
                  <a:schemeClr val="tx1"/>
                </a:solidFill>
              </a:rPr>
              <a:t> latina, </a:t>
            </a:r>
            <a:r>
              <a:rPr lang="pt-BR" altLang="pt-BR" sz="2400" dirty="0" err="1">
                <a:solidFill>
                  <a:schemeClr val="tx1"/>
                </a:solidFill>
              </a:rPr>
              <a:t>manifiesta</a:t>
            </a:r>
            <a:r>
              <a:rPr lang="pt-BR" altLang="pt-BR" sz="2400" dirty="0">
                <a:solidFill>
                  <a:schemeClr val="tx1"/>
                </a:solidFill>
              </a:rPr>
              <a:t> rasgos distintos de </a:t>
            </a:r>
            <a:r>
              <a:rPr lang="pt-BR" altLang="pt-BR" sz="2400" dirty="0" err="1">
                <a:solidFill>
                  <a:schemeClr val="tx1"/>
                </a:solidFill>
              </a:rPr>
              <a:t>las</a:t>
            </a:r>
            <a:r>
              <a:rPr lang="pt-BR" altLang="pt-BR" sz="2400" dirty="0">
                <a:solidFill>
                  <a:schemeClr val="tx1"/>
                </a:solidFill>
              </a:rPr>
              <a:t> </a:t>
            </a:r>
            <a:r>
              <a:rPr lang="pt-BR" altLang="pt-BR" sz="2400" dirty="0" err="1">
                <a:solidFill>
                  <a:schemeClr val="tx1"/>
                </a:solidFill>
              </a:rPr>
              <a:t>demás</a:t>
            </a:r>
            <a:r>
              <a:rPr lang="pt-BR" altLang="pt-BR" sz="2400" dirty="0">
                <a:solidFill>
                  <a:schemeClr val="tx1"/>
                </a:solidFill>
              </a:rPr>
              <a:t> culturas </a:t>
            </a:r>
            <a:r>
              <a:rPr lang="pt-BR" altLang="pt-BR" sz="2400" dirty="0" err="1">
                <a:solidFill>
                  <a:schemeClr val="tx1"/>
                </a:solidFill>
              </a:rPr>
              <a:t>hispánicas</a:t>
            </a:r>
            <a:r>
              <a:rPr lang="pt-BR" altLang="pt-BR" sz="2400" dirty="0">
                <a:solidFill>
                  <a:schemeClr val="tx1"/>
                </a:solidFill>
              </a:rPr>
              <a:t>. La </a:t>
            </a:r>
            <a:r>
              <a:rPr lang="pt-BR" altLang="pt-BR" sz="2400" b="1" dirty="0" err="1">
                <a:solidFill>
                  <a:schemeClr val="tx1"/>
                </a:solidFill>
              </a:rPr>
              <a:t>resistencia</a:t>
            </a:r>
            <a:r>
              <a:rPr lang="pt-BR" altLang="pt-BR" sz="2400" dirty="0">
                <a:solidFill>
                  <a:schemeClr val="tx1"/>
                </a:solidFill>
              </a:rPr>
              <a:t> de este grupo </a:t>
            </a:r>
            <a:r>
              <a:rPr lang="pt-BR" altLang="pt-BR" sz="2400" dirty="0" err="1">
                <a:solidFill>
                  <a:schemeClr val="tx1"/>
                </a:solidFill>
              </a:rPr>
              <a:t>en</a:t>
            </a:r>
            <a:r>
              <a:rPr lang="pt-BR" altLang="pt-BR" sz="2400" dirty="0">
                <a:solidFill>
                  <a:schemeClr val="tx1"/>
                </a:solidFill>
              </a:rPr>
              <a:t> </a:t>
            </a:r>
            <a:r>
              <a:rPr lang="pt-BR" altLang="pt-BR" sz="2400" dirty="0" err="1">
                <a:solidFill>
                  <a:schemeClr val="tx1"/>
                </a:solidFill>
              </a:rPr>
              <a:t>aculturarse</a:t>
            </a:r>
            <a:r>
              <a:rPr lang="pt-BR" altLang="pt-BR" sz="2400" dirty="0">
                <a:solidFill>
                  <a:schemeClr val="tx1"/>
                </a:solidFill>
              </a:rPr>
              <a:t> – al que se </a:t>
            </a:r>
            <a:r>
              <a:rPr lang="pt-BR" altLang="pt-BR" sz="2400" dirty="0" err="1">
                <a:solidFill>
                  <a:schemeClr val="tx1"/>
                </a:solidFill>
              </a:rPr>
              <a:t>añade</a:t>
            </a:r>
            <a:r>
              <a:rPr lang="pt-BR" altLang="pt-BR" sz="2400" dirty="0">
                <a:solidFill>
                  <a:schemeClr val="tx1"/>
                </a:solidFill>
              </a:rPr>
              <a:t> </a:t>
            </a:r>
            <a:r>
              <a:rPr lang="pt-BR" altLang="pt-BR" sz="2400" dirty="0" err="1">
                <a:solidFill>
                  <a:schemeClr val="tx1"/>
                </a:solidFill>
              </a:rPr>
              <a:t>la</a:t>
            </a:r>
            <a:r>
              <a:rPr lang="pt-BR" altLang="pt-BR" sz="2400" dirty="0">
                <a:solidFill>
                  <a:schemeClr val="tx1"/>
                </a:solidFill>
              </a:rPr>
              <a:t> </a:t>
            </a:r>
            <a:r>
              <a:rPr lang="pt-BR" altLang="pt-BR" sz="2400" dirty="0" err="1">
                <a:solidFill>
                  <a:schemeClr val="tx1"/>
                </a:solidFill>
              </a:rPr>
              <a:t>situación</a:t>
            </a:r>
            <a:r>
              <a:rPr lang="pt-BR" altLang="pt-BR" sz="2400" dirty="0">
                <a:solidFill>
                  <a:schemeClr val="tx1"/>
                </a:solidFill>
              </a:rPr>
              <a:t> peculiar de </a:t>
            </a:r>
            <a:r>
              <a:rPr lang="pt-BR" altLang="pt-BR" sz="2400" dirty="0" err="1">
                <a:solidFill>
                  <a:schemeClr val="tx1"/>
                </a:solidFill>
              </a:rPr>
              <a:t>su</a:t>
            </a:r>
            <a:r>
              <a:rPr lang="pt-BR" altLang="pt-BR" sz="2400" dirty="0">
                <a:solidFill>
                  <a:schemeClr val="tx1"/>
                </a:solidFill>
              </a:rPr>
              <a:t> </a:t>
            </a:r>
            <a:r>
              <a:rPr lang="pt-BR" altLang="pt-BR" sz="2400" dirty="0" err="1">
                <a:solidFill>
                  <a:schemeClr val="tx1"/>
                </a:solidFill>
              </a:rPr>
              <a:t>formación</a:t>
            </a:r>
            <a:r>
              <a:rPr lang="pt-BR" altLang="pt-BR" sz="2400" dirty="0">
                <a:solidFill>
                  <a:schemeClr val="tx1"/>
                </a:solidFill>
              </a:rPr>
              <a:t> histórica – relativiza </a:t>
            </a:r>
            <a:r>
              <a:rPr lang="pt-BR" altLang="pt-BR" sz="2400" dirty="0" err="1">
                <a:solidFill>
                  <a:schemeClr val="tx1"/>
                </a:solidFill>
              </a:rPr>
              <a:t>la</a:t>
            </a:r>
            <a:r>
              <a:rPr lang="pt-BR" altLang="pt-BR" sz="2400" dirty="0">
                <a:solidFill>
                  <a:schemeClr val="tx1"/>
                </a:solidFill>
              </a:rPr>
              <a:t> autoproclamada </a:t>
            </a:r>
            <a:r>
              <a:rPr lang="pt-BR" altLang="pt-BR" sz="2400" dirty="0" err="1">
                <a:solidFill>
                  <a:schemeClr val="tx1"/>
                </a:solidFill>
              </a:rPr>
              <a:t>unidad</a:t>
            </a:r>
            <a:r>
              <a:rPr lang="pt-BR" altLang="pt-BR" sz="2400" dirty="0">
                <a:solidFill>
                  <a:schemeClr val="tx1"/>
                </a:solidFill>
              </a:rPr>
              <a:t> cultural </a:t>
            </a:r>
            <a:r>
              <a:rPr lang="pt-BR" altLang="pt-BR" sz="2400" dirty="0" err="1">
                <a:solidFill>
                  <a:schemeClr val="tx1"/>
                </a:solidFill>
              </a:rPr>
              <a:t>estadounidense</a:t>
            </a:r>
            <a:r>
              <a:rPr lang="pt-BR" altLang="pt-BR" sz="2400" dirty="0">
                <a:solidFill>
                  <a:schemeClr val="tx1"/>
                </a:solidFill>
              </a:rPr>
              <a:t> y, al </a:t>
            </a:r>
            <a:r>
              <a:rPr lang="pt-BR" altLang="pt-BR" sz="2400" dirty="0" err="1">
                <a:solidFill>
                  <a:schemeClr val="tx1"/>
                </a:solidFill>
              </a:rPr>
              <a:t>mismo</a:t>
            </a:r>
            <a:r>
              <a:rPr lang="pt-BR" altLang="pt-BR" sz="2400" dirty="0">
                <a:solidFill>
                  <a:schemeClr val="tx1"/>
                </a:solidFill>
              </a:rPr>
              <a:t> </a:t>
            </a:r>
            <a:r>
              <a:rPr lang="pt-BR" altLang="pt-BR" sz="2400" dirty="0" err="1">
                <a:solidFill>
                  <a:schemeClr val="tx1"/>
                </a:solidFill>
              </a:rPr>
              <a:t>tiempo</a:t>
            </a:r>
            <a:r>
              <a:rPr lang="pt-BR" altLang="pt-BR" sz="2400" dirty="0">
                <a:solidFill>
                  <a:schemeClr val="tx1"/>
                </a:solidFill>
              </a:rPr>
              <a:t>, </a:t>
            </a:r>
            <a:r>
              <a:rPr lang="pt-BR" altLang="pt-BR" sz="2400" b="1" dirty="0" err="1">
                <a:solidFill>
                  <a:schemeClr val="tx1"/>
                </a:solidFill>
              </a:rPr>
              <a:t>amplía</a:t>
            </a:r>
            <a:r>
              <a:rPr lang="pt-BR" altLang="pt-BR" sz="2400" b="1" dirty="0">
                <a:solidFill>
                  <a:schemeClr val="tx1"/>
                </a:solidFill>
              </a:rPr>
              <a:t> </a:t>
            </a:r>
            <a:r>
              <a:rPr lang="pt-BR" altLang="pt-BR" sz="2400" b="1" dirty="0" err="1">
                <a:solidFill>
                  <a:schemeClr val="tx1"/>
                </a:solidFill>
              </a:rPr>
              <a:t>las</a:t>
            </a:r>
            <a:r>
              <a:rPr lang="pt-BR" altLang="pt-BR" sz="2400" b="1" dirty="0">
                <a:solidFill>
                  <a:schemeClr val="tx1"/>
                </a:solidFill>
              </a:rPr>
              <a:t> </a:t>
            </a:r>
            <a:r>
              <a:rPr lang="pt-BR" altLang="pt-BR" sz="2400" b="1" dirty="0" err="1">
                <a:solidFill>
                  <a:schemeClr val="tx1"/>
                </a:solidFill>
              </a:rPr>
              <a:t>fronteras</a:t>
            </a:r>
            <a:r>
              <a:rPr lang="pt-BR" altLang="pt-BR" sz="2400" b="1" dirty="0">
                <a:solidFill>
                  <a:schemeClr val="tx1"/>
                </a:solidFill>
              </a:rPr>
              <a:t> </a:t>
            </a:r>
            <a:r>
              <a:rPr lang="pt-BR" altLang="pt-BR" sz="2400" b="1" dirty="0" err="1">
                <a:solidFill>
                  <a:schemeClr val="tx1"/>
                </a:solidFill>
              </a:rPr>
              <a:t>culturales</a:t>
            </a:r>
            <a:r>
              <a:rPr lang="pt-BR" altLang="pt-BR" sz="2400" dirty="0">
                <a:solidFill>
                  <a:schemeClr val="tx1"/>
                </a:solidFill>
              </a:rPr>
              <a:t> </a:t>
            </a:r>
            <a:r>
              <a:rPr lang="pt-BR" altLang="pt-BR" sz="2400" b="1" dirty="0">
                <a:solidFill>
                  <a:schemeClr val="tx1"/>
                </a:solidFill>
              </a:rPr>
              <a:t>de </a:t>
            </a:r>
            <a:r>
              <a:rPr lang="pt-BR" altLang="pt-BR" sz="2400" b="1" dirty="0" err="1">
                <a:solidFill>
                  <a:schemeClr val="tx1"/>
                </a:solidFill>
              </a:rPr>
              <a:t>Latinoamérica</a:t>
            </a:r>
            <a:r>
              <a:rPr lang="pt-BR" altLang="pt-BR" sz="2400" dirty="0">
                <a:solidFill>
                  <a:schemeClr val="tx1"/>
                </a:solidFill>
              </a:rPr>
              <a:t>.</a:t>
            </a:r>
          </a:p>
          <a:p>
            <a:pPr marL="0" lvl="0" indent="0" algn="just" defTabSz="914400" eaLnBrk="0" fontAlgn="base" hangingPunct="0">
              <a:spcBef>
                <a:spcPct val="0"/>
              </a:spcBef>
              <a:spcAft>
                <a:spcPct val="0"/>
              </a:spcAft>
              <a:buClrTx/>
              <a:buNone/>
            </a:pPr>
            <a:endParaRPr lang="es-ES" sz="2000" i="1" dirty="0">
              <a:solidFill>
                <a:schemeClr val="tx1"/>
              </a:solidFill>
            </a:endParaRPr>
          </a:p>
          <a:p>
            <a:pPr marL="0" indent="0" algn="r">
              <a:spcBef>
                <a:spcPts val="0"/>
              </a:spcBef>
              <a:buNone/>
            </a:pPr>
            <a:r>
              <a:rPr lang="pt-BR" sz="2000" dirty="0">
                <a:solidFill>
                  <a:schemeClr val="tx1"/>
                </a:solidFill>
              </a:rPr>
              <a:t>PITA, L. F. D. </a:t>
            </a:r>
            <a:r>
              <a:rPr lang="pt-BR" sz="2000" b="1" dirty="0" err="1">
                <a:solidFill>
                  <a:schemeClr val="tx1"/>
                </a:solidFill>
              </a:rPr>
              <a:t>Spanglish</a:t>
            </a:r>
            <a:r>
              <a:rPr lang="pt-BR" sz="2000" b="1" dirty="0">
                <a:solidFill>
                  <a:schemeClr val="tx1"/>
                </a:solidFill>
              </a:rPr>
              <a:t>: </a:t>
            </a:r>
            <a:r>
              <a:rPr lang="pt-BR" sz="2000" b="1" dirty="0" err="1">
                <a:solidFill>
                  <a:schemeClr val="tx1"/>
                </a:solidFill>
              </a:rPr>
              <a:t>el</a:t>
            </a:r>
            <a:r>
              <a:rPr lang="pt-BR" sz="2000" b="1" dirty="0">
                <a:solidFill>
                  <a:schemeClr val="tx1"/>
                </a:solidFill>
              </a:rPr>
              <a:t> </a:t>
            </a:r>
            <a:r>
              <a:rPr lang="pt-BR" sz="2000" b="1" dirty="0" err="1">
                <a:solidFill>
                  <a:schemeClr val="tx1"/>
                </a:solidFill>
              </a:rPr>
              <a:t>español</a:t>
            </a:r>
            <a:r>
              <a:rPr lang="pt-BR" sz="2000" b="1" dirty="0">
                <a:solidFill>
                  <a:schemeClr val="tx1"/>
                </a:solidFill>
              </a:rPr>
              <a:t> chicano de </a:t>
            </a:r>
            <a:r>
              <a:rPr lang="pt-BR" sz="2000" b="1" dirty="0" err="1">
                <a:solidFill>
                  <a:schemeClr val="tx1"/>
                </a:solidFill>
              </a:rPr>
              <a:t>Aztlán</a:t>
            </a:r>
            <a:r>
              <a:rPr lang="pt-BR" sz="2000" b="1" dirty="0">
                <a:solidFill>
                  <a:schemeClr val="tx1"/>
                </a:solidFill>
              </a:rPr>
              <a:t>. </a:t>
            </a:r>
            <a:r>
              <a:rPr lang="pt-BR" sz="2000" dirty="0">
                <a:solidFill>
                  <a:schemeClr val="tx1"/>
                </a:solidFill>
              </a:rPr>
              <a:t>Revista Virtual Hispanista,</a:t>
            </a:r>
          </a:p>
          <a:p>
            <a:pPr marL="0" indent="0" algn="r">
              <a:spcBef>
                <a:spcPts val="0"/>
              </a:spcBef>
              <a:buNone/>
            </a:pPr>
            <a:r>
              <a:rPr lang="pt-BR" sz="2000" dirty="0">
                <a:solidFill>
                  <a:schemeClr val="tx1"/>
                </a:solidFill>
              </a:rPr>
              <a:t>2000. Disponível em: </a:t>
            </a:r>
            <a:r>
              <a:rPr lang="pt-BR" sz="2000" dirty="0">
                <a:solidFill>
                  <a:schemeClr val="tx1"/>
                </a:solidFill>
                <a:hlinkClick r:id="rId2"/>
              </a:rPr>
              <a:t>http://www.hispanista.com.br/revista/unipitaesp.htm</a:t>
            </a:r>
            <a:r>
              <a:rPr lang="pt-BR" sz="2000" dirty="0">
                <a:solidFill>
                  <a:schemeClr val="tx1"/>
                </a:solidFill>
              </a:rPr>
              <a:t>  Acesso: 21/05/2020.</a:t>
            </a: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9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470993" y="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842052" y="1266226"/>
            <a:ext cx="9939132" cy="5332714"/>
          </a:xfrm>
        </p:spPr>
        <p:txBody>
          <a:bodyPr>
            <a:noAutofit/>
          </a:bodyPr>
          <a:lstStyle/>
          <a:p>
            <a:pPr marL="0" indent="0" algn="just" defTabSz="914400" eaLnBrk="0" fontAlgn="base" hangingPunct="0">
              <a:spcBef>
                <a:spcPct val="0"/>
              </a:spcBef>
              <a:spcAft>
                <a:spcPct val="0"/>
              </a:spcAft>
              <a:buClrTx/>
              <a:buNone/>
            </a:pPr>
            <a:r>
              <a:rPr lang="pt-BR" altLang="pt-BR" sz="2400" dirty="0">
                <a:solidFill>
                  <a:schemeClr val="tx1"/>
                </a:solidFill>
              </a:rPr>
              <a:t>El grupo </a:t>
            </a:r>
            <a:r>
              <a:rPr lang="pt-BR" altLang="pt-BR" sz="2400" b="1" dirty="0">
                <a:solidFill>
                  <a:schemeClr val="tx1"/>
                </a:solidFill>
              </a:rPr>
              <a:t>chicano</a:t>
            </a:r>
            <a:r>
              <a:rPr lang="pt-BR" altLang="pt-BR" sz="2400" dirty="0">
                <a:solidFill>
                  <a:schemeClr val="tx1"/>
                </a:solidFill>
              </a:rPr>
              <a:t> – que se autodenomina “</a:t>
            </a:r>
            <a:r>
              <a:rPr lang="pt-BR" altLang="pt-BR" sz="2400" dirty="0" err="1">
                <a:solidFill>
                  <a:schemeClr val="tx1"/>
                </a:solidFill>
              </a:rPr>
              <a:t>la</a:t>
            </a:r>
            <a:r>
              <a:rPr lang="pt-BR" altLang="pt-BR" sz="2400" dirty="0">
                <a:solidFill>
                  <a:schemeClr val="tx1"/>
                </a:solidFill>
              </a:rPr>
              <a:t> </a:t>
            </a:r>
            <a:r>
              <a:rPr lang="pt-BR" altLang="pt-BR" sz="2400" dirty="0" err="1">
                <a:solidFill>
                  <a:schemeClr val="tx1"/>
                </a:solidFill>
              </a:rPr>
              <a:t>Raza</a:t>
            </a:r>
            <a:r>
              <a:rPr lang="pt-BR" altLang="pt-BR" sz="2400" dirty="0">
                <a:solidFill>
                  <a:schemeClr val="tx1"/>
                </a:solidFill>
              </a:rPr>
              <a:t>” – </a:t>
            </a:r>
            <a:r>
              <a:rPr lang="pt-BR" altLang="pt-BR" sz="2400" dirty="0" err="1">
                <a:solidFill>
                  <a:schemeClr val="tx1"/>
                </a:solidFill>
              </a:rPr>
              <a:t>tiene</a:t>
            </a:r>
            <a:r>
              <a:rPr lang="pt-BR" altLang="pt-BR" sz="2400" dirty="0">
                <a:solidFill>
                  <a:schemeClr val="tx1"/>
                </a:solidFill>
              </a:rPr>
              <a:t> </a:t>
            </a:r>
            <a:r>
              <a:rPr lang="pt-BR" altLang="pt-BR" sz="2400" dirty="0" err="1">
                <a:solidFill>
                  <a:schemeClr val="tx1"/>
                </a:solidFill>
              </a:rPr>
              <a:t>su</a:t>
            </a:r>
            <a:r>
              <a:rPr lang="pt-BR" altLang="pt-BR" sz="2400" dirty="0">
                <a:solidFill>
                  <a:schemeClr val="tx1"/>
                </a:solidFill>
              </a:rPr>
              <a:t> </a:t>
            </a:r>
            <a:r>
              <a:rPr lang="pt-BR" altLang="pt-BR" sz="2400" dirty="0" err="1">
                <a:solidFill>
                  <a:schemeClr val="tx1"/>
                </a:solidFill>
              </a:rPr>
              <a:t>origen</a:t>
            </a:r>
            <a:r>
              <a:rPr lang="pt-BR" altLang="pt-BR" sz="2400" dirty="0">
                <a:solidFill>
                  <a:schemeClr val="tx1"/>
                </a:solidFill>
              </a:rPr>
              <a:t> histórico </a:t>
            </a:r>
            <a:r>
              <a:rPr lang="pt-BR" altLang="pt-BR" sz="2400" dirty="0" err="1">
                <a:solidFill>
                  <a:schemeClr val="tx1"/>
                </a:solidFill>
              </a:rPr>
              <a:t>en</a:t>
            </a:r>
            <a:r>
              <a:rPr lang="pt-BR" altLang="pt-BR" sz="2400" dirty="0">
                <a:solidFill>
                  <a:schemeClr val="tx1"/>
                </a:solidFill>
              </a:rPr>
              <a:t> </a:t>
            </a:r>
            <a:r>
              <a:rPr lang="pt-BR" altLang="pt-BR" sz="2400" dirty="0" err="1">
                <a:solidFill>
                  <a:schemeClr val="tx1"/>
                </a:solidFill>
              </a:rPr>
              <a:t>la</a:t>
            </a:r>
            <a:r>
              <a:rPr lang="pt-BR" altLang="pt-BR" sz="2400" dirty="0">
                <a:solidFill>
                  <a:schemeClr val="tx1"/>
                </a:solidFill>
              </a:rPr>
              <a:t> </a:t>
            </a:r>
            <a:r>
              <a:rPr lang="pt-BR" altLang="pt-BR" sz="2400" dirty="0" err="1">
                <a:solidFill>
                  <a:schemeClr val="tx1"/>
                </a:solidFill>
              </a:rPr>
              <a:t>población</a:t>
            </a:r>
            <a:r>
              <a:rPr lang="pt-BR" altLang="pt-BR" sz="2400" dirty="0">
                <a:solidFill>
                  <a:schemeClr val="tx1"/>
                </a:solidFill>
              </a:rPr>
              <a:t> </a:t>
            </a:r>
            <a:r>
              <a:rPr lang="pt-BR" altLang="pt-BR" sz="2400" dirty="0" err="1">
                <a:solidFill>
                  <a:schemeClr val="tx1"/>
                </a:solidFill>
              </a:rPr>
              <a:t>mejicana</a:t>
            </a:r>
            <a:r>
              <a:rPr lang="pt-BR" altLang="pt-BR" sz="2400" dirty="0">
                <a:solidFill>
                  <a:schemeClr val="tx1"/>
                </a:solidFill>
              </a:rPr>
              <a:t> de </a:t>
            </a:r>
            <a:r>
              <a:rPr lang="pt-BR" altLang="pt-BR" sz="2400" dirty="0" err="1">
                <a:solidFill>
                  <a:schemeClr val="tx1"/>
                </a:solidFill>
              </a:rPr>
              <a:t>los</a:t>
            </a:r>
            <a:r>
              <a:rPr lang="pt-BR" altLang="pt-BR" sz="2400" dirty="0">
                <a:solidFill>
                  <a:schemeClr val="tx1"/>
                </a:solidFill>
              </a:rPr>
              <a:t> </a:t>
            </a:r>
            <a:r>
              <a:rPr lang="pt-BR" altLang="pt-BR" sz="2400" dirty="0" err="1">
                <a:solidFill>
                  <a:schemeClr val="tx1"/>
                </a:solidFill>
              </a:rPr>
              <a:t>territorios</a:t>
            </a:r>
            <a:r>
              <a:rPr lang="pt-BR" altLang="pt-BR" sz="2400" dirty="0">
                <a:solidFill>
                  <a:schemeClr val="tx1"/>
                </a:solidFill>
              </a:rPr>
              <a:t> conquistados por Estados Unidos </a:t>
            </a:r>
            <a:r>
              <a:rPr lang="pt-BR" altLang="pt-BR" sz="2400" dirty="0" err="1">
                <a:solidFill>
                  <a:schemeClr val="tx1"/>
                </a:solidFill>
              </a:rPr>
              <a:t>tras</a:t>
            </a:r>
            <a:r>
              <a:rPr lang="pt-BR" altLang="pt-BR" sz="2400" dirty="0">
                <a:solidFill>
                  <a:schemeClr val="tx1"/>
                </a:solidFill>
              </a:rPr>
              <a:t> </a:t>
            </a:r>
            <a:r>
              <a:rPr lang="pt-BR" altLang="pt-BR" sz="2400" dirty="0" err="1">
                <a:solidFill>
                  <a:schemeClr val="tx1"/>
                </a:solidFill>
              </a:rPr>
              <a:t>la</a:t>
            </a:r>
            <a:r>
              <a:rPr lang="pt-BR" altLang="pt-BR" sz="2400" dirty="0">
                <a:solidFill>
                  <a:schemeClr val="tx1"/>
                </a:solidFill>
              </a:rPr>
              <a:t> Guerra de </a:t>
            </a:r>
            <a:r>
              <a:rPr lang="pt-BR" altLang="pt-BR" sz="2400" dirty="0" err="1">
                <a:solidFill>
                  <a:schemeClr val="tx1"/>
                </a:solidFill>
              </a:rPr>
              <a:t>Tejas</a:t>
            </a:r>
            <a:r>
              <a:rPr lang="pt-BR" altLang="pt-BR" sz="2400" dirty="0">
                <a:solidFill>
                  <a:schemeClr val="tx1"/>
                </a:solidFill>
              </a:rPr>
              <a:t>, </a:t>
            </a:r>
            <a:r>
              <a:rPr lang="pt-BR" altLang="pt-BR" sz="2400" dirty="0" err="1">
                <a:solidFill>
                  <a:schemeClr val="tx1"/>
                </a:solidFill>
              </a:rPr>
              <a:t>en</a:t>
            </a:r>
            <a:r>
              <a:rPr lang="pt-BR" altLang="pt-BR" sz="2400" dirty="0">
                <a:solidFill>
                  <a:schemeClr val="tx1"/>
                </a:solidFill>
              </a:rPr>
              <a:t> 1848. Tales </a:t>
            </a:r>
            <a:r>
              <a:rPr lang="pt-BR" altLang="pt-BR" sz="2400" dirty="0" err="1">
                <a:solidFill>
                  <a:schemeClr val="tx1"/>
                </a:solidFill>
              </a:rPr>
              <a:t>territorios</a:t>
            </a:r>
            <a:r>
              <a:rPr lang="pt-BR" altLang="pt-BR" sz="2400" dirty="0">
                <a:solidFill>
                  <a:schemeClr val="tx1"/>
                </a:solidFill>
              </a:rPr>
              <a:t>, que </a:t>
            </a:r>
            <a:r>
              <a:rPr lang="pt-BR" altLang="pt-BR" sz="2400" dirty="0" err="1">
                <a:solidFill>
                  <a:schemeClr val="tx1"/>
                </a:solidFill>
              </a:rPr>
              <a:t>comprenden</a:t>
            </a:r>
            <a:r>
              <a:rPr lang="pt-BR" altLang="pt-BR" sz="2400" dirty="0">
                <a:solidFill>
                  <a:schemeClr val="tx1"/>
                </a:solidFill>
              </a:rPr>
              <a:t> dos </a:t>
            </a:r>
            <a:r>
              <a:rPr lang="pt-BR" altLang="pt-BR" sz="2400" dirty="0" err="1">
                <a:solidFill>
                  <a:schemeClr val="tx1"/>
                </a:solidFill>
              </a:rPr>
              <a:t>veces</a:t>
            </a:r>
            <a:r>
              <a:rPr lang="pt-BR" altLang="pt-BR" sz="2400" dirty="0">
                <a:solidFill>
                  <a:schemeClr val="tx1"/>
                </a:solidFill>
              </a:rPr>
              <a:t> </a:t>
            </a:r>
            <a:r>
              <a:rPr lang="pt-BR" altLang="pt-BR" sz="2400" dirty="0" err="1">
                <a:solidFill>
                  <a:schemeClr val="tx1"/>
                </a:solidFill>
              </a:rPr>
              <a:t>el</a:t>
            </a:r>
            <a:r>
              <a:rPr lang="pt-BR" altLang="pt-BR" sz="2400" dirty="0">
                <a:solidFill>
                  <a:schemeClr val="tx1"/>
                </a:solidFill>
              </a:rPr>
              <a:t> de </a:t>
            </a:r>
            <a:r>
              <a:rPr lang="pt-BR" altLang="pt-BR" sz="2400" dirty="0" err="1">
                <a:solidFill>
                  <a:schemeClr val="tx1"/>
                </a:solidFill>
              </a:rPr>
              <a:t>Méjico</a:t>
            </a:r>
            <a:r>
              <a:rPr lang="pt-BR" altLang="pt-BR" sz="2400" dirty="0">
                <a:solidFill>
                  <a:schemeClr val="tx1"/>
                </a:solidFill>
              </a:rPr>
              <a:t> </a:t>
            </a:r>
            <a:r>
              <a:rPr lang="pt-BR" altLang="pt-BR" sz="2400" dirty="0" err="1">
                <a:solidFill>
                  <a:schemeClr val="tx1"/>
                </a:solidFill>
              </a:rPr>
              <a:t>actual</a:t>
            </a:r>
            <a:r>
              <a:rPr lang="pt-BR" altLang="pt-BR" sz="2400" dirty="0">
                <a:solidFill>
                  <a:schemeClr val="tx1"/>
                </a:solidFill>
              </a:rPr>
              <a:t> - </a:t>
            </a:r>
            <a:r>
              <a:rPr lang="pt-BR" altLang="pt-BR" sz="2400" dirty="0" err="1">
                <a:solidFill>
                  <a:schemeClr val="tx1"/>
                </a:solidFill>
              </a:rPr>
              <a:t>forman</a:t>
            </a:r>
            <a:r>
              <a:rPr lang="pt-BR" altLang="pt-BR" sz="2400" dirty="0">
                <a:solidFill>
                  <a:schemeClr val="tx1"/>
                </a:solidFill>
              </a:rPr>
              <a:t> </a:t>
            </a:r>
            <a:r>
              <a:rPr lang="pt-BR" altLang="pt-BR" sz="2400" dirty="0" err="1">
                <a:solidFill>
                  <a:schemeClr val="tx1"/>
                </a:solidFill>
              </a:rPr>
              <a:t>hoy</a:t>
            </a:r>
            <a:r>
              <a:rPr lang="pt-BR" altLang="pt-BR" sz="2400" dirty="0">
                <a:solidFill>
                  <a:schemeClr val="tx1"/>
                </a:solidFill>
              </a:rPr>
              <a:t> </a:t>
            </a:r>
            <a:r>
              <a:rPr lang="pt-BR" altLang="pt-BR" sz="2400" dirty="0" err="1">
                <a:solidFill>
                  <a:schemeClr val="tx1"/>
                </a:solidFill>
              </a:rPr>
              <a:t>los</a:t>
            </a:r>
            <a:r>
              <a:rPr lang="pt-BR" altLang="pt-BR" sz="2400" dirty="0">
                <a:solidFill>
                  <a:schemeClr val="tx1"/>
                </a:solidFill>
              </a:rPr>
              <a:t> estados de </a:t>
            </a:r>
            <a:r>
              <a:rPr lang="pt-BR" altLang="pt-BR" sz="2400" dirty="0" err="1">
                <a:solidFill>
                  <a:schemeClr val="tx1"/>
                </a:solidFill>
              </a:rPr>
              <a:t>Tejas</a:t>
            </a:r>
            <a:r>
              <a:rPr lang="pt-BR" altLang="pt-BR" sz="2400" dirty="0">
                <a:solidFill>
                  <a:schemeClr val="tx1"/>
                </a:solidFill>
              </a:rPr>
              <a:t>, California, Arizona, Colorado, Nevada, </a:t>
            </a:r>
            <a:r>
              <a:rPr lang="pt-BR" altLang="pt-BR" sz="2400" dirty="0" err="1">
                <a:solidFill>
                  <a:schemeClr val="tx1"/>
                </a:solidFill>
              </a:rPr>
              <a:t>Nuevo</a:t>
            </a:r>
            <a:r>
              <a:rPr lang="pt-BR" altLang="pt-BR" sz="2400" dirty="0">
                <a:solidFill>
                  <a:schemeClr val="tx1"/>
                </a:solidFill>
              </a:rPr>
              <a:t> </a:t>
            </a:r>
            <a:r>
              <a:rPr lang="pt-BR" altLang="pt-BR" sz="2400" dirty="0" err="1">
                <a:solidFill>
                  <a:schemeClr val="tx1"/>
                </a:solidFill>
              </a:rPr>
              <a:t>Méjico</a:t>
            </a:r>
            <a:r>
              <a:rPr lang="pt-BR" altLang="pt-BR" sz="2400" dirty="0">
                <a:solidFill>
                  <a:schemeClr val="tx1"/>
                </a:solidFill>
              </a:rPr>
              <a:t> - y </a:t>
            </a:r>
            <a:r>
              <a:rPr lang="pt-BR" altLang="pt-BR" sz="2400" dirty="0" err="1">
                <a:solidFill>
                  <a:schemeClr val="tx1"/>
                </a:solidFill>
              </a:rPr>
              <a:t>su</a:t>
            </a:r>
            <a:r>
              <a:rPr lang="pt-BR" altLang="pt-BR" sz="2400" dirty="0">
                <a:solidFill>
                  <a:schemeClr val="tx1"/>
                </a:solidFill>
              </a:rPr>
              <a:t> </a:t>
            </a:r>
            <a:r>
              <a:rPr lang="pt-BR" altLang="pt-BR" sz="2400" dirty="0" err="1">
                <a:solidFill>
                  <a:schemeClr val="tx1"/>
                </a:solidFill>
              </a:rPr>
              <a:t>población</a:t>
            </a:r>
            <a:r>
              <a:rPr lang="pt-BR" altLang="pt-BR" sz="2400" dirty="0">
                <a:solidFill>
                  <a:schemeClr val="tx1"/>
                </a:solidFill>
              </a:rPr>
              <a:t>, que </a:t>
            </a:r>
            <a:r>
              <a:rPr lang="pt-BR" altLang="pt-BR" sz="2400" b="1" dirty="0" err="1">
                <a:solidFill>
                  <a:schemeClr val="tx1"/>
                </a:solidFill>
              </a:rPr>
              <a:t>adquirió</a:t>
            </a:r>
            <a:r>
              <a:rPr lang="pt-BR" altLang="pt-BR" sz="2400" b="1" dirty="0">
                <a:solidFill>
                  <a:schemeClr val="tx1"/>
                </a:solidFill>
              </a:rPr>
              <a:t> </a:t>
            </a:r>
            <a:r>
              <a:rPr lang="pt-BR" altLang="pt-BR" sz="2400" b="1" dirty="0" err="1">
                <a:solidFill>
                  <a:schemeClr val="tx1"/>
                </a:solidFill>
              </a:rPr>
              <a:t>la</a:t>
            </a:r>
            <a:r>
              <a:rPr lang="pt-BR" altLang="pt-BR" sz="2400" b="1" dirty="0">
                <a:solidFill>
                  <a:schemeClr val="tx1"/>
                </a:solidFill>
              </a:rPr>
              <a:t> </a:t>
            </a:r>
            <a:r>
              <a:rPr lang="pt-BR" altLang="pt-BR" sz="2400" b="1" dirty="0" err="1">
                <a:solidFill>
                  <a:schemeClr val="tx1"/>
                </a:solidFill>
              </a:rPr>
              <a:t>nacionalidad</a:t>
            </a:r>
            <a:r>
              <a:rPr lang="pt-BR" altLang="pt-BR" sz="2400" b="1" dirty="0">
                <a:solidFill>
                  <a:schemeClr val="tx1"/>
                </a:solidFill>
              </a:rPr>
              <a:t> </a:t>
            </a:r>
            <a:r>
              <a:rPr lang="pt-BR" altLang="pt-BR" sz="2400" b="1" dirty="0" err="1">
                <a:solidFill>
                  <a:schemeClr val="tx1"/>
                </a:solidFill>
              </a:rPr>
              <a:t>estadounidense</a:t>
            </a:r>
            <a:r>
              <a:rPr lang="pt-BR" altLang="pt-BR" sz="2400" b="1" dirty="0">
                <a:solidFill>
                  <a:schemeClr val="tx1"/>
                </a:solidFill>
              </a:rPr>
              <a:t> </a:t>
            </a:r>
            <a:r>
              <a:rPr lang="pt-BR" altLang="pt-BR" sz="2400" b="1" dirty="0" err="1">
                <a:solidFill>
                  <a:schemeClr val="tx1"/>
                </a:solidFill>
              </a:rPr>
              <a:t>sin</a:t>
            </a:r>
            <a:r>
              <a:rPr lang="pt-BR" altLang="pt-BR" sz="2400" b="1" dirty="0">
                <a:solidFill>
                  <a:schemeClr val="tx1"/>
                </a:solidFill>
              </a:rPr>
              <a:t> </a:t>
            </a:r>
            <a:r>
              <a:rPr lang="pt-BR" altLang="pt-BR" sz="2400" b="1" dirty="0" err="1">
                <a:solidFill>
                  <a:schemeClr val="tx1"/>
                </a:solidFill>
              </a:rPr>
              <a:t>desearlo</a:t>
            </a:r>
            <a:r>
              <a:rPr lang="pt-BR" altLang="pt-BR" sz="2400" dirty="0">
                <a:solidFill>
                  <a:schemeClr val="tx1"/>
                </a:solidFill>
              </a:rPr>
              <a:t>, se distingue </a:t>
            </a:r>
            <a:r>
              <a:rPr lang="pt-BR" altLang="pt-BR" sz="2400" dirty="0" err="1">
                <a:solidFill>
                  <a:schemeClr val="tx1"/>
                </a:solidFill>
              </a:rPr>
              <a:t>entonces</a:t>
            </a:r>
            <a:r>
              <a:rPr lang="pt-BR" altLang="pt-BR" sz="2400" dirty="0">
                <a:solidFill>
                  <a:schemeClr val="tx1"/>
                </a:solidFill>
              </a:rPr>
              <a:t> de </a:t>
            </a:r>
            <a:r>
              <a:rPr lang="pt-BR" altLang="pt-BR" sz="2400" dirty="0" err="1">
                <a:solidFill>
                  <a:schemeClr val="tx1"/>
                </a:solidFill>
              </a:rPr>
              <a:t>los</a:t>
            </a:r>
            <a:r>
              <a:rPr lang="pt-BR" altLang="pt-BR" sz="2400" dirty="0">
                <a:solidFill>
                  <a:schemeClr val="tx1"/>
                </a:solidFill>
              </a:rPr>
              <a:t> </a:t>
            </a:r>
            <a:r>
              <a:rPr lang="pt-BR" altLang="pt-BR" sz="2400" dirty="0" err="1">
                <a:solidFill>
                  <a:schemeClr val="tx1"/>
                </a:solidFill>
              </a:rPr>
              <a:t>inmigrantes</a:t>
            </a:r>
            <a:r>
              <a:rPr lang="pt-BR" altLang="pt-BR" sz="2400" dirty="0">
                <a:solidFill>
                  <a:schemeClr val="tx1"/>
                </a:solidFill>
              </a:rPr>
              <a:t> hispanos por </a:t>
            </a:r>
            <a:r>
              <a:rPr lang="pt-BR" altLang="pt-BR" sz="2400" dirty="0" err="1">
                <a:solidFill>
                  <a:schemeClr val="tx1"/>
                </a:solidFill>
              </a:rPr>
              <a:t>el</a:t>
            </a:r>
            <a:r>
              <a:rPr lang="pt-BR" altLang="pt-BR" sz="2400" dirty="0">
                <a:solidFill>
                  <a:schemeClr val="tx1"/>
                </a:solidFill>
              </a:rPr>
              <a:t> </a:t>
            </a:r>
            <a:r>
              <a:rPr lang="pt-BR" altLang="pt-BR" sz="2400" dirty="0" err="1">
                <a:solidFill>
                  <a:schemeClr val="tx1"/>
                </a:solidFill>
              </a:rPr>
              <a:t>simple</a:t>
            </a:r>
            <a:r>
              <a:rPr lang="pt-BR" altLang="pt-BR" sz="2400" dirty="0">
                <a:solidFill>
                  <a:schemeClr val="tx1"/>
                </a:solidFill>
              </a:rPr>
              <a:t> </a:t>
            </a:r>
            <a:r>
              <a:rPr lang="pt-BR" altLang="pt-BR" sz="2400" dirty="0" err="1">
                <a:solidFill>
                  <a:schemeClr val="tx1"/>
                </a:solidFill>
              </a:rPr>
              <a:t>hecho</a:t>
            </a:r>
            <a:r>
              <a:rPr lang="pt-BR" altLang="pt-BR" sz="2400" dirty="0">
                <a:solidFill>
                  <a:schemeClr val="tx1"/>
                </a:solidFill>
              </a:rPr>
              <a:t> de que </a:t>
            </a:r>
            <a:r>
              <a:rPr lang="pt-BR" altLang="pt-BR" sz="2400" b="1" dirty="0">
                <a:solidFill>
                  <a:schemeClr val="tx1"/>
                </a:solidFill>
              </a:rPr>
              <a:t>no </a:t>
            </a:r>
            <a:r>
              <a:rPr lang="pt-BR" altLang="pt-BR" sz="2400" b="1" dirty="0" err="1">
                <a:solidFill>
                  <a:schemeClr val="tx1"/>
                </a:solidFill>
              </a:rPr>
              <a:t>cruzaron</a:t>
            </a:r>
            <a:r>
              <a:rPr lang="pt-BR" altLang="pt-BR" sz="2400" b="1" dirty="0">
                <a:solidFill>
                  <a:schemeClr val="tx1"/>
                </a:solidFill>
              </a:rPr>
              <a:t> </a:t>
            </a:r>
            <a:r>
              <a:rPr lang="pt-BR" altLang="pt-BR" sz="2400" b="1" dirty="0" err="1">
                <a:solidFill>
                  <a:schemeClr val="tx1"/>
                </a:solidFill>
              </a:rPr>
              <a:t>la</a:t>
            </a:r>
            <a:r>
              <a:rPr lang="pt-BR" altLang="pt-BR" sz="2400" b="1" dirty="0">
                <a:solidFill>
                  <a:schemeClr val="tx1"/>
                </a:solidFill>
              </a:rPr>
              <a:t> </a:t>
            </a:r>
            <a:r>
              <a:rPr lang="pt-BR" altLang="pt-BR" sz="2400" b="1" dirty="0" err="1">
                <a:solidFill>
                  <a:schemeClr val="tx1"/>
                </a:solidFill>
              </a:rPr>
              <a:t>frontera</a:t>
            </a:r>
            <a:r>
              <a:rPr lang="pt-BR" altLang="pt-BR" sz="2400" b="1" dirty="0">
                <a:solidFill>
                  <a:schemeClr val="tx1"/>
                </a:solidFill>
              </a:rPr>
              <a:t>, sino que </a:t>
            </a:r>
            <a:r>
              <a:rPr lang="pt-BR" altLang="pt-BR" sz="2400" b="1" dirty="0" err="1">
                <a:solidFill>
                  <a:schemeClr val="tx1"/>
                </a:solidFill>
              </a:rPr>
              <a:t>han</a:t>
            </a:r>
            <a:r>
              <a:rPr lang="pt-BR" altLang="pt-BR" sz="2400" b="1" dirty="0">
                <a:solidFill>
                  <a:schemeClr val="tx1"/>
                </a:solidFill>
              </a:rPr>
              <a:t> sido cruzados por </a:t>
            </a:r>
            <a:r>
              <a:rPr lang="pt-BR" altLang="pt-BR" sz="2400" b="1" dirty="0" err="1">
                <a:solidFill>
                  <a:schemeClr val="tx1"/>
                </a:solidFill>
              </a:rPr>
              <a:t>ella</a:t>
            </a:r>
            <a:r>
              <a:rPr lang="pt-BR" altLang="pt-BR" sz="2400" dirty="0">
                <a:solidFill>
                  <a:schemeClr val="tx1"/>
                </a:solidFill>
              </a:rPr>
              <a:t>.</a:t>
            </a:r>
          </a:p>
          <a:p>
            <a:pPr algn="just">
              <a:spcBef>
                <a:spcPts val="0"/>
              </a:spcBef>
            </a:pPr>
            <a:endParaRPr lang="es-ES" sz="2400" i="1" dirty="0">
              <a:solidFill>
                <a:schemeClr val="tx1"/>
              </a:solidFill>
            </a:endParaRPr>
          </a:p>
          <a:p>
            <a:pPr marL="0" indent="0" algn="r">
              <a:spcBef>
                <a:spcPts val="0"/>
              </a:spcBef>
              <a:buNone/>
            </a:pPr>
            <a:r>
              <a:rPr lang="pt-BR" sz="2000" dirty="0">
                <a:solidFill>
                  <a:schemeClr val="tx1"/>
                </a:solidFill>
              </a:rPr>
              <a:t>PITA, L. F. D. </a:t>
            </a:r>
            <a:r>
              <a:rPr lang="pt-BR" sz="2000" b="1" dirty="0" err="1">
                <a:solidFill>
                  <a:schemeClr val="tx1"/>
                </a:solidFill>
              </a:rPr>
              <a:t>Spanglish</a:t>
            </a:r>
            <a:r>
              <a:rPr lang="pt-BR" sz="2000" b="1" dirty="0">
                <a:solidFill>
                  <a:schemeClr val="tx1"/>
                </a:solidFill>
              </a:rPr>
              <a:t>: </a:t>
            </a:r>
            <a:r>
              <a:rPr lang="pt-BR" sz="2000" b="1" dirty="0" err="1">
                <a:solidFill>
                  <a:schemeClr val="tx1"/>
                </a:solidFill>
              </a:rPr>
              <a:t>el</a:t>
            </a:r>
            <a:r>
              <a:rPr lang="pt-BR" sz="2000" b="1" dirty="0">
                <a:solidFill>
                  <a:schemeClr val="tx1"/>
                </a:solidFill>
              </a:rPr>
              <a:t> </a:t>
            </a:r>
            <a:r>
              <a:rPr lang="pt-BR" sz="2000" b="1" dirty="0" err="1">
                <a:solidFill>
                  <a:schemeClr val="tx1"/>
                </a:solidFill>
              </a:rPr>
              <a:t>español</a:t>
            </a:r>
            <a:r>
              <a:rPr lang="pt-BR" sz="2000" b="1" dirty="0">
                <a:solidFill>
                  <a:schemeClr val="tx1"/>
                </a:solidFill>
              </a:rPr>
              <a:t> chicano de </a:t>
            </a:r>
            <a:r>
              <a:rPr lang="pt-BR" sz="2000" b="1" dirty="0" err="1">
                <a:solidFill>
                  <a:schemeClr val="tx1"/>
                </a:solidFill>
              </a:rPr>
              <a:t>Aztlán</a:t>
            </a:r>
            <a:r>
              <a:rPr lang="pt-BR" sz="2000" b="1" dirty="0">
                <a:solidFill>
                  <a:schemeClr val="tx1"/>
                </a:solidFill>
              </a:rPr>
              <a:t>. </a:t>
            </a:r>
            <a:r>
              <a:rPr lang="pt-BR" sz="2000" dirty="0">
                <a:solidFill>
                  <a:schemeClr val="tx1"/>
                </a:solidFill>
              </a:rPr>
              <a:t>Revista Virtual Hispanista,</a:t>
            </a:r>
          </a:p>
          <a:p>
            <a:pPr marL="0" indent="0" algn="r">
              <a:spcBef>
                <a:spcPts val="0"/>
              </a:spcBef>
              <a:buNone/>
            </a:pPr>
            <a:r>
              <a:rPr lang="pt-BR" sz="2000" dirty="0">
                <a:solidFill>
                  <a:schemeClr val="tx1"/>
                </a:solidFill>
              </a:rPr>
              <a:t>2000. Disponível em: </a:t>
            </a:r>
            <a:r>
              <a:rPr lang="pt-BR" sz="2000" dirty="0">
                <a:solidFill>
                  <a:schemeClr val="tx1"/>
                </a:solidFill>
                <a:hlinkClick r:id="rId2"/>
              </a:rPr>
              <a:t>http://www.hispanista.com.br/revista/unipitaesp.htm</a:t>
            </a:r>
            <a:r>
              <a:rPr lang="pt-BR" sz="2000" dirty="0">
                <a:solidFill>
                  <a:schemeClr val="tx1"/>
                </a:solidFill>
              </a:rPr>
              <a:t>  Acesso: 21/05/2020.</a:t>
            </a: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48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643269" y="13252"/>
            <a:ext cx="5327373"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CODE-</a:t>
            </a:r>
            <a:r>
              <a:rPr lang="pt-BR" sz="4500" b="1" dirty="0">
                <a:solidFill>
                  <a:srgbClr val="0070C0"/>
                </a:solidFill>
                <a:effectLst>
                  <a:outerShdw blurRad="38100" dist="38100" dir="2700000" algn="tl">
                    <a:srgbClr val="000000">
                      <a:alpha val="43137"/>
                    </a:srgbClr>
                  </a:outerShdw>
                </a:effectLst>
              </a:rPr>
              <a:t>SWITCHING</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643269" y="848140"/>
            <a:ext cx="10137912" cy="5718314"/>
          </a:xfrm>
        </p:spPr>
        <p:txBody>
          <a:bodyPr>
            <a:noAutofit/>
          </a:bodyPr>
          <a:lstStyle/>
          <a:p>
            <a:pPr algn="just">
              <a:spcBef>
                <a:spcPts val="0"/>
              </a:spcBef>
            </a:pPr>
            <a:r>
              <a:rPr lang="en-US" sz="2300" b="1" dirty="0">
                <a:solidFill>
                  <a:schemeClr val="tx1"/>
                </a:solidFill>
              </a:rPr>
              <a:t>What is code-switching?</a:t>
            </a:r>
          </a:p>
          <a:p>
            <a:pPr algn="just">
              <a:spcBef>
                <a:spcPts val="0"/>
              </a:spcBef>
            </a:pPr>
            <a:r>
              <a:rPr lang="en-US" sz="2300" dirty="0">
                <a:solidFill>
                  <a:schemeClr val="tx1"/>
                </a:solidFill>
              </a:rPr>
              <a:t>Uriel </a:t>
            </a:r>
            <a:r>
              <a:rPr lang="en-US" sz="2300" dirty="0" err="1">
                <a:solidFill>
                  <a:schemeClr val="tx1"/>
                </a:solidFill>
              </a:rPr>
              <a:t>Weinreich</a:t>
            </a:r>
            <a:r>
              <a:rPr lang="en-US" sz="2300" dirty="0">
                <a:solidFill>
                  <a:schemeClr val="tx1"/>
                </a:solidFill>
              </a:rPr>
              <a:t> (1926-67) was one of the first linguists to use the term code-switching (</a:t>
            </a:r>
            <a:r>
              <a:rPr lang="en-US" sz="2300" dirty="0" err="1">
                <a:solidFill>
                  <a:schemeClr val="tx1"/>
                </a:solidFill>
              </a:rPr>
              <a:t>Nilep</a:t>
            </a:r>
            <a:r>
              <a:rPr lang="en-US" sz="2300" dirty="0">
                <a:solidFill>
                  <a:schemeClr val="tx1"/>
                </a:solidFill>
              </a:rPr>
              <a:t> 2006, p.4). He suggested the theory of interference of </a:t>
            </a:r>
            <a:r>
              <a:rPr lang="en-US" sz="2300" b="1" dirty="0">
                <a:solidFill>
                  <a:schemeClr val="tx1"/>
                </a:solidFill>
              </a:rPr>
              <a:t>two separate linguistic varieties and that the rapid alternation</a:t>
            </a:r>
            <a:r>
              <a:rPr lang="en-US" sz="2300" dirty="0">
                <a:solidFill>
                  <a:schemeClr val="tx1"/>
                </a:solidFill>
              </a:rPr>
              <a:t>, especially within sentences, was the result of indiscriminate language use in </a:t>
            </a:r>
            <a:r>
              <a:rPr lang="en-US" sz="2300" b="1" dirty="0">
                <a:solidFill>
                  <a:schemeClr val="tx1"/>
                </a:solidFill>
              </a:rPr>
              <a:t>“poor parenting” </a:t>
            </a:r>
            <a:r>
              <a:rPr lang="en-US" sz="2300" dirty="0">
                <a:solidFill>
                  <a:schemeClr val="tx1"/>
                </a:solidFill>
              </a:rPr>
              <a:t>(p.5). However, other linguists found this theory inadequate, and came to the conclusion that code-switching is a natural and normal phenomenon. Among those, Rogelio Reyes, in his 1976 article, suggests that code-switching differs from borrowing by the change occurring at “a clearly discernable syntactic juncture” and the added component of the switch has its own “internal syntactic structure” (Berk-</a:t>
            </a:r>
            <a:r>
              <a:rPr lang="en-US" sz="2300" dirty="0" err="1">
                <a:solidFill>
                  <a:schemeClr val="tx1"/>
                </a:solidFill>
              </a:rPr>
              <a:t>Seligson</a:t>
            </a:r>
            <a:r>
              <a:rPr lang="en-US" sz="2300" dirty="0">
                <a:solidFill>
                  <a:schemeClr val="tx1"/>
                </a:solidFill>
              </a:rPr>
              <a:t> 1980, p.101).</a:t>
            </a:r>
          </a:p>
          <a:p>
            <a:pPr algn="just">
              <a:spcBef>
                <a:spcPts val="0"/>
              </a:spcBef>
            </a:pPr>
            <a:endParaRPr lang="en-US" sz="2300" i="1" dirty="0">
              <a:solidFill>
                <a:schemeClr val="tx1"/>
              </a:solidFill>
            </a:endParaRPr>
          </a:p>
          <a:p>
            <a:pPr marL="0" indent="0" algn="r">
              <a:spcBef>
                <a:spcPts val="0"/>
              </a:spcBef>
              <a:buNone/>
            </a:pPr>
            <a:r>
              <a:rPr lang="en-US" dirty="0">
                <a:solidFill>
                  <a:schemeClr val="tx1"/>
                </a:solidFill>
              </a:rPr>
              <a:t>RIVARD, Catherine. </a:t>
            </a:r>
            <a:r>
              <a:rPr lang="en-US" b="1" dirty="0">
                <a:solidFill>
                  <a:schemeClr val="tx1"/>
                </a:solidFill>
              </a:rPr>
              <a:t>Behind the Notebook: Following English-Spanish Adolescent Code-Switching. </a:t>
            </a:r>
            <a:r>
              <a:rPr lang="en-US" dirty="0">
                <a:solidFill>
                  <a:schemeClr val="tx1"/>
                </a:solidFill>
              </a:rPr>
              <a:t>Début: the undergraduate journal of languages, linguistics and area studies Vol 1, No 1 (2010).</a:t>
            </a:r>
            <a:r>
              <a:rPr lang="en-US" b="1" dirty="0">
                <a:solidFill>
                  <a:schemeClr val="tx1"/>
                </a:solidFill>
              </a:rPr>
              <a:t> </a:t>
            </a:r>
            <a:r>
              <a:rPr lang="en-US" dirty="0">
                <a:solidFill>
                  <a:schemeClr val="tx1"/>
                </a:solidFill>
              </a:rPr>
              <a:t>Northwestern College, St Paul, Minnesota, USA</a:t>
            </a:r>
          </a:p>
          <a:p>
            <a:pPr algn="just">
              <a:spcBef>
                <a:spcPts val="0"/>
              </a:spcBef>
            </a:pPr>
            <a:endParaRPr lang="pt-BR" sz="2300" i="1"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643269" y="755373"/>
            <a:ext cx="9952383" cy="5903844"/>
          </a:xfrm>
        </p:spPr>
        <p:txBody>
          <a:bodyPr>
            <a:noAutofit/>
          </a:bodyPr>
          <a:lstStyle/>
          <a:p>
            <a:pPr algn="just">
              <a:spcBef>
                <a:spcPts val="0"/>
              </a:spcBef>
            </a:pPr>
            <a:r>
              <a:rPr lang="en-US" sz="2200" dirty="0">
                <a:solidFill>
                  <a:schemeClr val="tx1"/>
                </a:solidFill>
              </a:rPr>
              <a:t>Signals a </a:t>
            </a:r>
            <a:r>
              <a:rPr lang="en-US" sz="2200" b="1" dirty="0">
                <a:solidFill>
                  <a:schemeClr val="tx1"/>
                </a:solidFill>
              </a:rPr>
              <a:t>change of direction </a:t>
            </a:r>
            <a:r>
              <a:rPr lang="en-US" sz="2200" dirty="0">
                <a:solidFill>
                  <a:schemeClr val="tx1"/>
                </a:solidFill>
              </a:rPr>
              <a:t>in some manner (“discourse-related” and “participant-related”);</a:t>
            </a:r>
          </a:p>
          <a:p>
            <a:pPr algn="just">
              <a:spcBef>
                <a:spcPts val="0"/>
              </a:spcBef>
            </a:pPr>
            <a:r>
              <a:rPr lang="en-US" sz="2200" b="1" dirty="0">
                <a:solidFill>
                  <a:schemeClr val="tx1"/>
                </a:solidFill>
              </a:rPr>
              <a:t>Unconscious</a:t>
            </a:r>
            <a:r>
              <a:rPr lang="en-US" sz="2200" dirty="0">
                <a:solidFill>
                  <a:schemeClr val="tx1"/>
                </a:solidFill>
              </a:rPr>
              <a:t> or </a:t>
            </a:r>
            <a:r>
              <a:rPr lang="en-US" sz="2200" b="1" dirty="0">
                <a:solidFill>
                  <a:schemeClr val="tx1"/>
                </a:solidFill>
              </a:rPr>
              <a:t>intentional</a:t>
            </a:r>
            <a:r>
              <a:rPr lang="en-US" sz="2200" dirty="0">
                <a:solidFill>
                  <a:schemeClr val="tx1"/>
                </a:solidFill>
              </a:rPr>
              <a:t> (negotiation of identities by choosing to use the language that will best convey the rights and characteristics of the topic);</a:t>
            </a:r>
          </a:p>
          <a:p>
            <a:pPr algn="just">
              <a:spcBef>
                <a:spcPts val="0"/>
              </a:spcBef>
            </a:pPr>
            <a:r>
              <a:rPr lang="en-US" sz="2200" dirty="0">
                <a:solidFill>
                  <a:schemeClr val="tx1"/>
                </a:solidFill>
              </a:rPr>
              <a:t>“</a:t>
            </a:r>
            <a:r>
              <a:rPr lang="en-US" sz="2200" b="1" dirty="0">
                <a:solidFill>
                  <a:schemeClr val="tx1"/>
                </a:solidFill>
              </a:rPr>
              <a:t>boundary-levelling</a:t>
            </a:r>
            <a:r>
              <a:rPr lang="en-US" sz="2200" dirty="0">
                <a:solidFill>
                  <a:schemeClr val="tx1"/>
                </a:solidFill>
              </a:rPr>
              <a:t> or </a:t>
            </a:r>
            <a:r>
              <a:rPr lang="en-US" sz="2200" b="1" dirty="0">
                <a:solidFill>
                  <a:schemeClr val="tx1"/>
                </a:solidFill>
              </a:rPr>
              <a:t>boundary-maintaining</a:t>
            </a:r>
            <a:r>
              <a:rPr lang="en-US" sz="2200" dirty="0">
                <a:solidFill>
                  <a:schemeClr val="tx1"/>
                </a:solidFill>
              </a:rPr>
              <a:t> strategy, which contributes …to the definition of roles and role relationships” (it is used to help establish the language of </a:t>
            </a:r>
            <a:r>
              <a:rPr lang="en-US" sz="2200" b="1" dirty="0">
                <a:solidFill>
                  <a:schemeClr val="tx1"/>
                </a:solidFill>
              </a:rPr>
              <a:t>intimacy</a:t>
            </a:r>
            <a:r>
              <a:rPr lang="en-US" sz="2200" dirty="0">
                <a:solidFill>
                  <a:schemeClr val="tx1"/>
                </a:solidFill>
              </a:rPr>
              <a:t> versus </a:t>
            </a:r>
            <a:r>
              <a:rPr lang="en-US" sz="2200" b="1" dirty="0">
                <a:solidFill>
                  <a:schemeClr val="tx1"/>
                </a:solidFill>
              </a:rPr>
              <a:t>distance</a:t>
            </a:r>
            <a:r>
              <a:rPr lang="en-US" sz="2200" dirty="0">
                <a:solidFill>
                  <a:schemeClr val="tx1"/>
                </a:solidFill>
              </a:rPr>
              <a:t>) […] as differentiate between the </a:t>
            </a:r>
            <a:r>
              <a:rPr lang="en-US" sz="2200" b="1" dirty="0">
                <a:solidFill>
                  <a:schemeClr val="tx1"/>
                </a:solidFill>
              </a:rPr>
              <a:t>in-group</a:t>
            </a:r>
            <a:r>
              <a:rPr lang="en-US" sz="2200" dirty="0">
                <a:solidFill>
                  <a:schemeClr val="tx1"/>
                </a:solidFill>
              </a:rPr>
              <a:t> (to affirm solidarity, shared expectations and understanding) and </a:t>
            </a:r>
            <a:r>
              <a:rPr lang="en-US" sz="2200" b="1" dirty="0">
                <a:solidFill>
                  <a:schemeClr val="tx1"/>
                </a:solidFill>
              </a:rPr>
              <a:t>outsiders;</a:t>
            </a:r>
          </a:p>
          <a:p>
            <a:pPr algn="just">
              <a:spcBef>
                <a:spcPts val="0"/>
              </a:spcBef>
            </a:pPr>
            <a:r>
              <a:rPr lang="en-US" sz="2200" dirty="0">
                <a:solidFill>
                  <a:schemeClr val="tx1"/>
                </a:solidFill>
              </a:rPr>
              <a:t>A strategy to assist basic communication (clarification or as a teaching device) […] to cross boundaries by speakers whose second language is not yet fully ingrained;</a:t>
            </a:r>
          </a:p>
          <a:p>
            <a:pPr algn="just">
              <a:spcBef>
                <a:spcPts val="0"/>
              </a:spcBef>
            </a:pPr>
            <a:r>
              <a:rPr lang="en-US" sz="2200" dirty="0">
                <a:solidFill>
                  <a:schemeClr val="tx1"/>
                </a:solidFill>
              </a:rPr>
              <a:t>Establishing a youth </a:t>
            </a:r>
            <a:r>
              <a:rPr lang="en-US" sz="2200" b="1" i="1" dirty="0">
                <a:solidFill>
                  <a:schemeClr val="tx1"/>
                </a:solidFill>
              </a:rPr>
              <a:t>subculture</a:t>
            </a:r>
            <a:r>
              <a:rPr lang="en-US" sz="2200" dirty="0">
                <a:solidFill>
                  <a:schemeClr val="tx1"/>
                </a:solidFill>
              </a:rPr>
              <a:t>.</a:t>
            </a:r>
          </a:p>
          <a:p>
            <a:pPr marL="0" indent="0" algn="r">
              <a:spcBef>
                <a:spcPts val="0"/>
              </a:spcBef>
              <a:buNone/>
            </a:pPr>
            <a:endParaRPr lang="en-US" sz="1600" dirty="0">
              <a:solidFill>
                <a:schemeClr val="tx1"/>
              </a:solidFill>
            </a:endParaRPr>
          </a:p>
          <a:p>
            <a:pPr marL="0" indent="0" algn="r">
              <a:spcBef>
                <a:spcPts val="0"/>
              </a:spcBef>
              <a:buNone/>
            </a:pPr>
            <a:r>
              <a:rPr lang="en-US" sz="1600" dirty="0">
                <a:solidFill>
                  <a:schemeClr val="tx1"/>
                </a:solidFill>
              </a:rPr>
              <a:t>RIVARD, Catherine. </a:t>
            </a:r>
            <a:r>
              <a:rPr lang="en-US" sz="1600" b="1" dirty="0">
                <a:solidFill>
                  <a:schemeClr val="tx1"/>
                </a:solidFill>
              </a:rPr>
              <a:t>Behind the Notebook: Following English-Spanish Adolescent Code-Switching. </a:t>
            </a:r>
            <a:r>
              <a:rPr lang="en-US" sz="1600" dirty="0">
                <a:solidFill>
                  <a:schemeClr val="tx1"/>
                </a:solidFill>
              </a:rPr>
              <a:t>Début: the undergraduate journal of languages, linguistics and area studies Vol 1, No 1 (2010).</a:t>
            </a:r>
            <a:r>
              <a:rPr lang="en-US" sz="1600" b="1" dirty="0">
                <a:solidFill>
                  <a:schemeClr val="tx1"/>
                </a:solidFill>
              </a:rPr>
              <a:t> </a:t>
            </a:r>
            <a:r>
              <a:rPr lang="en-US" sz="1600" dirty="0">
                <a:solidFill>
                  <a:schemeClr val="tx1"/>
                </a:solidFill>
              </a:rPr>
              <a:t>Northwestern College, St Paul, Minnesota, USA</a:t>
            </a:r>
          </a:p>
          <a:p>
            <a:pPr algn="just">
              <a:spcBef>
                <a:spcPts val="0"/>
              </a:spcBef>
            </a:pPr>
            <a:endParaRPr lang="pt-BR" sz="2200"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825D5949-9F69-45BF-9B74-04E5F6EACC4B}"/>
              </a:ext>
            </a:extLst>
          </p:cNvPr>
          <p:cNvSpPr>
            <a:spLocks noGrp="1"/>
          </p:cNvSpPr>
          <p:nvPr>
            <p:ph type="title"/>
          </p:nvPr>
        </p:nvSpPr>
        <p:spPr>
          <a:xfrm>
            <a:off x="1643269" y="13252"/>
            <a:ext cx="5327373"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CODE-</a:t>
            </a:r>
            <a:r>
              <a:rPr lang="pt-BR" sz="4500" b="1" dirty="0">
                <a:solidFill>
                  <a:srgbClr val="0070C0"/>
                </a:solidFill>
                <a:effectLst>
                  <a:outerShdw blurRad="38100" dist="38100" dir="2700000" algn="tl">
                    <a:srgbClr val="000000">
                      <a:alpha val="43137"/>
                    </a:srgbClr>
                  </a:outerShdw>
                </a:effectLst>
              </a:rPr>
              <a:t>SWITCHING</a:t>
            </a:r>
          </a:p>
        </p:txBody>
      </p:sp>
    </p:spTree>
    <p:extLst>
      <p:ext uri="{BB962C8B-B14F-4D97-AF65-F5344CB8AC3E}">
        <p14:creationId xmlns:p14="http://schemas.microsoft.com/office/powerpoint/2010/main" val="76312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643269" y="1364974"/>
            <a:ext cx="9952383" cy="4492488"/>
          </a:xfrm>
        </p:spPr>
        <p:txBody>
          <a:bodyPr>
            <a:noAutofit/>
          </a:bodyPr>
          <a:lstStyle/>
          <a:p>
            <a:pPr algn="just">
              <a:spcBef>
                <a:spcPts val="0"/>
              </a:spcBef>
            </a:pPr>
            <a:r>
              <a:rPr lang="en-US" sz="2500" dirty="0">
                <a:solidFill>
                  <a:schemeClr val="tx1"/>
                </a:solidFill>
              </a:rPr>
              <a:t>[…] in multilingual settings, </a:t>
            </a:r>
            <a:r>
              <a:rPr lang="en-US" sz="2500" b="1" dirty="0">
                <a:solidFill>
                  <a:schemeClr val="tx1"/>
                </a:solidFill>
              </a:rPr>
              <a:t>language choice and attitudes </a:t>
            </a:r>
            <a:r>
              <a:rPr lang="en-US" sz="2500" dirty="0">
                <a:solidFill>
                  <a:schemeClr val="tx1"/>
                </a:solidFill>
              </a:rPr>
              <a:t>are inseparable from political arrangements, relations of power, language ideologies, and interlocutors’ views of their own and others’ identities. Ongoing social, economic, and political changes affect these constellations, modifying identity options offered to individuals at a given moment in history and ideologies that legitimize and value particular identities more than others.</a:t>
            </a:r>
          </a:p>
          <a:p>
            <a:pPr algn="just">
              <a:spcBef>
                <a:spcPts val="0"/>
              </a:spcBef>
            </a:pPr>
            <a:endParaRPr lang="en-US" sz="1600" dirty="0">
              <a:solidFill>
                <a:schemeClr val="tx1"/>
              </a:solidFill>
            </a:endParaRPr>
          </a:p>
          <a:p>
            <a:pPr marL="0" indent="0" algn="r">
              <a:spcBef>
                <a:spcPts val="0"/>
              </a:spcBef>
              <a:buNone/>
            </a:pPr>
            <a:r>
              <a:rPr lang="en-US" sz="2000" dirty="0">
                <a:solidFill>
                  <a:schemeClr val="tx1"/>
                </a:solidFill>
              </a:rPr>
              <a:t>PAVLENKO, A. and BLACKLEDGE, A. (2004) Introduction. IN: A. PAVLENKO &amp; A. BLACKLEDGE, eds. </a:t>
            </a:r>
            <a:r>
              <a:rPr lang="en-US" sz="2000" b="1" dirty="0">
                <a:solidFill>
                  <a:schemeClr val="tx1"/>
                </a:solidFill>
              </a:rPr>
              <a:t>Negotiation of identities in multilingual contexts. </a:t>
            </a:r>
            <a:r>
              <a:rPr lang="en-US" sz="2000" dirty="0">
                <a:solidFill>
                  <a:schemeClr val="tx1"/>
                </a:solidFill>
              </a:rPr>
              <a:t>Tonawanda: Multilingual Matters, 1-33</a:t>
            </a:r>
            <a:endParaRPr lang="pt-BR" sz="2000"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825D5949-9F69-45BF-9B74-04E5F6EACC4B}"/>
              </a:ext>
            </a:extLst>
          </p:cNvPr>
          <p:cNvSpPr>
            <a:spLocks noGrp="1"/>
          </p:cNvSpPr>
          <p:nvPr>
            <p:ph type="title"/>
          </p:nvPr>
        </p:nvSpPr>
        <p:spPr>
          <a:xfrm>
            <a:off x="1643269" y="13252"/>
            <a:ext cx="5327373"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CODE-</a:t>
            </a:r>
            <a:r>
              <a:rPr lang="pt-BR" sz="4500" b="1" dirty="0">
                <a:solidFill>
                  <a:srgbClr val="0070C0"/>
                </a:solidFill>
                <a:effectLst>
                  <a:outerShdw blurRad="38100" dist="38100" dir="2700000" algn="tl">
                    <a:srgbClr val="000000">
                      <a:alpha val="43137"/>
                    </a:srgbClr>
                  </a:outerShdw>
                </a:effectLst>
              </a:rPr>
              <a:t>SWITCHING</a:t>
            </a:r>
          </a:p>
        </p:txBody>
      </p:sp>
    </p:spTree>
    <p:extLst>
      <p:ext uri="{BB962C8B-B14F-4D97-AF65-F5344CB8AC3E}">
        <p14:creationId xmlns:p14="http://schemas.microsoft.com/office/powerpoint/2010/main" val="246014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643270" y="748747"/>
            <a:ext cx="10071652" cy="5824332"/>
          </a:xfrm>
        </p:spPr>
        <p:txBody>
          <a:bodyPr>
            <a:noAutofit/>
          </a:bodyPr>
          <a:lstStyle/>
          <a:p>
            <a:pPr algn="just"/>
            <a:r>
              <a:rPr lang="en-US" sz="2200" dirty="0">
                <a:solidFill>
                  <a:schemeClr val="tx1"/>
                </a:solidFill>
              </a:rPr>
              <a:t>The shifts and fluctuations in language ideologies and in the range of identities available to individuals have become particularly visible in the light of recent sociopolitical and socioeconomic trends: globalization, consumerism, explosion of media technologies, the postcolonial and post-communist search for new national identities, formation of new regional coalitions, such as the European Union, dissolution of former coalitions, such as the Soviet Union, repatriation of former colonies, such as Hong Kong, and increased transnational migration. A close look at the links between language and identity in contexts affected by these phenomena demonstrates the complexity of these links: in some settings languages function as </a:t>
            </a:r>
            <a:r>
              <a:rPr lang="en-US" sz="2200" b="1" dirty="0">
                <a:solidFill>
                  <a:schemeClr val="tx1"/>
                </a:solidFill>
              </a:rPr>
              <a:t>markers of national or ethnic identities</a:t>
            </a:r>
            <a:r>
              <a:rPr lang="en-US" sz="2200" dirty="0">
                <a:solidFill>
                  <a:schemeClr val="tx1"/>
                </a:solidFill>
              </a:rPr>
              <a:t>, in others as </a:t>
            </a:r>
            <a:r>
              <a:rPr lang="en-US" sz="2200" b="1" dirty="0">
                <a:solidFill>
                  <a:schemeClr val="tx1"/>
                </a:solidFill>
              </a:rPr>
              <a:t>a form of symbolic capital or as a means of social control,</a:t>
            </a:r>
            <a:r>
              <a:rPr lang="en-US" sz="2200" dirty="0">
                <a:solidFill>
                  <a:schemeClr val="tx1"/>
                </a:solidFill>
              </a:rPr>
              <a:t> and yet in others these multiple roles may be interconnected, while multilingualism is appropriated to construct transnational consumer identities (</a:t>
            </a:r>
            <a:r>
              <a:rPr lang="en-US" sz="2200" dirty="0" err="1">
                <a:solidFill>
                  <a:schemeClr val="tx1"/>
                </a:solidFill>
              </a:rPr>
              <a:t>Piller</a:t>
            </a:r>
            <a:r>
              <a:rPr lang="en-US" sz="2200" dirty="0">
                <a:solidFill>
                  <a:schemeClr val="tx1"/>
                </a:solidFill>
              </a:rPr>
              <a:t>, 2001).</a:t>
            </a:r>
            <a:endParaRPr lang="pt-BR" sz="2200" dirty="0">
              <a:solidFill>
                <a:schemeClr val="tx1"/>
              </a:solidFill>
            </a:endParaRPr>
          </a:p>
          <a:p>
            <a:pPr algn="just">
              <a:spcBef>
                <a:spcPts val="0"/>
              </a:spcBef>
            </a:pPr>
            <a:endParaRPr lang="en-US" sz="1600" dirty="0">
              <a:solidFill>
                <a:schemeClr val="tx1"/>
              </a:solidFill>
            </a:endParaRPr>
          </a:p>
          <a:p>
            <a:pPr marL="0" indent="0" algn="r">
              <a:spcBef>
                <a:spcPts val="0"/>
              </a:spcBef>
              <a:buNone/>
            </a:pPr>
            <a:r>
              <a:rPr lang="en-US" sz="1600" dirty="0">
                <a:solidFill>
                  <a:schemeClr val="tx1"/>
                </a:solidFill>
              </a:rPr>
              <a:t>PAVLENKO, A. and BLACKLEDGE, A. (2004) Introduction. IN: A. PAVLENKO &amp; A. BLACKLEDGE, eds. </a:t>
            </a:r>
            <a:r>
              <a:rPr lang="en-US" sz="1600" b="1" dirty="0">
                <a:solidFill>
                  <a:schemeClr val="tx1"/>
                </a:solidFill>
              </a:rPr>
              <a:t>Negotiation of identities in multilingual contexts</a:t>
            </a:r>
            <a:r>
              <a:rPr lang="en-US" sz="1600" dirty="0">
                <a:solidFill>
                  <a:schemeClr val="tx1"/>
                </a:solidFill>
              </a:rPr>
              <a:t>. Tonawanda: Multilingual Matters, 1-33</a:t>
            </a:r>
            <a:endParaRPr lang="pt-BR" sz="1600"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D3C21107-26D5-4709-818D-FDA5D64CAC35}"/>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825D5949-9F69-45BF-9B74-04E5F6EACC4B}"/>
              </a:ext>
            </a:extLst>
          </p:cNvPr>
          <p:cNvSpPr>
            <a:spLocks noGrp="1"/>
          </p:cNvSpPr>
          <p:nvPr>
            <p:ph type="title"/>
          </p:nvPr>
        </p:nvSpPr>
        <p:spPr>
          <a:xfrm>
            <a:off x="1643269" y="13252"/>
            <a:ext cx="5327373"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CODE-</a:t>
            </a:r>
            <a:r>
              <a:rPr lang="pt-BR" sz="4500" b="1" dirty="0">
                <a:solidFill>
                  <a:srgbClr val="0070C0"/>
                </a:solidFill>
                <a:effectLst>
                  <a:outerShdw blurRad="38100" dist="38100" dir="2700000" algn="tl">
                    <a:srgbClr val="000000">
                      <a:alpha val="43137"/>
                    </a:srgbClr>
                  </a:outerShdw>
                </a:effectLst>
              </a:rPr>
              <a:t>SWITCHING</a:t>
            </a:r>
          </a:p>
        </p:txBody>
      </p:sp>
    </p:spTree>
    <p:extLst>
      <p:ext uri="{BB962C8B-B14F-4D97-AF65-F5344CB8AC3E}">
        <p14:creationId xmlns:p14="http://schemas.microsoft.com/office/powerpoint/2010/main" val="396412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D81C8CA-03D4-4231-89B5-ABD3C6212367}"/>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834889" y="212034"/>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8" name="Retângulo 7">
            <a:extLst>
              <a:ext uri="{FF2B5EF4-FFF2-40B4-BE49-F238E27FC236}">
                <a16:creationId xmlns:a16="http://schemas.microsoft.com/office/drawing/2014/main" id="{FC4C8369-32DE-4186-9F2A-71D1896E6D4B}"/>
              </a:ext>
            </a:extLst>
          </p:cNvPr>
          <p:cNvSpPr/>
          <p:nvPr/>
        </p:nvSpPr>
        <p:spPr>
          <a:xfrm>
            <a:off x="2577549" y="5751366"/>
            <a:ext cx="9124121" cy="477054"/>
          </a:xfrm>
          <a:prstGeom prst="rect">
            <a:avLst/>
          </a:prstGeom>
        </p:spPr>
        <p:txBody>
          <a:bodyPr wrap="square">
            <a:spAutoFit/>
          </a:bodyPr>
          <a:lstStyle/>
          <a:p>
            <a:r>
              <a:rPr lang="pt-BR" sz="2500" b="1" dirty="0">
                <a:highlight>
                  <a:srgbClr val="FFFF00"/>
                </a:highlight>
              </a:rPr>
              <a:t>Fonte: HUFFPOST VOCES, 2013. / Foto: Steve </a:t>
            </a:r>
            <a:r>
              <a:rPr lang="pt-BR" sz="2500" b="1" dirty="0" err="1">
                <a:highlight>
                  <a:srgbClr val="FFFF00"/>
                </a:highlight>
              </a:rPr>
              <a:t>Hise</a:t>
            </a:r>
            <a:r>
              <a:rPr lang="pt-BR" sz="2500" b="1" dirty="0">
                <a:highlight>
                  <a:srgbClr val="FFFF00"/>
                </a:highlight>
              </a:rPr>
              <a:t> @ </a:t>
            </a:r>
            <a:r>
              <a:rPr lang="pt-BR" sz="2500" b="1" dirty="0" err="1">
                <a:highlight>
                  <a:srgbClr val="FFFF00"/>
                </a:highlight>
              </a:rPr>
              <a:t>Flickr</a:t>
            </a:r>
            <a:r>
              <a:rPr lang="pt-BR" sz="2500" b="1" dirty="0">
                <a:highlight>
                  <a:srgbClr val="FFFF00"/>
                </a:highlight>
              </a:rPr>
              <a:t>.</a:t>
            </a:r>
          </a:p>
        </p:txBody>
      </p:sp>
    </p:spTree>
    <p:extLst>
      <p:ext uri="{BB962C8B-B14F-4D97-AF65-F5344CB8AC3E}">
        <p14:creationId xmlns:p14="http://schemas.microsoft.com/office/powerpoint/2010/main" val="134550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4DDBD46-E982-40D0-B6CE-0CC040DCA07F}"/>
              </a:ext>
            </a:extLst>
          </p:cNvPr>
          <p:cNvPicPr>
            <a:picLocks noChangeAspect="1"/>
          </p:cNvPicPr>
          <p:nvPr/>
        </p:nvPicPr>
        <p:blipFill rotWithShape="1">
          <a:blip r:embed="rId2"/>
          <a:srcRect r="9091" b="9091"/>
          <a:stretch/>
        </p:blipFill>
        <p:spPr>
          <a:xfrm>
            <a:off x="20" y="10"/>
            <a:ext cx="12191980" cy="6857990"/>
          </a:xfrm>
          <a:prstGeom prst="rect">
            <a:avLst/>
          </a:prstGeom>
        </p:spPr>
      </p:pic>
    </p:spTree>
    <p:extLst>
      <p:ext uri="{BB962C8B-B14F-4D97-AF65-F5344CB8AC3E}">
        <p14:creationId xmlns:p14="http://schemas.microsoft.com/office/powerpoint/2010/main" val="23237358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10389703"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Por que estudar sobre </a:t>
            </a:r>
            <a:r>
              <a:rPr lang="pt-BR" sz="4500" b="1" dirty="0" err="1">
                <a:solidFill>
                  <a:srgbClr val="FF0000"/>
                </a:solidFill>
                <a:effectLst>
                  <a:outerShdw blurRad="38100" dist="38100" dir="2700000" algn="tl">
                    <a:srgbClr val="000000">
                      <a:alpha val="43137"/>
                    </a:srgbClr>
                  </a:outerShdw>
                </a:effectLst>
              </a:rPr>
              <a:t>Span</a:t>
            </a:r>
            <a:r>
              <a:rPr lang="pt-BR" sz="4500" b="1" dirty="0" err="1">
                <a:solidFill>
                  <a:srgbClr val="0070C0"/>
                </a:solidFill>
                <a:effectLst>
                  <a:outerShdw blurRad="38100" dist="38100" dir="2700000" algn="tl">
                    <a:srgbClr val="000000">
                      <a:alpha val="43137"/>
                    </a:srgbClr>
                  </a:outerShdw>
                </a:effectLst>
              </a:rPr>
              <a:t>glish</a:t>
            </a:r>
            <a:r>
              <a:rPr lang="pt-BR" sz="4500" b="1" dirty="0">
                <a:solidFill>
                  <a:srgbClr val="0070C0"/>
                </a:solidFill>
                <a:effectLst>
                  <a:outerShdw blurRad="38100" dist="38100" dir="2700000" algn="tl">
                    <a:srgbClr val="000000">
                      <a:alpha val="43137"/>
                    </a:srgbClr>
                  </a:outerShdw>
                </a:effectLst>
              </a:rPr>
              <a:t>?</a:t>
            </a:r>
            <a:r>
              <a:rPr lang="pt-BR" sz="4500" b="1" dirty="0">
                <a:solidFill>
                  <a:srgbClr val="FF0000"/>
                </a:solidFill>
                <a:effectLst>
                  <a:outerShdw blurRad="38100" dist="38100" dir="2700000" algn="tl">
                    <a:srgbClr val="000000">
                      <a:alpha val="43137"/>
                    </a:srgbClr>
                  </a:outerShdw>
                </a:effectLst>
              </a:rPr>
              <a:t> </a:t>
            </a:r>
            <a:endParaRPr lang="pt-BR" sz="4500" b="1" dirty="0">
              <a:solidFill>
                <a:srgbClr val="0070C0"/>
              </a:solidFill>
              <a:effectLst>
                <a:outerShdw blurRad="38100" dist="38100" dir="2700000" algn="tl">
                  <a:srgbClr val="000000">
                    <a:alpha val="43137"/>
                  </a:srgbClr>
                </a:outerShdw>
              </a:effectLst>
            </a:endParaRP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855304" y="1060174"/>
            <a:ext cx="10045148" cy="5426766"/>
          </a:xfrm>
        </p:spPr>
        <p:txBody>
          <a:bodyPr>
            <a:noAutofit/>
          </a:bodyPr>
          <a:lstStyle/>
          <a:p>
            <a:pPr algn="just">
              <a:spcBef>
                <a:spcPts val="0"/>
              </a:spcBef>
            </a:pPr>
            <a:r>
              <a:rPr lang="pt-BR" sz="2200" dirty="0">
                <a:solidFill>
                  <a:schemeClr val="tx1"/>
                </a:solidFill>
              </a:rPr>
              <a:t>Conhecer a mistura de línguas pode auxiliar no aprendizado de língua inglesa ou espanhola. Por que não inventarmos um desafio de </a:t>
            </a:r>
            <a:r>
              <a:rPr lang="pt-BR" sz="2200" b="1" dirty="0">
                <a:solidFill>
                  <a:schemeClr val="tx1"/>
                </a:solidFill>
              </a:rPr>
              <a:t>PORTUÑOL</a:t>
            </a:r>
            <a:r>
              <a:rPr lang="pt-BR" sz="2200" dirty="0">
                <a:solidFill>
                  <a:schemeClr val="tx1"/>
                </a:solidFill>
              </a:rPr>
              <a:t> ou </a:t>
            </a:r>
            <a:r>
              <a:rPr lang="pt-BR" sz="2200" b="1" dirty="0">
                <a:solidFill>
                  <a:schemeClr val="tx1"/>
                </a:solidFill>
              </a:rPr>
              <a:t>PORTUGLISH</a:t>
            </a:r>
            <a:r>
              <a:rPr lang="pt-BR" sz="2200" dirty="0">
                <a:solidFill>
                  <a:schemeClr val="tx1"/>
                </a:solidFill>
              </a:rPr>
              <a:t>? </a:t>
            </a:r>
          </a:p>
          <a:p>
            <a:pPr algn="just">
              <a:spcBef>
                <a:spcPts val="0"/>
              </a:spcBef>
            </a:pPr>
            <a:r>
              <a:rPr lang="pt-BR" sz="2200" dirty="0">
                <a:solidFill>
                  <a:schemeClr val="tx1"/>
                </a:solidFill>
              </a:rPr>
              <a:t>Os benefícios de se “misturar” português com inglês ou português com espanhol são o de tirar o “purismo” do aprendizado de línguas e nos libertarmos dos “preconceitos” com relação a esta mistura. E se a gente aproveitasse para tornar a aprendizagem mais “divertida”?</a:t>
            </a:r>
            <a:endParaRPr lang="pt-BR" sz="2200" dirty="0"/>
          </a:p>
          <a:p>
            <a:pPr algn="just">
              <a:spcBef>
                <a:spcPts val="0"/>
              </a:spcBef>
            </a:pPr>
            <a:r>
              <a:rPr lang="pt-BR" sz="2200" dirty="0">
                <a:solidFill>
                  <a:schemeClr val="tx1"/>
                </a:solidFill>
              </a:rPr>
              <a:t>O filme “</a:t>
            </a:r>
            <a:r>
              <a:rPr lang="pt-BR" sz="2200" b="1" i="1" dirty="0" err="1">
                <a:solidFill>
                  <a:schemeClr val="tx1"/>
                </a:solidFill>
              </a:rPr>
              <a:t>Spanglish</a:t>
            </a:r>
            <a:r>
              <a:rPr lang="pt-BR" sz="2200" dirty="0">
                <a:solidFill>
                  <a:schemeClr val="tx1"/>
                </a:solidFill>
              </a:rPr>
              <a:t>” pode ser utilizado para discutir diversos temas ligados à sociologia, filosofia, aprendizagem de línguas estrangeiras. Como a protagonista faz para aprender inglês? Quais as suas dificuldades? Quais as estratégias que ela usa para se comunicar? Quais os preconceitos que ela sofre? Como o autor do filme mostra os personagens das diferentes culturas? </a:t>
            </a:r>
          </a:p>
          <a:p>
            <a:pPr algn="just">
              <a:spcBef>
                <a:spcPts val="0"/>
              </a:spcBef>
            </a:pPr>
            <a:r>
              <a:rPr lang="pt-BR" sz="2200" dirty="0">
                <a:solidFill>
                  <a:schemeClr val="tx1"/>
                </a:solidFill>
              </a:rPr>
              <a:t>Uma discussão sociológica sobre o porquê da maioria das escolas terem apenas inglês e não espanhol pode surgir com uma aula assim. </a:t>
            </a:r>
          </a:p>
        </p:txBody>
      </p:sp>
      <p:pic>
        <p:nvPicPr>
          <p:cNvPr id="4" name="Picture 2" descr="Direção Geral divulga novas logomarcas do IFRN Campus Currais ...">
            <a:extLst>
              <a:ext uri="{FF2B5EF4-FFF2-40B4-BE49-F238E27FC236}">
                <a16:creationId xmlns:a16="http://schemas.microsoft.com/office/drawing/2014/main" id="{C41AA515-20C5-46E9-9B44-BA50189ED4DD}"/>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2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BABBC8B0-3234-45F4-AB62-EF0F8AE73118}"/>
              </a:ext>
            </a:extLst>
          </p:cNvPr>
          <p:cNvSpPr>
            <a:spLocks noGrp="1"/>
          </p:cNvSpPr>
          <p:nvPr>
            <p:ph type="title"/>
          </p:nvPr>
        </p:nvSpPr>
        <p:spPr>
          <a:xfrm>
            <a:off x="6261371" y="3788708"/>
            <a:ext cx="5517608" cy="1499267"/>
          </a:xfrm>
        </p:spPr>
        <p:txBody>
          <a:bodyPr>
            <a:noAutofit/>
          </a:bodyPr>
          <a:lstStyle/>
          <a:p>
            <a:pPr algn="ctr"/>
            <a:r>
              <a:rPr lang="pt-BR" sz="2600" b="1" dirty="0" err="1">
                <a:solidFill>
                  <a:schemeClr val="tx1"/>
                </a:solidFill>
              </a:rPr>
              <a:t>Thank</a:t>
            </a:r>
            <a:r>
              <a:rPr lang="pt-BR" sz="2600" b="1" dirty="0">
                <a:solidFill>
                  <a:schemeClr val="tx1"/>
                </a:solidFill>
              </a:rPr>
              <a:t> </a:t>
            </a:r>
            <a:r>
              <a:rPr lang="pt-BR" sz="2600" b="1" dirty="0" err="1">
                <a:solidFill>
                  <a:schemeClr val="tx1"/>
                </a:solidFill>
              </a:rPr>
              <a:t>you</a:t>
            </a:r>
            <a:r>
              <a:rPr lang="pt-BR" sz="2600" b="1" dirty="0">
                <a:solidFill>
                  <a:schemeClr val="tx1"/>
                </a:solidFill>
              </a:rPr>
              <a:t> </a:t>
            </a:r>
            <a:r>
              <a:rPr lang="pt-BR" sz="2600" b="1" dirty="0" err="1">
                <a:solidFill>
                  <a:schemeClr val="tx1"/>
                </a:solidFill>
              </a:rPr>
              <a:t>very</a:t>
            </a:r>
            <a:r>
              <a:rPr lang="pt-BR" sz="2600" b="1" dirty="0">
                <a:solidFill>
                  <a:schemeClr val="tx1"/>
                </a:solidFill>
              </a:rPr>
              <a:t> </a:t>
            </a:r>
            <a:r>
              <a:rPr lang="pt-BR" sz="2600" b="1" dirty="0" err="1">
                <a:solidFill>
                  <a:schemeClr val="tx1"/>
                </a:solidFill>
              </a:rPr>
              <a:t>much</a:t>
            </a:r>
            <a:r>
              <a:rPr lang="pt-BR" sz="2600" b="1" dirty="0">
                <a:solidFill>
                  <a:schemeClr val="tx1"/>
                </a:solidFill>
              </a:rPr>
              <a:t>!</a:t>
            </a:r>
            <a:br>
              <a:rPr lang="pt-BR" sz="2600" b="1" dirty="0">
                <a:solidFill>
                  <a:schemeClr val="tx1"/>
                </a:solidFill>
              </a:rPr>
            </a:br>
            <a:r>
              <a:rPr lang="pt-BR" sz="2600" dirty="0">
                <a:solidFill>
                  <a:schemeClr val="tx1"/>
                </a:solidFill>
              </a:rPr>
              <a:t>(84) 996-087-119</a:t>
            </a:r>
            <a:br>
              <a:rPr lang="pt-BR" sz="2600" dirty="0">
                <a:solidFill>
                  <a:schemeClr val="tx1"/>
                </a:solidFill>
              </a:rPr>
            </a:br>
            <a:r>
              <a:rPr lang="pt-BR" sz="2600" dirty="0">
                <a:solidFill>
                  <a:schemeClr val="tx1"/>
                </a:solidFill>
                <a:hlinkClick r:id="rId2"/>
              </a:rPr>
              <a:t>cristianebrito1978@gmail.com</a:t>
            </a:r>
            <a:r>
              <a:rPr lang="pt-BR" sz="2600" dirty="0">
                <a:solidFill>
                  <a:schemeClr val="tx1"/>
                </a:solidFill>
              </a:rPr>
              <a:t> </a:t>
            </a:r>
          </a:p>
        </p:txBody>
      </p:sp>
      <p:pic>
        <p:nvPicPr>
          <p:cNvPr id="1034" name="Picture 10" descr="Power puff girl png 1 »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939" y="338624"/>
            <a:ext cx="5707274" cy="4949351"/>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338470" y="5756414"/>
            <a:ext cx="10721007" cy="446276"/>
          </a:xfrm>
          <a:prstGeom prst="rect">
            <a:avLst/>
          </a:prstGeom>
        </p:spPr>
        <p:txBody>
          <a:bodyPr wrap="square">
            <a:spAutoFit/>
          </a:bodyPr>
          <a:lstStyle/>
          <a:p>
            <a:r>
              <a:rPr lang="pt-BR" sz="2300" b="1" dirty="0">
                <a:hlinkClick r:id="rId4"/>
              </a:rPr>
              <a:t>https://docente.ifrn.edu.br/cristianecruz/projetos-de-extensao/spanglish/</a:t>
            </a:r>
            <a:r>
              <a:rPr lang="pt-BR" sz="2300" b="1" dirty="0"/>
              <a:t> </a:t>
            </a:r>
          </a:p>
        </p:txBody>
      </p:sp>
      <p:pic>
        <p:nvPicPr>
          <p:cNvPr id="5122" name="Picture 2" descr="Gracias por cuidarme - NatuMalta">
            <a:extLst>
              <a:ext uri="{FF2B5EF4-FFF2-40B4-BE49-F238E27FC236}">
                <a16:creationId xmlns:a16="http://schemas.microsoft.com/office/drawing/2014/main" id="{BADC05DD-06D7-4621-A253-07E587FE8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6150">
            <a:off x="7438892" y="2963341"/>
            <a:ext cx="3153378" cy="1020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reção Geral divulga novas logomarcas do IFRN Campus Currais ...">
            <a:extLst>
              <a:ext uri="{FF2B5EF4-FFF2-40B4-BE49-F238E27FC236}">
                <a16:creationId xmlns:a16="http://schemas.microsoft.com/office/drawing/2014/main" id="{80F072D4-1941-4EA4-86FF-5845EB1F84E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52383" y="178050"/>
            <a:ext cx="2054086" cy="23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0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050" name="Picture 2" descr="PenseCâmbio - O que é VET? O Valor Efetivo Total?">
            <a:extLst>
              <a:ext uri="{FF2B5EF4-FFF2-40B4-BE49-F238E27FC236}">
                <a16:creationId xmlns:a16="http://schemas.microsoft.com/office/drawing/2014/main" id="{CD612BFA-14BF-4658-BD24-A1E0B95E93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99" r="17086" b="-1"/>
          <a:stretch/>
        </p:blipFill>
        <p:spPr bwMode="auto">
          <a:xfrm>
            <a:off x="4485557" y="10"/>
            <a:ext cx="7706443"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Freeform: Shape 134">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137" name="Rectangle 136">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323341" y="406455"/>
            <a:ext cx="7706443" cy="4462250"/>
          </a:xfrm>
        </p:spPr>
        <p:txBody>
          <a:bodyPr>
            <a:normAutofit/>
          </a:bodyPr>
          <a:lstStyle/>
          <a:p>
            <a:pPr algn="just">
              <a:buClr>
                <a:srgbClr val="E9B376"/>
              </a:buClr>
            </a:pPr>
            <a:r>
              <a:rPr lang="pt-BR" sz="2600" dirty="0">
                <a:solidFill>
                  <a:schemeClr val="tx1"/>
                </a:solidFill>
              </a:rPr>
              <a:t>“A data de nascimento oficial do </a:t>
            </a:r>
            <a:r>
              <a:rPr lang="pt-BR" sz="2600" b="1" i="1" dirty="0" err="1">
                <a:solidFill>
                  <a:schemeClr val="tx1"/>
                </a:solidFill>
              </a:rPr>
              <a:t>spanglish</a:t>
            </a:r>
            <a:r>
              <a:rPr lang="pt-BR" sz="2600" dirty="0">
                <a:solidFill>
                  <a:schemeClr val="tx1"/>
                </a:solidFill>
              </a:rPr>
              <a:t> é a mesma da assinatura do </a:t>
            </a:r>
            <a:r>
              <a:rPr lang="pt-BR" sz="2600" b="1" dirty="0">
                <a:solidFill>
                  <a:schemeClr val="tx1"/>
                </a:solidFill>
              </a:rPr>
              <a:t>Tratado de Guadalupe Hidalgo, em 1848,</a:t>
            </a:r>
            <a:r>
              <a:rPr lang="pt-BR" sz="2600" dirty="0">
                <a:solidFill>
                  <a:schemeClr val="tx1"/>
                </a:solidFill>
              </a:rPr>
              <a:t> quando o México perdeu dois terços de seu território – com a população que morava nessa terra – para os Estados Unidos”, diz o linguista </a:t>
            </a:r>
            <a:r>
              <a:rPr lang="pt-BR" sz="2600" dirty="0" err="1">
                <a:solidFill>
                  <a:schemeClr val="tx1"/>
                </a:solidFill>
              </a:rPr>
              <a:t>Ilán</a:t>
            </a:r>
            <a:r>
              <a:rPr lang="pt-BR" sz="2600" dirty="0">
                <a:solidFill>
                  <a:schemeClr val="tx1"/>
                </a:solidFill>
              </a:rPr>
              <a:t> </a:t>
            </a:r>
            <a:r>
              <a:rPr lang="pt-BR" sz="2600" dirty="0" err="1">
                <a:solidFill>
                  <a:schemeClr val="tx1"/>
                </a:solidFill>
              </a:rPr>
              <a:t>Stavans</a:t>
            </a:r>
            <a:r>
              <a:rPr lang="pt-BR" sz="2600" dirty="0">
                <a:solidFill>
                  <a:schemeClr val="tx1"/>
                </a:solidFill>
              </a:rPr>
              <a:t>, professor do primeiro curso universitário de </a:t>
            </a:r>
            <a:r>
              <a:rPr lang="pt-BR" sz="2600" i="1" dirty="0" err="1">
                <a:solidFill>
                  <a:schemeClr val="tx1"/>
                </a:solidFill>
              </a:rPr>
              <a:t>spanglish</a:t>
            </a:r>
            <a:r>
              <a:rPr lang="pt-BR" sz="2600" dirty="0">
                <a:solidFill>
                  <a:schemeClr val="tx1"/>
                </a:solidFill>
              </a:rPr>
              <a:t>, na Universidade de </a:t>
            </a:r>
            <a:r>
              <a:rPr lang="pt-BR" sz="2600" dirty="0" err="1">
                <a:solidFill>
                  <a:schemeClr val="tx1"/>
                </a:solidFill>
              </a:rPr>
              <a:t>Amherst</a:t>
            </a:r>
            <a:r>
              <a:rPr lang="pt-BR" sz="2600" dirty="0">
                <a:solidFill>
                  <a:schemeClr val="tx1"/>
                </a:solidFill>
              </a:rPr>
              <a:t>, em Massachusetts.</a:t>
            </a:r>
          </a:p>
          <a:p>
            <a:pPr algn="just">
              <a:buClr>
                <a:srgbClr val="E9B376"/>
              </a:buClr>
            </a:pPr>
            <a:endParaRPr lang="pt-BR" sz="2600" dirty="0">
              <a:solidFill>
                <a:schemeClr val="tx1"/>
              </a:solidFill>
            </a:endParaRPr>
          </a:p>
        </p:txBody>
      </p:sp>
      <p:pic>
        <p:nvPicPr>
          <p:cNvPr id="11" name="Picture 2" descr="Direção Geral divulga novas logomarcas do IFRN Campus Currais ...">
            <a:extLst>
              <a:ext uri="{FF2B5EF4-FFF2-40B4-BE49-F238E27FC236}">
                <a16:creationId xmlns:a16="http://schemas.microsoft.com/office/drawing/2014/main" id="{F5D5D982-E2A1-4B10-9131-CF163C64D22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6098E37F-E856-4C41-96C5-CA2CB267A1F4}"/>
              </a:ext>
            </a:extLst>
          </p:cNvPr>
          <p:cNvSpPr txBox="1">
            <a:spLocks/>
          </p:cNvSpPr>
          <p:nvPr/>
        </p:nvSpPr>
        <p:spPr>
          <a:xfrm>
            <a:off x="2376765" y="4551386"/>
            <a:ext cx="3485321" cy="8746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Tree>
    <p:extLst>
      <p:ext uri="{BB962C8B-B14F-4D97-AF65-F5344CB8AC3E}">
        <p14:creationId xmlns:p14="http://schemas.microsoft.com/office/powerpoint/2010/main" val="169708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848295" y="967408"/>
            <a:ext cx="9376297" cy="5572539"/>
          </a:xfrm>
        </p:spPr>
        <p:txBody>
          <a:bodyPr>
            <a:noAutofit/>
          </a:bodyPr>
          <a:lstStyle/>
          <a:p>
            <a:pPr algn="just">
              <a:spcBef>
                <a:spcPts val="0"/>
              </a:spcBef>
            </a:pPr>
            <a:r>
              <a:rPr lang="pt-BR" sz="2400" dirty="0">
                <a:solidFill>
                  <a:schemeClr val="tx1"/>
                </a:solidFill>
              </a:rPr>
              <a:t>A forma híbrida de comunicação envolve três estratégias. </a:t>
            </a:r>
          </a:p>
          <a:p>
            <a:pPr algn="just">
              <a:spcBef>
                <a:spcPts val="0"/>
              </a:spcBef>
            </a:pPr>
            <a:r>
              <a:rPr lang="pt-BR" sz="2400" b="1" dirty="0">
                <a:solidFill>
                  <a:srgbClr val="0070C0"/>
                </a:solidFill>
              </a:rPr>
              <a:t>A primeira: </a:t>
            </a:r>
            <a:r>
              <a:rPr lang="pt-BR" sz="2400" dirty="0">
                <a:solidFill>
                  <a:schemeClr val="tx1"/>
                </a:solidFill>
              </a:rPr>
              <a:t>é a mistura de palavras em espanhol e inglês na mesma sentença e num vaivém constante. </a:t>
            </a:r>
          </a:p>
          <a:p>
            <a:pPr algn="just">
              <a:spcBef>
                <a:spcPts val="0"/>
              </a:spcBef>
            </a:pPr>
            <a:r>
              <a:rPr lang="pt-BR" sz="2400" u="sng" dirty="0">
                <a:solidFill>
                  <a:schemeClr val="tx1"/>
                </a:solidFill>
              </a:rPr>
              <a:t>Exemplo: </a:t>
            </a:r>
          </a:p>
          <a:p>
            <a:pPr algn="just">
              <a:spcBef>
                <a:spcPts val="0"/>
              </a:spcBef>
            </a:pPr>
            <a:r>
              <a:rPr lang="pt-BR" sz="2400" i="1" dirty="0">
                <a:solidFill>
                  <a:srgbClr val="FF0000"/>
                </a:solidFill>
              </a:rPr>
              <a:t>“me </a:t>
            </a:r>
            <a:r>
              <a:rPr lang="pt-BR" sz="2400" i="1" dirty="0" err="1">
                <a:solidFill>
                  <a:srgbClr val="FF0000"/>
                </a:solidFill>
              </a:rPr>
              <a:t>voy</a:t>
            </a:r>
            <a:r>
              <a:rPr lang="pt-BR" sz="2400" i="1" dirty="0">
                <a:solidFill>
                  <a:srgbClr val="FF0000"/>
                </a:solidFill>
              </a:rPr>
              <a:t> de </a:t>
            </a:r>
            <a:r>
              <a:rPr lang="pt-BR" sz="2400" i="1" dirty="0" err="1">
                <a:solidFill>
                  <a:srgbClr val="FF0000"/>
                </a:solidFill>
              </a:rPr>
              <a:t>vacation</a:t>
            </a:r>
            <a:r>
              <a:rPr lang="pt-BR" sz="2400" i="1" dirty="0">
                <a:solidFill>
                  <a:srgbClr val="FF0000"/>
                </a:solidFill>
              </a:rPr>
              <a:t> </a:t>
            </a:r>
            <a:r>
              <a:rPr lang="pt-BR" sz="2400" i="1" dirty="0" err="1">
                <a:solidFill>
                  <a:srgbClr val="FF0000"/>
                </a:solidFill>
              </a:rPr>
              <a:t>on</a:t>
            </a:r>
            <a:r>
              <a:rPr lang="pt-BR" sz="2400" i="1" dirty="0">
                <a:solidFill>
                  <a:srgbClr val="FF0000"/>
                </a:solidFill>
              </a:rPr>
              <a:t> </a:t>
            </a:r>
            <a:r>
              <a:rPr lang="pt-BR" sz="2400" i="1" dirty="0" err="1">
                <a:solidFill>
                  <a:srgbClr val="FF0000"/>
                </a:solidFill>
              </a:rPr>
              <a:t>the</a:t>
            </a:r>
            <a:r>
              <a:rPr lang="pt-BR" sz="2400" i="1" dirty="0">
                <a:solidFill>
                  <a:srgbClr val="FF0000"/>
                </a:solidFill>
              </a:rPr>
              <a:t> </a:t>
            </a:r>
            <a:r>
              <a:rPr lang="pt-BR" sz="2400" i="1" dirty="0" err="1">
                <a:solidFill>
                  <a:srgbClr val="FF0000"/>
                </a:solidFill>
              </a:rPr>
              <a:t>next</a:t>
            </a:r>
            <a:r>
              <a:rPr lang="pt-BR" sz="2400" i="1" dirty="0">
                <a:solidFill>
                  <a:srgbClr val="FF0000"/>
                </a:solidFill>
              </a:rPr>
              <a:t> semana”</a:t>
            </a:r>
            <a:r>
              <a:rPr lang="pt-BR" sz="2400" dirty="0">
                <a:solidFill>
                  <a:schemeClr val="tx1"/>
                </a:solidFill>
              </a:rPr>
              <a:t> (vou sair de férias na próxima semana). </a:t>
            </a:r>
          </a:p>
          <a:p>
            <a:pPr algn="just">
              <a:spcBef>
                <a:spcPts val="0"/>
              </a:spcBef>
            </a:pPr>
            <a:r>
              <a:rPr lang="pt-BR" sz="2400" b="1" dirty="0">
                <a:solidFill>
                  <a:srgbClr val="0070C0"/>
                </a:solidFill>
              </a:rPr>
              <a:t>A segunda: </a:t>
            </a:r>
            <a:r>
              <a:rPr lang="pt-BR" sz="2400" dirty="0">
                <a:solidFill>
                  <a:schemeClr val="tx1"/>
                </a:solidFill>
              </a:rPr>
              <a:t>é a tradução literal de palavras e expressões.</a:t>
            </a:r>
          </a:p>
          <a:p>
            <a:pPr algn="just">
              <a:spcBef>
                <a:spcPts val="0"/>
              </a:spcBef>
            </a:pPr>
            <a:r>
              <a:rPr lang="pt-BR" sz="2400" u="sng" dirty="0">
                <a:solidFill>
                  <a:schemeClr val="tx1"/>
                </a:solidFill>
              </a:rPr>
              <a:t>Exemplo: </a:t>
            </a:r>
          </a:p>
          <a:p>
            <a:pPr algn="just">
              <a:spcBef>
                <a:spcPts val="0"/>
              </a:spcBef>
            </a:pPr>
            <a:r>
              <a:rPr lang="pt-BR" sz="2400" i="1" dirty="0">
                <a:solidFill>
                  <a:srgbClr val="FF0000"/>
                </a:solidFill>
              </a:rPr>
              <a:t>“Te </a:t>
            </a:r>
            <a:r>
              <a:rPr lang="pt-BR" sz="2400" i="1" dirty="0" err="1">
                <a:solidFill>
                  <a:srgbClr val="FF0000"/>
                </a:solidFill>
              </a:rPr>
              <a:t>llamo</a:t>
            </a:r>
            <a:r>
              <a:rPr lang="pt-BR" sz="2400" i="1" dirty="0">
                <a:solidFill>
                  <a:srgbClr val="FF0000"/>
                </a:solidFill>
              </a:rPr>
              <a:t> para atrás” no lugar de “</a:t>
            </a:r>
            <a:r>
              <a:rPr lang="pt-BR" sz="2400" i="1" dirty="0" err="1">
                <a:solidFill>
                  <a:srgbClr val="FF0000"/>
                </a:solidFill>
              </a:rPr>
              <a:t>I’ll</a:t>
            </a:r>
            <a:r>
              <a:rPr lang="pt-BR" sz="2400" i="1" dirty="0">
                <a:solidFill>
                  <a:srgbClr val="FF0000"/>
                </a:solidFill>
              </a:rPr>
              <a:t> </a:t>
            </a:r>
            <a:r>
              <a:rPr lang="pt-BR" sz="2400" i="1" dirty="0" err="1">
                <a:solidFill>
                  <a:srgbClr val="FF0000"/>
                </a:solidFill>
              </a:rPr>
              <a:t>call</a:t>
            </a:r>
            <a:r>
              <a:rPr lang="pt-BR" sz="2400" i="1" dirty="0">
                <a:solidFill>
                  <a:srgbClr val="FF0000"/>
                </a:solidFill>
              </a:rPr>
              <a:t> </a:t>
            </a:r>
            <a:r>
              <a:rPr lang="pt-BR" sz="2400" i="1" dirty="0" err="1">
                <a:solidFill>
                  <a:srgbClr val="FF0000"/>
                </a:solidFill>
              </a:rPr>
              <a:t>you</a:t>
            </a:r>
            <a:r>
              <a:rPr lang="pt-BR" sz="2400" i="1" dirty="0">
                <a:solidFill>
                  <a:srgbClr val="FF0000"/>
                </a:solidFill>
              </a:rPr>
              <a:t> </a:t>
            </a:r>
            <a:r>
              <a:rPr lang="pt-BR" sz="2400" i="1" dirty="0" err="1">
                <a:solidFill>
                  <a:srgbClr val="FF0000"/>
                </a:solidFill>
              </a:rPr>
              <a:t>back</a:t>
            </a:r>
            <a:r>
              <a:rPr lang="pt-BR" sz="2400" i="1" dirty="0">
                <a:solidFill>
                  <a:srgbClr val="FF0000"/>
                </a:solidFill>
              </a:rPr>
              <a:t>”</a:t>
            </a:r>
            <a:r>
              <a:rPr lang="pt-BR" sz="2400" dirty="0">
                <a:solidFill>
                  <a:srgbClr val="FF0000"/>
                </a:solidFill>
              </a:rPr>
              <a:t> </a:t>
            </a:r>
            <a:r>
              <a:rPr lang="pt-BR" sz="2400" dirty="0">
                <a:solidFill>
                  <a:schemeClr val="tx1"/>
                </a:solidFill>
              </a:rPr>
              <a:t>(retornarei sua ligação).</a:t>
            </a:r>
          </a:p>
          <a:p>
            <a:pPr algn="just">
              <a:spcBef>
                <a:spcPts val="0"/>
              </a:spcBef>
            </a:pPr>
            <a:r>
              <a:rPr lang="pt-BR" sz="2400" b="1" dirty="0">
                <a:solidFill>
                  <a:srgbClr val="0070C0"/>
                </a:solidFill>
              </a:rPr>
              <a:t>A terceira: </a:t>
            </a:r>
            <a:r>
              <a:rPr lang="pt-BR" sz="2400" dirty="0">
                <a:solidFill>
                  <a:schemeClr val="tx1"/>
                </a:solidFill>
              </a:rPr>
              <a:t>é a criação de novas palavras”, </a:t>
            </a:r>
          </a:p>
          <a:p>
            <a:pPr algn="just">
              <a:spcBef>
                <a:spcPts val="0"/>
              </a:spcBef>
            </a:pPr>
            <a:r>
              <a:rPr lang="pt-BR" sz="2400" u="sng" dirty="0">
                <a:solidFill>
                  <a:schemeClr val="tx1"/>
                </a:solidFill>
              </a:rPr>
              <a:t>Exemplo: </a:t>
            </a:r>
          </a:p>
          <a:p>
            <a:pPr algn="just">
              <a:spcBef>
                <a:spcPts val="0"/>
              </a:spcBef>
            </a:pPr>
            <a:r>
              <a:rPr lang="pt-BR" sz="2400" dirty="0" err="1">
                <a:solidFill>
                  <a:srgbClr val="FF0000"/>
                </a:solidFill>
              </a:rPr>
              <a:t>nuyorrican</a:t>
            </a:r>
            <a:r>
              <a:rPr lang="pt-BR" sz="2400" dirty="0">
                <a:solidFill>
                  <a:schemeClr val="tx1"/>
                </a:solidFill>
              </a:rPr>
              <a:t> (porto-riquenho de Nova York), </a:t>
            </a:r>
            <a:r>
              <a:rPr lang="pt-BR" sz="2400" dirty="0">
                <a:solidFill>
                  <a:srgbClr val="FF0000"/>
                </a:solidFill>
              </a:rPr>
              <a:t>rufo</a:t>
            </a:r>
            <a:r>
              <a:rPr lang="pt-BR" sz="2400" dirty="0">
                <a:solidFill>
                  <a:schemeClr val="tx1"/>
                </a:solidFill>
              </a:rPr>
              <a:t> (que vem de </a:t>
            </a:r>
            <a:r>
              <a:rPr lang="pt-BR" sz="2400" dirty="0" err="1">
                <a:solidFill>
                  <a:schemeClr val="tx1"/>
                </a:solidFill>
              </a:rPr>
              <a:t>roof</a:t>
            </a:r>
            <a:r>
              <a:rPr lang="pt-BR" sz="2400" dirty="0">
                <a:solidFill>
                  <a:schemeClr val="tx1"/>
                </a:solidFill>
              </a:rPr>
              <a:t>, “teto”) e </a:t>
            </a:r>
            <a:r>
              <a:rPr lang="pt-BR" sz="2400" dirty="0">
                <a:solidFill>
                  <a:srgbClr val="FF0000"/>
                </a:solidFill>
              </a:rPr>
              <a:t>parquear</a:t>
            </a:r>
            <a:r>
              <a:rPr lang="pt-BR" sz="2400" dirty="0">
                <a:solidFill>
                  <a:schemeClr val="tx1"/>
                </a:solidFill>
              </a:rPr>
              <a:t> (do inglês </a:t>
            </a:r>
            <a:r>
              <a:rPr lang="pt-BR" sz="2400" dirty="0" err="1">
                <a:solidFill>
                  <a:schemeClr val="tx1"/>
                </a:solidFill>
              </a:rPr>
              <a:t>park</a:t>
            </a:r>
            <a:r>
              <a:rPr lang="pt-BR" sz="2400" dirty="0">
                <a:solidFill>
                  <a:schemeClr val="tx1"/>
                </a:solidFill>
              </a:rPr>
              <a:t>, “estacionar”).</a:t>
            </a:r>
          </a:p>
          <a:p>
            <a:pPr algn="just">
              <a:spcBef>
                <a:spcPts val="0"/>
              </a:spcBef>
            </a:pPr>
            <a:r>
              <a:rPr lang="pt-BR" sz="2400" dirty="0">
                <a:hlinkClick r:id="rId2"/>
              </a:rPr>
              <a:t>https://super.abril.com.br/cultura/o-que-e-spanglish/</a:t>
            </a:r>
            <a:r>
              <a:rPr lang="pt-BR" sz="2400" dirty="0"/>
              <a:t> </a:t>
            </a:r>
            <a:endParaRPr lang="pt-BR" sz="2400" dirty="0">
              <a:solidFill>
                <a:schemeClr val="tx1"/>
              </a:solidFill>
            </a:endParaRPr>
          </a:p>
          <a:p>
            <a:pPr algn="just">
              <a:spcBef>
                <a:spcPts val="0"/>
              </a:spcBef>
            </a:pPr>
            <a:endParaRPr lang="pt-BR" sz="2400" dirty="0">
              <a:solidFill>
                <a:schemeClr val="tx1"/>
              </a:solidFill>
            </a:endParaRPr>
          </a:p>
          <a:p>
            <a:endParaRPr lang="pt-BR" sz="2400" dirty="0"/>
          </a:p>
        </p:txBody>
      </p:sp>
      <p:sp>
        <p:nvSpPr>
          <p:cNvPr id="6" name="Título 1">
            <a:extLst>
              <a:ext uri="{FF2B5EF4-FFF2-40B4-BE49-F238E27FC236}">
                <a16:creationId xmlns:a16="http://schemas.microsoft.com/office/drawing/2014/main" id="{1A50730D-47B5-4C5C-BC71-17D06306B0FA}"/>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pic>
        <p:nvPicPr>
          <p:cNvPr id="4" name="Picture 2" descr="Direção Geral divulga novas logomarcas do IFRN Campus Currais ...">
            <a:extLst>
              <a:ext uri="{FF2B5EF4-FFF2-40B4-BE49-F238E27FC236}">
                <a16:creationId xmlns:a16="http://schemas.microsoft.com/office/drawing/2014/main" id="{C781B4A8-1064-4B9F-8F7B-5FC05DFAA7C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1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751F3F2-C21D-42D1-8E77-6CE3996A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418" y="311161"/>
            <a:ext cx="4744278" cy="6244013"/>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2">
            <a:extLst>
              <a:ext uri="{FF2B5EF4-FFF2-40B4-BE49-F238E27FC236}">
                <a16:creationId xmlns:a16="http://schemas.microsoft.com/office/drawing/2014/main" id="{F83A1175-0559-4AE5-9D5F-13EA016B4897}"/>
              </a:ext>
            </a:extLst>
          </p:cNvPr>
          <p:cNvSpPr>
            <a:spLocks noGrp="1"/>
          </p:cNvSpPr>
          <p:nvPr>
            <p:ph idx="1"/>
          </p:nvPr>
        </p:nvSpPr>
        <p:spPr>
          <a:xfrm>
            <a:off x="655983" y="1219200"/>
            <a:ext cx="6460435" cy="5453270"/>
          </a:xfrm>
        </p:spPr>
        <p:txBody>
          <a:bodyPr>
            <a:noAutofit/>
          </a:bodyPr>
          <a:lstStyle/>
          <a:p>
            <a:pPr algn="just">
              <a:spcBef>
                <a:spcPts val="0"/>
              </a:spcBef>
            </a:pPr>
            <a:r>
              <a:rPr lang="pt-BR" sz="2200" dirty="0"/>
              <a:t>O professor Ilan </a:t>
            </a:r>
            <a:r>
              <a:rPr lang="pt-BR" sz="2200" dirty="0" err="1"/>
              <a:t>Stavans</a:t>
            </a:r>
            <a:r>
              <a:rPr lang="pt-BR" sz="2200" dirty="0"/>
              <a:t>, autor do livro "</a:t>
            </a:r>
            <a:r>
              <a:rPr lang="pt-BR" sz="2200" b="1" dirty="0" err="1"/>
              <a:t>Spanglish</a:t>
            </a:r>
            <a:r>
              <a:rPr lang="pt-BR" sz="2200" b="1" dirty="0"/>
              <a:t>: The Making </a:t>
            </a:r>
            <a:r>
              <a:rPr lang="pt-BR" sz="2200" b="1" dirty="0" err="1"/>
              <a:t>of</a:t>
            </a:r>
            <a:r>
              <a:rPr lang="pt-BR" sz="2200" b="1" dirty="0"/>
              <a:t> a New American </a:t>
            </a:r>
            <a:r>
              <a:rPr lang="pt-BR" sz="2200" b="1" dirty="0" err="1"/>
              <a:t>Language</a:t>
            </a:r>
            <a:r>
              <a:rPr lang="pt-BR" sz="2200" dirty="0"/>
              <a:t>", afirma que o uso do "</a:t>
            </a:r>
            <a:r>
              <a:rPr lang="pt-BR" sz="2200" dirty="0" err="1"/>
              <a:t>spanglish</a:t>
            </a:r>
            <a:r>
              <a:rPr lang="pt-BR" sz="2200" dirty="0"/>
              <a:t>" é um mecanismo que vai além do simples fato de não se dominar o inglês. Seu uso frequente tornou-se, sobretudo, uma maneira criativa de preservação e garantia da identidade cultural e da influência das culturas hispano-americanas nos EUA.</a:t>
            </a:r>
          </a:p>
          <a:p>
            <a:pPr>
              <a:spcBef>
                <a:spcPts val="0"/>
              </a:spcBef>
            </a:pPr>
            <a:r>
              <a:rPr lang="pt-BR" sz="2200" dirty="0"/>
              <a:t>Veja mais e: </a:t>
            </a:r>
            <a:r>
              <a:rPr lang="pt-BR" sz="2200" dirty="0">
                <a:hlinkClick r:id="rId3"/>
              </a:rPr>
              <a:t>https://educacao.uol.com.br/disciplinas/espanhol/spanglish-1-imigracao-hispanica-cria-novo-idioma-nos-eua.htm?cmpid=copiaecola</a:t>
            </a:r>
            <a:r>
              <a:rPr lang="pt-BR" sz="2200" dirty="0"/>
              <a:t>  </a:t>
            </a:r>
            <a:endParaRPr lang="en-US" sz="2200" dirty="0">
              <a:solidFill>
                <a:schemeClr val="tx1"/>
              </a:solidFill>
            </a:endParaRPr>
          </a:p>
          <a:p>
            <a:pPr marL="0" indent="0">
              <a:spcBef>
                <a:spcPts val="0"/>
              </a:spcBef>
              <a:buNone/>
            </a:pPr>
            <a:endParaRPr lang="pt-BR" sz="2200" i="1" dirty="0">
              <a:solidFill>
                <a:schemeClr val="tx1"/>
              </a:solidFill>
            </a:endParaRPr>
          </a:p>
        </p:txBody>
      </p:sp>
    </p:spTree>
    <p:extLst>
      <p:ext uri="{BB962C8B-B14F-4D97-AF65-F5344CB8AC3E}">
        <p14:creationId xmlns:p14="http://schemas.microsoft.com/office/powerpoint/2010/main" val="236679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655983" y="1219200"/>
            <a:ext cx="10880033" cy="5453270"/>
          </a:xfrm>
        </p:spPr>
        <p:txBody>
          <a:bodyPr>
            <a:noAutofit/>
          </a:bodyPr>
          <a:lstStyle/>
          <a:p>
            <a:pPr algn="just">
              <a:spcBef>
                <a:spcPts val="0"/>
              </a:spcBef>
            </a:pPr>
            <a:r>
              <a:rPr lang="en-US" sz="2300" dirty="0">
                <a:solidFill>
                  <a:schemeClr val="tx1"/>
                </a:solidFill>
              </a:rPr>
              <a:t>The blend of Spanish and English usually known as Spanglish is observed in most U.S. areas where large concentrations of Spanish speakers are found. From time to time, the word </a:t>
            </a:r>
            <a:r>
              <a:rPr lang="en-US" sz="2300" b="1" dirty="0" err="1">
                <a:solidFill>
                  <a:srgbClr val="FF0000"/>
                </a:solidFill>
              </a:rPr>
              <a:t>Englañol</a:t>
            </a:r>
            <a:r>
              <a:rPr lang="en-US" sz="2300" dirty="0">
                <a:solidFill>
                  <a:schemeClr val="tx1"/>
                </a:solidFill>
              </a:rPr>
              <a:t> has also been used, and even a distinction between Spanglish and </a:t>
            </a:r>
            <a:r>
              <a:rPr lang="en-US" sz="2300" dirty="0" err="1">
                <a:solidFill>
                  <a:schemeClr val="tx1"/>
                </a:solidFill>
              </a:rPr>
              <a:t>Englañol</a:t>
            </a:r>
            <a:r>
              <a:rPr lang="en-US" sz="2300" dirty="0">
                <a:solidFill>
                  <a:schemeClr val="tx1"/>
                </a:solidFill>
              </a:rPr>
              <a:t> has been proposed (Nash, 1971).</a:t>
            </a:r>
          </a:p>
          <a:p>
            <a:pPr algn="just">
              <a:spcBef>
                <a:spcPts val="0"/>
              </a:spcBef>
            </a:pPr>
            <a:endParaRPr lang="en-US" sz="1600" dirty="0">
              <a:solidFill>
                <a:schemeClr val="tx1"/>
              </a:solidFill>
            </a:endParaRPr>
          </a:p>
          <a:p>
            <a:pPr marL="0" indent="0" algn="r">
              <a:spcBef>
                <a:spcPts val="0"/>
              </a:spcBef>
              <a:buNone/>
            </a:pPr>
            <a:r>
              <a:rPr lang="en-US" i="1" dirty="0">
                <a:solidFill>
                  <a:schemeClr val="tx1"/>
                </a:solidFill>
              </a:rPr>
              <a:t>Alfredo ARDILA, Florida International University. </a:t>
            </a:r>
            <a:r>
              <a:rPr lang="en-US" b="1" i="1" dirty="0">
                <a:solidFill>
                  <a:schemeClr val="tx1"/>
                </a:solidFill>
              </a:rPr>
              <a:t>Spanglish: An Anglicized</a:t>
            </a:r>
          </a:p>
          <a:p>
            <a:pPr marL="0" indent="0" algn="r">
              <a:spcBef>
                <a:spcPts val="0"/>
              </a:spcBef>
              <a:buNone/>
            </a:pPr>
            <a:r>
              <a:rPr lang="en-US" b="1" i="1" dirty="0">
                <a:solidFill>
                  <a:schemeClr val="tx1"/>
                </a:solidFill>
              </a:rPr>
              <a:t>Spanish Dialect. </a:t>
            </a:r>
            <a:r>
              <a:rPr lang="en-US" i="1" dirty="0">
                <a:solidFill>
                  <a:schemeClr val="tx1"/>
                </a:solidFill>
              </a:rPr>
              <a:t>Hispanic Journal of Behavioral Sciences, Vol. 27 No. 1, February 2005 60-81</a:t>
            </a:r>
          </a:p>
          <a:p>
            <a:pPr algn="just">
              <a:spcBef>
                <a:spcPts val="0"/>
              </a:spcBef>
            </a:pPr>
            <a:endParaRPr lang="pt-BR" dirty="0">
              <a:solidFill>
                <a:schemeClr val="tx1"/>
              </a:solidFill>
            </a:endParaRPr>
          </a:p>
          <a:p>
            <a:pPr algn="just">
              <a:spcBef>
                <a:spcPts val="0"/>
              </a:spcBef>
            </a:pPr>
            <a:r>
              <a:rPr lang="pt-BR" sz="2300" dirty="0">
                <a:solidFill>
                  <a:schemeClr val="tx1"/>
                </a:solidFill>
              </a:rPr>
              <a:t>Devido ao contato constante entre o inglês e o espanhol nas comunidades estadunidenses, novas configurações dialetais surgiram, culminando no surgimento e/ou crescimento de um fenômeno </a:t>
            </a:r>
            <a:r>
              <a:rPr lang="pt-BR" sz="2300" b="1" dirty="0">
                <a:solidFill>
                  <a:srgbClr val="FF0000"/>
                </a:solidFill>
              </a:rPr>
              <a:t>linguístico </a:t>
            </a:r>
            <a:r>
              <a:rPr lang="pt-BR" sz="2300" dirty="0">
                <a:solidFill>
                  <a:schemeClr val="tx1"/>
                </a:solidFill>
              </a:rPr>
              <a:t>e</a:t>
            </a:r>
            <a:r>
              <a:rPr lang="pt-BR" sz="2300" b="1" dirty="0">
                <a:solidFill>
                  <a:srgbClr val="FF0000"/>
                </a:solidFill>
              </a:rPr>
              <a:t> cultural </a:t>
            </a:r>
            <a:r>
              <a:rPr lang="pt-BR" sz="2300" dirty="0">
                <a:solidFill>
                  <a:schemeClr val="tx1"/>
                </a:solidFill>
              </a:rPr>
              <a:t>muito discutido e polemizado: o </a:t>
            </a:r>
            <a:r>
              <a:rPr lang="pt-BR" sz="2300" i="1" dirty="0" err="1">
                <a:solidFill>
                  <a:schemeClr val="tx1"/>
                </a:solidFill>
              </a:rPr>
              <a:t>Spanglish</a:t>
            </a:r>
            <a:r>
              <a:rPr lang="pt-BR" sz="2300" dirty="0">
                <a:solidFill>
                  <a:schemeClr val="tx1"/>
                </a:solidFill>
              </a:rPr>
              <a:t>.</a:t>
            </a:r>
          </a:p>
          <a:p>
            <a:pPr algn="just">
              <a:spcBef>
                <a:spcPts val="0"/>
              </a:spcBef>
            </a:pPr>
            <a:endParaRPr lang="pt-BR" sz="1600" dirty="0">
              <a:solidFill>
                <a:schemeClr val="tx1"/>
              </a:solidFill>
            </a:endParaRPr>
          </a:p>
          <a:p>
            <a:pPr marL="0" indent="0" algn="r">
              <a:spcBef>
                <a:spcPts val="0"/>
              </a:spcBef>
              <a:buNone/>
            </a:pPr>
            <a:r>
              <a:rPr lang="pt-BR" i="1" dirty="0" err="1">
                <a:solidFill>
                  <a:schemeClr val="tx1"/>
                </a:solidFill>
              </a:rPr>
              <a:t>Thábata</a:t>
            </a:r>
            <a:r>
              <a:rPr lang="pt-BR" i="1" dirty="0">
                <a:solidFill>
                  <a:schemeClr val="tx1"/>
                </a:solidFill>
              </a:rPr>
              <a:t> Christina Gomes de LIMA. </a:t>
            </a:r>
            <a:r>
              <a:rPr lang="pt-BR" i="1" dirty="0" err="1">
                <a:solidFill>
                  <a:schemeClr val="tx1"/>
                </a:solidFill>
              </a:rPr>
              <a:t>Xoán</a:t>
            </a:r>
            <a:r>
              <a:rPr lang="pt-BR" i="1" dirty="0">
                <a:solidFill>
                  <a:schemeClr val="tx1"/>
                </a:solidFill>
              </a:rPr>
              <a:t> Carlos Lagares </a:t>
            </a:r>
            <a:r>
              <a:rPr lang="pt-BR" i="1" dirty="0" err="1">
                <a:solidFill>
                  <a:schemeClr val="tx1"/>
                </a:solidFill>
              </a:rPr>
              <a:t>Diez</a:t>
            </a:r>
            <a:r>
              <a:rPr lang="en-US" i="1" dirty="0">
                <a:solidFill>
                  <a:schemeClr val="tx1"/>
                </a:solidFill>
              </a:rPr>
              <a:t>. </a:t>
            </a:r>
            <a:r>
              <a:rPr lang="pt-BR" b="1" i="1" dirty="0">
                <a:solidFill>
                  <a:schemeClr val="tx1"/>
                </a:solidFill>
              </a:rPr>
              <a:t>SPANGLISH: Representações, Ideologias e Políticas Linguísticas. </a:t>
            </a:r>
            <a:r>
              <a:rPr lang="pt-BR" i="1" dirty="0">
                <a:solidFill>
                  <a:schemeClr val="tx1"/>
                </a:solidFill>
              </a:rPr>
              <a:t>Anais do V Seminário dos Alunos dos Programas de Pós-Graduação do Instituto de Letras da UFF. Doutorado/UFF.</a:t>
            </a:r>
          </a:p>
        </p:txBody>
      </p:sp>
    </p:spTree>
    <p:extLst>
      <p:ext uri="{BB962C8B-B14F-4D97-AF65-F5344CB8AC3E}">
        <p14:creationId xmlns:p14="http://schemas.microsoft.com/office/powerpoint/2010/main" val="395262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955409" y="1577008"/>
            <a:ext cx="9580607" cy="5095461"/>
          </a:xfrm>
        </p:spPr>
        <p:txBody>
          <a:bodyPr>
            <a:noAutofit/>
          </a:bodyPr>
          <a:lstStyle/>
          <a:p>
            <a:pPr algn="just">
              <a:spcBef>
                <a:spcPts val="0"/>
              </a:spcBef>
            </a:pPr>
            <a:r>
              <a:rPr lang="pt-BR" sz="2400" dirty="0">
                <a:solidFill>
                  <a:schemeClr val="tx1"/>
                </a:solidFill>
              </a:rPr>
              <a:t>De acordo com Betti (2009:110), o </a:t>
            </a:r>
            <a:r>
              <a:rPr lang="pt-BR" sz="2400" i="1" dirty="0" err="1">
                <a:solidFill>
                  <a:schemeClr val="tx1"/>
                </a:solidFill>
              </a:rPr>
              <a:t>Spanglish</a:t>
            </a:r>
            <a:r>
              <a:rPr lang="pt-BR" sz="2400" dirty="0">
                <a:solidFill>
                  <a:schemeClr val="tx1"/>
                </a:solidFill>
              </a:rPr>
              <a:t> não é apenas uma modalidade de expressão, mas corresponde a uma </a:t>
            </a:r>
            <a:r>
              <a:rPr lang="pt-BR" sz="2400" b="1" dirty="0">
                <a:solidFill>
                  <a:schemeClr val="tx1"/>
                </a:solidFill>
              </a:rPr>
              <a:t>maneira de viver</a:t>
            </a:r>
            <a:r>
              <a:rPr lang="pt-BR" sz="2400" dirty="0">
                <a:solidFill>
                  <a:schemeClr val="tx1"/>
                </a:solidFill>
              </a:rPr>
              <a:t>, de expressar a hibridação e o </a:t>
            </a:r>
            <a:r>
              <a:rPr lang="pt-BR" sz="2400" b="1" dirty="0">
                <a:solidFill>
                  <a:schemeClr val="tx1"/>
                </a:solidFill>
              </a:rPr>
              <a:t>multiculturalismo</a:t>
            </a:r>
            <a:r>
              <a:rPr lang="pt-BR" sz="2400" dirty="0">
                <a:solidFill>
                  <a:schemeClr val="tx1"/>
                </a:solidFill>
              </a:rPr>
              <a:t> que representa a muitos hispanos nos Estados Unidos. Seu uso estaria associado, portanto, a questões culturais e identitárias.</a:t>
            </a:r>
          </a:p>
          <a:p>
            <a:pPr algn="just">
              <a:spcBef>
                <a:spcPts val="0"/>
              </a:spcBef>
            </a:pPr>
            <a:endParaRPr lang="pt-BR" sz="2400" dirty="0">
              <a:solidFill>
                <a:schemeClr val="tx1"/>
              </a:solidFill>
            </a:endParaRPr>
          </a:p>
          <a:p>
            <a:pPr marL="0" indent="0" algn="r">
              <a:spcBef>
                <a:spcPts val="0"/>
              </a:spcBef>
              <a:buNone/>
            </a:pPr>
            <a:r>
              <a:rPr lang="pt-BR" i="1" dirty="0" err="1">
                <a:solidFill>
                  <a:schemeClr val="tx1"/>
                </a:solidFill>
              </a:rPr>
              <a:t>Thábata</a:t>
            </a:r>
            <a:r>
              <a:rPr lang="pt-BR" i="1" dirty="0">
                <a:solidFill>
                  <a:schemeClr val="tx1"/>
                </a:solidFill>
              </a:rPr>
              <a:t> Christina Gomes de LIMA. </a:t>
            </a:r>
            <a:r>
              <a:rPr lang="pt-BR" i="1" dirty="0" err="1">
                <a:solidFill>
                  <a:schemeClr val="tx1"/>
                </a:solidFill>
              </a:rPr>
              <a:t>Xoán</a:t>
            </a:r>
            <a:r>
              <a:rPr lang="pt-BR" i="1" dirty="0">
                <a:solidFill>
                  <a:schemeClr val="tx1"/>
                </a:solidFill>
              </a:rPr>
              <a:t> Carlos Lagares </a:t>
            </a:r>
            <a:r>
              <a:rPr lang="pt-BR" i="1" dirty="0" err="1">
                <a:solidFill>
                  <a:schemeClr val="tx1"/>
                </a:solidFill>
              </a:rPr>
              <a:t>Diez</a:t>
            </a:r>
            <a:r>
              <a:rPr lang="en-US" i="1" dirty="0">
                <a:solidFill>
                  <a:schemeClr val="tx1"/>
                </a:solidFill>
              </a:rPr>
              <a:t>. </a:t>
            </a:r>
            <a:r>
              <a:rPr lang="pt-BR" b="1" i="1" dirty="0">
                <a:solidFill>
                  <a:schemeClr val="tx1"/>
                </a:solidFill>
              </a:rPr>
              <a:t>SPANGLISH: Representações, Ideologias e Políticas Linguísticas. </a:t>
            </a:r>
            <a:r>
              <a:rPr lang="pt-BR" i="1" dirty="0">
                <a:solidFill>
                  <a:schemeClr val="tx1"/>
                </a:solidFill>
              </a:rPr>
              <a:t>Anais do V Seminário dos Alunos dos Programas de Pós-Graduação do Instituto de Letras da UFF. Doutorado/UFF.</a:t>
            </a:r>
          </a:p>
          <a:p>
            <a:pPr algn="just">
              <a:spcBef>
                <a:spcPts val="0"/>
              </a:spcBef>
            </a:pPr>
            <a:endParaRPr lang="pt-BR" sz="2400" dirty="0">
              <a:solidFill>
                <a:schemeClr val="tx1"/>
              </a:solidFill>
            </a:endParaRPr>
          </a:p>
          <a:p>
            <a:pPr algn="just">
              <a:spcBef>
                <a:spcPts val="0"/>
              </a:spcBef>
            </a:pPr>
            <a:endParaRPr lang="pt-BR" i="1"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204A3DDA-8725-4034-879D-798086E86431}"/>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0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F814C"/>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panglish (2004) — The Movie Database (TMDb)">
            <a:extLst>
              <a:ext uri="{FF2B5EF4-FFF2-40B4-BE49-F238E27FC236}">
                <a16:creationId xmlns:a16="http://schemas.microsoft.com/office/drawing/2014/main" id="{947FD8F0-9456-4908-850E-93DF21E6C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01" r="-1" b="19588"/>
          <a:stretch/>
        </p:blipFill>
        <p:spPr bwMode="auto">
          <a:xfrm>
            <a:off x="4619543" y="10"/>
            <a:ext cx="7572457" cy="685324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61D3FB24-79EB-4EA1-B955-DD90B3423654}"/>
              </a:ext>
            </a:extLst>
          </p:cNvPr>
          <p:cNvSpPr>
            <a:spLocks noGrp="1"/>
          </p:cNvSpPr>
          <p:nvPr>
            <p:ph type="title"/>
          </p:nvPr>
        </p:nvSpPr>
        <p:spPr>
          <a:xfrm>
            <a:off x="519017" y="29050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434718" y="1231313"/>
            <a:ext cx="3932987" cy="2772175"/>
          </a:xfrm>
        </p:spPr>
        <p:txBody>
          <a:bodyPr>
            <a:noAutofit/>
          </a:bodyPr>
          <a:lstStyle/>
          <a:p>
            <a:pPr>
              <a:lnSpc>
                <a:spcPct val="90000"/>
              </a:lnSpc>
              <a:spcBef>
                <a:spcPts val="0"/>
              </a:spcBef>
              <a:spcAft>
                <a:spcPts val="600"/>
              </a:spcAft>
              <a:buClr>
                <a:srgbClr val="F083A5"/>
              </a:buClr>
            </a:pPr>
            <a:r>
              <a:rPr lang="pt-BR" sz="2200" dirty="0">
                <a:solidFill>
                  <a:schemeClr val="tx1"/>
                </a:solidFill>
              </a:rPr>
              <a:t>Gíria; </a:t>
            </a:r>
          </a:p>
          <a:p>
            <a:pPr>
              <a:lnSpc>
                <a:spcPct val="90000"/>
              </a:lnSpc>
              <a:spcBef>
                <a:spcPts val="0"/>
              </a:spcBef>
              <a:spcAft>
                <a:spcPts val="600"/>
              </a:spcAft>
              <a:buClr>
                <a:srgbClr val="F083A5"/>
              </a:buClr>
            </a:pPr>
            <a:r>
              <a:rPr lang="pt-BR" sz="2200" dirty="0">
                <a:solidFill>
                  <a:schemeClr val="tx1"/>
                </a:solidFill>
              </a:rPr>
              <a:t>Dialeto;</a:t>
            </a:r>
          </a:p>
          <a:p>
            <a:pPr>
              <a:lnSpc>
                <a:spcPct val="90000"/>
              </a:lnSpc>
              <a:spcBef>
                <a:spcPts val="0"/>
              </a:spcBef>
              <a:spcAft>
                <a:spcPts val="600"/>
              </a:spcAft>
              <a:buClr>
                <a:srgbClr val="F083A5"/>
              </a:buClr>
            </a:pPr>
            <a:r>
              <a:rPr lang="pt-BR" sz="2200" dirty="0">
                <a:solidFill>
                  <a:schemeClr val="tx1"/>
                </a:solidFill>
              </a:rPr>
              <a:t>Interlíngua;</a:t>
            </a:r>
          </a:p>
          <a:p>
            <a:pPr>
              <a:lnSpc>
                <a:spcPct val="90000"/>
              </a:lnSpc>
              <a:spcBef>
                <a:spcPts val="0"/>
              </a:spcBef>
              <a:spcAft>
                <a:spcPts val="600"/>
              </a:spcAft>
              <a:buClr>
                <a:srgbClr val="F083A5"/>
              </a:buClr>
            </a:pPr>
            <a:r>
              <a:rPr lang="pt-BR" sz="2200" dirty="0">
                <a:solidFill>
                  <a:schemeClr val="tx1"/>
                </a:solidFill>
              </a:rPr>
              <a:t>Variedade da Língua Espanhola; </a:t>
            </a:r>
          </a:p>
          <a:p>
            <a:pPr>
              <a:lnSpc>
                <a:spcPct val="90000"/>
              </a:lnSpc>
              <a:spcBef>
                <a:spcPts val="0"/>
              </a:spcBef>
              <a:spcAft>
                <a:spcPts val="600"/>
              </a:spcAft>
              <a:buClr>
                <a:srgbClr val="F083A5"/>
              </a:buClr>
            </a:pPr>
            <a:r>
              <a:rPr lang="pt-BR" sz="2200" dirty="0">
                <a:solidFill>
                  <a:schemeClr val="tx1"/>
                </a:solidFill>
              </a:rPr>
              <a:t>Nova Língua (“Segunda Língua”).</a:t>
            </a:r>
          </a:p>
          <a:p>
            <a:pPr>
              <a:lnSpc>
                <a:spcPct val="90000"/>
              </a:lnSpc>
              <a:spcBef>
                <a:spcPts val="0"/>
              </a:spcBef>
              <a:spcAft>
                <a:spcPts val="600"/>
              </a:spcAft>
              <a:buClr>
                <a:srgbClr val="F083A5"/>
              </a:buClr>
            </a:pPr>
            <a:endParaRPr lang="pt-BR" sz="2200" dirty="0">
              <a:solidFill>
                <a:schemeClr val="tx1"/>
              </a:solidFill>
            </a:endParaRPr>
          </a:p>
          <a:p>
            <a:pPr>
              <a:lnSpc>
                <a:spcPct val="90000"/>
              </a:lnSpc>
              <a:spcBef>
                <a:spcPts val="0"/>
              </a:spcBef>
              <a:spcAft>
                <a:spcPts val="600"/>
              </a:spcAft>
              <a:buClr>
                <a:srgbClr val="F083A5"/>
              </a:buClr>
            </a:pPr>
            <a:endParaRPr lang="pt-BR" sz="2200" dirty="0">
              <a:solidFill>
                <a:schemeClr val="tx1"/>
              </a:solidFill>
            </a:endParaRPr>
          </a:p>
          <a:p>
            <a:pPr>
              <a:lnSpc>
                <a:spcPct val="90000"/>
              </a:lnSpc>
              <a:spcBef>
                <a:spcPts val="0"/>
              </a:spcBef>
              <a:spcAft>
                <a:spcPts val="600"/>
              </a:spcAft>
              <a:buClr>
                <a:srgbClr val="F083A5"/>
              </a:buClr>
            </a:pPr>
            <a:endParaRPr lang="pt-BR" sz="2200" i="1" dirty="0">
              <a:solidFill>
                <a:schemeClr val="tx1"/>
              </a:solidFill>
            </a:endParaRPr>
          </a:p>
        </p:txBody>
      </p:sp>
      <p:sp>
        <p:nvSpPr>
          <p:cNvPr id="6" name="Retângulo 5">
            <a:extLst>
              <a:ext uri="{FF2B5EF4-FFF2-40B4-BE49-F238E27FC236}">
                <a16:creationId xmlns:a16="http://schemas.microsoft.com/office/drawing/2014/main" id="{D045029E-2465-4D9B-B7F1-462560323CBB}"/>
              </a:ext>
            </a:extLst>
          </p:cNvPr>
          <p:cNvSpPr/>
          <p:nvPr/>
        </p:nvSpPr>
        <p:spPr>
          <a:xfrm>
            <a:off x="227680" y="4308481"/>
            <a:ext cx="4347062" cy="2086725"/>
          </a:xfrm>
          <a:prstGeom prst="rect">
            <a:avLst/>
          </a:prstGeom>
        </p:spPr>
        <p:txBody>
          <a:bodyPr wrap="square">
            <a:spAutoFit/>
          </a:bodyPr>
          <a:lstStyle/>
          <a:p>
            <a:pPr algn="r">
              <a:lnSpc>
                <a:spcPct val="90000"/>
              </a:lnSpc>
              <a:spcAft>
                <a:spcPts val="600"/>
              </a:spcAft>
              <a:buClr>
                <a:srgbClr val="F083A5"/>
              </a:buClr>
            </a:pPr>
            <a:r>
              <a:rPr lang="pt-BR" i="1" dirty="0" err="1"/>
              <a:t>Thábata</a:t>
            </a:r>
            <a:r>
              <a:rPr lang="pt-BR" i="1" dirty="0"/>
              <a:t> Christina Gomes de LIMA. </a:t>
            </a:r>
            <a:r>
              <a:rPr lang="pt-BR" i="1" dirty="0" err="1"/>
              <a:t>Xoán</a:t>
            </a:r>
            <a:r>
              <a:rPr lang="pt-BR" i="1" dirty="0"/>
              <a:t> Carlos Lagares </a:t>
            </a:r>
            <a:r>
              <a:rPr lang="pt-BR" i="1" dirty="0" err="1"/>
              <a:t>Diez</a:t>
            </a:r>
            <a:r>
              <a:rPr lang="en-US" i="1" dirty="0"/>
              <a:t>. </a:t>
            </a:r>
            <a:r>
              <a:rPr lang="pt-BR" b="1" i="1" dirty="0"/>
              <a:t>SPANGLISH: Representações, Ideologias e Políticas Linguísticas. </a:t>
            </a:r>
            <a:r>
              <a:rPr lang="pt-BR" i="1" dirty="0"/>
              <a:t>Anais do V Seminário dos Alunos dos Programas de Pós-Graduação do Instituto de Letras da UFF. Doutorado/UFF.</a:t>
            </a:r>
          </a:p>
        </p:txBody>
      </p:sp>
    </p:spTree>
    <p:extLst>
      <p:ext uri="{BB962C8B-B14F-4D97-AF65-F5344CB8AC3E}">
        <p14:creationId xmlns:p14="http://schemas.microsoft.com/office/powerpoint/2010/main" val="325880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5E33E-0142-4191-A0D3-58AC4303EDC8}"/>
              </a:ext>
            </a:extLst>
          </p:cNvPr>
          <p:cNvSpPr>
            <a:spLocks noGrp="1"/>
          </p:cNvSpPr>
          <p:nvPr>
            <p:ph type="title"/>
          </p:nvPr>
        </p:nvSpPr>
        <p:spPr>
          <a:xfrm>
            <a:off x="1510749" y="185530"/>
            <a:ext cx="3485321" cy="874644"/>
          </a:xfrm>
        </p:spPr>
        <p:txBody>
          <a:bodyPr>
            <a:normAutofit/>
          </a:bodyPr>
          <a:lstStyle/>
          <a:p>
            <a:r>
              <a:rPr lang="pt-BR" sz="4500" b="1" dirty="0">
                <a:solidFill>
                  <a:srgbClr val="FF0000"/>
                </a:solidFill>
                <a:effectLst>
                  <a:outerShdw blurRad="38100" dist="38100" dir="2700000" algn="tl">
                    <a:srgbClr val="000000">
                      <a:alpha val="43137"/>
                    </a:srgbClr>
                  </a:outerShdw>
                </a:effectLst>
              </a:rPr>
              <a:t>SPAN</a:t>
            </a:r>
            <a:r>
              <a:rPr lang="pt-BR" sz="4500" b="1" dirty="0">
                <a:solidFill>
                  <a:srgbClr val="0070C0"/>
                </a:solidFill>
                <a:effectLst>
                  <a:outerShdw blurRad="38100" dist="38100" dir="2700000" algn="tl">
                    <a:srgbClr val="000000">
                      <a:alpha val="43137"/>
                    </a:srgbClr>
                  </a:outerShdw>
                </a:effectLst>
              </a:rPr>
              <a:t>GLISH</a:t>
            </a:r>
          </a:p>
        </p:txBody>
      </p:sp>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855304" y="1417983"/>
            <a:ext cx="9872870" cy="4823792"/>
          </a:xfrm>
        </p:spPr>
        <p:txBody>
          <a:bodyPr>
            <a:noAutofit/>
          </a:bodyPr>
          <a:lstStyle/>
          <a:p>
            <a:pPr algn="just">
              <a:spcBef>
                <a:spcPts val="0"/>
              </a:spcBef>
            </a:pPr>
            <a:r>
              <a:rPr lang="pt-BR" sz="2500" dirty="0">
                <a:solidFill>
                  <a:schemeClr val="tx1"/>
                </a:solidFill>
              </a:rPr>
              <a:t>...a </a:t>
            </a:r>
            <a:r>
              <a:rPr lang="pt-BR" sz="2500" b="1" dirty="0">
                <a:solidFill>
                  <a:schemeClr val="tx1"/>
                </a:solidFill>
              </a:rPr>
              <a:t>identidade cultural </a:t>
            </a:r>
            <a:r>
              <a:rPr lang="pt-BR" sz="2500" dirty="0">
                <a:solidFill>
                  <a:schemeClr val="tx1"/>
                </a:solidFill>
              </a:rPr>
              <a:t>seria essa consciência de pertencer a uma </a:t>
            </a:r>
            <a:r>
              <a:rPr lang="pt-BR" sz="2500" b="1" dirty="0">
                <a:solidFill>
                  <a:schemeClr val="tx1"/>
                </a:solidFill>
              </a:rPr>
              <a:t>identidade coletiva</a:t>
            </a:r>
            <a:r>
              <a:rPr lang="pt-BR" sz="2500" dirty="0">
                <a:solidFill>
                  <a:schemeClr val="tx1"/>
                </a:solidFill>
              </a:rPr>
              <a:t>, ou seja, de compartir com um determinado grupo certos valores, atitudes e características. A língua, entre outros fatores, é uma destas características compartilhadas. Quando um indivíduo resolve expressar-se em determinada língua e/ou variedade está transmitindo aspectos de sua identidade. </a:t>
            </a:r>
            <a:r>
              <a:rPr lang="pt-BR" sz="2500" b="1" dirty="0">
                <a:solidFill>
                  <a:schemeClr val="tx1"/>
                </a:solidFill>
              </a:rPr>
              <a:t>Quando aceita ou nega o prestígio de uma língua e/ou variedade está assumindo uma posição ideológica.</a:t>
            </a:r>
          </a:p>
          <a:p>
            <a:pPr marL="0" indent="0" algn="r">
              <a:spcBef>
                <a:spcPts val="0"/>
              </a:spcBef>
              <a:buNone/>
            </a:pPr>
            <a:endParaRPr lang="pt-BR" sz="2500" i="1" dirty="0">
              <a:solidFill>
                <a:schemeClr val="tx1"/>
              </a:solidFill>
            </a:endParaRPr>
          </a:p>
          <a:p>
            <a:pPr marL="0" indent="0" algn="r">
              <a:spcBef>
                <a:spcPts val="0"/>
              </a:spcBef>
              <a:buNone/>
            </a:pPr>
            <a:r>
              <a:rPr lang="pt-BR" sz="2000" i="1" dirty="0" err="1">
                <a:solidFill>
                  <a:schemeClr val="tx1"/>
                </a:solidFill>
              </a:rPr>
              <a:t>Thábata</a:t>
            </a:r>
            <a:r>
              <a:rPr lang="pt-BR" sz="2000" i="1" dirty="0">
                <a:solidFill>
                  <a:schemeClr val="tx1"/>
                </a:solidFill>
              </a:rPr>
              <a:t> Christina Gomes de LIMA. </a:t>
            </a:r>
            <a:r>
              <a:rPr lang="pt-BR" sz="2000" i="1" dirty="0" err="1">
                <a:solidFill>
                  <a:schemeClr val="tx1"/>
                </a:solidFill>
              </a:rPr>
              <a:t>Xoán</a:t>
            </a:r>
            <a:r>
              <a:rPr lang="pt-BR" sz="2000" i="1" dirty="0">
                <a:solidFill>
                  <a:schemeClr val="tx1"/>
                </a:solidFill>
              </a:rPr>
              <a:t> Carlos Lagares </a:t>
            </a:r>
            <a:r>
              <a:rPr lang="pt-BR" sz="2000" i="1" dirty="0" err="1">
                <a:solidFill>
                  <a:schemeClr val="tx1"/>
                </a:solidFill>
              </a:rPr>
              <a:t>Diez</a:t>
            </a:r>
            <a:r>
              <a:rPr lang="en-US" sz="2000" i="1" dirty="0">
                <a:solidFill>
                  <a:schemeClr val="tx1"/>
                </a:solidFill>
              </a:rPr>
              <a:t>. </a:t>
            </a:r>
            <a:r>
              <a:rPr lang="pt-BR" sz="2000" b="1" i="1" dirty="0">
                <a:solidFill>
                  <a:schemeClr val="tx1"/>
                </a:solidFill>
              </a:rPr>
              <a:t>SPANGLISH: Representações, Ideologias e Políticas Linguísticas. </a:t>
            </a:r>
            <a:r>
              <a:rPr lang="pt-BR" sz="2000" i="1" dirty="0">
                <a:solidFill>
                  <a:schemeClr val="tx1"/>
                </a:solidFill>
              </a:rPr>
              <a:t>Anais do V Seminário dos Alunos dos Programas de Pós-Graduação do Instituto de Letras da UFF. Doutorado/UFF.</a:t>
            </a:r>
          </a:p>
          <a:p>
            <a:pPr algn="just">
              <a:spcBef>
                <a:spcPts val="0"/>
              </a:spcBef>
            </a:pPr>
            <a:endParaRPr lang="pt-BR" sz="2500" dirty="0"/>
          </a:p>
          <a:p>
            <a:pPr algn="just">
              <a:spcBef>
                <a:spcPts val="0"/>
              </a:spcBef>
            </a:pPr>
            <a:endParaRPr lang="pt-BR" sz="2500" i="1"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0EE6632A-E3BA-4FC1-A29A-5E8452188137}"/>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5287" y="1266226"/>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02513"/>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4D997F2EABD549A264BAFC246AB9BB" ma:contentTypeVersion="10" ma:contentTypeDescription="Create a new document." ma:contentTypeScope="" ma:versionID="69c12efc407e6dd437c6ad2b084b9805">
  <xsd:schema xmlns:xsd="http://www.w3.org/2001/XMLSchema" xmlns:xs="http://www.w3.org/2001/XMLSchema" xmlns:p="http://schemas.microsoft.com/office/2006/metadata/properties" xmlns:ns3="599a3a66-412f-4d24-bce9-6e00be8380cc" targetNamespace="http://schemas.microsoft.com/office/2006/metadata/properties" ma:root="true" ma:fieldsID="ff96820fee3a19fe1f3991307fdf3540" ns3:_="">
    <xsd:import namespace="599a3a66-412f-4d24-bce9-6e00be8380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a3a66-412f-4d24-bce9-6e00be838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9BBB0-5D0E-4161-AF47-DEF9C78D121D}">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599a3a66-412f-4d24-bce9-6e00be8380cc"/>
  </ds:schemaRefs>
</ds:datastoreItem>
</file>

<file path=customXml/itemProps2.xml><?xml version="1.0" encoding="utf-8"?>
<ds:datastoreItem xmlns:ds="http://schemas.openxmlformats.org/officeDocument/2006/customXml" ds:itemID="{32E40CB0-D99C-476C-99D5-F8E9E17EB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a3a66-412f-4d24-bce9-6e00be838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6E577-87F9-4CDA-AC8D-7468DF685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TotalTime>
  <Words>2445</Words>
  <Application>Microsoft Office PowerPoint</Application>
  <PresentationFormat>Widescreen</PresentationFormat>
  <Paragraphs>106</Paragraphs>
  <Slides>21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21</vt:i4>
      </vt:variant>
    </vt:vector>
  </HeadingPairs>
  <TitlesOfParts>
    <vt:vector size="27" baseType="lpstr">
      <vt:lpstr>Abadi</vt:lpstr>
      <vt:lpstr>Arial</vt:lpstr>
      <vt:lpstr>Calibri</vt:lpstr>
      <vt:lpstr>Century Gothic</vt:lpstr>
      <vt:lpstr>Wingdings 3</vt:lpstr>
      <vt:lpstr>Cacho</vt:lpstr>
      <vt:lpstr>SPANGLISH?</vt:lpstr>
      <vt:lpstr>Apresentação do PowerPoint</vt:lpstr>
      <vt:lpstr>Apresentação do PowerPoint</vt:lpstr>
      <vt:lpstr>SPANGLISH</vt:lpstr>
      <vt:lpstr>Apresentação do PowerPoint</vt:lpstr>
      <vt:lpstr>SPANGLISH</vt:lpstr>
      <vt:lpstr>SPANGLISH</vt:lpstr>
      <vt:lpstr>SPANGLISH</vt:lpstr>
      <vt:lpstr>SPANGLISH</vt:lpstr>
      <vt:lpstr>SPANGLISH</vt:lpstr>
      <vt:lpstr>SPANGLISH</vt:lpstr>
      <vt:lpstr>SPANGLISH</vt:lpstr>
      <vt:lpstr>SPANGLISH</vt:lpstr>
      <vt:lpstr>SPANGLISH</vt:lpstr>
      <vt:lpstr>CODE-SWITCHING</vt:lpstr>
      <vt:lpstr>CODE-SWITCHING</vt:lpstr>
      <vt:lpstr>CODE-SWITCHING</vt:lpstr>
      <vt:lpstr>CODE-SWITCHING</vt:lpstr>
      <vt:lpstr>SPANGLISH</vt:lpstr>
      <vt:lpstr>Por que estudar sobre Spanglish? </vt:lpstr>
      <vt:lpstr>Thank you very much! (84) 996-087-119 cristianebrito1978@gmail.com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SPANGLISH</dc:title>
  <dc:creator>Cristiane de Brito Cruz</dc:creator>
  <cp:lastModifiedBy>Cristiane de Brito Cruz</cp:lastModifiedBy>
  <cp:revision>38</cp:revision>
  <dcterms:created xsi:type="dcterms:W3CDTF">2020-05-20T20:28:11Z</dcterms:created>
  <dcterms:modified xsi:type="dcterms:W3CDTF">2020-05-21T15:26:12Z</dcterms:modified>
</cp:coreProperties>
</file>