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4"/>
  </p:sldMasterIdLst>
  <p:notesMasterIdLst>
    <p:notesMasterId r:id="rId29"/>
  </p:notesMasterIdLst>
  <p:sldIdLst>
    <p:sldId id="368" r:id="rId5"/>
    <p:sldId id="315" r:id="rId6"/>
    <p:sldId id="356" r:id="rId7"/>
    <p:sldId id="367" r:id="rId8"/>
    <p:sldId id="261" r:id="rId9"/>
    <p:sldId id="353" r:id="rId10"/>
    <p:sldId id="354" r:id="rId11"/>
    <p:sldId id="317" r:id="rId12"/>
    <p:sldId id="318" r:id="rId13"/>
    <p:sldId id="319" r:id="rId14"/>
    <p:sldId id="325" r:id="rId15"/>
    <p:sldId id="350" r:id="rId16"/>
    <p:sldId id="321" r:id="rId17"/>
    <p:sldId id="322" r:id="rId18"/>
    <p:sldId id="326" r:id="rId19"/>
    <p:sldId id="338" r:id="rId20"/>
    <p:sldId id="351" r:id="rId21"/>
    <p:sldId id="352" r:id="rId22"/>
    <p:sldId id="329" r:id="rId23"/>
    <p:sldId id="327" r:id="rId24"/>
    <p:sldId id="328" r:id="rId25"/>
    <p:sldId id="357" r:id="rId26"/>
    <p:sldId id="358" r:id="rId27"/>
    <p:sldId id="31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ane de Brito Cruz" initials="CdBC" lastIdx="1" clrIdx="0">
    <p:extLst>
      <p:ext uri="{19B8F6BF-5375-455C-9EA6-DF929625EA0E}">
        <p15:presenceInfo xmlns:p15="http://schemas.microsoft.com/office/powerpoint/2012/main" userId="Cristiane de Brito Cru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65D1"/>
    <a:srgbClr val="F254F2"/>
    <a:srgbClr val="72CC04"/>
    <a:srgbClr val="0066FF"/>
    <a:srgbClr val="F8A2F8"/>
    <a:srgbClr val="FF6600"/>
    <a:srgbClr val="4CC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50" d="100"/>
          <a:sy n="50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E4D62-130B-46E2-830F-33B4D27D50CE}" type="datetimeFigureOut">
              <a:rPr lang="pt-BR" smtClean="0"/>
              <a:t>20/06/2020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08A13-04D3-44C4-8927-319EE84BB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26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2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3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533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2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6005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74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58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6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8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2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8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5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9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5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0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axwell.vrac.puc-rio.br/10439/10439_3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uff.br/riuff/bitstream/1/12603/1/Tese%20-%20Giselle%20Trajano%20Ignacio%20Castro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duconse.com.br/2012/eixo_12/PDF/36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disciplinas.usp.br/pluginfile.php/171237/mod_resource/content/1/Class%203_Approaches%20and%20Methods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disciplinas.usp.br/pluginfile.php/171237/mod_resource/content/1/Class%203_Approaches%20and%20Methods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isciplinas.usp.br/pluginfile.php/171237/mod_resource/content/1/Class%203_Approaches%20and%20Methods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ri.ufs.br/bitstream/riufs/8245/2/RODRIGO_BELFORT_GOM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adufs.com.br/ORBI/public/uploadCatalago/10580320042018Tecnologias_no_ensino_de_lingua_inglesa_-_Aula_05.pdf" TargetMode="External"/><Relationship Id="rId2" Type="http://schemas.openxmlformats.org/officeDocument/2006/relationships/hyperlink" Target="https://ri.ufs.br/bitstream/riufs/8245/2/RODRIGO_BELFORT_GOME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log.tjtaylor.net/method-audio-lingua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moramodules.com/ALMMethods.htm#The%20Audio-lingual%20Approa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esadufs.com.br/ORBI/public/uploadCatalago/10580320042018Tecnologias_no_ensino_de_lingua_inglesa_-_Aula_05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9wlXP-D8rU" TargetMode="External"/><Relationship Id="rId13" Type="http://schemas.openxmlformats.org/officeDocument/2006/relationships/image" Target="../media/image3.png"/><Relationship Id="rId3" Type="http://schemas.openxmlformats.org/officeDocument/2006/relationships/hyperlink" Target="https://www.youtube.com/watch?v=c12S1xn0n6c" TargetMode="External"/><Relationship Id="rId7" Type="http://schemas.openxmlformats.org/officeDocument/2006/relationships/hyperlink" Target="https://www.youtube.com/watch?v=d4s-i611PYw" TargetMode="External"/><Relationship Id="rId12" Type="http://schemas.openxmlformats.org/officeDocument/2006/relationships/hyperlink" Target="https://www.youtube.com/watch?v=b1kpkCm-2VY" TargetMode="External"/><Relationship Id="rId2" Type="http://schemas.openxmlformats.org/officeDocument/2006/relationships/hyperlink" Target="https://www.youtube.com/watch?v=uoIMKNdKLC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WL7PT1khCU" TargetMode="External"/><Relationship Id="rId11" Type="http://schemas.openxmlformats.org/officeDocument/2006/relationships/hyperlink" Target="https://www.youtube.com/watch?v=UAgMKd-INMI" TargetMode="External"/><Relationship Id="rId5" Type="http://schemas.openxmlformats.org/officeDocument/2006/relationships/hyperlink" Target="https://www.youtube.com/watch?v=8zGw0TFiMzE" TargetMode="External"/><Relationship Id="rId10" Type="http://schemas.openxmlformats.org/officeDocument/2006/relationships/hyperlink" Target="https://www.youtube.com/watch?v=Q5nCMkCWowk" TargetMode="External"/><Relationship Id="rId4" Type="http://schemas.openxmlformats.org/officeDocument/2006/relationships/hyperlink" Target="https://www.youtube.com/watch?v=Gay6Az3NJl8" TargetMode="External"/><Relationship Id="rId9" Type="http://schemas.openxmlformats.org/officeDocument/2006/relationships/hyperlink" Target="https://www.youtube.com/watch?v=xrZtSro-y2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cristianebrito1978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hyperlink" Target="https://docente.ifrn.edu.br/cristianecruz/projetos-de-extensao/spanglish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disciplinas.usp.br/pluginfile.php/171237/mod_resource/content/1/Class%203_Approaches%20and%20Methods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duconse.com.br/2012/eixo_12/PDF/36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duconse.com.br/2012/eixo_12/PDF/36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disciplinas.usp.br/pluginfile.php/171237/mod_resource/content/1/Class%203_Approaches%20and%20Methods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edisciplinas.usp.br/pluginfile.php/4490214/mod_resource/content/5/Uphoff%202008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10142324-93CC-4CD9-A916-5F856ACE5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07" b="27543"/>
          <a:stretch/>
        </p:blipFill>
        <p:spPr bwMode="auto">
          <a:xfrm>
            <a:off x="-1" y="0"/>
            <a:ext cx="12191999" cy="6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001CEEE5-D251-44CB-A998-3179CB559EED}"/>
              </a:ext>
            </a:extLst>
          </p:cNvPr>
          <p:cNvSpPr txBox="1">
            <a:spLocks/>
          </p:cNvSpPr>
          <p:nvPr/>
        </p:nvSpPr>
        <p:spPr>
          <a:xfrm>
            <a:off x="3910519" y="5390992"/>
            <a:ext cx="8066498" cy="1087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pt-BR" sz="2000" b="1" dirty="0">
                <a:solidFill>
                  <a:schemeClr val="bg1"/>
                </a:solidFill>
              </a:rPr>
              <a:t>Coordenadora: </a:t>
            </a:r>
            <a:r>
              <a:rPr lang="pt-BR" sz="2000" dirty="0" err="1">
                <a:solidFill>
                  <a:schemeClr val="bg1"/>
                </a:solidFill>
              </a:rPr>
              <a:t>Profª</a:t>
            </a:r>
            <a:r>
              <a:rPr lang="pt-BR" sz="2000" dirty="0">
                <a:solidFill>
                  <a:schemeClr val="bg1"/>
                </a:solidFill>
              </a:rPr>
              <a:t>. Ma. Cristiane de Brito Cruz </a:t>
            </a:r>
          </a:p>
          <a:p>
            <a:pPr algn="r">
              <a:spcBef>
                <a:spcPts val="0"/>
              </a:spcBef>
            </a:pPr>
            <a:r>
              <a:rPr lang="pt-BR" sz="2000" b="1" dirty="0">
                <a:solidFill>
                  <a:schemeClr val="bg1"/>
                </a:solidFill>
              </a:rPr>
              <a:t>Aluna voluntária: </a:t>
            </a:r>
            <a:r>
              <a:rPr lang="pt-BR" sz="2000" dirty="0">
                <a:solidFill>
                  <a:schemeClr val="bg1"/>
                </a:solidFill>
              </a:rPr>
              <a:t>Kelly Aline Hipólito de Medeiros</a:t>
            </a:r>
          </a:p>
          <a:p>
            <a:pPr algn="r">
              <a:spcBef>
                <a:spcPts val="0"/>
              </a:spcBef>
            </a:pPr>
            <a:r>
              <a:rPr lang="pt-BR" sz="2000" b="1" dirty="0">
                <a:solidFill>
                  <a:schemeClr val="bg1"/>
                </a:solidFill>
              </a:rPr>
              <a:t>Aluna bolsista: </a:t>
            </a:r>
            <a:r>
              <a:rPr lang="pt-BR" sz="2000" dirty="0" err="1">
                <a:solidFill>
                  <a:schemeClr val="bg1"/>
                </a:solidFill>
              </a:rPr>
              <a:t>Eline</a:t>
            </a:r>
            <a:r>
              <a:rPr lang="pt-BR" sz="2000" dirty="0">
                <a:solidFill>
                  <a:schemeClr val="bg1"/>
                </a:solidFill>
              </a:rPr>
              <a:t> Costa de Lima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CF15BE9-F9A6-4D88-A6F3-2D1F498112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17913" r="10009" b="6365"/>
          <a:stretch/>
        </p:blipFill>
        <p:spPr>
          <a:xfrm>
            <a:off x="311285" y="4053899"/>
            <a:ext cx="3404682" cy="2274059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E80E74D3-32D3-4176-B221-F0469D34666F}"/>
              </a:ext>
            </a:extLst>
          </p:cNvPr>
          <p:cNvSpPr txBox="1">
            <a:spLocks/>
          </p:cNvSpPr>
          <p:nvPr/>
        </p:nvSpPr>
        <p:spPr>
          <a:xfrm>
            <a:off x="2470825" y="183960"/>
            <a:ext cx="8283064" cy="10806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200" b="1" dirty="0" err="1">
                <a:solidFill>
                  <a:schemeClr val="bg1"/>
                </a:solidFill>
              </a:rPr>
              <a:t>Pró-reitoria</a:t>
            </a:r>
            <a:r>
              <a:rPr lang="pt-BR" sz="2200" b="1" dirty="0">
                <a:solidFill>
                  <a:schemeClr val="bg1"/>
                </a:solidFill>
              </a:rPr>
              <a:t> de Extensão</a:t>
            </a:r>
            <a:br>
              <a:rPr lang="pt-BR" sz="2200" b="1" dirty="0">
                <a:solidFill>
                  <a:schemeClr val="bg1"/>
                </a:solidFill>
              </a:rPr>
            </a:br>
            <a:r>
              <a:rPr lang="pt-BR" sz="2200" b="1" dirty="0">
                <a:solidFill>
                  <a:schemeClr val="bg1"/>
                </a:solidFill>
              </a:rPr>
              <a:t>Programa de Apoio Institucional à Extensão</a:t>
            </a:r>
            <a:br>
              <a:rPr lang="pt-BR" sz="2200" b="1" dirty="0">
                <a:solidFill>
                  <a:schemeClr val="bg1"/>
                </a:solidFill>
              </a:rPr>
            </a:br>
            <a:r>
              <a:rPr lang="pt-BR" sz="2200" b="1" dirty="0">
                <a:solidFill>
                  <a:schemeClr val="bg1"/>
                </a:solidFill>
              </a:rPr>
              <a:t>Coordenação de Extensão do IFRN campus Currais Novos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2191DEF-C6E9-43F3-8DF9-27189B698EE5}"/>
              </a:ext>
            </a:extLst>
          </p:cNvPr>
          <p:cNvCxnSpPr>
            <a:cxnSpLocks/>
          </p:cNvCxnSpPr>
          <p:nvPr/>
        </p:nvCxnSpPr>
        <p:spPr>
          <a:xfrm>
            <a:off x="144850" y="2451653"/>
            <a:ext cx="1591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id="{6AFB8009-F13E-4239-A036-E02FD6D8365E}"/>
              </a:ext>
            </a:extLst>
          </p:cNvPr>
          <p:cNvSpPr txBox="1">
            <a:spLocks/>
          </p:cNvSpPr>
          <p:nvPr/>
        </p:nvSpPr>
        <p:spPr>
          <a:xfrm>
            <a:off x="2133601" y="2295728"/>
            <a:ext cx="9163050" cy="20820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Metodologias mais conhecidas no Ensino-aprendizagem de língua </a:t>
            </a:r>
            <a:r>
              <a:rPr lang="pt-BR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inglesa – Parte I</a:t>
            </a:r>
            <a:endParaRPr lang="pt-BR" sz="4500" b="1" dirty="0">
              <a:solidFill>
                <a:srgbClr val="A365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E2444094-CC8D-4701-8DC0-3BDDCE43C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5" y="252919"/>
            <a:ext cx="1809294" cy="26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7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5E33E-0142-4191-A0D3-58AC4303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9" y="185530"/>
            <a:ext cx="10157789" cy="874644"/>
          </a:xfrm>
        </p:spPr>
        <p:txBody>
          <a:bodyPr>
            <a:normAutofit fontScale="90000"/>
          </a:bodyPr>
          <a:lstStyle/>
          <a:p>
            <a:r>
              <a:rPr lang="pt-BR" sz="4500" b="1" dirty="0">
                <a:solidFill>
                  <a:srgbClr val="F25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GRAMMAR TRANSLATION METHOD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347" y="1060174"/>
            <a:ext cx="10310191" cy="544001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300" dirty="0">
                <a:solidFill>
                  <a:schemeClr val="tx1"/>
                </a:solidFill>
              </a:rPr>
              <a:t>A fundação do </a:t>
            </a:r>
            <a:r>
              <a:rPr lang="pt-BR" sz="2300" b="1" dirty="0">
                <a:solidFill>
                  <a:srgbClr val="FF0000"/>
                </a:solidFill>
              </a:rPr>
              <a:t>Colégio D. Pedro II em 1837 </a:t>
            </a:r>
            <a:r>
              <a:rPr lang="pt-BR" sz="2300" dirty="0">
                <a:solidFill>
                  <a:schemeClr val="tx1"/>
                </a:solidFill>
              </a:rPr>
              <a:t>teve um papel muito importante neste processo*, que foi bastante lento. Este colégio teve, desde a sua fundação, o ensino da língua inglesa em seu currículo, juntamente com o francês, o latim e o grego. No entanto, naquela época, a importância atribuída à língua francesa era notavelmente maior do que à dada ao inglês, já que o francês era considerado ‘língua universal’ e </a:t>
            </a:r>
            <a:r>
              <a:rPr lang="pt-BR" sz="2300" b="1" dirty="0">
                <a:solidFill>
                  <a:schemeClr val="tx1"/>
                </a:solidFill>
              </a:rPr>
              <a:t>requisito obrigatório para o ingresso nos cursos superiores</a:t>
            </a:r>
            <a:r>
              <a:rPr lang="pt-BR" sz="2300" dirty="0">
                <a:solidFill>
                  <a:schemeClr val="tx1"/>
                </a:solidFill>
              </a:rPr>
              <a:t>. </a:t>
            </a:r>
          </a:p>
          <a:p>
            <a:pPr algn="just">
              <a:spcBef>
                <a:spcPts val="0"/>
              </a:spcBef>
            </a:pPr>
            <a:endParaRPr lang="pt-BR" sz="23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2300" dirty="0">
                <a:solidFill>
                  <a:schemeClr val="tx1"/>
                </a:solidFill>
              </a:rPr>
              <a:t>O ensino de inglês e francês durante o império sofria de um grave problema: a </a:t>
            </a:r>
            <a:r>
              <a:rPr lang="pt-BR" sz="2300" b="1" dirty="0">
                <a:solidFill>
                  <a:schemeClr val="tx1"/>
                </a:solidFill>
              </a:rPr>
              <a:t>falta de uma metodologia adequada</a:t>
            </a:r>
            <a:r>
              <a:rPr lang="pt-BR" sz="2300" dirty="0">
                <a:solidFill>
                  <a:schemeClr val="tx1"/>
                </a:solidFill>
              </a:rPr>
              <a:t>. De acordo com </a:t>
            </a:r>
            <a:r>
              <a:rPr lang="pt-BR" sz="2300" dirty="0" err="1">
                <a:solidFill>
                  <a:schemeClr val="tx1"/>
                </a:solidFill>
              </a:rPr>
              <a:t>Leffa</a:t>
            </a:r>
            <a:r>
              <a:rPr lang="pt-BR" sz="2300" dirty="0">
                <a:solidFill>
                  <a:schemeClr val="tx1"/>
                </a:solidFill>
              </a:rPr>
              <a:t>, “</a:t>
            </a:r>
            <a:r>
              <a:rPr lang="pt-BR" sz="2300" i="1" dirty="0">
                <a:solidFill>
                  <a:schemeClr val="tx1"/>
                </a:solidFill>
              </a:rPr>
              <a:t>a metodologia para o ensino das chamadas línguas vivas era a mesma das línguas mortas: </a:t>
            </a:r>
            <a:r>
              <a:rPr lang="pt-BR" sz="2300" b="1" i="1" dirty="0">
                <a:solidFill>
                  <a:schemeClr val="tx1"/>
                </a:solidFill>
              </a:rPr>
              <a:t>tradução de texto e análise gramatical</a:t>
            </a:r>
            <a:r>
              <a:rPr lang="pt-BR" sz="2300" dirty="0">
                <a:solidFill>
                  <a:schemeClr val="tx1"/>
                </a:solidFill>
              </a:rPr>
              <a:t>” (1999, p.3).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pt-BR" sz="2000" b="1" dirty="0">
                <a:hlinkClick r:id="rId2"/>
              </a:rPr>
              <a:t>https://www.maxwell.vrac.puc-rio.br/10439/10439_3.PDF</a:t>
            </a:r>
            <a:r>
              <a:rPr lang="pt-BR" sz="2000" b="1" dirty="0"/>
              <a:t>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pt-BR" sz="1600" b="1" dirty="0">
                <a:solidFill>
                  <a:schemeClr val="tx1"/>
                </a:solidFill>
              </a:rPr>
              <a:t>O ENSINO DA LÍNGUA INGLESA NO BRASIL – BREVE HISTÓRIA DO ENSINO DE INGLÊS NO BRASIL</a:t>
            </a: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94C92D8-A84A-4071-B04D-ECA6ADCB1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795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5E33E-0142-4191-A0D3-58AC4303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487" y="133788"/>
            <a:ext cx="7288696" cy="1128236"/>
          </a:xfrm>
        </p:spPr>
        <p:txBody>
          <a:bodyPr>
            <a:noAutofit/>
          </a:bodyPr>
          <a:lstStyle/>
          <a:p>
            <a:pPr algn="ctr"/>
            <a:r>
              <a:rPr lang="pt-BR" sz="3500" b="1" dirty="0">
                <a:solidFill>
                  <a:srgbClr val="F25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GRAMMAR TRANSLATION METHOD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BDA3BAF-8988-4197-911B-F2801982E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" b="2006"/>
          <a:stretch/>
        </p:blipFill>
        <p:spPr bwMode="auto">
          <a:xfrm>
            <a:off x="192041" y="87808"/>
            <a:ext cx="2217670" cy="3207092"/>
          </a:xfrm>
          <a:prstGeom prst="rect">
            <a:avLst/>
          </a:prstGeom>
          <a:noFill/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E7495B5D-4AD6-4200-9A22-509EDFA6F6CF}"/>
              </a:ext>
            </a:extLst>
          </p:cNvPr>
          <p:cNvSpPr txBox="1">
            <a:spLocks/>
          </p:cNvSpPr>
          <p:nvPr/>
        </p:nvSpPr>
        <p:spPr>
          <a:xfrm>
            <a:off x="2524730" y="1300159"/>
            <a:ext cx="1256387" cy="840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 err="1"/>
              <a:t>Edição</a:t>
            </a:r>
            <a:r>
              <a:rPr lang="en-US" sz="2200" b="1" dirty="0"/>
              <a:t> de 1932</a:t>
            </a:r>
            <a:endParaRPr lang="pt-BR" sz="2200" b="1" dirty="0"/>
          </a:p>
        </p:txBody>
      </p:sp>
      <p:pic>
        <p:nvPicPr>
          <p:cNvPr id="8" name="Picture 6" descr="Livro Gramática Da Língua Inglesa - Frederico Fitzgerald - R$ 11 ...">
            <a:extLst>
              <a:ext uri="{FF2B5EF4-FFF2-40B4-BE49-F238E27FC236}">
                <a16:creationId xmlns:a16="http://schemas.microsoft.com/office/drawing/2014/main" id="{5E7DF4CE-7210-4A3B-883B-9C43C4161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3333" r="7932" b="4595"/>
          <a:stretch/>
        </p:blipFill>
        <p:spPr bwMode="auto">
          <a:xfrm>
            <a:off x="188276" y="3563100"/>
            <a:ext cx="2221435" cy="3207092"/>
          </a:xfrm>
          <a:prstGeom prst="rect">
            <a:avLst/>
          </a:prstGeom>
          <a:noFill/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90E4ABD-95DF-4627-BBDF-DBEA9A1CF722}"/>
              </a:ext>
            </a:extLst>
          </p:cNvPr>
          <p:cNvSpPr txBox="1">
            <a:spLocks/>
          </p:cNvSpPr>
          <p:nvPr/>
        </p:nvSpPr>
        <p:spPr>
          <a:xfrm>
            <a:off x="2562397" y="4893708"/>
            <a:ext cx="1276230" cy="840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 err="1"/>
              <a:t>Edição</a:t>
            </a:r>
            <a:r>
              <a:rPr lang="en-US" sz="2200" b="1" dirty="0"/>
              <a:t> de 1940</a:t>
            </a:r>
            <a:endParaRPr lang="pt-BR" sz="2200" b="1" dirty="0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A041E0A7-AD81-48DE-B51C-5E496685F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335" y="1262024"/>
            <a:ext cx="7184518" cy="54621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First half of the XX century: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vocabulary lists; translation; verb conjugation;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biased and </a:t>
            </a:r>
            <a:r>
              <a:rPr lang="en-US" sz="2200" b="1" dirty="0">
                <a:solidFill>
                  <a:schemeClr val="tx1"/>
                </a:solidFill>
              </a:rPr>
              <a:t>prejudiced ideas </a:t>
            </a:r>
            <a:r>
              <a:rPr lang="en-US" sz="2200" dirty="0">
                <a:solidFill>
                  <a:schemeClr val="tx1"/>
                </a:solidFill>
              </a:rPr>
              <a:t>imbued in sentences such as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i="1" dirty="0">
                <a:solidFill>
                  <a:schemeClr val="tx1"/>
                </a:solidFill>
              </a:rPr>
              <a:t>“That negress has very good teeth” </a:t>
            </a:r>
            <a:r>
              <a:rPr lang="en-US" sz="2200" dirty="0">
                <a:solidFill>
                  <a:schemeClr val="tx1"/>
                </a:solidFill>
              </a:rPr>
              <a:t>and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i="1" dirty="0">
                <a:solidFill>
                  <a:schemeClr val="tx1"/>
                </a:solidFill>
              </a:rPr>
              <a:t>“A European is generally more civilized than an African” </a:t>
            </a:r>
            <a:r>
              <a:rPr lang="en-US" sz="2200" dirty="0">
                <a:solidFill>
                  <a:schemeClr val="tx1"/>
                </a:solidFill>
              </a:rPr>
              <a:t>to be translated to Portuguese (Paiva, 2009)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A </a:t>
            </a:r>
            <a:r>
              <a:rPr lang="en-US" sz="2200" dirty="0" err="1">
                <a:solidFill>
                  <a:schemeClr val="tx1"/>
                </a:solidFill>
              </a:rPr>
              <a:t>gramática</a:t>
            </a:r>
            <a:r>
              <a:rPr lang="en-US" sz="2200" dirty="0">
                <a:solidFill>
                  <a:schemeClr val="tx1"/>
                </a:solidFill>
              </a:rPr>
              <a:t> da </a:t>
            </a:r>
            <a:r>
              <a:rPr lang="en-US" sz="2200" dirty="0" err="1">
                <a:solidFill>
                  <a:schemeClr val="tx1"/>
                </a:solidFill>
              </a:rPr>
              <a:t>língua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inglêsa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tx1"/>
                </a:solidFill>
              </a:rPr>
              <a:t>First edition 1880 (34th edition, 1940)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b="1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1" dirty="0">
                <a:hlinkClick r:id="rId4"/>
              </a:rPr>
              <a:t>https://app.uff.br/riuff/bitstream/1/12603/1/Tese%20-%20Giselle%20Trajano%20Ignacio%20Castro.pdf</a:t>
            </a:r>
            <a:endParaRPr lang="pt-BR" sz="2000" b="1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500" b="1" dirty="0">
                <a:solidFill>
                  <a:schemeClr val="tx1"/>
                </a:solidFill>
              </a:rPr>
              <a:t>GRAMÁTICA DA LÍNGUA INGLESA NO BRASIL OITOCENTISTA: DESCRIÇÃO E ANÁLISE </a:t>
            </a:r>
            <a:endParaRPr lang="en-US" sz="15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BR" sz="2200" b="1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F74B6E9C-8350-40BF-A9C5-AB10D9164FE6}"/>
              </a:ext>
            </a:extLst>
          </p:cNvPr>
          <p:cNvCxnSpPr>
            <a:cxnSpLocks/>
          </p:cNvCxnSpPr>
          <p:nvPr/>
        </p:nvCxnSpPr>
        <p:spPr>
          <a:xfrm>
            <a:off x="3896137" y="0"/>
            <a:ext cx="0" cy="6858000"/>
          </a:xfrm>
          <a:prstGeom prst="line">
            <a:avLst/>
          </a:prstGeom>
          <a:ln w="50800">
            <a:solidFill>
              <a:srgbClr val="F254F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577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5E33E-0142-4191-A0D3-58AC4303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69" y="92765"/>
            <a:ext cx="9968669" cy="689113"/>
          </a:xfrm>
        </p:spPr>
        <p:txBody>
          <a:bodyPr>
            <a:normAutofit fontScale="90000"/>
          </a:bodyPr>
          <a:lstStyle/>
          <a:p>
            <a:r>
              <a:rPr lang="pt-BR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TEACHING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619" y="901148"/>
            <a:ext cx="10500920" cy="544001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endParaRPr lang="pt-BR" sz="22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2200" dirty="0">
                <a:solidFill>
                  <a:schemeClr val="tx1"/>
                </a:solidFill>
              </a:rPr>
              <a:t>Até mesmo na Inglaterra, a língua e a literatura inglesa foi objeto de estudo com maior afinco no último quarto do século XIX. A língua inglesa era ventilada em quase todo o mundo, em virtude da </a:t>
            </a:r>
            <a:r>
              <a:rPr lang="pt-BR" sz="2200" b="1" dirty="0">
                <a:solidFill>
                  <a:schemeClr val="tx1"/>
                </a:solidFill>
              </a:rPr>
              <a:t>expansão do Império Britânico*</a:t>
            </a:r>
            <a:r>
              <a:rPr lang="pt-BR" sz="2200" dirty="0">
                <a:solidFill>
                  <a:schemeClr val="tx1"/>
                </a:solidFill>
              </a:rPr>
              <a:t>. Contudo, a língua não era prestigiada no lugar onde nasceu. Aprender a língua e literatura inglesa era uma </a:t>
            </a:r>
            <a:r>
              <a:rPr lang="pt-BR" sz="2200" b="1" dirty="0">
                <a:solidFill>
                  <a:schemeClr val="tx1"/>
                </a:solidFill>
              </a:rPr>
              <a:t>função feminina</a:t>
            </a:r>
            <a:r>
              <a:rPr lang="pt-BR" sz="2200" dirty="0">
                <a:solidFill>
                  <a:schemeClr val="tx1"/>
                </a:solidFill>
              </a:rPr>
              <a:t>, uma vez que as mulheres tinham o papel de alfabetizar; aos homens, era destinado o ensino das línguas clássicas. Por causa dessa presença majoritariamente feminina até a primeira grande guerra, a </a:t>
            </a:r>
            <a:r>
              <a:rPr lang="pt-BR" sz="2200" b="1" dirty="0">
                <a:solidFill>
                  <a:schemeClr val="tx1"/>
                </a:solidFill>
              </a:rPr>
              <a:t>Faculdade de Língua e Literatura Inglesa de Oxford</a:t>
            </a:r>
            <a:r>
              <a:rPr lang="pt-BR" sz="2200" dirty="0">
                <a:solidFill>
                  <a:schemeClr val="tx1"/>
                </a:solidFill>
              </a:rPr>
              <a:t>, fundada em </a:t>
            </a:r>
            <a:r>
              <a:rPr lang="pt-BR" sz="2200" b="1" dirty="0">
                <a:solidFill>
                  <a:schemeClr val="tx1"/>
                </a:solidFill>
              </a:rPr>
              <a:t>1893</a:t>
            </a:r>
            <a:r>
              <a:rPr lang="pt-BR" sz="2200" dirty="0">
                <a:solidFill>
                  <a:schemeClr val="tx1"/>
                </a:solidFill>
              </a:rPr>
              <a:t>, recebeu o epíteto pejorativo de ‘</a:t>
            </a:r>
            <a:r>
              <a:rPr lang="pt-BR" sz="2200" b="1" dirty="0">
                <a:solidFill>
                  <a:schemeClr val="tx1"/>
                </a:solidFill>
              </a:rPr>
              <a:t>Pink </a:t>
            </a:r>
            <a:r>
              <a:rPr lang="pt-BR" sz="2200" b="1" dirty="0" err="1">
                <a:solidFill>
                  <a:schemeClr val="tx1"/>
                </a:solidFill>
              </a:rPr>
              <a:t>Sunsets</a:t>
            </a:r>
            <a:r>
              <a:rPr lang="pt-BR" sz="2200" dirty="0">
                <a:solidFill>
                  <a:schemeClr val="tx1"/>
                </a:solidFill>
              </a:rPr>
              <a:t>’, dado “pelos homens que frequentavam Oxford” (DOYLE, 1989, p. 3)</a:t>
            </a:r>
          </a:p>
          <a:p>
            <a:pPr algn="just">
              <a:spcBef>
                <a:spcPts val="0"/>
              </a:spcBef>
            </a:pPr>
            <a:endParaRPr lang="pt-BR" sz="22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*O referido Império compreendia alguns países africanos, Austrália, Bangladesh, Canadá, alguns países do Caribe, Índia, Malásia, Malta, Nova Zelândia, Paquistão, Cingapura, Ilhas do Pacífico do Sul e Sri Lanka (BOEHMER, 2009)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pt-BR" sz="2200" b="1" dirty="0">
                <a:hlinkClick r:id="rId2"/>
              </a:rPr>
              <a:t>http://educonse.com.br/2012/eixo_12/PDF/36.pdf</a:t>
            </a:r>
            <a:endParaRPr lang="pt-BR" sz="2200" b="1" dirty="0"/>
          </a:p>
          <a:p>
            <a:pPr algn="just">
              <a:spcBef>
                <a:spcPts val="0"/>
              </a:spcBef>
            </a:pP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FD95A824-E9D7-4AEE-8B74-488B4C73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679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5E33E-0142-4191-A0D3-58AC4303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7" y="0"/>
            <a:ext cx="5632173" cy="874644"/>
          </a:xfrm>
        </p:spPr>
        <p:txBody>
          <a:bodyPr>
            <a:normAutofit/>
          </a:bodyPr>
          <a:lstStyle/>
          <a:p>
            <a:r>
              <a:rPr lang="pt-BR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PERIOD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748" y="861391"/>
            <a:ext cx="10157790" cy="544001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</a:rPr>
              <a:t>MID/late 19th</a:t>
            </a:r>
          </a:p>
          <a:p>
            <a:pPr algn="just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</a:rPr>
              <a:t>century: </a:t>
            </a:r>
            <a:r>
              <a:rPr lang="en-US" sz="2400" dirty="0">
                <a:solidFill>
                  <a:schemeClr val="tx1"/>
                </a:solidFill>
              </a:rPr>
              <a:t>linguists raised new ways of teaching for new social demands related to increasing opportunities for communication among Europeans. </a:t>
            </a:r>
          </a:p>
          <a:p>
            <a:pPr algn="just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emphasis on </a:t>
            </a:r>
            <a:r>
              <a:rPr lang="en-US" sz="2400" b="1" dirty="0">
                <a:solidFill>
                  <a:schemeClr val="tx1"/>
                </a:solidFill>
              </a:rPr>
              <a:t>oral proficiency</a:t>
            </a:r>
            <a:r>
              <a:rPr lang="en-US" sz="2400" dirty="0">
                <a:solidFill>
                  <a:schemeClr val="tx1"/>
                </a:solidFill>
              </a:rPr>
              <a:t> became essential!</a:t>
            </a:r>
          </a:p>
          <a:p>
            <a:pPr algn="just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At the very beginning, there was a boom of conversation or phrase books for private study. Later, the </a:t>
            </a:r>
            <a:r>
              <a:rPr lang="en-US" sz="2400" b="1" dirty="0">
                <a:solidFill>
                  <a:schemeClr val="tx1"/>
                </a:solidFill>
              </a:rPr>
              <a:t>courses</a:t>
            </a:r>
            <a:r>
              <a:rPr lang="en-US" sz="2400" dirty="0">
                <a:solidFill>
                  <a:schemeClr val="tx1"/>
                </a:solidFill>
              </a:rPr>
              <a:t> started to take into account other aspects of the language learning process;</a:t>
            </a:r>
          </a:p>
          <a:p>
            <a:pPr algn="just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</a:rPr>
              <a:t>Marcel (1793 – 1896): </a:t>
            </a:r>
            <a:r>
              <a:rPr lang="en-US" sz="2400" dirty="0">
                <a:solidFill>
                  <a:schemeClr val="tx1"/>
                </a:solidFill>
              </a:rPr>
              <a:t>on the importance of </a:t>
            </a:r>
            <a:r>
              <a:rPr lang="en-US" sz="2400" b="1" dirty="0">
                <a:solidFill>
                  <a:schemeClr val="tx1"/>
                </a:solidFill>
              </a:rPr>
              <a:t>meaning</a:t>
            </a:r>
            <a:r>
              <a:rPr lang="en-US" sz="2400" dirty="0">
                <a:solidFill>
                  <a:schemeClr val="tx1"/>
                </a:solidFill>
              </a:rPr>
              <a:t> in learning;</a:t>
            </a:r>
          </a:p>
          <a:p>
            <a:pPr algn="just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</a:rPr>
              <a:t>Prendergast (1806 – 1886): </a:t>
            </a:r>
            <a:r>
              <a:rPr lang="en-US" sz="2400" dirty="0">
                <a:solidFill>
                  <a:schemeClr val="tx1"/>
                </a:solidFill>
              </a:rPr>
              <a:t>on the importance of considering </a:t>
            </a:r>
            <a:r>
              <a:rPr lang="en-US" sz="2400" b="1" dirty="0">
                <a:solidFill>
                  <a:schemeClr val="tx1"/>
                </a:solidFill>
              </a:rPr>
              <a:t>context</a:t>
            </a:r>
            <a:r>
              <a:rPr lang="en-US" sz="2400" dirty="0">
                <a:solidFill>
                  <a:schemeClr val="tx1"/>
                </a:solidFill>
              </a:rPr>
              <a:t> and different discursive situations;</a:t>
            </a:r>
          </a:p>
          <a:p>
            <a:pPr algn="just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</a:rPr>
              <a:t>Gouin (1831 – 1896): </a:t>
            </a:r>
            <a:r>
              <a:rPr lang="en-US" sz="2400" dirty="0">
                <a:solidFill>
                  <a:schemeClr val="tx1"/>
                </a:solidFill>
              </a:rPr>
              <a:t>a language is associated to </a:t>
            </a:r>
            <a:r>
              <a:rPr lang="en-US" sz="2400" b="1" dirty="0">
                <a:solidFill>
                  <a:schemeClr val="tx1"/>
                </a:solidFill>
              </a:rPr>
              <a:t>movements</a:t>
            </a:r>
            <a:r>
              <a:rPr lang="en-US" sz="2400" dirty="0">
                <a:solidFill>
                  <a:schemeClr val="tx1"/>
                </a:solidFill>
              </a:rPr>
              <a:t> or actions in a contextualized way (which would then  lead to a more recent method called TPR) and others.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pt-BR" sz="2000" b="1" dirty="0">
                <a:hlinkClick r:id="rId2"/>
              </a:rPr>
              <a:t>https://edisciplinas.usp.br/pluginfile.php/171237/mod_resource/content/1/Class%203_Approaches%20and%20Methods.pdf</a:t>
            </a:r>
            <a:endParaRPr lang="pt-BR" sz="2000" b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F6D99FB7-EA10-4909-886D-7537CD3F8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7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5E33E-0142-4191-A0D3-58AC4303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6504"/>
            <a:ext cx="10157789" cy="874644"/>
          </a:xfrm>
        </p:spPr>
        <p:txBody>
          <a:bodyPr>
            <a:normAutofit/>
          </a:bodyPr>
          <a:lstStyle/>
          <a:p>
            <a:r>
              <a:rPr lang="pt-BR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REFORM MOVEMENT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872" y="708991"/>
            <a:ext cx="9999078" cy="544001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Reformist ideas became visible all over Europe;</a:t>
            </a:r>
          </a:p>
          <a:p>
            <a:pPr algn="just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Linguistics was revitalized with emphasis on Phonetics (IPA*  founded in </a:t>
            </a:r>
            <a:r>
              <a:rPr lang="en-US" sz="2300" b="1" dirty="0">
                <a:solidFill>
                  <a:schemeClr val="tx1"/>
                </a:solidFill>
              </a:rPr>
              <a:t>1886</a:t>
            </a:r>
            <a:r>
              <a:rPr lang="en-US" sz="2300" dirty="0">
                <a:solidFill>
                  <a:schemeClr val="tx1"/>
                </a:solidFill>
              </a:rPr>
              <a:t>). Later on, Structural Linguistics would find the bases of many teaching methods; </a:t>
            </a:r>
          </a:p>
          <a:p>
            <a:pPr algn="just">
              <a:spcBef>
                <a:spcPts val="0"/>
              </a:spcBef>
            </a:pPr>
            <a:r>
              <a:rPr lang="en-US" sz="2300" b="1" dirty="0">
                <a:solidFill>
                  <a:schemeClr val="tx1"/>
                </a:solidFill>
              </a:rPr>
              <a:t>Concerns:</a:t>
            </a:r>
          </a:p>
          <a:p>
            <a:pPr algn="just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The study of the </a:t>
            </a:r>
            <a:r>
              <a:rPr lang="en-US" sz="2300" b="1" dirty="0">
                <a:solidFill>
                  <a:schemeClr val="tx1"/>
                </a:solidFill>
              </a:rPr>
              <a:t>spoken language</a:t>
            </a:r>
            <a:r>
              <a:rPr lang="en-US" sz="2300" dirty="0">
                <a:solidFill>
                  <a:schemeClr val="tx1"/>
                </a:solidFill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Phonetic training to guarantee </a:t>
            </a:r>
            <a:r>
              <a:rPr lang="en-US" sz="2300" b="1" dirty="0">
                <a:solidFill>
                  <a:schemeClr val="tx1"/>
                </a:solidFill>
              </a:rPr>
              <a:t>good pronunciation</a:t>
            </a:r>
            <a:r>
              <a:rPr lang="en-US" sz="2300" dirty="0">
                <a:solidFill>
                  <a:schemeClr val="tx1"/>
                </a:solidFill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The use of conversation texts and </a:t>
            </a:r>
            <a:r>
              <a:rPr lang="en-US" sz="2300" b="1" dirty="0">
                <a:solidFill>
                  <a:schemeClr val="tx1"/>
                </a:solidFill>
              </a:rPr>
              <a:t>dialogues</a:t>
            </a:r>
            <a:r>
              <a:rPr lang="en-US" sz="2300" dirty="0">
                <a:solidFill>
                  <a:schemeClr val="tx1"/>
                </a:solidFill>
              </a:rPr>
              <a:t> to introduce conversational phrases and idioms;</a:t>
            </a:r>
          </a:p>
          <a:p>
            <a:pPr algn="just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An </a:t>
            </a:r>
            <a:r>
              <a:rPr lang="en-US" sz="2300" b="1" dirty="0">
                <a:solidFill>
                  <a:schemeClr val="tx1"/>
                </a:solidFill>
              </a:rPr>
              <a:t>inductive approach </a:t>
            </a:r>
            <a:r>
              <a:rPr lang="en-US" sz="2300" dirty="0">
                <a:solidFill>
                  <a:schemeClr val="tx1"/>
                </a:solidFill>
              </a:rPr>
              <a:t>to the teaching of grammar;</a:t>
            </a:r>
          </a:p>
          <a:p>
            <a:pPr algn="just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Teaching new meanings through establishing association within the target language rather than by the mother tongue.</a:t>
            </a:r>
          </a:p>
          <a:p>
            <a:pPr algn="just"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One aim of the </a:t>
            </a:r>
            <a:r>
              <a:rPr lang="en-US" b="1" dirty="0">
                <a:solidFill>
                  <a:schemeClr val="tx1"/>
                </a:solidFill>
              </a:rPr>
              <a:t>International Phonetic Alphabet </a:t>
            </a:r>
            <a:r>
              <a:rPr lang="en-US" dirty="0">
                <a:solidFill>
                  <a:schemeClr val="tx1"/>
                </a:solidFill>
              </a:rPr>
              <a:t>(IPA) was to provide a unique symbol for each distinctive sound in a language—that is, every sound, or phoneme, that serves to distinguish one word from another.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pt-BR" sz="1600" b="1" dirty="0">
                <a:hlinkClick r:id="rId2"/>
              </a:rPr>
              <a:t>https://edisciplinas.usp.br/pluginfile.php/171237/mod_resource/content/1/Class%203_Approaches%20and%20Methods.pdf</a:t>
            </a:r>
            <a:endParaRPr lang="pt-BR" sz="1600" b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pt-BR" sz="2300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EF152D3D-05A2-4937-8C77-17465B787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456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5E33E-0142-4191-A0D3-58AC4303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096" y="13254"/>
            <a:ext cx="6513442" cy="874644"/>
          </a:xfrm>
        </p:spPr>
        <p:txBody>
          <a:bodyPr>
            <a:normAutofit/>
          </a:bodyPr>
          <a:lstStyle/>
          <a:p>
            <a:pPr algn="ctr"/>
            <a:r>
              <a:rPr lang="pt-B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DIRECT METHOD</a:t>
            </a:r>
            <a:endParaRPr lang="pt-BR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over of the text written by M.D. Berlitz entitled The Berlitz ...">
            <a:extLst>
              <a:ext uri="{FF2B5EF4-FFF2-40B4-BE49-F238E27FC236}">
                <a16:creationId xmlns:a16="http://schemas.microsoft.com/office/drawing/2014/main" id="{5EDF7BF1-2B7D-4096-90A6-D17934696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r="1593" b="6"/>
          <a:stretch/>
        </p:blipFill>
        <p:spPr bwMode="auto">
          <a:xfrm>
            <a:off x="-1555" y="1731"/>
            <a:ext cx="4671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59E5CE45-E48E-40D3-B1A1-64361E63F88F}"/>
              </a:ext>
            </a:extLst>
          </p:cNvPr>
          <p:cNvSpPr txBox="1">
            <a:spLocks/>
          </p:cNvSpPr>
          <p:nvPr/>
        </p:nvSpPr>
        <p:spPr>
          <a:xfrm>
            <a:off x="5052391" y="887898"/>
            <a:ext cx="6718852" cy="5729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300" b="1" dirty="0">
                <a:solidFill>
                  <a:schemeClr val="tx1"/>
                </a:solidFill>
              </a:rPr>
              <a:t>Naturalistic</a:t>
            </a:r>
            <a:r>
              <a:rPr lang="en-US" sz="2300" dirty="0">
                <a:solidFill>
                  <a:schemeClr val="tx1"/>
                </a:solidFill>
              </a:rPr>
              <a:t> principles of language learning;</a:t>
            </a:r>
          </a:p>
          <a:p>
            <a:pPr>
              <a:spcBef>
                <a:spcPts val="0"/>
              </a:spcBef>
            </a:pPr>
            <a:r>
              <a:rPr lang="en-US" sz="2300" b="1" dirty="0">
                <a:solidFill>
                  <a:schemeClr val="tx1"/>
                </a:solidFill>
              </a:rPr>
              <a:t>Translation</a:t>
            </a:r>
            <a:r>
              <a:rPr lang="en-US" sz="2300" dirty="0">
                <a:solidFill>
                  <a:schemeClr val="tx1"/>
                </a:solidFill>
              </a:rPr>
              <a:t> was </a:t>
            </a:r>
            <a:r>
              <a:rPr lang="en-US" sz="2300" b="1" dirty="0">
                <a:solidFill>
                  <a:srgbClr val="FF0000"/>
                </a:solidFill>
              </a:rPr>
              <a:t>forbidden</a:t>
            </a:r>
            <a:r>
              <a:rPr lang="en-US" sz="2300" dirty="0">
                <a:solidFill>
                  <a:schemeClr val="tx1"/>
                </a:solidFill>
              </a:rPr>
              <a:t> that explains the term “direct”;</a:t>
            </a:r>
          </a:p>
          <a:p>
            <a:pPr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Also known as </a:t>
            </a:r>
            <a:r>
              <a:rPr lang="en-US" sz="2300" b="1" dirty="0">
                <a:solidFill>
                  <a:schemeClr val="tx1"/>
                </a:solidFill>
              </a:rPr>
              <a:t>Natural Method;</a:t>
            </a:r>
          </a:p>
          <a:p>
            <a:pPr>
              <a:spcBef>
                <a:spcPts val="0"/>
              </a:spcBef>
            </a:pPr>
            <a:r>
              <a:rPr lang="en-US" sz="2300" b="1" dirty="0">
                <a:solidFill>
                  <a:schemeClr val="tx1"/>
                </a:solidFill>
              </a:rPr>
              <a:t>Procedures: </a:t>
            </a:r>
            <a:r>
              <a:rPr lang="en-US" sz="2300" dirty="0">
                <a:solidFill>
                  <a:schemeClr val="tx1"/>
                </a:solidFill>
              </a:rPr>
              <a:t>demonstration an action;</a:t>
            </a:r>
          </a:p>
          <a:p>
            <a:pPr>
              <a:spcBef>
                <a:spcPts val="0"/>
              </a:spcBef>
            </a:pPr>
            <a:r>
              <a:rPr lang="en-US" sz="2300" b="1" dirty="0">
                <a:solidFill>
                  <a:schemeClr val="tx1"/>
                </a:solidFill>
              </a:rPr>
              <a:t>No textbooks </a:t>
            </a:r>
            <a:r>
              <a:rPr lang="en-US" sz="2300" dirty="0">
                <a:solidFill>
                  <a:schemeClr val="tx1"/>
                </a:solidFill>
              </a:rPr>
              <a:t>used in the very beginning of the learning stage;</a:t>
            </a:r>
          </a:p>
          <a:p>
            <a:pPr>
              <a:spcBef>
                <a:spcPts val="0"/>
              </a:spcBef>
            </a:pPr>
            <a:r>
              <a:rPr lang="en-US" sz="2300" b="1" dirty="0">
                <a:solidFill>
                  <a:schemeClr val="tx1"/>
                </a:solidFill>
              </a:rPr>
              <a:t>In the 20’s: </a:t>
            </a:r>
            <a:r>
              <a:rPr lang="en-US" sz="2300" dirty="0">
                <a:solidFill>
                  <a:schemeClr val="tx1"/>
                </a:solidFill>
              </a:rPr>
              <a:t>decline of Direct Methods due to high concern on the systematization of foreign language teaching theories (Direct  methods were taken as a bit </a:t>
            </a:r>
            <a:r>
              <a:rPr lang="en-US" sz="2300" b="1" dirty="0">
                <a:solidFill>
                  <a:schemeClr val="tx1"/>
                </a:solidFill>
              </a:rPr>
              <a:t>amateur</a:t>
            </a:r>
            <a:r>
              <a:rPr lang="en-US" sz="2300" dirty="0">
                <a:solidFill>
                  <a:schemeClr val="tx1"/>
                </a:solidFill>
              </a:rPr>
              <a:t>).</a:t>
            </a:r>
          </a:p>
          <a:p>
            <a:pPr>
              <a:spcBef>
                <a:spcPts val="0"/>
              </a:spcBef>
            </a:pPr>
            <a:r>
              <a:rPr lang="en-US" sz="2300" b="1" dirty="0">
                <a:solidFill>
                  <a:schemeClr val="tx1"/>
                </a:solidFill>
              </a:rPr>
              <a:t>The Berlitz Method </a:t>
            </a:r>
            <a:r>
              <a:rPr lang="en-US" sz="2300" dirty="0">
                <a:solidFill>
                  <a:schemeClr val="tx1"/>
                </a:solidFill>
              </a:rPr>
              <a:t>is one of the greatest examples of a Direct Method.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pt-BR" sz="2000" b="1" dirty="0">
                <a:solidFill>
                  <a:schemeClr val="tx1"/>
                </a:solidFill>
              </a:rPr>
              <a:t>Richards </a:t>
            </a:r>
            <a:r>
              <a:rPr lang="pt-BR" sz="2000" b="1" dirty="0" err="1">
                <a:solidFill>
                  <a:schemeClr val="tx1"/>
                </a:solidFill>
              </a:rPr>
              <a:t>and</a:t>
            </a:r>
            <a:r>
              <a:rPr lang="pt-BR" sz="2000" b="1" dirty="0">
                <a:solidFill>
                  <a:schemeClr val="tx1"/>
                </a:solidFill>
              </a:rPr>
              <a:t> Rogers, p.12, 2001.</a:t>
            </a:r>
          </a:p>
          <a:p>
            <a:pPr marL="0" indent="0" algn="r">
              <a:spcBef>
                <a:spcPts val="0"/>
              </a:spcBef>
              <a:buNone/>
            </a:pPr>
            <a:endParaRPr lang="pt-BR" sz="2000" b="1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600" b="1" dirty="0">
                <a:hlinkClick r:id="rId3"/>
              </a:rPr>
              <a:t>https://edisciplinas.usp.br/pluginfile.php/171237/mod_resource/content/1/Class%203_Approaches%20and%20Methods.pdf</a:t>
            </a:r>
            <a:endParaRPr lang="pt-BR" sz="2300" dirty="0">
              <a:solidFill>
                <a:schemeClr val="tx1"/>
              </a:solidFill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2AD156B-4727-400C-AEA8-E8CDB021ADEF}"/>
              </a:ext>
            </a:extLst>
          </p:cNvPr>
          <p:cNvCxnSpPr>
            <a:cxnSpLocks/>
          </p:cNvCxnSpPr>
          <p:nvPr/>
        </p:nvCxnSpPr>
        <p:spPr>
          <a:xfrm>
            <a:off x="4669536" y="0"/>
            <a:ext cx="0" cy="6858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734FD91D-9940-4F36-A6A8-4615499B6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035" y="6395329"/>
            <a:ext cx="781878" cy="44394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>
                <a:solidFill>
                  <a:srgbClr val="FF0000"/>
                </a:solidFill>
              </a:rPr>
              <a:t>1909</a:t>
            </a:r>
          </a:p>
        </p:txBody>
      </p:sp>
    </p:spTree>
    <p:extLst>
      <p:ext uri="{BB962C8B-B14F-4D97-AF65-F5344CB8AC3E}">
        <p14:creationId xmlns:p14="http://schemas.microsoft.com/office/powerpoint/2010/main" val="1849709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5E33E-0142-4191-A0D3-58AC4303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9" y="185530"/>
            <a:ext cx="10157789" cy="874644"/>
          </a:xfrm>
        </p:spPr>
        <p:txBody>
          <a:bodyPr>
            <a:normAutofit/>
          </a:bodyPr>
          <a:lstStyle/>
          <a:p>
            <a:r>
              <a:rPr lang="pt-B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DIRECT METHOD</a:t>
            </a:r>
            <a:endParaRPr lang="pt-BR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6046836-146F-4D7C-AF86-6D665E88D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92" t="32197" r="39770" b="18753"/>
          <a:stretch/>
        </p:blipFill>
        <p:spPr>
          <a:xfrm>
            <a:off x="2809461" y="954158"/>
            <a:ext cx="6573077" cy="5325306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0BE2570C-5280-49F7-916A-E59B87A4C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277" y="6279464"/>
            <a:ext cx="4200939" cy="44394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>
                <a:solidFill>
                  <a:schemeClr val="tx1"/>
                </a:solidFill>
              </a:rPr>
              <a:t>Richards </a:t>
            </a:r>
            <a:r>
              <a:rPr lang="pt-BR" sz="2000" b="1" dirty="0" err="1">
                <a:solidFill>
                  <a:schemeClr val="tx1"/>
                </a:solidFill>
              </a:rPr>
              <a:t>and</a:t>
            </a:r>
            <a:r>
              <a:rPr lang="pt-BR" sz="2000" b="1" dirty="0">
                <a:solidFill>
                  <a:schemeClr val="tx1"/>
                </a:solidFill>
              </a:rPr>
              <a:t> Rogers, p.12, 2001.</a:t>
            </a:r>
          </a:p>
        </p:txBody>
      </p:sp>
      <p:pic>
        <p:nvPicPr>
          <p:cNvPr id="5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AF24EA6B-58B3-4C91-BDC5-7551277FA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491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5E33E-0142-4191-A0D3-58AC4303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487" y="133788"/>
            <a:ext cx="7288696" cy="568577"/>
          </a:xfrm>
        </p:spPr>
        <p:txBody>
          <a:bodyPr>
            <a:noAutofit/>
          </a:bodyPr>
          <a:lstStyle/>
          <a:p>
            <a:pPr algn="ctr"/>
            <a:r>
              <a:rPr lang="pt-BR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DIRECT METHOD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A041E0A7-AD81-48DE-B51C-5E496685F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5" y="890963"/>
            <a:ext cx="8249594" cy="546218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tx1"/>
                </a:solidFill>
              </a:rPr>
              <a:t>“A partir dessas constatações, é possível afirmar que, embora o autor (</a:t>
            </a:r>
            <a:r>
              <a:rPr lang="pt-BR" sz="2000" i="1" dirty="0" err="1">
                <a:solidFill>
                  <a:schemeClr val="tx1"/>
                </a:solidFill>
              </a:rPr>
              <a:t>Elementary</a:t>
            </a:r>
            <a:r>
              <a:rPr lang="pt-BR" sz="2000" i="1" dirty="0">
                <a:solidFill>
                  <a:schemeClr val="tx1"/>
                </a:solidFill>
              </a:rPr>
              <a:t> </a:t>
            </a:r>
            <a:r>
              <a:rPr lang="pt-BR" sz="2000" i="1" dirty="0" err="1">
                <a:solidFill>
                  <a:schemeClr val="tx1"/>
                </a:solidFill>
              </a:rPr>
              <a:t>English</a:t>
            </a:r>
            <a:r>
              <a:rPr lang="pt-BR" sz="2000" i="1" dirty="0">
                <a:solidFill>
                  <a:schemeClr val="tx1"/>
                </a:solidFill>
              </a:rPr>
              <a:t> </a:t>
            </a:r>
            <a:r>
              <a:rPr lang="pt-BR" sz="2000" i="1" dirty="0" err="1">
                <a:solidFill>
                  <a:schemeClr val="tx1"/>
                </a:solidFill>
              </a:rPr>
              <a:t>Course</a:t>
            </a:r>
            <a:r>
              <a:rPr lang="pt-BR" sz="2000" dirty="0">
                <a:solidFill>
                  <a:schemeClr val="tx1"/>
                </a:solidFill>
              </a:rPr>
              <a:t>) tenha se proposto a escrever um livro direcionado a ensinar através dos pressupostos do método direto, as práticas consolidadas </a:t>
            </a:r>
            <a:r>
              <a:rPr lang="pt-BR" sz="2000" b="1" dirty="0">
                <a:solidFill>
                  <a:schemeClr val="tx1"/>
                </a:solidFill>
              </a:rPr>
              <a:t>desde o século XVI</a:t>
            </a:r>
            <a:r>
              <a:rPr lang="pt-BR" sz="2000" dirty="0">
                <a:solidFill>
                  <a:schemeClr val="tx1"/>
                </a:solidFill>
              </a:rPr>
              <a:t>, em que a gramática apresenta um papel central na aprendizagem de um idioma, pareciam estar ainda regulando as escolhas do autor pelos exercícios a serem trabalhados pelos alunos. Pelo método direto, </a:t>
            </a:r>
            <a:r>
              <a:rPr lang="pt-BR" sz="2000" b="1" dirty="0">
                <a:solidFill>
                  <a:schemeClr val="tx1"/>
                </a:solidFill>
              </a:rPr>
              <a:t>é inadmissível que qualquer conteúdo gramatical seja apresentado de forma dedutiva</a:t>
            </a:r>
            <a:r>
              <a:rPr lang="pt-BR" sz="2000" dirty="0">
                <a:solidFill>
                  <a:schemeClr val="tx1"/>
                </a:solidFill>
              </a:rPr>
              <a:t>, conforme verificado nessa obra, o que levaria a uma simples memorização e tiraria o foco da comunicação e da aprendizagem da gramática através da observação.”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US" sz="2000" b="1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600" b="1" dirty="0">
                <a:hlinkClick r:id="rId2"/>
              </a:rPr>
              <a:t>https://ri.ufs.br/bitstream/riufs/8245/2/RODRIGO_BELFORT_GOMES.pdf</a:t>
            </a:r>
            <a:endParaRPr lang="pt-BR" sz="1600" b="1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600" b="1" dirty="0">
                <a:solidFill>
                  <a:schemeClr val="tx1"/>
                </a:solidFill>
              </a:rPr>
              <a:t>A INSTITUIÇÃO DO MÉTODO DIRETO PARA O ENSINO DE INGLÊS NO BRASIL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600" b="1" dirty="0">
                <a:solidFill>
                  <a:schemeClr val="tx1"/>
                </a:solidFill>
              </a:rPr>
              <a:t>(1931-1961)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F74B6E9C-8350-40BF-A9C5-AB10D9164FE6}"/>
              </a:ext>
            </a:extLst>
          </p:cNvPr>
          <p:cNvCxnSpPr>
            <a:cxnSpLocks/>
          </p:cNvCxnSpPr>
          <p:nvPr/>
        </p:nvCxnSpPr>
        <p:spPr>
          <a:xfrm>
            <a:off x="3774421" y="0"/>
            <a:ext cx="0" cy="6858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m 12">
            <a:extLst>
              <a:ext uri="{FF2B5EF4-FFF2-40B4-BE49-F238E27FC236}">
                <a16:creationId xmlns:a16="http://schemas.microsoft.com/office/drawing/2014/main" id="{9E696457-8395-47BF-BE5B-B7A2DEAF77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24" t="24375" r="40434" b="19698"/>
          <a:stretch/>
        </p:blipFill>
        <p:spPr>
          <a:xfrm>
            <a:off x="188276" y="133788"/>
            <a:ext cx="2250124" cy="3228206"/>
          </a:xfrm>
          <a:prstGeom prst="rect">
            <a:avLst/>
          </a:prstGeom>
          <a:noFill/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3DEF04E3-E051-4965-9691-D4E825B0E6CE}"/>
              </a:ext>
            </a:extLst>
          </p:cNvPr>
          <p:cNvSpPr txBox="1">
            <a:spLocks/>
          </p:cNvSpPr>
          <p:nvPr/>
        </p:nvSpPr>
        <p:spPr>
          <a:xfrm>
            <a:off x="2493978" y="1572020"/>
            <a:ext cx="1256387" cy="840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 err="1"/>
              <a:t>Edição</a:t>
            </a:r>
            <a:r>
              <a:rPr lang="en-US" sz="2200" b="1" dirty="0"/>
              <a:t> de 1945</a:t>
            </a:r>
            <a:endParaRPr lang="pt-BR" sz="2200" b="1" dirty="0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37DD670D-E772-4B0A-95C6-A9F69F16CE98}"/>
              </a:ext>
            </a:extLst>
          </p:cNvPr>
          <p:cNvSpPr txBox="1">
            <a:spLocks/>
          </p:cNvSpPr>
          <p:nvPr/>
        </p:nvSpPr>
        <p:spPr>
          <a:xfrm>
            <a:off x="2498191" y="4865573"/>
            <a:ext cx="1276230" cy="840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 err="1"/>
              <a:t>Edição</a:t>
            </a:r>
            <a:r>
              <a:rPr lang="en-US" sz="2200" b="1" dirty="0"/>
              <a:t> de 1953</a:t>
            </a:r>
            <a:endParaRPr lang="pt-BR" sz="2200" b="1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D6B46D4-D2A6-461A-8160-FD1CF63565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04" t="33692" r="42339" b="24113"/>
          <a:stretch/>
        </p:blipFill>
        <p:spPr>
          <a:xfrm>
            <a:off x="188276" y="3563100"/>
            <a:ext cx="2217651" cy="3216339"/>
          </a:xfrm>
          <a:prstGeom prst="rect">
            <a:avLst/>
          </a:prstGeom>
          <a:noFill/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199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5E33E-0142-4191-A0D3-58AC4303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487" y="133788"/>
            <a:ext cx="7288696" cy="568577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pt-BR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DIRECT METHOD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A041E0A7-AD81-48DE-B51C-5E496685F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924" y="890963"/>
            <a:ext cx="7593492" cy="546218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tx1"/>
                </a:solidFill>
              </a:rPr>
              <a:t>“Ou seja, desde, pelo menos,</a:t>
            </a:r>
            <a:r>
              <a:rPr lang="pt-BR" sz="2000" b="1" dirty="0">
                <a:solidFill>
                  <a:schemeClr val="tx1"/>
                </a:solidFill>
              </a:rPr>
              <a:t>1883</a:t>
            </a:r>
            <a:r>
              <a:rPr lang="pt-BR" sz="2000" dirty="0">
                <a:solidFill>
                  <a:schemeClr val="tx1"/>
                </a:solidFill>
              </a:rPr>
              <a:t>, já havia uma tentativa de consolidar práticas mais </a:t>
            </a:r>
            <a:r>
              <a:rPr lang="pt-BR" sz="2000" b="1" dirty="0">
                <a:solidFill>
                  <a:schemeClr val="tx1"/>
                </a:solidFill>
              </a:rPr>
              <a:t>intuitivas</a:t>
            </a:r>
            <a:r>
              <a:rPr lang="pt-BR" sz="2000" dirty="0">
                <a:solidFill>
                  <a:schemeClr val="tx1"/>
                </a:solidFill>
              </a:rPr>
              <a:t> e com uma maior ênfase na comunicação, justificando, assim, a assertiva de que havia pessoas, também no Brasil, preocupadas com a forma como as línguas estrangeiras vinham sendo ensinadas, com o objetivo de estimular o desenvolvimento de atividades </a:t>
            </a:r>
            <a:r>
              <a:rPr lang="pt-BR" sz="2000" b="1" dirty="0">
                <a:solidFill>
                  <a:schemeClr val="tx1"/>
                </a:solidFill>
              </a:rPr>
              <a:t>mais significativas </a:t>
            </a:r>
            <a:r>
              <a:rPr lang="pt-BR" sz="2000" dirty="0">
                <a:solidFill>
                  <a:schemeClr val="tx1"/>
                </a:solidFill>
              </a:rPr>
              <a:t>para o aprendizado. ”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US" sz="2000" b="1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600" b="1" dirty="0">
                <a:hlinkClick r:id="rId2"/>
              </a:rPr>
              <a:t>https://ri.ufs.br/bitstream/riufs/8245/2/RODRIGO_BELFORT_GOMES.pdf</a:t>
            </a:r>
            <a:endParaRPr lang="pt-BR" sz="1600" b="1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600" b="1" dirty="0">
                <a:solidFill>
                  <a:schemeClr val="tx1"/>
                </a:solidFill>
              </a:rPr>
              <a:t>A INSTITUIÇÃO DO MÉTODO DIRETO PARA O ENSINO DE INGLÊS NO BRASIL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600" b="1" dirty="0">
                <a:solidFill>
                  <a:schemeClr val="tx1"/>
                </a:solidFill>
              </a:rPr>
              <a:t>(1931-1961)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BR" sz="1600" b="1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600" b="1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https://www.cesadufs.com.br/ORBI/public/uploadCatalago/10580320042018Tecnologias_no_ensino_de_lingua_inglesa_-_Aula_05.pdf</a:t>
            </a:r>
            <a:r>
              <a:rPr lang="pt-B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F74B6E9C-8350-40BF-A9C5-AB10D9164FE6}"/>
              </a:ext>
            </a:extLst>
          </p:cNvPr>
          <p:cNvCxnSpPr>
            <a:cxnSpLocks/>
          </p:cNvCxnSpPr>
          <p:nvPr/>
        </p:nvCxnSpPr>
        <p:spPr>
          <a:xfrm>
            <a:off x="3981962" y="0"/>
            <a:ext cx="0" cy="6858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3DEF04E3-E051-4965-9691-D4E825B0E6CE}"/>
              </a:ext>
            </a:extLst>
          </p:cNvPr>
          <p:cNvSpPr txBox="1">
            <a:spLocks/>
          </p:cNvSpPr>
          <p:nvPr/>
        </p:nvSpPr>
        <p:spPr>
          <a:xfrm>
            <a:off x="1550539" y="5255837"/>
            <a:ext cx="2318457" cy="462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 err="1">
                <a:solidFill>
                  <a:schemeClr val="tx1"/>
                </a:solidFill>
              </a:rPr>
              <a:t>Edição</a:t>
            </a:r>
            <a:r>
              <a:rPr lang="en-US" sz="2200" b="1" dirty="0">
                <a:solidFill>
                  <a:schemeClr val="tx1"/>
                </a:solidFill>
              </a:rPr>
              <a:t> de 1939</a:t>
            </a:r>
            <a:endParaRPr lang="pt-BR" sz="2200" b="1" dirty="0">
              <a:solidFill>
                <a:schemeClr val="tx1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A0A8FD9-5CC9-4B35-94EE-D5C88103AF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904" t="21822" r="40978" b="18439"/>
          <a:stretch/>
        </p:blipFill>
        <p:spPr>
          <a:xfrm>
            <a:off x="0" y="1"/>
            <a:ext cx="3842142" cy="5021942"/>
          </a:xfrm>
          <a:prstGeom prst="rect">
            <a:avLst/>
          </a:prstGeom>
          <a:noFill/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ECFFBA3D-0A8C-4C6D-AA10-206A90EEA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430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754" y="675250"/>
            <a:ext cx="10545672" cy="5964090"/>
          </a:xfrm>
        </p:spPr>
        <p:txBody>
          <a:bodyPr>
            <a:noAutofit/>
          </a:bodyPr>
          <a:lstStyle/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With the outbreak of </a:t>
            </a:r>
            <a:r>
              <a:rPr lang="en-US" sz="2300" b="1" dirty="0">
                <a:solidFill>
                  <a:schemeClr val="tx1"/>
                </a:solidFill>
              </a:rPr>
              <a:t>World War II</a:t>
            </a:r>
            <a:r>
              <a:rPr lang="en-US" sz="2300" dirty="0">
                <a:solidFill>
                  <a:schemeClr val="tx1"/>
                </a:solidFill>
              </a:rPr>
              <a:t> armies needed to become </a:t>
            </a:r>
            <a:r>
              <a:rPr lang="en-US" sz="2300" b="1" dirty="0">
                <a:solidFill>
                  <a:schemeClr val="tx1"/>
                </a:solidFill>
              </a:rPr>
              <a:t>orally proficient</a:t>
            </a:r>
            <a:r>
              <a:rPr lang="en-US" sz="2300" dirty="0">
                <a:solidFill>
                  <a:schemeClr val="tx1"/>
                </a:solidFill>
              </a:rPr>
              <a:t> in the languages of their </a:t>
            </a:r>
            <a:r>
              <a:rPr lang="en-US" sz="2300" b="1" dirty="0">
                <a:solidFill>
                  <a:schemeClr val="tx1"/>
                </a:solidFill>
              </a:rPr>
              <a:t>allies and enemies </a:t>
            </a:r>
            <a:r>
              <a:rPr lang="en-US" sz="2300" dirty="0">
                <a:solidFill>
                  <a:schemeClr val="tx1"/>
                </a:solidFill>
              </a:rPr>
              <a:t>as quickly as possible. This teaching technique was initially called the </a:t>
            </a:r>
            <a:r>
              <a:rPr lang="en-US" sz="2300" b="1" dirty="0">
                <a:solidFill>
                  <a:srgbClr val="0070C0"/>
                </a:solidFill>
              </a:rPr>
              <a:t>Army Method, </a:t>
            </a:r>
            <a:r>
              <a:rPr lang="en-US" sz="2300" dirty="0">
                <a:solidFill>
                  <a:schemeClr val="tx1"/>
                </a:solidFill>
              </a:rPr>
              <a:t>and was the first to be based on linguistic theory and behavioral psychology.</a:t>
            </a:r>
          </a:p>
          <a:p>
            <a:pPr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Based on </a:t>
            </a:r>
            <a:r>
              <a:rPr lang="en-US" sz="2300" b="1" dirty="0">
                <a:solidFill>
                  <a:srgbClr val="0070C0"/>
                </a:solidFill>
              </a:rPr>
              <a:t>Skinner’s Behaviorism theory</a:t>
            </a:r>
            <a:r>
              <a:rPr lang="en-US" sz="2300" dirty="0">
                <a:solidFill>
                  <a:srgbClr val="0070C0"/>
                </a:solidFill>
              </a:rPr>
              <a:t>, </a:t>
            </a:r>
            <a:r>
              <a:rPr lang="en-US" sz="2300" dirty="0">
                <a:solidFill>
                  <a:schemeClr val="tx1"/>
                </a:solidFill>
              </a:rPr>
              <a:t>it assumed that </a:t>
            </a:r>
            <a:r>
              <a:rPr lang="en-US" sz="2300" b="1" dirty="0">
                <a:solidFill>
                  <a:schemeClr val="tx1"/>
                </a:solidFill>
              </a:rPr>
              <a:t>a human being can be trained using a system of </a:t>
            </a:r>
            <a:r>
              <a:rPr lang="en-US" sz="2300" b="1" dirty="0">
                <a:solidFill>
                  <a:srgbClr val="0070C0"/>
                </a:solidFill>
              </a:rPr>
              <a:t>reinforcement</a:t>
            </a:r>
            <a:r>
              <a:rPr lang="en-US" sz="2300" b="1" dirty="0">
                <a:solidFill>
                  <a:schemeClr val="tx1"/>
                </a:solidFill>
              </a:rPr>
              <a:t>. </a:t>
            </a:r>
            <a:r>
              <a:rPr lang="en-US" sz="2300" dirty="0">
                <a:solidFill>
                  <a:schemeClr val="tx1"/>
                </a:solidFill>
              </a:rPr>
              <a:t>Correct </a:t>
            </a:r>
            <a:r>
              <a:rPr lang="en-US" sz="2300" dirty="0" err="1">
                <a:solidFill>
                  <a:schemeClr val="tx1"/>
                </a:solidFill>
              </a:rPr>
              <a:t>behaviour</a:t>
            </a:r>
            <a:r>
              <a:rPr lang="en-US" sz="2300" dirty="0">
                <a:solidFill>
                  <a:schemeClr val="tx1"/>
                </a:solidFill>
              </a:rPr>
              <a:t> receives </a:t>
            </a:r>
            <a:r>
              <a:rPr lang="en-US" sz="2300" b="1" dirty="0">
                <a:solidFill>
                  <a:schemeClr val="tx1"/>
                </a:solidFill>
              </a:rPr>
              <a:t>positive</a:t>
            </a:r>
            <a:r>
              <a:rPr lang="en-US" sz="2300" dirty="0">
                <a:solidFill>
                  <a:schemeClr val="tx1"/>
                </a:solidFill>
              </a:rPr>
              <a:t> feedback, while errors receive </a:t>
            </a:r>
            <a:r>
              <a:rPr lang="en-US" sz="2300" b="1" dirty="0">
                <a:solidFill>
                  <a:schemeClr val="tx1"/>
                </a:solidFill>
              </a:rPr>
              <a:t>negative</a:t>
            </a:r>
            <a:r>
              <a:rPr lang="en-US" sz="2300" dirty="0">
                <a:solidFill>
                  <a:schemeClr val="tx1"/>
                </a:solidFill>
              </a:rPr>
              <a:t> feedback.</a:t>
            </a:r>
          </a:p>
          <a:p>
            <a:pPr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This approach to learning is similar to the Direct Method, in that the lesson takes place entirely in the </a:t>
            </a:r>
            <a:r>
              <a:rPr lang="en-US" sz="2300" b="1" dirty="0">
                <a:solidFill>
                  <a:srgbClr val="0070C0"/>
                </a:solidFill>
              </a:rPr>
              <a:t>target language</a:t>
            </a:r>
            <a:r>
              <a:rPr lang="en-US" sz="2300" b="1" dirty="0">
                <a:solidFill>
                  <a:schemeClr val="tx1"/>
                </a:solidFill>
              </a:rPr>
              <a:t>.</a:t>
            </a:r>
          </a:p>
          <a:p>
            <a:pPr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The Audio-lingual Method was widely used in the </a:t>
            </a:r>
            <a:r>
              <a:rPr lang="en-US" sz="2300" b="1" dirty="0">
                <a:solidFill>
                  <a:schemeClr val="tx1"/>
                </a:solidFill>
              </a:rPr>
              <a:t>1950s and 1960s</a:t>
            </a:r>
            <a:r>
              <a:rPr lang="en-US" sz="2300" dirty="0">
                <a:solidFill>
                  <a:schemeClr val="tx1"/>
                </a:solidFill>
              </a:rPr>
              <a:t>, and the emphasis was not on the understanding of words, but rather on the acquisition of structures and patterns in common everyday dialogue.</a:t>
            </a:r>
          </a:p>
          <a:p>
            <a:pPr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These patterns are </a:t>
            </a:r>
            <a:r>
              <a:rPr lang="en-US" sz="2300" b="1" dirty="0">
                <a:solidFill>
                  <a:schemeClr val="tx1"/>
                </a:solidFill>
              </a:rPr>
              <a:t>elicited, repeated </a:t>
            </a:r>
            <a:r>
              <a:rPr lang="en-US" sz="2300" dirty="0">
                <a:solidFill>
                  <a:schemeClr val="tx1"/>
                </a:solidFill>
              </a:rPr>
              <a:t>and </a:t>
            </a:r>
            <a:r>
              <a:rPr lang="en-US" sz="2300" b="1" dirty="0">
                <a:solidFill>
                  <a:schemeClr val="tx1"/>
                </a:solidFill>
              </a:rPr>
              <a:t>tested</a:t>
            </a:r>
            <a:r>
              <a:rPr lang="en-US" sz="2300" dirty="0">
                <a:solidFill>
                  <a:schemeClr val="tx1"/>
                </a:solidFill>
              </a:rPr>
              <a:t> until the responses given by the student in the foreign language are </a:t>
            </a:r>
            <a:r>
              <a:rPr lang="en-US" sz="2300" b="1" dirty="0">
                <a:solidFill>
                  <a:schemeClr val="tx1"/>
                </a:solidFill>
              </a:rPr>
              <a:t>automatic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  <a:endParaRPr lang="en-US" sz="2300" dirty="0">
              <a:solidFill>
                <a:srgbClr val="0070C0"/>
              </a:solidFill>
            </a:endParaRPr>
          </a:p>
          <a:p>
            <a:pPr fontAlgn="base">
              <a:spcBef>
                <a:spcPts val="0"/>
              </a:spcBef>
            </a:pPr>
            <a:endParaRPr lang="en-US" sz="1000" dirty="0">
              <a:solidFill>
                <a:srgbClr val="0070C0"/>
              </a:solidFill>
            </a:endParaRPr>
          </a:p>
          <a:p>
            <a:pPr marL="0" indent="0" algn="r" fontAlgn="base">
              <a:spcBef>
                <a:spcPts val="0"/>
              </a:spcBef>
              <a:buNone/>
            </a:pPr>
            <a:r>
              <a:rPr lang="pt-BR" sz="20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https://blog.tjtaylor.net/method-audio-lingual/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FBAC711-ABEC-4EA3-9146-8AE9538E5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0157789" cy="874644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AUDIOLINGUAL METHOD</a:t>
            </a:r>
            <a:r>
              <a:rPr lang="en-US" sz="4800" b="1" dirty="0">
                <a:solidFill>
                  <a:srgbClr val="0066FF"/>
                </a:solidFill>
              </a:rPr>
              <a:t/>
            </a:r>
            <a:br>
              <a:rPr lang="en-US" sz="4800" b="1" dirty="0">
                <a:solidFill>
                  <a:srgbClr val="0066FF"/>
                </a:solidFill>
              </a:rPr>
            </a:br>
            <a:endParaRPr lang="pt-BR" sz="45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67D794E2-D174-4503-9188-3432830F3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7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BABBC8B0-3234-45F4-AB62-EF0F8AE73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960777" y="3755802"/>
            <a:ext cx="4983077" cy="54380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BE4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TO DEFINITIONS:</a:t>
            </a:r>
          </a:p>
        </p:txBody>
      </p:sp>
      <p:sp>
        <p:nvSpPr>
          <p:cNvPr id="13" name="Retângulo: Cantos Arredondados 6">
            <a:extLst>
              <a:ext uri="{FF2B5EF4-FFF2-40B4-BE49-F238E27FC236}">
                <a16:creationId xmlns:a16="http://schemas.microsoft.com/office/drawing/2014/main" id="{7297221D-74A7-4443-801B-920A75D209DD}"/>
              </a:ext>
            </a:extLst>
          </p:cNvPr>
          <p:cNvSpPr/>
          <p:nvPr/>
        </p:nvSpPr>
        <p:spPr>
          <a:xfrm>
            <a:off x="920478" y="197825"/>
            <a:ext cx="11084950" cy="6462350"/>
          </a:xfrm>
          <a:prstGeom prst="roundRect">
            <a:avLst>
              <a:gd name="adj" fmla="val 8476"/>
            </a:avLst>
          </a:prstGeom>
          <a:ln>
            <a:solidFill>
              <a:srgbClr val="BE42A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chemeClr val="accent2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Method: </a:t>
            </a:r>
            <a:r>
              <a:rPr lang="en-US" sz="25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conceptualized and constructed by experts in the field (</a:t>
            </a:r>
            <a:r>
              <a:rPr lang="en-US" sz="25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Audiolingualism</a:t>
            </a:r>
            <a:r>
              <a:rPr lang="en-US" sz="25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Suggestopedia</a:t>
            </a:r>
            <a:r>
              <a:rPr lang="en-US" sz="25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etc</a:t>
            </a:r>
            <a:r>
              <a:rPr lang="en-US" sz="25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); “</a:t>
            </a:r>
            <a:r>
              <a:rPr lang="es-ES" sz="25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un conjunto sistemático de prácticas docentes fundadas en una determinada teoría del lenguaje y del aprendizaje de idiomas”.</a:t>
            </a:r>
            <a:r>
              <a:rPr lang="en-US" sz="25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/>
            </a:r>
            <a:br>
              <a:rPr lang="en-US" sz="25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</a:br>
            <a:r>
              <a:rPr lang="en-US" sz="2500" b="1" dirty="0">
                <a:solidFill>
                  <a:schemeClr val="accent2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Approach: </a:t>
            </a:r>
            <a:r>
              <a:rPr lang="en-US" sz="25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assumptions about the nature of language and language learning (Second Language Acquisition Theory);</a:t>
            </a:r>
            <a:br>
              <a:rPr lang="en-US" sz="25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</a:br>
            <a:r>
              <a:rPr lang="en-US" sz="2500" b="1" dirty="0">
                <a:solidFill>
                  <a:schemeClr val="accent2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Methodology: </a:t>
            </a:r>
            <a:r>
              <a:rPr lang="en-US" sz="25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systematic and scientific way of teaching any subject (several methods and techniques);</a:t>
            </a:r>
            <a:br>
              <a:rPr lang="en-US" sz="25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</a:br>
            <a:r>
              <a:rPr lang="en-US" sz="2500" b="1" dirty="0">
                <a:solidFill>
                  <a:schemeClr val="accent2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Techniques: </a:t>
            </a:r>
            <a:r>
              <a:rPr lang="en-US" sz="25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is a very specific, concrete stratagem or trick designed to accomplish an immediate objective;</a:t>
            </a:r>
            <a:r>
              <a:rPr lang="en-US" sz="2500" b="1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/>
            </a:r>
            <a:br>
              <a:rPr lang="en-US" sz="2500" b="1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</a:br>
            <a:r>
              <a:rPr lang="en-US" sz="2500" b="1" dirty="0">
                <a:solidFill>
                  <a:schemeClr val="accent2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Strategies: </a:t>
            </a:r>
            <a:r>
              <a:rPr lang="en-US" sz="25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a way of reaching a goal (reading strategies);</a:t>
            </a:r>
            <a:r>
              <a:rPr lang="en-US" sz="2500" b="1" dirty="0">
                <a:solidFill>
                  <a:schemeClr val="accent2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/>
            </a:r>
            <a:br>
              <a:rPr lang="en-US" sz="2500" b="1" dirty="0">
                <a:solidFill>
                  <a:schemeClr val="accent2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</a:br>
            <a:r>
              <a:rPr lang="en-US" sz="2500" b="1" dirty="0">
                <a:solidFill>
                  <a:schemeClr val="accent2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Procedure: </a:t>
            </a:r>
            <a:r>
              <a:rPr lang="en-US" sz="25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refers to techniques and the management of the classroom itself;</a:t>
            </a:r>
            <a:r>
              <a:rPr lang="en-US" sz="2500" b="1" dirty="0">
                <a:solidFill>
                  <a:schemeClr val="accent2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/>
            </a:r>
            <a:br>
              <a:rPr lang="en-US" sz="2500" b="1" dirty="0">
                <a:solidFill>
                  <a:schemeClr val="accent2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</a:br>
            <a:r>
              <a:rPr lang="en-US" sz="2500" b="1" dirty="0">
                <a:solidFill>
                  <a:schemeClr val="accent2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Technology: </a:t>
            </a:r>
            <a:r>
              <a:rPr lang="en-US" sz="25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the practical application of knowledge especially in a particular area (blackboard, CDs, DVDs, computer, tapes, etc.);</a:t>
            </a:r>
            <a:r>
              <a:rPr lang="en-US" sz="2500" b="1" dirty="0">
                <a:solidFill>
                  <a:schemeClr val="accent2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/>
            </a:r>
            <a:br>
              <a:rPr lang="en-US" sz="2500" b="1" dirty="0">
                <a:solidFill>
                  <a:schemeClr val="accent2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</a:br>
            <a:r>
              <a:rPr lang="en-US" sz="2500" b="1" dirty="0">
                <a:solidFill>
                  <a:schemeClr val="accent2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Skills: </a:t>
            </a:r>
            <a:r>
              <a:rPr lang="en-US" sz="25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a range of learnable and practical techniques that help students to adopt more effective methods of study (reading, writing, listening, speaking);</a:t>
            </a:r>
            <a:br>
              <a:rPr lang="en-US" sz="25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</a:br>
            <a:r>
              <a:rPr lang="en-US" sz="2500" b="1" dirty="0">
                <a:solidFill>
                  <a:schemeClr val="accent2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Materials: </a:t>
            </a:r>
            <a:r>
              <a:rPr lang="en-US" sz="2500" dirty="0">
                <a:solidFill>
                  <a:schemeClr val="tx1"/>
                </a:solidFill>
                <a:latin typeface="Arial Narrow" panose="020B0606020202030204" pitchFamily="34" charset="0"/>
                <a:cs typeface="Aparajita" panose="020B0604020202020204" pitchFamily="34" charset="0"/>
              </a:rPr>
              <a:t>things to make learning process effective (movies, slides, copies, puppets, etc.)</a:t>
            </a:r>
            <a:endParaRPr lang="en-US" sz="2500" dirty="0">
              <a:latin typeface="Arial Narrow" panose="020B0606020202030204" pitchFamily="34" charset="0"/>
              <a:cs typeface="Aparajita" panose="020B0604020202020204" pitchFamily="34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0E8D7C00-4AFD-4C76-BC2C-65848A139DB1}"/>
              </a:ext>
            </a:extLst>
          </p:cNvPr>
          <p:cNvSpPr/>
          <p:nvPr/>
        </p:nvSpPr>
        <p:spPr>
          <a:xfrm>
            <a:off x="37147" y="580856"/>
            <a:ext cx="873625" cy="803607"/>
          </a:xfrm>
          <a:prstGeom prst="ellipse">
            <a:avLst/>
          </a:prstGeom>
          <a:solidFill>
            <a:srgbClr val="BE42AF"/>
          </a:solidFill>
          <a:ln>
            <a:solidFill>
              <a:srgbClr val="BE4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ráfico 29" descr="Sala de aula">
            <a:extLst>
              <a:ext uri="{FF2B5EF4-FFF2-40B4-BE49-F238E27FC236}">
                <a16:creationId xmlns:a16="http://schemas.microsoft.com/office/drawing/2014/main" id="{DA0F3552-C14B-4075-B763-0B74F65968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963" y="658809"/>
            <a:ext cx="647699" cy="64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72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5E33E-0142-4191-A0D3-58AC4303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0157789" cy="874644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AUDIOLINGUAL METHOD</a:t>
            </a:r>
            <a:r>
              <a:rPr lang="en-US" sz="4800" b="1" dirty="0">
                <a:solidFill>
                  <a:srgbClr val="0066FF"/>
                </a:solidFill>
              </a:rPr>
              <a:t/>
            </a:r>
            <a:br>
              <a:rPr lang="en-US" sz="4800" b="1" dirty="0">
                <a:solidFill>
                  <a:srgbClr val="0066FF"/>
                </a:solidFill>
              </a:rPr>
            </a:br>
            <a:endParaRPr lang="pt-BR" sz="45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6" y="755374"/>
            <a:ext cx="10575234" cy="5936974"/>
          </a:xfrm>
        </p:spPr>
        <p:txBody>
          <a:bodyPr>
            <a:noAutofit/>
          </a:bodyPr>
          <a:lstStyle/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This method is based on the principles of </a:t>
            </a:r>
            <a:r>
              <a:rPr lang="en-US" sz="2300" b="1" dirty="0">
                <a:solidFill>
                  <a:schemeClr val="tx1"/>
                </a:solidFill>
              </a:rPr>
              <a:t>behavior psychology</a:t>
            </a:r>
            <a:r>
              <a:rPr lang="en-US" sz="2300" dirty="0">
                <a:solidFill>
                  <a:schemeClr val="tx1"/>
                </a:solidFill>
              </a:rPr>
              <a:t>. It adapted many of the principles and procedures of the Direct Method, in part as a reaction to the lack of speaking skills of the </a:t>
            </a:r>
            <a:r>
              <a:rPr lang="en-US" sz="2300" b="1" dirty="0">
                <a:solidFill>
                  <a:schemeClr val="tx1"/>
                </a:solidFill>
              </a:rPr>
              <a:t>Reading Approach. </a:t>
            </a:r>
          </a:p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New material is presented in the form of a </a:t>
            </a:r>
            <a:r>
              <a:rPr lang="en-US" sz="2300" b="1" dirty="0">
                <a:solidFill>
                  <a:schemeClr val="tx1"/>
                </a:solidFill>
              </a:rPr>
              <a:t>dialogue</a:t>
            </a:r>
            <a:r>
              <a:rPr lang="en-US" sz="2300" dirty="0">
                <a:solidFill>
                  <a:schemeClr val="tx1"/>
                </a:solidFill>
              </a:rPr>
              <a:t>. Based on the principle that language learning is </a:t>
            </a:r>
            <a:r>
              <a:rPr lang="en-US" sz="2300" b="1" dirty="0">
                <a:solidFill>
                  <a:srgbClr val="0070C0"/>
                </a:solidFill>
              </a:rPr>
              <a:t>habit formation</a:t>
            </a:r>
            <a:r>
              <a:rPr lang="en-US" sz="2300" dirty="0">
                <a:solidFill>
                  <a:schemeClr val="tx1"/>
                </a:solidFill>
              </a:rPr>
              <a:t>, the method fosters dependence on </a:t>
            </a:r>
            <a:r>
              <a:rPr lang="en-US" sz="2300" b="1" dirty="0">
                <a:solidFill>
                  <a:srgbClr val="0070C0"/>
                </a:solidFill>
              </a:rPr>
              <a:t>mimicry, memorization</a:t>
            </a:r>
            <a:r>
              <a:rPr lang="en-US" sz="2300" dirty="0">
                <a:solidFill>
                  <a:schemeClr val="tx1"/>
                </a:solidFill>
              </a:rPr>
              <a:t> of set phrases and over-learning. Structures are sequenced and taught one at a time. Structural patterns are taught using repetitive</a:t>
            </a: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en-US" sz="2300" b="1" dirty="0">
                <a:solidFill>
                  <a:srgbClr val="0070C0"/>
                </a:solidFill>
              </a:rPr>
              <a:t>drills</a:t>
            </a:r>
            <a:r>
              <a:rPr lang="en-US" sz="2300" dirty="0">
                <a:solidFill>
                  <a:schemeClr val="tx1"/>
                </a:solidFill>
              </a:rPr>
              <a:t>. </a:t>
            </a:r>
            <a:r>
              <a:rPr lang="en-US" sz="2300" b="1" dirty="0">
                <a:solidFill>
                  <a:schemeClr val="tx1"/>
                </a:solidFill>
              </a:rPr>
              <a:t>Little or no grammatical</a:t>
            </a:r>
            <a:r>
              <a:rPr lang="en-US" sz="2300" dirty="0">
                <a:solidFill>
                  <a:schemeClr val="tx1"/>
                </a:solidFill>
              </a:rPr>
              <a:t> explanations are provided; </a:t>
            </a:r>
            <a:r>
              <a:rPr lang="en-US" sz="2300" b="1" dirty="0">
                <a:solidFill>
                  <a:schemeClr val="tx1"/>
                </a:solidFill>
              </a:rPr>
              <a:t>grammar is taught </a:t>
            </a:r>
            <a:r>
              <a:rPr lang="en-US" sz="2300" b="1" dirty="0">
                <a:solidFill>
                  <a:srgbClr val="0070C0"/>
                </a:solidFill>
              </a:rPr>
              <a:t>inductively</a:t>
            </a:r>
            <a:r>
              <a:rPr lang="en-US" sz="2300" dirty="0">
                <a:solidFill>
                  <a:schemeClr val="tx1"/>
                </a:solidFill>
              </a:rPr>
              <a:t>. </a:t>
            </a:r>
          </a:p>
          <a:p>
            <a:pPr algn="just" fontAlgn="base">
              <a:spcBef>
                <a:spcPts val="0"/>
              </a:spcBef>
            </a:pPr>
            <a:r>
              <a:rPr lang="en-US" sz="2300" b="1" dirty="0">
                <a:solidFill>
                  <a:schemeClr val="tx1"/>
                </a:solidFill>
              </a:rPr>
              <a:t>Skills are sequenced: </a:t>
            </a:r>
            <a:r>
              <a:rPr lang="en-US" sz="2300" dirty="0">
                <a:solidFill>
                  <a:schemeClr val="tx1"/>
                </a:solidFill>
              </a:rPr>
              <a:t>Listening, speaking, reading and writing are developed in order. </a:t>
            </a:r>
          </a:p>
          <a:p>
            <a:pPr algn="just" fontAlgn="base">
              <a:spcBef>
                <a:spcPts val="0"/>
              </a:spcBef>
            </a:pPr>
            <a:r>
              <a:rPr lang="en-US" sz="2300" b="1" dirty="0">
                <a:solidFill>
                  <a:schemeClr val="tx1"/>
                </a:solidFill>
              </a:rPr>
              <a:t>Vocabulary</a:t>
            </a:r>
            <a:r>
              <a:rPr lang="en-US" sz="2300" dirty="0">
                <a:solidFill>
                  <a:schemeClr val="tx1"/>
                </a:solidFill>
              </a:rPr>
              <a:t> is strictly limited and learned </a:t>
            </a:r>
            <a:r>
              <a:rPr lang="en-US" sz="2300" b="1" dirty="0">
                <a:solidFill>
                  <a:schemeClr val="tx1"/>
                </a:solidFill>
              </a:rPr>
              <a:t>in context</a:t>
            </a:r>
            <a:r>
              <a:rPr lang="en-US" sz="2300" dirty="0">
                <a:solidFill>
                  <a:schemeClr val="tx1"/>
                </a:solidFill>
              </a:rPr>
              <a:t>. Teaching points are determined by contrastive analysis between L1 and L2. 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r" fontAlgn="base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LARSEN-FREEMAN, Diane. </a:t>
            </a:r>
            <a:r>
              <a:rPr lang="en-US" b="1" i="1" dirty="0">
                <a:solidFill>
                  <a:srgbClr val="0070C0"/>
                </a:solidFill>
              </a:rPr>
              <a:t>Techniques and principles in language teaching.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marL="0" indent="0" algn="r" fontAlgn="base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Oxford University, 2000.</a:t>
            </a: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4451CA63-E4FC-4B26-B918-7FEC91A0C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00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3" y="798765"/>
            <a:ext cx="6712228" cy="5194852"/>
          </a:xfrm>
        </p:spPr>
        <p:txBody>
          <a:bodyPr>
            <a:noAutofit/>
          </a:bodyPr>
          <a:lstStyle/>
          <a:p>
            <a:pPr algn="just" fontAlgn="base">
              <a:spcBef>
                <a:spcPts val="0"/>
              </a:spcBef>
            </a:pPr>
            <a:r>
              <a:rPr lang="en-US" sz="2300" dirty="0">
                <a:solidFill>
                  <a:schemeClr val="tx1"/>
                </a:solidFill>
              </a:rPr>
              <a:t>There is abundant use of </a:t>
            </a:r>
            <a:r>
              <a:rPr lang="en-US" sz="2300" b="1" dirty="0">
                <a:solidFill>
                  <a:schemeClr val="tx1"/>
                </a:solidFill>
              </a:rPr>
              <a:t>language laboratories, tapes and visual aids</a:t>
            </a:r>
            <a:r>
              <a:rPr lang="en-US" sz="2300" dirty="0">
                <a:solidFill>
                  <a:schemeClr val="tx1"/>
                </a:solidFill>
              </a:rPr>
              <a:t>. There is an extended </a:t>
            </a:r>
            <a:r>
              <a:rPr lang="en-US" sz="2300" b="1" dirty="0">
                <a:solidFill>
                  <a:schemeClr val="tx1"/>
                </a:solidFill>
              </a:rPr>
              <a:t>pre-reading period </a:t>
            </a:r>
            <a:r>
              <a:rPr lang="en-US" sz="2300" dirty="0">
                <a:solidFill>
                  <a:schemeClr val="tx1"/>
                </a:solidFill>
              </a:rPr>
              <a:t>at the beginning of the course. Great importance is given to </a:t>
            </a:r>
            <a:r>
              <a:rPr lang="en-US" sz="2300" b="1" dirty="0">
                <a:solidFill>
                  <a:srgbClr val="0070C0"/>
                </a:solidFill>
              </a:rPr>
              <a:t>precise native-like pronunciation</a:t>
            </a:r>
            <a:r>
              <a:rPr lang="en-US" sz="2300" dirty="0">
                <a:solidFill>
                  <a:srgbClr val="0070C0"/>
                </a:solidFill>
              </a:rPr>
              <a:t>.</a:t>
            </a:r>
            <a:r>
              <a:rPr lang="en-US" sz="2300" dirty="0">
                <a:solidFill>
                  <a:schemeClr val="tx1"/>
                </a:solidFill>
              </a:rPr>
              <a:t> Use of the mother tongue by the teacher is permitted, but discouraged among and by the students. </a:t>
            </a:r>
          </a:p>
          <a:p>
            <a:pPr algn="just" fontAlgn="base">
              <a:spcBef>
                <a:spcPts val="0"/>
              </a:spcBef>
            </a:pPr>
            <a:r>
              <a:rPr lang="en-US" sz="2300" b="1" dirty="0">
                <a:solidFill>
                  <a:schemeClr val="tx1"/>
                </a:solidFill>
              </a:rPr>
              <a:t>Successful responses are reinforced</a:t>
            </a:r>
            <a:r>
              <a:rPr lang="en-US" sz="2300" dirty="0">
                <a:solidFill>
                  <a:schemeClr val="tx1"/>
                </a:solidFill>
              </a:rPr>
              <a:t>; great care is taken to </a:t>
            </a:r>
            <a:r>
              <a:rPr lang="en-US" sz="2300" b="1" dirty="0">
                <a:solidFill>
                  <a:schemeClr val="tx1"/>
                </a:solidFill>
              </a:rPr>
              <a:t>prevent learner errors</a:t>
            </a:r>
            <a:r>
              <a:rPr lang="en-US" sz="2300" dirty="0">
                <a:solidFill>
                  <a:schemeClr val="tx1"/>
                </a:solidFill>
              </a:rPr>
              <a:t>. There is a tendency to focus on manipulation of the target language and to disregard content and meaning</a:t>
            </a:r>
            <a:r>
              <a:rPr lang="en-US" sz="2300" dirty="0"/>
              <a:t>.</a:t>
            </a:r>
          </a:p>
          <a:p>
            <a:pPr algn="r" fontAlgn="base">
              <a:spcBef>
                <a:spcPts val="0"/>
              </a:spcBef>
            </a:pPr>
            <a:endParaRPr lang="en-US" dirty="0"/>
          </a:p>
          <a:p>
            <a:pPr marL="0" indent="0" algn="r" fontAlgn="base">
              <a:spcBef>
                <a:spcPts val="0"/>
              </a:spcBef>
              <a:buNone/>
            </a:pPr>
            <a:r>
              <a:rPr lang="pt-BR" b="1" dirty="0">
                <a:hlinkClick r:id="rId2"/>
              </a:rPr>
              <a:t>http://moramodules.com/ALMMethods.htm#The%20Audio-lingual%20Approach</a:t>
            </a:r>
            <a:endParaRPr lang="en-US" b="1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9B2064C-E4B6-48B0-BC48-55CA0C98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0157789" cy="874644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AUDIOLINGUAL METHOD</a:t>
            </a:r>
            <a:r>
              <a:rPr lang="en-US" sz="4800" b="1" dirty="0">
                <a:solidFill>
                  <a:srgbClr val="0066FF"/>
                </a:solidFill>
              </a:rPr>
              <a:t/>
            </a:r>
            <a:br>
              <a:rPr lang="en-US" sz="4800" b="1" dirty="0">
                <a:solidFill>
                  <a:srgbClr val="0066FF"/>
                </a:solidFill>
              </a:rPr>
            </a:br>
            <a:endParaRPr lang="pt-BR" sz="45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A72A8E09-D791-4F2A-989B-D4E593881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ffortless English: Learn to Speak English Like a Native - Livros ...">
            <a:extLst>
              <a:ext uri="{FF2B5EF4-FFF2-40B4-BE49-F238E27FC236}">
                <a16:creationId xmlns:a16="http://schemas.microsoft.com/office/drawing/2014/main" id="{AB89EB67-E46D-476F-85C1-07A10E19F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060" y="437322"/>
            <a:ext cx="3857721" cy="5784574"/>
          </a:xfrm>
          <a:prstGeom prst="rect">
            <a:avLst/>
          </a:prstGeom>
          <a:noFill/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AE2A1092-596E-4964-86E8-B5BAFFA46569}"/>
              </a:ext>
            </a:extLst>
          </p:cNvPr>
          <p:cNvSpPr txBox="1">
            <a:spLocks/>
          </p:cNvSpPr>
          <p:nvPr/>
        </p:nvSpPr>
        <p:spPr>
          <a:xfrm>
            <a:off x="8591814" y="6255726"/>
            <a:ext cx="2884568" cy="403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chemeClr val="tx1"/>
                </a:solidFill>
              </a:rPr>
              <a:t>2014</a:t>
            </a:r>
            <a:endParaRPr lang="pt-B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26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115" y="1073426"/>
            <a:ext cx="10157789" cy="4920191"/>
          </a:xfrm>
        </p:spPr>
        <p:txBody>
          <a:bodyPr>
            <a:noAutofit/>
          </a:bodyPr>
          <a:lstStyle/>
          <a:p>
            <a:pPr algn="just" fontAlgn="base">
              <a:spcBef>
                <a:spcPts val="0"/>
              </a:spcBef>
            </a:pPr>
            <a:r>
              <a:rPr lang="pt-BR" sz="2300" dirty="0">
                <a:solidFill>
                  <a:schemeClr val="tx1"/>
                </a:solidFill>
              </a:rPr>
              <a:t>Este método teve as suas origens nos Estados Unidos no Programa de </a:t>
            </a:r>
            <a:r>
              <a:rPr lang="pt-BR" sz="2300" b="1" dirty="0">
                <a:solidFill>
                  <a:schemeClr val="tx1"/>
                </a:solidFill>
              </a:rPr>
              <a:t>Treinamento Especializado do Exército, </a:t>
            </a:r>
            <a:r>
              <a:rPr lang="pt-BR" sz="2300" dirty="0">
                <a:solidFill>
                  <a:schemeClr val="tx1"/>
                </a:solidFill>
              </a:rPr>
              <a:t>que envolveu </a:t>
            </a:r>
            <a:r>
              <a:rPr lang="pt-BR" sz="2300" b="1" dirty="0">
                <a:solidFill>
                  <a:schemeClr val="tx1"/>
                </a:solidFill>
              </a:rPr>
              <a:t>55 universidades estadunidenses</a:t>
            </a:r>
            <a:r>
              <a:rPr lang="pt-BR" sz="2300" dirty="0">
                <a:solidFill>
                  <a:schemeClr val="tx1"/>
                </a:solidFill>
              </a:rPr>
              <a:t>, que receberam apoio financeiro e material para intensificarem suas pesquisas a fim de desenvolverem, </a:t>
            </a:r>
            <a:r>
              <a:rPr lang="pt-BR" sz="2300" b="1" dirty="0">
                <a:solidFill>
                  <a:schemeClr val="tx1"/>
                </a:solidFill>
              </a:rPr>
              <a:t>no menor espaço de tempo possível</a:t>
            </a:r>
            <a:r>
              <a:rPr lang="pt-BR" sz="2300" dirty="0">
                <a:solidFill>
                  <a:schemeClr val="tx1"/>
                </a:solidFill>
              </a:rPr>
              <a:t>, um método eficaz de ensino de línguas estrangeiras (OLIVEIRA, 2014). [...] os Estados Unidos [...] precisavam de muitos homens para os combates e o Exército convocava homens que não falavam inglês, a exemplo de </a:t>
            </a:r>
            <a:r>
              <a:rPr lang="pt-BR" sz="2300" b="1" dirty="0">
                <a:solidFill>
                  <a:schemeClr val="tx1"/>
                </a:solidFill>
              </a:rPr>
              <a:t>latinos e índios</a:t>
            </a:r>
            <a:r>
              <a:rPr lang="pt-BR" sz="2300" dirty="0">
                <a:solidFill>
                  <a:schemeClr val="tx1"/>
                </a:solidFill>
              </a:rPr>
              <a:t>. Não falar inglês representava problemas [...]. Os resultados das pesquisas envolvendo todas aquelas universidades foi a criação do método </a:t>
            </a:r>
            <a:r>
              <a:rPr lang="pt-BR" sz="2300" dirty="0" err="1">
                <a:solidFill>
                  <a:schemeClr val="tx1"/>
                </a:solidFill>
              </a:rPr>
              <a:t>audiolingual</a:t>
            </a:r>
            <a:r>
              <a:rPr lang="pt-BR" sz="2300" dirty="0">
                <a:solidFill>
                  <a:schemeClr val="tx1"/>
                </a:solidFill>
              </a:rPr>
              <a:t>, [...] sendo usado em muitos lugares e escolas de idiomas até os dias atuais (OLIVEIRA, 2014). Um exemplo brasileiro de uso desse método é o Centro de Cultura Anglo-Americana (CCAA).</a:t>
            </a:r>
          </a:p>
          <a:p>
            <a:pPr marL="0" indent="0" algn="r" fontAlgn="base">
              <a:spcBef>
                <a:spcPts val="0"/>
              </a:spcBef>
              <a:buNone/>
            </a:pPr>
            <a:r>
              <a:rPr lang="pt-BR" b="1" dirty="0">
                <a:solidFill>
                  <a:srgbClr val="FB4A18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https://www.cesadufs.com.br/ORBI/public/uploadCatalago/10580320042018Tecnologias_no_ensino_de_lingua_inglesa_-_Aula_05.pdf</a:t>
            </a:r>
            <a:endParaRPr lang="en-US" b="1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9B2064C-E4B6-48B0-BC48-55CA0C98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0157789" cy="874644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AUDIOLINGUAL METHOD</a:t>
            </a:r>
            <a:r>
              <a:rPr lang="en-US" sz="4800" b="1" dirty="0">
                <a:solidFill>
                  <a:srgbClr val="0066FF"/>
                </a:solidFill>
              </a:rPr>
              <a:t/>
            </a:r>
            <a:br>
              <a:rPr lang="en-US" sz="4800" b="1" dirty="0">
                <a:solidFill>
                  <a:srgbClr val="0066FF"/>
                </a:solidFill>
              </a:rPr>
            </a:br>
            <a:endParaRPr lang="pt-BR" sz="45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A72A8E09-D791-4F2A-989B-D4E593881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803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054" y="1381539"/>
            <a:ext cx="8597346" cy="4386469"/>
          </a:xfrm>
        </p:spPr>
        <p:txBody>
          <a:bodyPr>
            <a:noAutofit/>
          </a:bodyPr>
          <a:lstStyle/>
          <a:p>
            <a:pPr marL="0" indent="0" algn="ctr" fontAlgn="base">
              <a:spcBef>
                <a:spcPts val="0"/>
              </a:spcBef>
              <a:buNone/>
            </a:pPr>
            <a:r>
              <a:rPr lang="pt-BR" sz="2800" b="1" dirty="0">
                <a:solidFill>
                  <a:schemeClr val="tx1"/>
                </a:solidFill>
              </a:rPr>
              <a:t>COMERCIAIS DO CCAA:</a:t>
            </a:r>
            <a:endParaRPr lang="pt-BR" sz="2800" b="1" dirty="0">
              <a:solidFill>
                <a:schemeClr val="tx1"/>
              </a:solidFill>
              <a:hlinkClick r:id="rId2"/>
            </a:endParaRPr>
          </a:p>
          <a:p>
            <a:pPr algn="just" fontAlgn="base">
              <a:spcBef>
                <a:spcPts val="0"/>
              </a:spcBef>
            </a:pPr>
            <a:r>
              <a:rPr lang="pt-BR" sz="2400" dirty="0">
                <a:hlinkClick r:id="rId3"/>
              </a:rPr>
              <a:t>https://www.youtube.com/watch?v=c12S1xn0n6c</a:t>
            </a:r>
            <a:endParaRPr lang="pt-BR" sz="2300" dirty="0">
              <a:hlinkClick r:id="rId2"/>
            </a:endParaRPr>
          </a:p>
          <a:p>
            <a:pPr algn="just" fontAlgn="base">
              <a:spcBef>
                <a:spcPts val="0"/>
              </a:spcBef>
            </a:pPr>
            <a:r>
              <a:rPr lang="pt-BR" sz="2400" dirty="0">
                <a:hlinkClick r:id="rId4"/>
              </a:rPr>
              <a:t>https://www.youtube.com/watch?v=Gay6Az3NJl8</a:t>
            </a:r>
            <a:r>
              <a:rPr lang="pt-BR" sz="2400" dirty="0"/>
              <a:t> </a:t>
            </a:r>
          </a:p>
          <a:p>
            <a:pPr algn="just" fontAlgn="base">
              <a:spcBef>
                <a:spcPts val="0"/>
              </a:spcBef>
            </a:pPr>
            <a:r>
              <a:rPr lang="pt-BR" sz="2400" dirty="0">
                <a:hlinkClick r:id="rId5"/>
              </a:rPr>
              <a:t>https://www.youtube.com/watch?v=8zGw0TFiMzE</a:t>
            </a:r>
            <a:endParaRPr lang="pt-BR" sz="2400" dirty="0"/>
          </a:p>
          <a:p>
            <a:pPr algn="just" fontAlgn="base">
              <a:spcBef>
                <a:spcPts val="0"/>
              </a:spcBef>
            </a:pPr>
            <a:r>
              <a:rPr lang="pt-BR" sz="2400" dirty="0">
                <a:hlinkClick r:id="rId6"/>
              </a:rPr>
              <a:t>https://www.youtube.com/watch?v=wWL7PT1khCU</a:t>
            </a:r>
            <a:endParaRPr lang="pt-BR" sz="2400" dirty="0"/>
          </a:p>
          <a:p>
            <a:pPr algn="just" fontAlgn="base">
              <a:spcBef>
                <a:spcPts val="0"/>
              </a:spcBef>
            </a:pPr>
            <a:r>
              <a:rPr lang="pt-BR" sz="2400" dirty="0">
                <a:hlinkClick r:id="rId7"/>
              </a:rPr>
              <a:t>https://www.youtube.com/watch?v=d4s-i611PYw</a:t>
            </a:r>
            <a:endParaRPr lang="pt-BR" sz="2400" dirty="0"/>
          </a:p>
          <a:p>
            <a:pPr algn="just" fontAlgn="base">
              <a:spcBef>
                <a:spcPts val="0"/>
              </a:spcBef>
            </a:pPr>
            <a:r>
              <a:rPr lang="pt-BR" sz="2300" dirty="0">
                <a:hlinkClick r:id="rId2"/>
              </a:rPr>
              <a:t>https://www.youtube.com/watch?v=uoIMKNdKLCg</a:t>
            </a:r>
            <a:endParaRPr lang="pt-BR" sz="2300" dirty="0"/>
          </a:p>
          <a:p>
            <a:pPr algn="just" fontAlgn="base">
              <a:spcBef>
                <a:spcPts val="0"/>
              </a:spcBef>
            </a:pPr>
            <a:r>
              <a:rPr lang="pt-BR" sz="2400" dirty="0">
                <a:hlinkClick r:id="rId8"/>
              </a:rPr>
              <a:t>https://www.youtube.com/watch?v=r9wlXP-D8rU</a:t>
            </a:r>
            <a:endParaRPr lang="pt-BR" sz="2300" dirty="0"/>
          </a:p>
          <a:p>
            <a:pPr algn="just" fontAlgn="base">
              <a:spcBef>
                <a:spcPts val="0"/>
              </a:spcBef>
            </a:pPr>
            <a:r>
              <a:rPr lang="pt-BR" sz="2400" dirty="0">
                <a:hlinkClick r:id="rId9"/>
              </a:rPr>
              <a:t>https://www.youtube.com/watch?v=xrZtSro-y2A</a:t>
            </a:r>
            <a:endParaRPr lang="pt-BR" sz="2400" dirty="0"/>
          </a:p>
          <a:p>
            <a:pPr algn="just" fontAlgn="base">
              <a:spcBef>
                <a:spcPts val="0"/>
              </a:spcBef>
            </a:pPr>
            <a:r>
              <a:rPr lang="pt-BR" sz="2400" dirty="0">
                <a:hlinkClick r:id="rId10"/>
              </a:rPr>
              <a:t>https://www.youtube.com/watch?v=Q5nCMkCWowk</a:t>
            </a:r>
            <a:endParaRPr lang="pt-BR" sz="2400" dirty="0"/>
          </a:p>
          <a:p>
            <a:pPr algn="just" fontAlgn="base">
              <a:spcBef>
                <a:spcPts val="0"/>
              </a:spcBef>
            </a:pPr>
            <a:r>
              <a:rPr lang="pt-BR" sz="2400" dirty="0">
                <a:hlinkClick r:id="rId11"/>
              </a:rPr>
              <a:t>https://www.youtube.com/watch?v=UAgMKd-INMI</a:t>
            </a:r>
            <a:endParaRPr lang="pt-BR" sz="2400" dirty="0"/>
          </a:p>
          <a:p>
            <a:pPr algn="just" fontAlgn="base">
              <a:spcBef>
                <a:spcPts val="0"/>
              </a:spcBef>
            </a:pPr>
            <a:r>
              <a:rPr lang="pt-BR" sz="2400" dirty="0">
                <a:hlinkClick r:id="rId12"/>
              </a:rPr>
              <a:t>https://www.youtube.com/watch?v=b1kpkCm-2VY</a:t>
            </a:r>
            <a:endParaRPr lang="pt-BR" sz="2400" dirty="0"/>
          </a:p>
          <a:p>
            <a:pPr algn="just" fontAlgn="base">
              <a:spcBef>
                <a:spcPts val="0"/>
              </a:spcBef>
            </a:pPr>
            <a:endParaRPr lang="en-US" sz="2300" b="1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9B2064C-E4B6-48B0-BC48-55CA0C98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327" y="440635"/>
            <a:ext cx="7291346" cy="649357"/>
          </a:xfrm>
        </p:spPr>
        <p:txBody>
          <a:bodyPr>
            <a:normAutofit fontScale="90000"/>
          </a:bodyPr>
          <a:lstStyle/>
          <a:p>
            <a:r>
              <a:rPr lang="en-US" sz="4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AUDIOLINGUAL METHOD</a:t>
            </a:r>
            <a:r>
              <a:rPr lang="en-US" sz="4800" b="1" dirty="0">
                <a:solidFill>
                  <a:srgbClr val="0066FF"/>
                </a:solidFill>
              </a:rPr>
              <a:t/>
            </a:r>
            <a:br>
              <a:rPr lang="en-US" sz="4800" b="1" dirty="0">
                <a:solidFill>
                  <a:srgbClr val="0066FF"/>
                </a:solidFill>
              </a:rPr>
            </a:br>
            <a:endParaRPr lang="pt-BR" sz="45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A72A8E09-D791-4F2A-989B-D4E593881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6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BABBC8B0-3234-45F4-AB62-EF0F8AE73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371" y="3788708"/>
            <a:ext cx="5517608" cy="1499267"/>
          </a:xfrm>
        </p:spPr>
        <p:txBody>
          <a:bodyPr>
            <a:noAutofit/>
          </a:bodyPr>
          <a:lstStyle/>
          <a:p>
            <a:pPr algn="ctr"/>
            <a:r>
              <a:rPr lang="pt-BR" sz="2600" b="1" dirty="0" err="1">
                <a:solidFill>
                  <a:schemeClr val="tx1"/>
                </a:solidFill>
              </a:rPr>
              <a:t>Thank</a:t>
            </a:r>
            <a:r>
              <a:rPr lang="pt-BR" sz="2600" b="1" dirty="0">
                <a:solidFill>
                  <a:schemeClr val="tx1"/>
                </a:solidFill>
              </a:rPr>
              <a:t> </a:t>
            </a:r>
            <a:r>
              <a:rPr lang="pt-BR" sz="2600" b="1" dirty="0" err="1">
                <a:solidFill>
                  <a:schemeClr val="tx1"/>
                </a:solidFill>
              </a:rPr>
              <a:t>you</a:t>
            </a:r>
            <a:r>
              <a:rPr lang="pt-BR" sz="2600" b="1" dirty="0">
                <a:solidFill>
                  <a:schemeClr val="tx1"/>
                </a:solidFill>
              </a:rPr>
              <a:t> </a:t>
            </a:r>
            <a:r>
              <a:rPr lang="pt-BR" sz="2600" b="1" dirty="0" err="1">
                <a:solidFill>
                  <a:schemeClr val="tx1"/>
                </a:solidFill>
              </a:rPr>
              <a:t>very</a:t>
            </a:r>
            <a:r>
              <a:rPr lang="pt-BR" sz="2600" b="1" dirty="0">
                <a:solidFill>
                  <a:schemeClr val="tx1"/>
                </a:solidFill>
              </a:rPr>
              <a:t> </a:t>
            </a:r>
            <a:r>
              <a:rPr lang="pt-BR" sz="2600" b="1" dirty="0" err="1">
                <a:solidFill>
                  <a:schemeClr val="tx1"/>
                </a:solidFill>
              </a:rPr>
              <a:t>much</a:t>
            </a:r>
            <a:r>
              <a:rPr lang="pt-BR" sz="2600" b="1" dirty="0">
                <a:solidFill>
                  <a:schemeClr val="tx1"/>
                </a:solidFill>
              </a:rPr>
              <a:t>!</a:t>
            </a:r>
            <a:br>
              <a:rPr lang="pt-BR" sz="2600" b="1" dirty="0">
                <a:solidFill>
                  <a:schemeClr val="tx1"/>
                </a:solidFill>
              </a:rPr>
            </a:br>
            <a:r>
              <a:rPr lang="pt-BR" sz="2600" dirty="0">
                <a:solidFill>
                  <a:schemeClr val="tx1"/>
                </a:solidFill>
              </a:rPr>
              <a:t>(84) 996-087-119</a:t>
            </a:r>
            <a:br>
              <a:rPr lang="pt-BR" sz="2600" dirty="0">
                <a:solidFill>
                  <a:schemeClr val="tx1"/>
                </a:solidFill>
              </a:rPr>
            </a:br>
            <a:r>
              <a:rPr lang="pt-BR" sz="2600" dirty="0">
                <a:solidFill>
                  <a:schemeClr val="tx1"/>
                </a:solidFill>
                <a:hlinkClick r:id="rId2"/>
              </a:rPr>
              <a:t>cristianebrito1978@gmail.com</a:t>
            </a:r>
            <a:r>
              <a:rPr lang="pt-BR" sz="26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34" name="Picture 10" descr="Power puff girl png 1 »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5" y="338624"/>
            <a:ext cx="5707274" cy="494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338470" y="5756414"/>
            <a:ext cx="1072100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b="1" dirty="0">
                <a:hlinkClick r:id="rId4"/>
              </a:rPr>
              <a:t>https://docente.ifrn.edu.br/cristianecruz/projetos-de-extensao/spanglish/</a:t>
            </a:r>
            <a:r>
              <a:rPr lang="pt-BR" sz="2300" b="1" dirty="0"/>
              <a:t> </a:t>
            </a:r>
          </a:p>
        </p:txBody>
      </p:sp>
      <p:pic>
        <p:nvPicPr>
          <p:cNvPr id="5122" name="Picture 2" descr="Gracias por cuidarme - NatuMalta">
            <a:extLst>
              <a:ext uri="{FF2B5EF4-FFF2-40B4-BE49-F238E27FC236}">
                <a16:creationId xmlns:a16="http://schemas.microsoft.com/office/drawing/2014/main" id="{BADC05DD-06D7-4621-A253-07E587FE8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150">
            <a:off x="7438892" y="2963341"/>
            <a:ext cx="3153378" cy="102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80F072D4-1941-4EA4-86FF-5845EB1F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383" y="178050"/>
            <a:ext cx="2054086" cy="234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0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nseCâmbio - O que é VET? O Valor Efetivo Total?">
            <a:extLst>
              <a:ext uri="{FF2B5EF4-FFF2-40B4-BE49-F238E27FC236}">
                <a16:creationId xmlns:a16="http://schemas.microsoft.com/office/drawing/2014/main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485557" y="10"/>
            <a:ext cx="77064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200" y="140355"/>
            <a:ext cx="4864583" cy="1079634"/>
          </a:xfrm>
        </p:spPr>
        <p:txBody>
          <a:bodyPr>
            <a:normAutofit/>
          </a:bodyPr>
          <a:lstStyle/>
          <a:p>
            <a:pPr marL="0" indent="0">
              <a:buClr>
                <a:srgbClr val="E9B376"/>
              </a:buClr>
              <a:buNone/>
            </a:pPr>
            <a:r>
              <a:rPr lang="pt-BR" sz="2400" b="1" dirty="0">
                <a:solidFill>
                  <a:schemeClr val="tx1"/>
                </a:solidFill>
              </a:rPr>
              <a:t>Segundo o que estudamos tem sido caracterizado(a) como: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D5EA3C4-7547-49AC-9594-FC588386968C}"/>
              </a:ext>
            </a:extLst>
          </p:cNvPr>
          <p:cNvSpPr/>
          <p:nvPr/>
        </p:nvSpPr>
        <p:spPr>
          <a:xfrm>
            <a:off x="2587562" y="3671204"/>
            <a:ext cx="2703065" cy="69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chemeClr val="tx1"/>
                </a:solidFill>
              </a:rPr>
              <a:t>Nova língua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6742740" y="5243761"/>
            <a:ext cx="2703065" cy="6745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chemeClr val="tx1"/>
                </a:solidFill>
              </a:rPr>
              <a:t>Marketing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CB71453-39B9-400B-97E3-763ACF7A0D2D}"/>
              </a:ext>
            </a:extLst>
          </p:cNvPr>
          <p:cNvSpPr/>
          <p:nvPr/>
        </p:nvSpPr>
        <p:spPr>
          <a:xfrm>
            <a:off x="562941" y="1269976"/>
            <a:ext cx="2703065" cy="69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</a:rPr>
              <a:t>Dialeto</a:t>
            </a:r>
            <a:r>
              <a:rPr lang="en-US" sz="3000" b="1" dirty="0">
                <a:solidFill>
                  <a:schemeClr val="tx1"/>
                </a:solidFill>
              </a:rPr>
              <a:t>, </a:t>
            </a:r>
            <a:r>
              <a:rPr lang="en-US" sz="3000" b="1" dirty="0" err="1">
                <a:solidFill>
                  <a:schemeClr val="tx1"/>
                </a:solidFill>
              </a:rPr>
              <a:t>gíria</a:t>
            </a:r>
            <a:endParaRPr lang="pt-BR" sz="3000" b="1" dirty="0">
              <a:solidFill>
                <a:schemeClr val="tx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35F7462-18DB-42AA-BE1B-9D44B80ABE70}"/>
              </a:ext>
            </a:extLst>
          </p:cNvPr>
          <p:cNvSpPr/>
          <p:nvPr/>
        </p:nvSpPr>
        <p:spPr>
          <a:xfrm>
            <a:off x="3383858" y="1274864"/>
            <a:ext cx="2703065" cy="694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chemeClr val="tx1"/>
                </a:solidFill>
              </a:rPr>
              <a:t>Interlíngua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3010A8C-0E29-4D8D-A5A8-6FF746F4297A}"/>
              </a:ext>
            </a:extLst>
          </p:cNvPr>
          <p:cNvSpPr/>
          <p:nvPr/>
        </p:nvSpPr>
        <p:spPr>
          <a:xfrm>
            <a:off x="5465357" y="3677856"/>
            <a:ext cx="2703065" cy="694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>
                <a:solidFill>
                  <a:schemeClr val="tx1"/>
                </a:solidFill>
              </a:rPr>
              <a:t>Segunda  língua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591EC16-494C-4496-B1F6-9449211B4789}"/>
              </a:ext>
            </a:extLst>
          </p:cNvPr>
          <p:cNvSpPr/>
          <p:nvPr/>
        </p:nvSpPr>
        <p:spPr>
          <a:xfrm>
            <a:off x="4596052" y="2857008"/>
            <a:ext cx="2703065" cy="694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</a:rPr>
              <a:t>Variedade da  língua espanhola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BBF7D61-5FC4-462E-9941-A8D611445D1F}"/>
              </a:ext>
            </a:extLst>
          </p:cNvPr>
          <p:cNvSpPr/>
          <p:nvPr/>
        </p:nvSpPr>
        <p:spPr>
          <a:xfrm>
            <a:off x="4517821" y="6023541"/>
            <a:ext cx="2703065" cy="69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Forma de viver</a:t>
            </a:r>
          </a:p>
        </p:txBody>
      </p:sp>
      <p:pic>
        <p:nvPicPr>
          <p:cNvPr id="15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5B3649C6-3722-4EF4-ADB5-224D16232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B91DF802-1EA4-4524-84FE-FFBC7EBC5250}"/>
              </a:ext>
            </a:extLst>
          </p:cNvPr>
          <p:cNvSpPr txBox="1">
            <a:spLocks/>
          </p:cNvSpPr>
          <p:nvPr/>
        </p:nvSpPr>
        <p:spPr>
          <a:xfrm>
            <a:off x="882384" y="25472"/>
            <a:ext cx="3485321" cy="8746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</a:t>
            </a:r>
            <a:r>
              <a:rPr lang="pt-BR" sz="45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GLISH</a:t>
            </a:r>
            <a:endParaRPr lang="pt-BR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B862A1E-7B1C-4081-A865-B3E9CDC37B7B}"/>
              </a:ext>
            </a:extLst>
          </p:cNvPr>
          <p:cNvSpPr/>
          <p:nvPr/>
        </p:nvSpPr>
        <p:spPr>
          <a:xfrm>
            <a:off x="4098792" y="2078717"/>
            <a:ext cx="2703065" cy="694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chemeClr val="tx1"/>
                </a:solidFill>
              </a:rPr>
              <a:t>Resistência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668FBE0-80F0-4A9B-8DBD-9F87276DEDAE}"/>
              </a:ext>
            </a:extLst>
          </p:cNvPr>
          <p:cNvSpPr/>
          <p:nvPr/>
        </p:nvSpPr>
        <p:spPr>
          <a:xfrm>
            <a:off x="1775135" y="2862117"/>
            <a:ext cx="2703065" cy="69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chemeClr val="tx1"/>
                </a:solidFill>
              </a:rPr>
              <a:t>Anglicização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313E3B9-46A5-4178-B1F2-8C57FF6433F7}"/>
              </a:ext>
            </a:extLst>
          </p:cNvPr>
          <p:cNvSpPr/>
          <p:nvPr/>
        </p:nvSpPr>
        <p:spPr>
          <a:xfrm>
            <a:off x="1247962" y="2064581"/>
            <a:ext cx="2703065" cy="69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Adequação, Adaptação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91A5446-CCAE-4DFD-842D-04A99F142CBE}"/>
              </a:ext>
            </a:extLst>
          </p:cNvPr>
          <p:cNvSpPr/>
          <p:nvPr/>
        </p:nvSpPr>
        <p:spPr>
          <a:xfrm>
            <a:off x="7338738" y="6023541"/>
            <a:ext cx="2703065" cy="694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chemeClr val="tx1"/>
                </a:solidFill>
              </a:rPr>
              <a:t>Identidade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D4BB1E4-0078-440E-AFDF-2CD91369E57A}"/>
              </a:ext>
            </a:extLst>
          </p:cNvPr>
          <p:cNvSpPr/>
          <p:nvPr/>
        </p:nvSpPr>
        <p:spPr>
          <a:xfrm>
            <a:off x="6096000" y="4461256"/>
            <a:ext cx="2703065" cy="694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chemeClr val="tx1"/>
                </a:solidFill>
              </a:rPr>
              <a:t>Bilinguismo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6970E89-433C-4BDB-9DFC-0723F01E486C}"/>
              </a:ext>
            </a:extLst>
          </p:cNvPr>
          <p:cNvSpPr/>
          <p:nvPr/>
        </p:nvSpPr>
        <p:spPr>
          <a:xfrm>
            <a:off x="3925811" y="5243762"/>
            <a:ext cx="2703065" cy="69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chemeClr val="tx1"/>
                </a:solidFill>
              </a:rPr>
              <a:t>Comercial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FE99642C-1FEB-402D-8110-E68EBE81228A}"/>
              </a:ext>
            </a:extLst>
          </p:cNvPr>
          <p:cNvSpPr/>
          <p:nvPr/>
        </p:nvSpPr>
        <p:spPr>
          <a:xfrm>
            <a:off x="3245798" y="4452088"/>
            <a:ext cx="2703065" cy="69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00" b="1" dirty="0">
                <a:solidFill>
                  <a:schemeClr val="tx1"/>
                </a:solidFill>
              </a:rPr>
              <a:t>Empobrecimento linguístico</a:t>
            </a:r>
          </a:p>
        </p:txBody>
      </p:sp>
    </p:spTree>
    <p:extLst>
      <p:ext uri="{BB962C8B-B14F-4D97-AF65-F5344CB8AC3E}">
        <p14:creationId xmlns:p14="http://schemas.microsoft.com/office/powerpoint/2010/main" val="229629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7" grpId="0" animBg="1"/>
      <p:bldP spid="8" grpId="0" animBg="1"/>
      <p:bldP spid="9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áfico 29" descr="Sala de aula">
            <a:extLst>
              <a:ext uri="{FF2B5EF4-FFF2-40B4-BE49-F238E27FC236}">
                <a16:creationId xmlns:a16="http://schemas.microsoft.com/office/drawing/2014/main" id="{DA0F3552-C14B-4075-B763-0B74F6596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6281" y="284475"/>
            <a:ext cx="2574966" cy="2574966"/>
          </a:xfrm>
          <a:prstGeom prst="rect">
            <a:avLst/>
          </a:prstGeom>
        </p:spPr>
      </p:pic>
      <p:sp>
        <p:nvSpPr>
          <p:cNvPr id="32" name="Balão de Fala: Retângulo com Cantos Arredondados 31">
            <a:extLst>
              <a:ext uri="{FF2B5EF4-FFF2-40B4-BE49-F238E27FC236}">
                <a16:creationId xmlns:a16="http://schemas.microsoft.com/office/drawing/2014/main" id="{714B7150-56C5-45B0-8F25-DE0FAAF82D65}"/>
              </a:ext>
            </a:extLst>
          </p:cNvPr>
          <p:cNvSpPr/>
          <p:nvPr/>
        </p:nvSpPr>
        <p:spPr>
          <a:xfrm>
            <a:off x="8340199" y="297247"/>
            <a:ext cx="1431047" cy="874645"/>
          </a:xfrm>
          <a:prstGeom prst="wedgeRoundRectCallout">
            <a:avLst>
              <a:gd name="adj1" fmla="val 56253"/>
              <a:gd name="adj2" fmla="val 31936"/>
              <a:gd name="adj3" fmla="val 1666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0533AEC-DC8E-416E-B975-CF0F5A89AE37}"/>
              </a:ext>
            </a:extLst>
          </p:cNvPr>
          <p:cNvSpPr txBox="1">
            <a:spLocks/>
          </p:cNvSpPr>
          <p:nvPr/>
        </p:nvSpPr>
        <p:spPr>
          <a:xfrm>
            <a:off x="182880" y="0"/>
            <a:ext cx="7794929" cy="8746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pt-BR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class...</a:t>
            </a:r>
          </a:p>
        </p:txBody>
      </p:sp>
      <p:pic>
        <p:nvPicPr>
          <p:cNvPr id="11268" name="Picture 4" descr="Check PNG HD | PNG Mart">
            <a:extLst>
              <a:ext uri="{FF2B5EF4-FFF2-40B4-BE49-F238E27FC236}">
                <a16:creationId xmlns:a16="http://schemas.microsoft.com/office/drawing/2014/main" id="{4BABF1B8-6F76-4130-8093-B585CDCC5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09" y="1322174"/>
            <a:ext cx="1089991" cy="10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heck PNG HD | PNG Mart">
            <a:extLst>
              <a:ext uri="{FF2B5EF4-FFF2-40B4-BE49-F238E27FC236}">
                <a16:creationId xmlns:a16="http://schemas.microsoft.com/office/drawing/2014/main" id="{20DE455B-3C49-4495-AE1D-457609AA8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75" y="2472918"/>
            <a:ext cx="1089991" cy="10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heck PNG HD | PNG Mart">
            <a:extLst>
              <a:ext uri="{FF2B5EF4-FFF2-40B4-BE49-F238E27FC236}">
                <a16:creationId xmlns:a16="http://schemas.microsoft.com/office/drawing/2014/main" id="{01FC1F38-CE48-49F3-882C-1CBF3D2CB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235" y="4047182"/>
            <a:ext cx="1089991" cy="10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9CB51D2D-2121-4FB3-B759-F86D32CBD1B4}"/>
              </a:ext>
            </a:extLst>
          </p:cNvPr>
          <p:cNvSpPr txBox="1">
            <a:spLocks/>
          </p:cNvSpPr>
          <p:nvPr/>
        </p:nvSpPr>
        <p:spPr>
          <a:xfrm>
            <a:off x="1427004" y="1707121"/>
            <a:ext cx="1702904" cy="61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err="1">
                <a:solidFill>
                  <a:schemeClr val="tx1"/>
                </a:solidFill>
              </a:rPr>
              <a:t>History</a:t>
            </a:r>
            <a:r>
              <a:rPr lang="pt-BR" sz="3000" b="1" dirty="0">
                <a:solidFill>
                  <a:schemeClr val="tx1"/>
                </a:solidFill>
              </a:rPr>
              <a:t>;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1BC88FF-26D4-456E-B984-E4BC409E777D}"/>
              </a:ext>
            </a:extLst>
          </p:cNvPr>
          <p:cNvSpPr txBox="1">
            <a:spLocks/>
          </p:cNvSpPr>
          <p:nvPr/>
        </p:nvSpPr>
        <p:spPr>
          <a:xfrm>
            <a:off x="2013962" y="2676528"/>
            <a:ext cx="4153241" cy="105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>
                <a:solidFill>
                  <a:schemeClr val="tx1"/>
                </a:solidFill>
              </a:rPr>
              <a:t>The </a:t>
            </a:r>
            <a:r>
              <a:rPr lang="pt-BR" sz="3000" b="1" dirty="0" err="1">
                <a:solidFill>
                  <a:schemeClr val="tx1"/>
                </a:solidFill>
              </a:rPr>
              <a:t>Grammar</a:t>
            </a:r>
            <a:r>
              <a:rPr lang="pt-BR" sz="3000" b="1" dirty="0">
                <a:solidFill>
                  <a:schemeClr val="tx1"/>
                </a:solidFill>
              </a:rPr>
              <a:t> </a:t>
            </a:r>
            <a:r>
              <a:rPr lang="pt-BR" sz="3000" b="1" dirty="0" err="1">
                <a:solidFill>
                  <a:schemeClr val="tx1"/>
                </a:solidFill>
              </a:rPr>
              <a:t>Translation</a:t>
            </a:r>
            <a:r>
              <a:rPr lang="pt-BR" sz="3000" b="1" dirty="0">
                <a:solidFill>
                  <a:schemeClr val="tx1"/>
                </a:solidFill>
              </a:rPr>
              <a:t> </a:t>
            </a:r>
            <a:r>
              <a:rPr lang="pt-BR" sz="3000" b="1" dirty="0" err="1">
                <a:solidFill>
                  <a:schemeClr val="tx1"/>
                </a:solidFill>
              </a:rPr>
              <a:t>Method</a:t>
            </a:r>
            <a:r>
              <a:rPr lang="pt-BR" sz="3000" b="1" dirty="0">
                <a:solidFill>
                  <a:schemeClr val="tx1"/>
                </a:solidFill>
              </a:rPr>
              <a:t>;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AB0254B-62CA-482A-B230-150C68D177D8}"/>
              </a:ext>
            </a:extLst>
          </p:cNvPr>
          <p:cNvSpPr txBox="1">
            <a:spLocks/>
          </p:cNvSpPr>
          <p:nvPr/>
        </p:nvSpPr>
        <p:spPr>
          <a:xfrm>
            <a:off x="3139830" y="4368496"/>
            <a:ext cx="3700772" cy="617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err="1">
                <a:solidFill>
                  <a:schemeClr val="tx1"/>
                </a:solidFill>
              </a:rPr>
              <a:t>Transition</a:t>
            </a:r>
            <a:r>
              <a:rPr lang="pt-BR" sz="3000" b="1" dirty="0">
                <a:solidFill>
                  <a:schemeClr val="tx1"/>
                </a:solidFill>
              </a:rPr>
              <a:t> </a:t>
            </a:r>
            <a:r>
              <a:rPr lang="pt-BR" sz="3000" b="1" dirty="0" err="1">
                <a:solidFill>
                  <a:schemeClr val="tx1"/>
                </a:solidFill>
              </a:rPr>
              <a:t>Period</a:t>
            </a:r>
            <a:r>
              <a:rPr lang="pt-BR" sz="3000" b="1" dirty="0">
                <a:solidFill>
                  <a:schemeClr val="tx1"/>
                </a:solidFill>
              </a:rPr>
              <a:t>;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13" name="Picture 4" descr="Check PNG HD | PNG Mart">
            <a:extLst>
              <a:ext uri="{FF2B5EF4-FFF2-40B4-BE49-F238E27FC236}">
                <a16:creationId xmlns:a16="http://schemas.microsoft.com/office/drawing/2014/main" id="{37BC2654-97B0-4D19-AFC7-3E6A6F192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255" y="1391830"/>
            <a:ext cx="1089991" cy="10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889C5C7E-8CE6-414D-ABA6-D7CAE0545DA5}"/>
              </a:ext>
            </a:extLst>
          </p:cNvPr>
          <p:cNvSpPr txBox="1">
            <a:spLocks/>
          </p:cNvSpPr>
          <p:nvPr/>
        </p:nvSpPr>
        <p:spPr>
          <a:xfrm>
            <a:off x="5676978" y="1742720"/>
            <a:ext cx="4175840" cy="61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>
                <a:solidFill>
                  <a:schemeClr val="tx1"/>
                </a:solidFill>
              </a:rPr>
              <a:t>The Direct </a:t>
            </a:r>
            <a:r>
              <a:rPr lang="pt-BR" sz="3000" b="1" dirty="0" err="1">
                <a:solidFill>
                  <a:schemeClr val="tx1"/>
                </a:solidFill>
              </a:rPr>
              <a:t>Method</a:t>
            </a:r>
            <a:r>
              <a:rPr lang="pt-BR" sz="3000" b="1" dirty="0">
                <a:solidFill>
                  <a:schemeClr val="tx1"/>
                </a:solidFill>
              </a:rPr>
              <a:t>;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15" name="Picture 4" descr="Check PNG HD | PNG Mart">
            <a:extLst>
              <a:ext uri="{FF2B5EF4-FFF2-40B4-BE49-F238E27FC236}">
                <a16:creationId xmlns:a16="http://schemas.microsoft.com/office/drawing/2014/main" id="{E29BC118-30B6-4B70-96DD-962A741EB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19" y="2669077"/>
            <a:ext cx="1089991" cy="10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9C20D6CE-0F20-493B-8B4A-0FE576E2B691}"/>
              </a:ext>
            </a:extLst>
          </p:cNvPr>
          <p:cNvSpPr txBox="1">
            <a:spLocks/>
          </p:cNvSpPr>
          <p:nvPr/>
        </p:nvSpPr>
        <p:spPr>
          <a:xfrm>
            <a:off x="6556186" y="3015221"/>
            <a:ext cx="3282868" cy="61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>
                <a:solidFill>
                  <a:schemeClr val="tx1"/>
                </a:solidFill>
              </a:rPr>
              <a:t>The </a:t>
            </a:r>
            <a:r>
              <a:rPr lang="pt-BR" sz="3000" b="1" dirty="0" err="1">
                <a:solidFill>
                  <a:schemeClr val="tx1"/>
                </a:solidFill>
              </a:rPr>
              <a:t>Silent</a:t>
            </a:r>
            <a:r>
              <a:rPr lang="pt-BR" sz="3000" b="1" dirty="0">
                <a:solidFill>
                  <a:schemeClr val="tx1"/>
                </a:solidFill>
              </a:rPr>
              <a:t> Way;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17" name="Picture 4" descr="Check PNG HD | PNG Mart">
            <a:extLst>
              <a:ext uri="{FF2B5EF4-FFF2-40B4-BE49-F238E27FC236}">
                <a16:creationId xmlns:a16="http://schemas.microsoft.com/office/drawing/2014/main" id="{221DFD3B-F0F7-42AE-8CE7-C7103536D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164" y="3938025"/>
            <a:ext cx="1089991" cy="10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C601FECB-5701-4F8F-987B-96A93546718B}"/>
              </a:ext>
            </a:extLst>
          </p:cNvPr>
          <p:cNvSpPr txBox="1">
            <a:spLocks/>
          </p:cNvSpPr>
          <p:nvPr/>
        </p:nvSpPr>
        <p:spPr>
          <a:xfrm>
            <a:off x="7615688" y="4172064"/>
            <a:ext cx="3748023" cy="108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>
                <a:solidFill>
                  <a:schemeClr val="tx1"/>
                </a:solidFill>
              </a:rPr>
              <a:t>The </a:t>
            </a:r>
            <a:r>
              <a:rPr lang="pt-BR" sz="3000" b="1" dirty="0" err="1">
                <a:solidFill>
                  <a:schemeClr val="tx1"/>
                </a:solidFill>
              </a:rPr>
              <a:t>Audiolingual</a:t>
            </a:r>
            <a:r>
              <a:rPr lang="pt-BR" sz="3000" b="1" dirty="0">
                <a:solidFill>
                  <a:schemeClr val="tx1"/>
                </a:solidFill>
              </a:rPr>
              <a:t> </a:t>
            </a:r>
            <a:r>
              <a:rPr lang="pt-BR" sz="3000" b="1" dirty="0" err="1">
                <a:solidFill>
                  <a:schemeClr val="tx1"/>
                </a:solidFill>
              </a:rPr>
              <a:t>Method</a:t>
            </a:r>
            <a:r>
              <a:rPr lang="pt-BR" sz="3000" b="1" dirty="0">
                <a:solidFill>
                  <a:schemeClr val="tx1"/>
                </a:solidFill>
              </a:rPr>
              <a:t>;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0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5E33E-0142-4191-A0D3-58AC4303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3485321" cy="874644"/>
          </a:xfrm>
        </p:spPr>
        <p:txBody>
          <a:bodyPr>
            <a:normAutofit/>
          </a:bodyPr>
          <a:lstStyle/>
          <a:p>
            <a:r>
              <a:rPr lang="pt-BR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70" y="874644"/>
            <a:ext cx="10160826" cy="561229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300" b="1" dirty="0">
                <a:solidFill>
                  <a:srgbClr val="FF0000"/>
                </a:solidFill>
              </a:rPr>
              <a:t>Antes da Renascença: </a:t>
            </a:r>
            <a:r>
              <a:rPr lang="pt-BR" sz="2300" dirty="0">
                <a:solidFill>
                  <a:schemeClr val="tx1"/>
                </a:solidFill>
              </a:rPr>
              <a:t>predomínio da língua falada; ensino natural</a:t>
            </a:r>
            <a:r>
              <a:rPr lang="pt-BR" sz="2300" i="1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pt-BR" sz="2300" b="1" dirty="0">
                <a:solidFill>
                  <a:srgbClr val="FF0000"/>
                </a:solidFill>
              </a:rPr>
              <a:t>Da Renascença à Revolução Industrial:</a:t>
            </a:r>
            <a:r>
              <a:rPr lang="pt-BR" sz="2300" dirty="0">
                <a:solidFill>
                  <a:schemeClr val="tx1"/>
                </a:solidFill>
              </a:rPr>
              <a:t> aumento do prestígio do latim e do grego; desenvolvimento de idiomas vernáculos; fascínio com a era clássica e a necessidade de sistematização do ensino das línguas clássicas; surgimento do método tradicional (</a:t>
            </a:r>
            <a:r>
              <a:rPr lang="pt-BR" sz="2300" b="1" dirty="0" err="1">
                <a:solidFill>
                  <a:schemeClr val="tx1"/>
                </a:solidFill>
              </a:rPr>
              <a:t>Grammar-Translation</a:t>
            </a:r>
            <a:r>
              <a:rPr lang="pt-BR" sz="2300" b="1" dirty="0">
                <a:solidFill>
                  <a:schemeClr val="tx1"/>
                </a:solidFill>
              </a:rPr>
              <a:t> </a:t>
            </a:r>
            <a:r>
              <a:rPr lang="pt-BR" sz="2300" b="1" dirty="0" err="1">
                <a:solidFill>
                  <a:schemeClr val="tx1"/>
                </a:solidFill>
              </a:rPr>
              <a:t>Method</a:t>
            </a:r>
            <a:r>
              <a:rPr lang="pt-BR" sz="2300" dirty="0">
                <a:solidFill>
                  <a:schemeClr val="tx1"/>
                </a:solidFill>
              </a:rPr>
              <a:t>): </a:t>
            </a:r>
          </a:p>
          <a:p>
            <a:pPr algn="just">
              <a:spcBef>
                <a:spcPts val="0"/>
              </a:spcBef>
            </a:pPr>
            <a:r>
              <a:rPr lang="pt-BR" sz="2300" b="1" dirty="0">
                <a:solidFill>
                  <a:schemeClr val="tx1"/>
                </a:solidFill>
              </a:rPr>
              <a:t>Objetivo: </a:t>
            </a:r>
            <a:r>
              <a:rPr lang="pt-BR" sz="2300" dirty="0">
                <a:solidFill>
                  <a:schemeClr val="tx1"/>
                </a:solidFill>
              </a:rPr>
              <a:t>ler textos canônicos.</a:t>
            </a:r>
          </a:p>
          <a:p>
            <a:pPr algn="just">
              <a:spcBef>
                <a:spcPts val="0"/>
              </a:spcBef>
            </a:pPr>
            <a:r>
              <a:rPr lang="pt-BR" sz="2300" b="1" dirty="0">
                <a:solidFill>
                  <a:schemeClr val="tx1"/>
                </a:solidFill>
              </a:rPr>
              <a:t>Conteúdo: </a:t>
            </a:r>
            <a:r>
              <a:rPr lang="pt-BR" sz="2300" dirty="0">
                <a:solidFill>
                  <a:schemeClr val="tx1"/>
                </a:solidFill>
              </a:rPr>
              <a:t>gramática e vocabulário.</a:t>
            </a:r>
          </a:p>
          <a:p>
            <a:pPr algn="just">
              <a:spcBef>
                <a:spcPts val="0"/>
              </a:spcBef>
            </a:pPr>
            <a:r>
              <a:rPr lang="pt-BR" sz="2300" b="1" dirty="0">
                <a:solidFill>
                  <a:schemeClr val="tx1"/>
                </a:solidFill>
              </a:rPr>
              <a:t>Atividades: </a:t>
            </a:r>
            <a:r>
              <a:rPr lang="pt-BR" sz="2300" dirty="0">
                <a:solidFill>
                  <a:schemeClr val="tx1"/>
                </a:solidFill>
              </a:rPr>
              <a:t>memorização, repetição e tradução (“em vez de uma técnica de ensino nascia uma liturgia”, Chagas, 1979, p. 26).</a:t>
            </a:r>
          </a:p>
          <a:p>
            <a:pPr algn="just">
              <a:spcBef>
                <a:spcPts val="0"/>
              </a:spcBef>
            </a:pPr>
            <a:r>
              <a:rPr lang="pt-BR" sz="2300" b="1" dirty="0">
                <a:solidFill>
                  <a:schemeClr val="tx1"/>
                </a:solidFill>
              </a:rPr>
              <a:t>Papel do professor: </a:t>
            </a:r>
            <a:r>
              <a:rPr lang="pt-BR" sz="2300" dirty="0">
                <a:solidFill>
                  <a:schemeClr val="tx1"/>
                </a:solidFill>
              </a:rPr>
              <a:t>detentor e transmissor de conhecimento.</a:t>
            </a:r>
          </a:p>
          <a:p>
            <a:pPr algn="just">
              <a:spcBef>
                <a:spcPts val="0"/>
              </a:spcBef>
            </a:pPr>
            <a:r>
              <a:rPr lang="pt-BR" sz="2300" b="1" dirty="0">
                <a:solidFill>
                  <a:schemeClr val="tx1"/>
                </a:solidFill>
              </a:rPr>
              <a:t>Papel do aluno: </a:t>
            </a:r>
            <a:r>
              <a:rPr lang="pt-BR" sz="2300" dirty="0">
                <a:solidFill>
                  <a:schemeClr val="tx1"/>
                </a:solidFill>
              </a:rPr>
              <a:t>reprodutor do conhecimento (aluno-balde, cf. Machado).</a:t>
            </a:r>
          </a:p>
          <a:p>
            <a:pPr algn="just">
              <a:spcBef>
                <a:spcPts val="0"/>
              </a:spcBef>
            </a:pPr>
            <a:r>
              <a:rPr lang="pt-BR" sz="2300" b="1" dirty="0">
                <a:solidFill>
                  <a:schemeClr val="tx1"/>
                </a:solidFill>
              </a:rPr>
              <a:t>Papel do LD: </a:t>
            </a:r>
            <a:r>
              <a:rPr lang="pt-BR" sz="2300" dirty="0">
                <a:solidFill>
                  <a:schemeClr val="tx1"/>
                </a:solidFill>
              </a:rPr>
              <a:t>essencial, única fonte de saber.</a:t>
            </a:r>
            <a:endParaRPr lang="pt-BR" sz="1600" dirty="0">
              <a:solidFill>
                <a:schemeClr val="tx1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pt-BR" sz="1600" b="1" dirty="0">
                <a:hlinkClick r:id="rId2"/>
              </a:rPr>
              <a:t>https://edisciplinas.usp.br/pluginfile.php/171237/mod_resource/content/1/Class%203_Approaches%20and%20Methods.pdf</a:t>
            </a:r>
            <a:endParaRPr lang="pt-BR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62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5E33E-0142-4191-A0D3-58AC4303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-6627"/>
            <a:ext cx="3485321" cy="874644"/>
          </a:xfrm>
        </p:spPr>
        <p:txBody>
          <a:bodyPr>
            <a:normAutofit/>
          </a:bodyPr>
          <a:lstStyle/>
          <a:p>
            <a:r>
              <a:rPr lang="pt-BR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722" y="1205948"/>
            <a:ext cx="10124661" cy="523460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500" dirty="0">
                <a:solidFill>
                  <a:schemeClr val="tx1"/>
                </a:solidFill>
              </a:rPr>
              <a:t>Apesar de as línguas modernas figurarem em uma lei expedida no século XVIII – a Carta de Lei de 7 de março de </a:t>
            </a:r>
            <a:r>
              <a:rPr lang="pt-BR" sz="2500" b="1" dirty="0">
                <a:solidFill>
                  <a:schemeClr val="tx1"/>
                </a:solidFill>
              </a:rPr>
              <a:t>1761</a:t>
            </a:r>
            <a:r>
              <a:rPr lang="pt-BR" sz="2500" dirty="0">
                <a:solidFill>
                  <a:schemeClr val="tx1"/>
                </a:solidFill>
              </a:rPr>
              <a:t>, com a qual foram publicados os Estatutos do Real Colégio dos Nobres – o ensino de língua inglesa passaria a ter relevância curricular no Brasil quarenta e oito anos depois. </a:t>
            </a:r>
            <a:r>
              <a:rPr lang="pt-BR" sz="2500" b="1" dirty="0">
                <a:solidFill>
                  <a:schemeClr val="tx1"/>
                </a:solidFill>
              </a:rPr>
              <a:t>Em 14 de julho de 1809</a:t>
            </a:r>
            <a:r>
              <a:rPr lang="pt-BR" sz="2500" dirty="0">
                <a:solidFill>
                  <a:schemeClr val="tx1"/>
                </a:solidFill>
              </a:rPr>
              <a:t>, um ano após a transmigração da família real ao Brasil, D. João VI expediu a Decisão nº 29, na qual abria as cadeiras de aritmética, álgebra, geometria, língua inglesa – que teve como </a:t>
            </a:r>
            <a:r>
              <a:rPr lang="pt-BR" sz="2500" b="1" dirty="0">
                <a:solidFill>
                  <a:schemeClr val="tx1"/>
                </a:solidFill>
              </a:rPr>
              <a:t>primeiro professor o padre John Joyce </a:t>
            </a:r>
            <a:r>
              <a:rPr lang="pt-BR" sz="2500" dirty="0">
                <a:solidFill>
                  <a:schemeClr val="tx1"/>
                </a:solidFill>
              </a:rPr>
              <a:t>– e, concomitantemente, uma de francesa, tendo como professor Renato </a:t>
            </a:r>
            <a:r>
              <a:rPr lang="pt-BR" sz="2500" dirty="0" err="1">
                <a:solidFill>
                  <a:schemeClr val="tx1"/>
                </a:solidFill>
              </a:rPr>
              <a:t>Boiret</a:t>
            </a:r>
            <a:r>
              <a:rPr lang="pt-BR" sz="2500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endParaRPr lang="pt-BR" sz="2500" b="1" dirty="0">
              <a:solidFill>
                <a:schemeClr val="tx1"/>
              </a:solidFill>
              <a:hlinkClick r:id="rId2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pt-BR" sz="2500" b="1" dirty="0">
                <a:hlinkClick r:id="rId2"/>
              </a:rPr>
              <a:t>http://educonse.com.br/2012/eixo_12/PDF/36.pdf</a:t>
            </a:r>
            <a:endParaRPr lang="pt-BR" sz="25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F440BCD9-2759-49F2-9C24-2711856B1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33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5E33E-0142-4191-A0D3-58AC4303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80" y="0"/>
            <a:ext cx="3485321" cy="874644"/>
          </a:xfrm>
        </p:spPr>
        <p:txBody>
          <a:bodyPr>
            <a:normAutofit/>
          </a:bodyPr>
          <a:lstStyle/>
          <a:p>
            <a:r>
              <a:rPr lang="pt-BR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6" y="1272209"/>
            <a:ext cx="10336697" cy="514184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500" dirty="0">
                <a:solidFill>
                  <a:schemeClr val="tx1"/>
                </a:solidFill>
              </a:rPr>
              <a:t>Esse seria o primeiro passo de uma trajetória ascendente da língua inglesa em nosso país. Em virtude do intenso </a:t>
            </a:r>
            <a:r>
              <a:rPr lang="pt-BR" sz="2500" b="1" dirty="0">
                <a:solidFill>
                  <a:schemeClr val="tx1"/>
                </a:solidFill>
              </a:rPr>
              <a:t>comércio entre Inglaterra e Portugal</a:t>
            </a:r>
            <a:r>
              <a:rPr lang="pt-BR" sz="2500" dirty="0">
                <a:solidFill>
                  <a:schemeClr val="tx1"/>
                </a:solidFill>
              </a:rPr>
              <a:t>, o interesse de se estudar inglês era notável. Entretanto, a língua de Molière tinha um espaço muito mais prestigioso que o da língua de Shakespeare. Um exemplo disto é a Lei 11 de agosto de </a:t>
            </a:r>
            <a:r>
              <a:rPr lang="pt-BR" sz="2500" b="1" dirty="0">
                <a:solidFill>
                  <a:schemeClr val="tx1"/>
                </a:solidFill>
              </a:rPr>
              <a:t>1827</a:t>
            </a:r>
            <a:r>
              <a:rPr lang="pt-BR" sz="2500" dirty="0">
                <a:solidFill>
                  <a:schemeClr val="tx1"/>
                </a:solidFill>
              </a:rPr>
              <a:t> – que cria os </a:t>
            </a:r>
            <a:r>
              <a:rPr lang="pt-BR" sz="2500" b="1" dirty="0">
                <a:solidFill>
                  <a:schemeClr val="tx1"/>
                </a:solidFill>
              </a:rPr>
              <a:t>Cursos de Ciências Jurídicas e Sociais </a:t>
            </a:r>
            <a:r>
              <a:rPr lang="pt-BR" sz="2500" dirty="0">
                <a:solidFill>
                  <a:schemeClr val="tx1"/>
                </a:solidFill>
              </a:rPr>
              <a:t>nas cidades de São Paulo e Olinda –, cuja indicação de compêndios compreendia apenas os que fossem escritos em língua francesa. Tal fato não causa espanto, uma vez que a língua francesa havia substituído, ainda no século XVIII, o latim nas rodas intelectuais. </a:t>
            </a:r>
          </a:p>
          <a:p>
            <a:pPr algn="just">
              <a:spcBef>
                <a:spcPts val="0"/>
              </a:spcBef>
            </a:pPr>
            <a:endParaRPr lang="pt-BR" sz="2500" dirty="0"/>
          </a:p>
          <a:p>
            <a:pPr marL="0" indent="0" algn="r">
              <a:spcBef>
                <a:spcPts val="0"/>
              </a:spcBef>
              <a:buNone/>
            </a:pPr>
            <a:r>
              <a:rPr lang="pt-BR" sz="2500" b="1" dirty="0">
                <a:hlinkClick r:id="rId2"/>
              </a:rPr>
              <a:t>http://educonse.com.br/2012/eixo_12/PDF/36.pdf</a:t>
            </a:r>
            <a:endParaRPr lang="pt-BR" sz="25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1266B000-D8FF-4F69-BD3F-1F80FEF1B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79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5E33E-0142-4191-A0D3-58AC4303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9" y="185530"/>
            <a:ext cx="10157789" cy="874644"/>
          </a:xfrm>
        </p:spPr>
        <p:txBody>
          <a:bodyPr>
            <a:normAutofit fontScale="90000"/>
          </a:bodyPr>
          <a:lstStyle/>
          <a:p>
            <a:r>
              <a:rPr lang="pt-BR" sz="4500" b="1" dirty="0">
                <a:solidFill>
                  <a:srgbClr val="F25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GRAMMAR TRANSLATION METHOD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749" y="967408"/>
            <a:ext cx="10157789" cy="524123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2500" b="1" dirty="0">
                <a:solidFill>
                  <a:schemeClr val="tx1"/>
                </a:solidFill>
              </a:rPr>
              <a:t>Brown (1997); Richards &amp; Rodgers (2000)</a:t>
            </a:r>
          </a:p>
          <a:p>
            <a:pPr algn="just">
              <a:spcBef>
                <a:spcPts val="0"/>
              </a:spcBef>
            </a:pPr>
            <a:r>
              <a:rPr lang="en-US" sz="2500" dirty="0">
                <a:solidFill>
                  <a:schemeClr val="tx1"/>
                </a:solidFill>
              </a:rPr>
              <a:t>dominated Europe from </a:t>
            </a:r>
            <a:r>
              <a:rPr lang="en-US" sz="2500" b="1" dirty="0">
                <a:solidFill>
                  <a:schemeClr val="tx1"/>
                </a:solidFill>
              </a:rPr>
              <a:t>1840s to 1940s</a:t>
            </a:r>
            <a:r>
              <a:rPr lang="en-US" sz="2500" dirty="0">
                <a:solidFill>
                  <a:schemeClr val="tx1"/>
                </a:solidFill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en-US" sz="2500" dirty="0">
                <a:solidFill>
                  <a:schemeClr val="tx1"/>
                </a:solidFill>
              </a:rPr>
              <a:t>previously referred as </a:t>
            </a:r>
            <a:r>
              <a:rPr lang="en-US" sz="2500" b="1" dirty="0">
                <a:solidFill>
                  <a:schemeClr val="tx1"/>
                </a:solidFill>
              </a:rPr>
              <a:t>Classical Method</a:t>
            </a:r>
            <a:r>
              <a:rPr lang="en-US" sz="2500" dirty="0">
                <a:solidFill>
                  <a:schemeClr val="tx1"/>
                </a:solidFill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en-US" sz="2500" dirty="0">
                <a:solidFill>
                  <a:schemeClr val="tx1"/>
                </a:solidFill>
              </a:rPr>
              <a:t>“</a:t>
            </a:r>
            <a:r>
              <a:rPr lang="en-US" sz="2500" i="1" dirty="0">
                <a:solidFill>
                  <a:schemeClr val="tx1"/>
                </a:solidFill>
              </a:rPr>
              <a:t>a method without a language and learning theory</a:t>
            </a:r>
            <a:r>
              <a:rPr lang="en-US" sz="2500" dirty="0">
                <a:solidFill>
                  <a:schemeClr val="tx1"/>
                </a:solidFill>
              </a:rPr>
              <a:t>”;</a:t>
            </a:r>
          </a:p>
          <a:p>
            <a:pPr algn="just">
              <a:spcBef>
                <a:spcPts val="0"/>
              </a:spcBef>
            </a:pPr>
            <a:r>
              <a:rPr lang="en-US" sz="2500" dirty="0">
                <a:solidFill>
                  <a:schemeClr val="tx1"/>
                </a:solidFill>
              </a:rPr>
              <a:t>major focus on </a:t>
            </a:r>
            <a:r>
              <a:rPr lang="en-US" sz="2500" b="1" dirty="0">
                <a:solidFill>
                  <a:schemeClr val="tx1"/>
                </a:solidFill>
              </a:rPr>
              <a:t>Reading </a:t>
            </a:r>
            <a:r>
              <a:rPr lang="en-US" sz="2500" dirty="0">
                <a:solidFill>
                  <a:schemeClr val="tx1"/>
                </a:solidFill>
              </a:rPr>
              <a:t>and </a:t>
            </a:r>
            <a:r>
              <a:rPr lang="en-US" sz="2500" b="1" dirty="0">
                <a:solidFill>
                  <a:schemeClr val="tx1"/>
                </a:solidFill>
              </a:rPr>
              <a:t>Writing</a:t>
            </a:r>
            <a:r>
              <a:rPr lang="en-US" sz="2500" dirty="0">
                <a:solidFill>
                  <a:schemeClr val="tx1"/>
                </a:solidFill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en-US" sz="2500" dirty="0">
                <a:solidFill>
                  <a:schemeClr val="tx1"/>
                </a:solidFill>
              </a:rPr>
              <a:t>little or </a:t>
            </a:r>
            <a:r>
              <a:rPr lang="en-US" sz="2500" b="1" dirty="0">
                <a:solidFill>
                  <a:schemeClr val="tx1"/>
                </a:solidFill>
              </a:rPr>
              <a:t>no attention </a:t>
            </a:r>
            <a:r>
              <a:rPr lang="en-US" sz="2500" dirty="0">
                <a:solidFill>
                  <a:schemeClr val="tx1"/>
                </a:solidFill>
              </a:rPr>
              <a:t>to </a:t>
            </a:r>
            <a:r>
              <a:rPr lang="en-US" sz="2500" i="1" dirty="0">
                <a:solidFill>
                  <a:schemeClr val="tx1"/>
                </a:solidFill>
              </a:rPr>
              <a:t>Listening</a:t>
            </a:r>
            <a:r>
              <a:rPr lang="en-US" sz="2500" dirty="0">
                <a:solidFill>
                  <a:schemeClr val="tx1"/>
                </a:solidFill>
              </a:rPr>
              <a:t> and </a:t>
            </a:r>
            <a:r>
              <a:rPr lang="en-US" sz="2500" i="1" dirty="0">
                <a:solidFill>
                  <a:schemeClr val="tx1"/>
                </a:solidFill>
              </a:rPr>
              <a:t>Speaking</a:t>
            </a:r>
            <a:r>
              <a:rPr lang="en-US" sz="2500" dirty="0">
                <a:solidFill>
                  <a:schemeClr val="tx1"/>
                </a:solidFill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en-US" sz="2500" dirty="0">
                <a:solidFill>
                  <a:schemeClr val="tx1"/>
                </a:solidFill>
              </a:rPr>
              <a:t>vocabulary selection;</a:t>
            </a:r>
          </a:p>
          <a:p>
            <a:pPr algn="just">
              <a:spcBef>
                <a:spcPts val="0"/>
              </a:spcBef>
            </a:pPr>
            <a:r>
              <a:rPr lang="en-US" sz="2500" dirty="0">
                <a:solidFill>
                  <a:schemeClr val="tx1"/>
                </a:solidFill>
              </a:rPr>
              <a:t>endless lists of words and unusual grammar rules to be memorized;</a:t>
            </a:r>
          </a:p>
          <a:p>
            <a:pPr algn="just">
              <a:spcBef>
                <a:spcPts val="0"/>
              </a:spcBef>
            </a:pPr>
            <a:r>
              <a:rPr lang="en-US" sz="2500" dirty="0">
                <a:solidFill>
                  <a:schemeClr val="tx1"/>
                </a:solidFill>
              </a:rPr>
              <a:t>emphasis on </a:t>
            </a:r>
            <a:r>
              <a:rPr lang="en-US" sz="2500" b="1" dirty="0">
                <a:solidFill>
                  <a:schemeClr val="tx1"/>
                </a:solidFill>
              </a:rPr>
              <a:t>Accuracy</a:t>
            </a:r>
            <a:r>
              <a:rPr lang="en-US" sz="2500" dirty="0">
                <a:solidFill>
                  <a:schemeClr val="tx1"/>
                </a:solidFill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en-US" sz="2500" b="1" dirty="0">
                <a:solidFill>
                  <a:schemeClr val="tx1"/>
                </a:solidFill>
              </a:rPr>
              <a:t>deductive learning</a:t>
            </a:r>
            <a:r>
              <a:rPr lang="en-US" sz="2500" dirty="0">
                <a:solidFill>
                  <a:schemeClr val="tx1"/>
                </a:solidFill>
              </a:rPr>
              <a:t>: first the language is presented, then it is practiced.</a:t>
            </a:r>
          </a:p>
          <a:p>
            <a:pPr algn="just">
              <a:spcBef>
                <a:spcPts val="0"/>
              </a:spcBef>
            </a:pPr>
            <a:endParaRPr lang="en-US" sz="2500" dirty="0">
              <a:solidFill>
                <a:schemeClr val="tx1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pt-BR" sz="2000" b="1" dirty="0">
                <a:hlinkClick r:id="rId2"/>
              </a:rPr>
              <a:t>https://edisciplinas.usp.br/pluginfile.php/171237/mod_resource/content/1/Class%203_Approaches%20and%20Methods.pdf</a:t>
            </a:r>
            <a:endParaRPr lang="pt-BR" sz="2000" b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pt-BR" sz="2500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748EBB35-0E64-4571-A100-AD8AED44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204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tângulo 137">
            <a:extLst>
              <a:ext uri="{FF2B5EF4-FFF2-40B4-BE49-F238E27FC236}">
                <a16:creationId xmlns:a16="http://schemas.microsoft.com/office/drawing/2014/main" id="{A31458E9-B92C-4467-9EFF-BE0B83506EF4}"/>
              </a:ext>
            </a:extLst>
          </p:cNvPr>
          <p:cNvSpPr/>
          <p:nvPr/>
        </p:nvSpPr>
        <p:spPr>
          <a:xfrm>
            <a:off x="6758607" y="729531"/>
            <a:ext cx="3975653" cy="5128592"/>
          </a:xfrm>
          <a:prstGeom prst="rect">
            <a:avLst/>
          </a:prstGeom>
          <a:solidFill>
            <a:srgbClr val="F254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A55F471-9C73-4532-A9AD-BC4C0B260C24}"/>
              </a:ext>
            </a:extLst>
          </p:cNvPr>
          <p:cNvSpPr/>
          <p:nvPr/>
        </p:nvSpPr>
        <p:spPr>
          <a:xfrm>
            <a:off x="2292625" y="729531"/>
            <a:ext cx="4174435" cy="5128592"/>
          </a:xfrm>
          <a:prstGeom prst="rect">
            <a:avLst/>
          </a:prstGeom>
          <a:solidFill>
            <a:srgbClr val="F254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75E33E-0142-4191-A0D3-58AC4303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821" y="13252"/>
            <a:ext cx="10157789" cy="874644"/>
          </a:xfrm>
        </p:spPr>
        <p:txBody>
          <a:bodyPr>
            <a:normAutofit fontScale="90000"/>
          </a:bodyPr>
          <a:lstStyle/>
          <a:p>
            <a:r>
              <a:rPr lang="pt-BR" sz="4500" b="1" dirty="0">
                <a:solidFill>
                  <a:srgbClr val="F25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GRAMMAR TRANSLATION METHOD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F45EC89-96BB-48A2-965B-CA90FE1CD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77" t="23577" r="37115" b="12726"/>
          <a:stretch/>
        </p:blipFill>
        <p:spPr>
          <a:xfrm>
            <a:off x="2435136" y="887896"/>
            <a:ext cx="3929260" cy="4877461"/>
          </a:xfrm>
          <a:prstGeom prst="rect">
            <a:avLst/>
          </a:prstGeom>
        </p:spPr>
      </p:pic>
      <p:pic>
        <p:nvPicPr>
          <p:cNvPr id="1032" name="Picture 8" descr="TILLBURY, Guilherme Paulo. - ARTE INGLEZA. Na Typographia Imperial ...">
            <a:extLst>
              <a:ext uri="{FF2B5EF4-FFF2-40B4-BE49-F238E27FC236}">
                <a16:creationId xmlns:a16="http://schemas.microsoft.com/office/drawing/2014/main" id="{5B11FA38-3C9C-4479-8A0D-2A658B8FA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3615" r="1453" b="5135"/>
          <a:stretch/>
        </p:blipFill>
        <p:spPr bwMode="auto">
          <a:xfrm>
            <a:off x="6913501" y="887896"/>
            <a:ext cx="3688237" cy="487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2B38CB6-C13F-4624-9203-9EF8A5E7E207}"/>
              </a:ext>
            </a:extLst>
          </p:cNvPr>
          <p:cNvSpPr/>
          <p:nvPr/>
        </p:nvSpPr>
        <p:spPr>
          <a:xfrm>
            <a:off x="1925746" y="5989627"/>
            <a:ext cx="975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b="1" dirty="0">
                <a:hlinkClick r:id="rId4"/>
              </a:rPr>
              <a:t>https://edisciplinas.usp.br/pluginfile.php/4490214/mod_resource/content/5/Uphoff%202008.pdf</a:t>
            </a:r>
            <a:endParaRPr lang="pt-BR" sz="1600" b="1" dirty="0"/>
          </a:p>
          <a:p>
            <a:pPr algn="r"/>
            <a:r>
              <a:rPr lang="pt-BR" sz="1600" b="1" dirty="0"/>
              <a:t>A HISTÓRIA DOS MÉTODOS DE ENSINO DE INGLÊS NO BRASIL.</a:t>
            </a:r>
          </a:p>
        </p:txBody>
      </p:sp>
      <p:pic>
        <p:nvPicPr>
          <p:cNvPr id="8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59ED128F-688F-4637-B9C6-B9A98F203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773639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4D997F2EABD549A264BAFC246AB9BB" ma:contentTypeVersion="10" ma:contentTypeDescription="Create a new document." ma:contentTypeScope="" ma:versionID="69c12efc407e6dd437c6ad2b084b9805">
  <xsd:schema xmlns:xsd="http://www.w3.org/2001/XMLSchema" xmlns:xs="http://www.w3.org/2001/XMLSchema" xmlns:p="http://schemas.microsoft.com/office/2006/metadata/properties" xmlns:ns3="599a3a66-412f-4d24-bce9-6e00be8380cc" targetNamespace="http://schemas.microsoft.com/office/2006/metadata/properties" ma:root="true" ma:fieldsID="ff96820fee3a19fe1f3991307fdf3540" ns3:_="">
    <xsd:import namespace="599a3a66-412f-4d24-bce9-6e00be8380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a3a66-412f-4d24-bce9-6e00be8380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86E577-87F9-4CDA-AC8D-7468DF6854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59BBB0-5D0E-4161-AF47-DEF9C78D121D}">
  <ds:schemaRefs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599a3a66-412f-4d24-bce9-6e00be8380cc"/>
  </ds:schemaRefs>
</ds:datastoreItem>
</file>

<file path=customXml/itemProps3.xml><?xml version="1.0" encoding="utf-8"?>
<ds:datastoreItem xmlns:ds="http://schemas.openxmlformats.org/officeDocument/2006/customXml" ds:itemID="{32E40CB0-D99C-476C-99D5-F8E9E17EB7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a3a66-412f-4d24-bce9-6e00be8380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2040</Words>
  <Application>Microsoft Office PowerPoint</Application>
  <PresentationFormat>Widescreen</PresentationFormat>
  <Paragraphs>180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Aparajita</vt:lpstr>
      <vt:lpstr>Arial</vt:lpstr>
      <vt:lpstr>Arial Narrow</vt:lpstr>
      <vt:lpstr>Calibri</vt:lpstr>
      <vt:lpstr>Century Gothic</vt:lpstr>
      <vt:lpstr>Wingdings 3</vt:lpstr>
      <vt:lpstr>Cacho</vt:lpstr>
      <vt:lpstr>Apresentação do PowerPoint</vt:lpstr>
      <vt:lpstr>BACK TO DEFINITIONS:</vt:lpstr>
      <vt:lpstr>Apresentação do PowerPoint</vt:lpstr>
      <vt:lpstr>Apresentação do PowerPoint</vt:lpstr>
      <vt:lpstr>HISTÓRICO</vt:lpstr>
      <vt:lpstr>HISTÓRICO</vt:lpstr>
      <vt:lpstr>HISTÓRICO</vt:lpstr>
      <vt:lpstr>THE GRAMMAR TRANSLATION METHOD </vt:lpstr>
      <vt:lpstr>THE GRAMMAR TRANSLATION METHOD </vt:lpstr>
      <vt:lpstr>THE GRAMMAR TRANSLATION METHOD </vt:lpstr>
      <vt:lpstr>THE GRAMMAR TRANSLATION METHOD </vt:lpstr>
      <vt:lpstr>ENGLISH TEACHING</vt:lpstr>
      <vt:lpstr>TRANSITION PERIOD </vt:lpstr>
      <vt:lpstr>THE REFORM MOVEMENT</vt:lpstr>
      <vt:lpstr>THE DIRECT METHOD</vt:lpstr>
      <vt:lpstr>THE DIRECT METHOD</vt:lpstr>
      <vt:lpstr>THE DIRECT METHOD</vt:lpstr>
      <vt:lpstr>THE DIRECT METHOD</vt:lpstr>
      <vt:lpstr>THE AUDIOLINGUAL METHOD </vt:lpstr>
      <vt:lpstr>THE AUDIOLINGUAL METHOD </vt:lpstr>
      <vt:lpstr>THE AUDIOLINGUAL METHOD </vt:lpstr>
      <vt:lpstr>THE AUDIOLINGUAL METHOD </vt:lpstr>
      <vt:lpstr>THE AUDIOLINGUAL METHOD </vt:lpstr>
      <vt:lpstr>Thank you very much! (84) 996-087-119 cristianebrito1978@gmail.com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Metodologias mais conhecidas no Ensino-aprendizagem de língua inglesa</dc:title>
  <dc:creator>Cristiane de Brito Cruz</dc:creator>
  <cp:lastModifiedBy>Cristiane de Brito Cruz</cp:lastModifiedBy>
  <cp:revision>154</cp:revision>
  <dcterms:created xsi:type="dcterms:W3CDTF">2020-06-17T16:59:06Z</dcterms:created>
  <dcterms:modified xsi:type="dcterms:W3CDTF">2020-06-20T04:09:25Z</dcterms:modified>
</cp:coreProperties>
</file>