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27"/>
  </p:notesMasterIdLst>
  <p:sldIdLst>
    <p:sldId id="368" r:id="rId5"/>
    <p:sldId id="261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406" r:id="rId23"/>
    <p:sldId id="408" r:id="rId24"/>
    <p:sldId id="386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e de Brito Cruz" initials="CdBC" lastIdx="1" clrIdx="0">
    <p:extLst>
      <p:ext uri="{19B8F6BF-5375-455C-9EA6-DF929625EA0E}">
        <p15:presenceInfo xmlns:p15="http://schemas.microsoft.com/office/powerpoint/2012/main" userId="Cristiane de Brito Cru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254F2"/>
    <a:srgbClr val="72CC04"/>
    <a:srgbClr val="0066FF"/>
    <a:srgbClr val="F8A2F8"/>
    <a:srgbClr val="FF6600"/>
    <a:srgbClr val="4C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4D62-130B-46E2-830F-33B4D27D50CE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8A13-04D3-44C4-8927-319EE84BB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26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3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00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ristianebrito1978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docente.ifrn.edu.br/cristianecruz/projetos-de-extensao/spanglis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xmlns="" id="{10142324-93CC-4CD9-A916-5F856ACE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001CEEE5-D251-44CB-A998-3179CB559EED}"/>
              </a:ext>
            </a:extLst>
          </p:cNvPr>
          <p:cNvSpPr txBox="1">
            <a:spLocks/>
          </p:cNvSpPr>
          <p:nvPr/>
        </p:nvSpPr>
        <p:spPr>
          <a:xfrm>
            <a:off x="3910519" y="5390992"/>
            <a:ext cx="8066498" cy="1087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Coordenadora: </a:t>
            </a:r>
            <a:r>
              <a:rPr lang="pt-BR" sz="2000" dirty="0" err="1">
                <a:solidFill>
                  <a:schemeClr val="bg1"/>
                </a:solidFill>
              </a:rPr>
              <a:t>Profª</a:t>
            </a:r>
            <a:r>
              <a:rPr lang="pt-BR" sz="2000" dirty="0">
                <a:solidFill>
                  <a:schemeClr val="bg1"/>
                </a:solidFill>
              </a:rPr>
              <a:t>. Ma. Cristiane de Brito Cruz 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voluntária: </a:t>
            </a:r>
            <a:r>
              <a:rPr lang="pt-BR" sz="2000" dirty="0">
                <a:solidFill>
                  <a:schemeClr val="bg1"/>
                </a:solidFill>
              </a:rPr>
              <a:t>Kelly Aline Hipólito de Medeiros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bolsista: </a:t>
            </a:r>
            <a:r>
              <a:rPr lang="pt-BR" sz="2000" dirty="0" err="1">
                <a:solidFill>
                  <a:schemeClr val="bg1"/>
                </a:solidFill>
              </a:rPr>
              <a:t>Eline</a:t>
            </a:r>
            <a:r>
              <a:rPr lang="pt-BR" sz="2000" dirty="0">
                <a:solidFill>
                  <a:schemeClr val="bg1"/>
                </a:solidFill>
              </a:rPr>
              <a:t> Costa de Lima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CF15BE9-F9A6-4D88-A6F3-2D1F4981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7913" r="10009" b="6365"/>
          <a:stretch/>
        </p:blipFill>
        <p:spPr>
          <a:xfrm>
            <a:off x="311285" y="4053899"/>
            <a:ext cx="3404682" cy="22740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80E74D3-32D3-4176-B221-F0469D34666F}"/>
              </a:ext>
            </a:extLst>
          </p:cNvPr>
          <p:cNvSpPr txBox="1">
            <a:spLocks/>
          </p:cNvSpPr>
          <p:nvPr/>
        </p:nvSpPr>
        <p:spPr>
          <a:xfrm>
            <a:off x="2470825" y="183960"/>
            <a:ext cx="8283064" cy="1080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200" b="1" dirty="0" err="1">
                <a:solidFill>
                  <a:schemeClr val="bg1"/>
                </a:solidFill>
              </a:rPr>
              <a:t>Pró-reitoria</a:t>
            </a:r>
            <a:r>
              <a:rPr lang="pt-BR" sz="2200" b="1" dirty="0">
                <a:solidFill>
                  <a:schemeClr val="bg1"/>
                </a:solidFill>
              </a:rPr>
              <a:t> de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Programa de Apoio Institucional à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Coordenação de Extensão do IFRN campus Currais Novos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62191DEF-C6E9-43F3-8DF9-27189B698EE5}"/>
              </a:ext>
            </a:extLst>
          </p:cNvPr>
          <p:cNvCxnSpPr>
            <a:cxnSpLocks/>
          </p:cNvCxnSpPr>
          <p:nvPr/>
        </p:nvCxnSpPr>
        <p:spPr>
          <a:xfrm>
            <a:off x="144850" y="2451653"/>
            <a:ext cx="1591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6AFB8009-F13E-4239-A036-E02FD6D8365E}"/>
              </a:ext>
            </a:extLst>
          </p:cNvPr>
          <p:cNvSpPr txBox="1">
            <a:spLocks/>
          </p:cNvSpPr>
          <p:nvPr/>
        </p:nvSpPr>
        <p:spPr>
          <a:xfrm>
            <a:off x="2133601" y="2295728"/>
            <a:ext cx="9163050" cy="2082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mais conhecidas no Ensino-aprendizagem de língua </a:t>
            </a:r>
            <a:r>
              <a:rPr lang="pt-BR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inglesa – Parte I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E2444094-CC8D-4701-8DC0-3BDDCE43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" y="252919"/>
            <a:ext cx="1809294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As habilidades trabalhadas no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Traslation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eram: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721342" cy="8781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3481411"/>
            <a:ext cx="3396000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err="1" smtClean="0"/>
              <a:t>Speaking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2682480"/>
            <a:ext cx="3396000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Reading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1883549"/>
            <a:ext cx="340806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err="1" smtClean="0"/>
              <a:t>Listening</a:t>
            </a:r>
            <a:endParaRPr lang="pt-BR" sz="3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4289713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err="1" smtClean="0"/>
              <a:t>Writing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94782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 método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Traslation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estava mais voltado a: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439989" cy="749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2720905"/>
            <a:ext cx="3396000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PRONUNCIATION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4379096"/>
            <a:ext cx="3396000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FLUENCY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1883549"/>
            <a:ext cx="340806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ACCURACY</a:t>
            </a:r>
            <a:endParaRPr lang="pt-BR" sz="3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3569694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COLABORATION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12260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 método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Traslation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é um método de ensino de gramática de forma: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999158" cy="80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212674" y="2345918"/>
            <a:ext cx="3396000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DEDUTIVA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209656" y="3174129"/>
            <a:ext cx="3396000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INSVESTIGATIVA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64879" y="2352334"/>
            <a:ext cx="340806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INDUTIVA</a:t>
            </a:r>
            <a:endParaRPr lang="pt-BR" sz="3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84483" y="3982536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DESCRITIVA</a:t>
            </a:r>
            <a:endParaRPr lang="pt-BR" sz="30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216441" y="3994102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CASUAL</a:t>
            </a:r>
            <a:endParaRPr lang="pt-BR" sz="30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70913" y="316009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METACOGNITIVA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93556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244838" cy="10921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No Brasil, uma das justificativas para a inclusão de um novo método de ensino para a língua inglesa e francesa foi o de que: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928819" cy="75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867673" y="2133980"/>
            <a:ext cx="6959804" cy="9726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 coroa portuguesa não gostava do método tradicional.</a:t>
            </a:r>
            <a:endParaRPr lang="pt-BR" sz="30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867673" y="4401420"/>
            <a:ext cx="6959804" cy="9726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 nobreza vinda do exterior trazia novidades no ensino.</a:t>
            </a:r>
            <a:endParaRPr lang="pt-BR" sz="30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867673" y="3267700"/>
            <a:ext cx="6959804" cy="9726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As línguas “vivas” deveriam ser ensinadas para a comunicação.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98827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41" y="1210940"/>
            <a:ext cx="8346831" cy="33141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 ensino de inglês a princípio, mesmo na Inglaterra, não era considerado de prestígio e ficava a cargo das mulheres a função, aos homens eram dadas as línguas clássicas mais bem vistas socialmente. </a:t>
            </a:r>
            <a:r>
              <a:rPr lang="pt-BR" sz="2400" dirty="0">
                <a:solidFill>
                  <a:schemeClr val="tx1"/>
                </a:solidFill>
              </a:rPr>
              <a:t>Por causa dessa presença majoritariamente feminina até a primeira grande guerra, a </a:t>
            </a:r>
            <a:r>
              <a:rPr lang="pt-BR" sz="2400" b="1" dirty="0">
                <a:solidFill>
                  <a:schemeClr val="tx1"/>
                </a:solidFill>
              </a:rPr>
              <a:t>Faculdade de Língua e Literatura Inglesa de Oxford</a:t>
            </a:r>
            <a:r>
              <a:rPr lang="pt-BR" sz="2400" dirty="0">
                <a:solidFill>
                  <a:schemeClr val="tx1"/>
                </a:solidFill>
              </a:rPr>
              <a:t>, fundada em </a:t>
            </a:r>
            <a:r>
              <a:rPr lang="pt-BR" sz="2400" b="1" dirty="0">
                <a:solidFill>
                  <a:schemeClr val="tx1"/>
                </a:solidFill>
              </a:rPr>
              <a:t>1893</a:t>
            </a:r>
            <a:r>
              <a:rPr lang="pt-BR" sz="2400" dirty="0">
                <a:solidFill>
                  <a:schemeClr val="tx1"/>
                </a:solidFill>
              </a:rPr>
              <a:t>, recebeu o epíteto pejorativo de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6597035" cy="10926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THIRTEEN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41375" y="429962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Violet </a:t>
            </a:r>
            <a:r>
              <a:rPr lang="pt-BR" sz="3000" b="1" dirty="0" err="1" smtClean="0"/>
              <a:t>School</a:t>
            </a:r>
            <a:r>
              <a:rPr lang="pt-BR" sz="3000" b="1" dirty="0" smtClean="0"/>
              <a:t>.</a:t>
            </a:r>
            <a:endParaRPr lang="pt-BR" sz="30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4637956" y="429962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err="1" smtClean="0"/>
              <a:t>Girlish</a:t>
            </a:r>
            <a:r>
              <a:rPr lang="pt-BR" sz="3000" b="1" dirty="0"/>
              <a:t> </a:t>
            </a:r>
            <a:r>
              <a:rPr lang="pt-BR" sz="3000" b="1" dirty="0" err="1" smtClean="0"/>
              <a:t>college</a:t>
            </a:r>
            <a:r>
              <a:rPr lang="pt-BR" sz="3000" b="1" dirty="0" smtClean="0"/>
              <a:t>.</a:t>
            </a:r>
            <a:endParaRPr lang="pt-BR" sz="30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70914" y="509379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Pink </a:t>
            </a:r>
            <a:r>
              <a:rPr lang="pt-BR" sz="3000" b="1" dirty="0" err="1" smtClean="0"/>
              <a:t>sunset</a:t>
            </a:r>
            <a:r>
              <a:rPr lang="pt-BR" sz="3000" b="1" dirty="0" smtClean="0"/>
              <a:t>.</a:t>
            </a:r>
            <a:endParaRPr lang="pt-BR" sz="30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209657" y="509379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err="1" smtClean="0"/>
              <a:t>Powerpuff</a:t>
            </a:r>
            <a:r>
              <a:rPr lang="pt-BR" sz="3000" b="1" dirty="0" smtClean="0"/>
              <a:t> girls.</a:t>
            </a:r>
            <a:endParaRPr lang="pt-BR" sz="30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3133579" y="588796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Yes, </a:t>
            </a:r>
            <a:r>
              <a:rPr lang="pt-BR" sz="3000" b="1" dirty="0" err="1" smtClean="0"/>
              <a:t>She</a:t>
            </a:r>
            <a:r>
              <a:rPr lang="pt-BR" sz="3000" b="1" dirty="0" smtClean="0"/>
              <a:t> can.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01591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 método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Traslation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caiu em desuso após um período de transição. Passou-se a estudar aquisição de línguas e se dar importância a um contexto.  A língua falada passou a ser uma necessidade. A importância da pronúncia ganhou espaço devido ao surgimento do/a:</a:t>
            </a:r>
          </a:p>
          <a:p>
            <a:pPr algn="just">
              <a:spcBef>
                <a:spcPts val="0"/>
              </a:spcBef>
            </a:pP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6573589" cy="75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FOURTEEN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19677" y="4325093"/>
            <a:ext cx="7888446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International Phonetic Alphabet (IPA)</a:t>
            </a:r>
            <a:endParaRPr lang="pt-BR" sz="3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19677" y="3492875"/>
            <a:ext cx="7888446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Big navigations </a:t>
            </a:r>
            <a:r>
              <a:rPr lang="pt-BR" sz="3000" b="1" dirty="0" err="1" smtClean="0"/>
              <a:t>and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commerce</a:t>
            </a:r>
            <a:r>
              <a:rPr lang="pt-BR" sz="3000" b="1" dirty="0" smtClean="0"/>
              <a:t>.</a:t>
            </a:r>
            <a:endParaRPr lang="pt-BR" sz="30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19677" y="5129234"/>
            <a:ext cx="7888446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The </a:t>
            </a:r>
            <a:r>
              <a:rPr lang="en-US" sz="3000" b="1" dirty="0" err="1" smtClean="0"/>
              <a:t>audiolingual</a:t>
            </a:r>
            <a:r>
              <a:rPr lang="en-US" sz="3000" b="1" dirty="0" smtClean="0"/>
              <a:t> method raising.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0192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86222" cy="193889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The </a:t>
            </a:r>
            <a:r>
              <a:rPr lang="pt-BR" sz="2300" b="1" dirty="0" err="1" smtClean="0">
                <a:solidFill>
                  <a:schemeClr val="tx1"/>
                </a:solidFill>
              </a:rPr>
              <a:t>direct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trouxe mudanças no que diz respeito a forma tradicional de se ensinar línguas. Em contrapartida ao que se fazia no GTM o método direto pregava  algumas novidades, </a:t>
            </a:r>
            <a:r>
              <a:rPr lang="pt-B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exceto:</a:t>
            </a:r>
            <a:endPara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999158" cy="80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FIFTEEN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56513" y="2786743"/>
            <a:ext cx="8868841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 proibição do uso de tradução na aula.</a:t>
            </a:r>
            <a:endParaRPr lang="pt-BR" sz="30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56513" y="3564653"/>
            <a:ext cx="8868841" cy="6556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 utilização de fitas cassetetes e </a:t>
            </a:r>
            <a:r>
              <a:rPr lang="pt-BR" sz="3000" b="1" dirty="0" err="1" smtClean="0"/>
              <a:t>cds</a:t>
            </a:r>
            <a:r>
              <a:rPr lang="pt-BR" sz="3000" b="1" dirty="0"/>
              <a:t>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56512" y="4353643"/>
            <a:ext cx="8868841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Não utilização de livros, uso de plano de aula.</a:t>
            </a:r>
            <a:endParaRPr lang="pt-BR" sz="30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56512" y="5144952"/>
            <a:ext cx="8868841" cy="6556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 utilização de diálogos mais naturais.</a:t>
            </a:r>
            <a:endParaRPr lang="pt-BR" sz="3000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556512" y="5920543"/>
            <a:ext cx="8868841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 O ensino de gramática de forma indutiva.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05887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 método </a:t>
            </a:r>
            <a:r>
              <a:rPr lang="pt-BR" sz="2300" b="1" dirty="0" err="1" smtClean="0">
                <a:solidFill>
                  <a:schemeClr val="tx1"/>
                </a:solidFill>
              </a:rPr>
              <a:t>Audiolingualism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foi criado: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999158" cy="80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SIXTEEN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41375" y="1483703"/>
            <a:ext cx="8261240" cy="969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Nos Estados Unidos em virtude da II Guerra Mundial.</a:t>
            </a:r>
            <a:endParaRPr lang="pt-BR" sz="30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37205" y="2660479"/>
            <a:ext cx="8265410" cy="11204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Para que soldados americanos pudesse espionar nos países invadidos.</a:t>
            </a:r>
            <a:endParaRPr lang="pt-BR" sz="30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37205" y="3966916"/>
            <a:ext cx="8265410" cy="969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Baseado na teoria behaviorista de Skinner de estímulo e resposta.</a:t>
            </a:r>
            <a:endParaRPr lang="pt-BR" sz="30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37205" y="5122752"/>
            <a:ext cx="8265410" cy="969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Para que a língua fosse aprendida de forma rápida, eficiente e sem erros.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89555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No método </a:t>
            </a:r>
            <a:r>
              <a:rPr lang="pt-BR" sz="2300" b="1" dirty="0" err="1" smtClean="0">
                <a:solidFill>
                  <a:schemeClr val="tx1"/>
                </a:solidFill>
              </a:rPr>
              <a:t>Audiolingualism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o estudante: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019066" cy="866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SEVENTEEN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41375" y="1483703"/>
            <a:ext cx="8261240" cy="969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Deve ser “treinado” até adquirir a perfeição de um nativo.</a:t>
            </a:r>
            <a:endParaRPr lang="pt-BR" sz="30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37205" y="2660479"/>
            <a:ext cx="8265410" cy="11204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Deve utilizar o/a professor/a como modelo e imitar o que ele/ela faz.</a:t>
            </a:r>
            <a:endParaRPr lang="pt-BR" sz="3000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37205" y="3966916"/>
            <a:ext cx="8265410" cy="969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Deve buscar a perfeição de pronúncia e de estrutura da língua.</a:t>
            </a:r>
            <a:endParaRPr lang="pt-BR" sz="30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937205" y="5122752"/>
            <a:ext cx="8265410" cy="969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Deve ter suas respostas incentivadas a chegarem a ficar automáticas.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82940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781702"/>
            <a:ext cx="8241323" cy="1875992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</a:pPr>
            <a:r>
              <a:rPr lang="en-US" sz="2300" dirty="0" err="1" smtClean="0">
                <a:solidFill>
                  <a:schemeClr val="tx1"/>
                </a:solidFill>
              </a:rPr>
              <a:t>Baseada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na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teoria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behaviorista</a:t>
            </a:r>
            <a:r>
              <a:rPr lang="en-US" sz="2300" dirty="0" smtClean="0">
                <a:solidFill>
                  <a:schemeClr val="tx1"/>
                </a:solidFill>
              </a:rPr>
              <a:t> de </a:t>
            </a:r>
            <a:r>
              <a:rPr lang="en-US" sz="2300" b="1" dirty="0" smtClean="0">
                <a:solidFill>
                  <a:schemeClr val="tx1"/>
                </a:solidFill>
              </a:rPr>
              <a:t>Skinner</a:t>
            </a:r>
            <a:r>
              <a:rPr lang="en-US" sz="2300" dirty="0" smtClean="0">
                <a:solidFill>
                  <a:schemeClr val="tx1"/>
                </a:solidFill>
              </a:rPr>
              <a:t> o </a:t>
            </a:r>
            <a:r>
              <a:rPr lang="en-US" sz="2300" dirty="0" err="1" smtClean="0">
                <a:solidFill>
                  <a:schemeClr val="tx1"/>
                </a:solidFill>
              </a:rPr>
              <a:t>ser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humano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pode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ser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treinado</a:t>
            </a:r>
            <a:r>
              <a:rPr lang="en-US" sz="2300" dirty="0" smtClean="0">
                <a:solidFill>
                  <a:schemeClr val="tx1"/>
                </a:solidFill>
              </a:rPr>
              <a:t> com um Sistema de </a:t>
            </a:r>
            <a:r>
              <a:rPr lang="en-US" sz="2300" dirty="0" err="1" smtClean="0">
                <a:solidFill>
                  <a:schemeClr val="tx1"/>
                </a:solidFill>
              </a:rPr>
              <a:t>reforço</a:t>
            </a:r>
            <a:r>
              <a:rPr lang="en-US" sz="2300" dirty="0" smtClean="0">
                <a:solidFill>
                  <a:schemeClr val="tx1"/>
                </a:solidFill>
              </a:rPr>
              <a:t>. Se o </a:t>
            </a:r>
            <a:r>
              <a:rPr lang="en-US" sz="2300" i="1" dirty="0" smtClean="0">
                <a:solidFill>
                  <a:schemeClr val="tx1"/>
                </a:solidFill>
              </a:rPr>
              <a:t>feedback</a:t>
            </a:r>
            <a:r>
              <a:rPr lang="en-US" sz="2300" dirty="0" smtClean="0">
                <a:solidFill>
                  <a:schemeClr val="tx1"/>
                </a:solidFill>
              </a:rPr>
              <a:t> for </a:t>
            </a:r>
            <a:r>
              <a:rPr lang="en-US" sz="2300" dirty="0" err="1" smtClean="0">
                <a:solidFill>
                  <a:schemeClr val="tx1"/>
                </a:solidFill>
              </a:rPr>
              <a:t>positivo</a:t>
            </a:r>
            <a:r>
              <a:rPr lang="en-US" sz="2300" dirty="0" smtClean="0">
                <a:solidFill>
                  <a:schemeClr val="tx1"/>
                </a:solidFill>
              </a:rPr>
              <a:t>, o </a:t>
            </a:r>
            <a:r>
              <a:rPr lang="en-US" sz="2300" dirty="0" err="1" smtClean="0">
                <a:solidFill>
                  <a:schemeClr val="tx1"/>
                </a:solidFill>
              </a:rPr>
              <a:t>reforço</a:t>
            </a:r>
            <a:r>
              <a:rPr lang="en-US" sz="2300" dirty="0" smtClean="0">
                <a:solidFill>
                  <a:schemeClr val="tx1"/>
                </a:solidFill>
              </a:rPr>
              <a:t> é </a:t>
            </a:r>
            <a:r>
              <a:rPr lang="en-US" sz="2300" dirty="0" err="1" smtClean="0">
                <a:solidFill>
                  <a:schemeClr val="tx1"/>
                </a:solidFill>
              </a:rPr>
              <a:t>positivo</a:t>
            </a:r>
            <a:r>
              <a:rPr lang="en-US" sz="2300" dirty="0" smtClean="0">
                <a:solidFill>
                  <a:schemeClr val="tx1"/>
                </a:solidFill>
              </a:rPr>
              <a:t>, se o </a:t>
            </a:r>
            <a:r>
              <a:rPr lang="en-US" sz="2300" i="1" dirty="0" smtClean="0">
                <a:solidFill>
                  <a:schemeClr val="tx1"/>
                </a:solidFill>
              </a:rPr>
              <a:t>feedback</a:t>
            </a:r>
            <a:r>
              <a:rPr lang="en-US" sz="2300" dirty="0" smtClean="0">
                <a:solidFill>
                  <a:schemeClr val="tx1"/>
                </a:solidFill>
              </a:rPr>
              <a:t> for </a:t>
            </a:r>
            <a:r>
              <a:rPr lang="en-US" sz="2300" dirty="0" err="1" smtClean="0">
                <a:solidFill>
                  <a:schemeClr val="tx1"/>
                </a:solidFill>
              </a:rPr>
              <a:t>negativo</a:t>
            </a:r>
            <a:r>
              <a:rPr lang="en-US" sz="2300" dirty="0" smtClean="0">
                <a:solidFill>
                  <a:schemeClr val="tx1"/>
                </a:solidFill>
              </a:rPr>
              <a:t> o </a:t>
            </a:r>
            <a:r>
              <a:rPr lang="en-US" sz="2300" dirty="0" err="1" smtClean="0">
                <a:solidFill>
                  <a:schemeClr val="tx1"/>
                </a:solidFill>
              </a:rPr>
              <a:t>reforço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será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negativo</a:t>
            </a:r>
            <a:r>
              <a:rPr lang="en-US" sz="2300" dirty="0" smtClean="0">
                <a:solidFill>
                  <a:schemeClr val="tx1"/>
                </a:solidFill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</a:rPr>
              <a:t>Evita</a:t>
            </a:r>
            <a:r>
              <a:rPr lang="en-US" sz="2300" dirty="0" smtClean="0">
                <a:solidFill>
                  <a:schemeClr val="tx1"/>
                </a:solidFill>
              </a:rPr>
              <a:t>-se </a:t>
            </a:r>
            <a:r>
              <a:rPr lang="en-US" sz="2300" dirty="0" err="1" smtClean="0">
                <a:solidFill>
                  <a:schemeClr val="tx1"/>
                </a:solidFill>
              </a:rPr>
              <a:t>erros</a:t>
            </a:r>
            <a:r>
              <a:rPr lang="en-US" sz="2300" dirty="0" smtClean="0">
                <a:solidFill>
                  <a:schemeClr val="tx1"/>
                </a:solidFill>
              </a:rPr>
              <a:t> para </a:t>
            </a:r>
            <a:r>
              <a:rPr lang="en-US" sz="2300" dirty="0" err="1" smtClean="0">
                <a:solidFill>
                  <a:schemeClr val="tx1"/>
                </a:solidFill>
              </a:rPr>
              <a:t>que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não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haja</a:t>
            </a:r>
            <a:r>
              <a:rPr lang="en-US" sz="2300" dirty="0" smtClean="0">
                <a:solidFill>
                  <a:schemeClr val="tx1"/>
                </a:solidFill>
              </a:rPr>
              <a:t>: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019066" cy="866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EIGHTEEN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773723" y="2848067"/>
            <a:ext cx="9050215" cy="9502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O distanciamento entre o estudante e o nativo da língua.</a:t>
            </a:r>
            <a:endParaRPr lang="pt-BR" sz="28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773723" y="3988650"/>
            <a:ext cx="9050215" cy="10053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desobediência do estudante a seu professor, considerado como seu treinador.</a:t>
            </a:r>
            <a:endParaRPr lang="pt-BR" sz="28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773723" y="5129235"/>
            <a:ext cx="9050215" cy="10722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formação de “fossilização” de erros, ou seja, os erros não puderem ser mais corrigidos.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0368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188575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Grammar-Translation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foi o primeiro método que se tem notícias utilizado para ensino de línguas estrangeiras. Na época que foi desenvolvido foi feito para o ensino do: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50014" y="2920113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Hebraico </a:t>
            </a:r>
            <a:endParaRPr lang="pt-BR" sz="3000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A9B9A63-07E8-4922-AE71-7538707379ED}"/>
              </a:ext>
            </a:extLst>
          </p:cNvPr>
          <p:cNvSpPr/>
          <p:nvPr/>
        </p:nvSpPr>
        <p:spPr>
          <a:xfrm>
            <a:off x="4388101" y="2920113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Aramaico</a:t>
            </a:r>
            <a:endParaRPr lang="pt-BR" sz="30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CB71453-39B9-400B-97E3-763ACF7A0D2D}"/>
              </a:ext>
            </a:extLst>
          </p:cNvPr>
          <p:cNvSpPr/>
          <p:nvPr/>
        </p:nvSpPr>
        <p:spPr>
          <a:xfrm>
            <a:off x="4388100" y="3817652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Francês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35F7462-18DB-42AA-BE1B-9D44B80ABE70}"/>
              </a:ext>
            </a:extLst>
          </p:cNvPr>
          <p:cNvSpPr/>
          <p:nvPr/>
        </p:nvSpPr>
        <p:spPr>
          <a:xfrm>
            <a:off x="1450014" y="3817652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Latim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C35F7462-18DB-42AA-BE1B-9D44B80ABE70}"/>
              </a:ext>
            </a:extLst>
          </p:cNvPr>
          <p:cNvSpPr/>
          <p:nvPr/>
        </p:nvSpPr>
        <p:spPr>
          <a:xfrm>
            <a:off x="1459005" y="4715191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Grego</a:t>
            </a:r>
            <a:endParaRPr lang="pt-BR" sz="30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35F7462-18DB-42AA-BE1B-9D44B80ABE70}"/>
              </a:ext>
            </a:extLst>
          </p:cNvPr>
          <p:cNvSpPr/>
          <p:nvPr/>
        </p:nvSpPr>
        <p:spPr>
          <a:xfrm>
            <a:off x="4388099" y="4715191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Esperanto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952622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O</a:t>
            </a:r>
            <a:r>
              <a:rPr lang="pt-BR" sz="2300" dirty="0" smtClean="0">
                <a:solidFill>
                  <a:schemeClr val="tx1"/>
                </a:solidFill>
              </a:rPr>
              <a:t> método </a:t>
            </a:r>
            <a:r>
              <a:rPr lang="pt-BR" sz="2300" b="1" dirty="0" err="1" smtClean="0">
                <a:solidFill>
                  <a:schemeClr val="tx1"/>
                </a:solidFill>
              </a:rPr>
              <a:t>Audiolingualism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ficou conhecido/utilizado nos anos: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019066" cy="866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NINETEEN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0527" y="2930810"/>
            <a:ext cx="3177595" cy="8429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1930 e 1940.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0527" y="3953979"/>
            <a:ext cx="3177595" cy="8429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1950 e 1960.</a:t>
            </a:r>
            <a:endParaRPr lang="pt-BR" sz="3000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0527" y="4977148"/>
            <a:ext cx="3177595" cy="8429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1970 e 1980.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0527" y="1922329"/>
            <a:ext cx="3177595" cy="8429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1910 e 1920.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33651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1" y="874643"/>
            <a:ext cx="6717298" cy="8486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São características </a:t>
            </a:r>
            <a:r>
              <a:rPr lang="pt-BR" sz="2300" b="1" dirty="0" err="1" smtClean="0">
                <a:solidFill>
                  <a:schemeClr val="tx1"/>
                </a:solidFill>
              </a:rPr>
              <a:t>Audiolingual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b="1" dirty="0" smtClean="0">
                <a:solidFill>
                  <a:schemeClr val="tx1"/>
                </a:solidFill>
              </a:rPr>
              <a:t>, </a:t>
            </a:r>
            <a:r>
              <a:rPr lang="pt-BR" sz="2300" b="1" dirty="0" smtClean="0">
                <a:solidFill>
                  <a:srgbClr val="FF0000"/>
                </a:solidFill>
              </a:rPr>
              <a:t>exceto:</a:t>
            </a:r>
            <a:r>
              <a:rPr lang="pt-BR" sz="2300" dirty="0" smtClean="0">
                <a:solidFill>
                  <a:srgbClr val="FF0000"/>
                </a:solidFill>
              </a:rPr>
              <a:t> 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999158" cy="80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697733" y="1683219"/>
            <a:ext cx="9196543" cy="6283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Utilizam-se </a:t>
            </a:r>
            <a:r>
              <a:rPr lang="pt-BR" sz="3000" b="1" dirty="0" err="1" smtClean="0">
                <a:solidFill>
                  <a:srgbClr val="FFFF00"/>
                </a:solidFill>
              </a:rPr>
              <a:t>drills</a:t>
            </a:r>
            <a:r>
              <a:rPr lang="pt-BR" sz="3000" b="1" dirty="0" smtClean="0">
                <a:solidFill>
                  <a:srgbClr val="FFFF00"/>
                </a:solidFill>
              </a:rPr>
              <a:t> </a:t>
            </a:r>
            <a:r>
              <a:rPr lang="pt-BR" sz="3000" b="1" dirty="0" smtClean="0"/>
              <a:t>para memorização e repetição.</a:t>
            </a:r>
            <a:endParaRPr lang="pt-BR" sz="30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697731" y="3548883"/>
            <a:ext cx="9196543" cy="10763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As habilidades são ensinadas em sequência </a:t>
            </a:r>
            <a:r>
              <a:rPr lang="en-US" sz="3000" b="1" dirty="0"/>
              <a:t>Listening, speaking, reading and writing.</a:t>
            </a:r>
            <a:r>
              <a:rPr lang="pt-BR" sz="3000" b="1" dirty="0"/>
              <a:t>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697731" y="4767592"/>
            <a:ext cx="9196543" cy="11453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Erros não são aceitos e são estimuladas as correções para evitar “fossilização”. </a:t>
            </a:r>
            <a:endParaRPr lang="pt-BR" sz="30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687537" y="2453969"/>
            <a:ext cx="9196540" cy="9525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A gramática é ensinada de forma dedutiva, e precisa ser memorizada.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602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71" y="3788708"/>
            <a:ext cx="5517608" cy="1499267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err="1">
                <a:solidFill>
                  <a:schemeClr val="tx1"/>
                </a:solidFill>
              </a:rPr>
              <a:t>Thank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you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very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much</a:t>
            </a:r>
            <a:r>
              <a:rPr lang="pt-BR" sz="2600" b="1" dirty="0">
                <a:solidFill>
                  <a:schemeClr val="tx1"/>
                </a:solidFill>
              </a:rPr>
              <a:t>!</a:t>
            </a:r>
            <a:br>
              <a:rPr lang="pt-BR" sz="2600" b="1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</a:rPr>
              <a:t>(84) 996-087-119</a:t>
            </a:r>
            <a:br>
              <a:rPr lang="pt-BR" sz="2600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  <a:hlinkClick r:id="rId2"/>
              </a:rPr>
              <a:t>cristianebrito1978@gmail.com</a:t>
            </a:r>
            <a:r>
              <a:rPr lang="pt-BR" sz="2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34" name="Picture 10" descr="Power puff girl png 1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338624"/>
            <a:ext cx="5707274" cy="4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8470" y="5756414"/>
            <a:ext cx="107210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hlinkClick r:id="rId4"/>
              </a:rPr>
              <a:t>https://docente.ifrn.edu.br/cristianecruz/projetos-de-extensao/spanglish/</a:t>
            </a:r>
            <a:r>
              <a:rPr lang="pt-BR" sz="2300" b="1" dirty="0"/>
              <a:t> </a:t>
            </a:r>
          </a:p>
        </p:txBody>
      </p:sp>
      <p:pic>
        <p:nvPicPr>
          <p:cNvPr id="5122" name="Picture 2" descr="Gracias por cuidarme - NatuMalta">
            <a:extLst>
              <a:ext uri="{FF2B5EF4-FFF2-40B4-BE49-F238E27FC236}">
                <a16:creationId xmlns:a16="http://schemas.microsoft.com/office/drawing/2014/main" xmlns="" id="{BADC05DD-06D7-4621-A253-07E587FE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50">
            <a:off x="7438892" y="2963341"/>
            <a:ext cx="3153378" cy="1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80F072D4-1941-4EA4-86FF-5845EB1F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83" y="178050"/>
            <a:ext cx="2054086" cy="2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0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188575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Grammar-Translation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tinha como material a ser estudado: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9" y="2048498"/>
            <a:ext cx="5599936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Diálogos do dia-dia.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2911521"/>
            <a:ext cx="5599937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Textos clássicos e bíblicos.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3770251"/>
            <a:ext cx="5599937" cy="9189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Textos produzidos pelo professor ou do livro.</a:t>
            </a:r>
            <a:endParaRPr lang="pt-BR" sz="30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4877749"/>
            <a:ext cx="5599936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Material autêntico.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71607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Grammar-Translation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tinha como principais atividades, </a:t>
            </a:r>
            <a:r>
              <a:rPr lang="pt-B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exceto</a:t>
            </a:r>
            <a:r>
              <a:rPr lang="pt-BR" sz="2300" dirty="0" smtClean="0">
                <a:solidFill>
                  <a:schemeClr val="tx1"/>
                </a:solidFill>
              </a:rPr>
              <a:t>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9" y="2121233"/>
            <a:ext cx="3204048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Memorização.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4569765"/>
            <a:ext cx="320404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Repetição.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3770251"/>
            <a:ext cx="320404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Tradução.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21839" y="2970737"/>
            <a:ext cx="320404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Diálogo.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41132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840" y="874643"/>
            <a:ext cx="7405638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No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Grammar-Translation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o professor e aluno tinham, respectivamente, os papéis de: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2121233"/>
            <a:ext cx="67487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Influenciador e participante ativo.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779958" cy="75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4297800"/>
            <a:ext cx="67487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Facilitador e participante passivo.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21839" y="2970737"/>
            <a:ext cx="6760868" cy="11198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Detentor do conhecimento e reprodutor deste conhecimento.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23215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No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Grammar-Translation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 smtClean="0">
                <a:solidFill>
                  <a:schemeClr val="tx1"/>
                </a:solidFill>
              </a:rPr>
              <a:t>Method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o livro didático tinha um papel: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9" y="3765322"/>
            <a:ext cx="7393568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/>
              <a:t>Ú</a:t>
            </a:r>
            <a:r>
              <a:rPr lang="pt-BR" sz="3000" b="1" dirty="0" smtClean="0"/>
              <a:t>nica fonte de conhecimento.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21839" y="4587984"/>
            <a:ext cx="7364007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Um material de apoio na sala de aula.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21839" y="1785087"/>
            <a:ext cx="7393569" cy="9893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Um guia para ser seguido pelo professor.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21839" y="2970737"/>
            <a:ext cx="7405638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Um mero auxiliar no ensino.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91506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A Lei brasileira que instituiu o ensino de línguas modernas no Brasil (inglês e francês) data do: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9" y="2121233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Séc. XVIII – 1761 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4569765"/>
            <a:ext cx="3396000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Séc. XXI – 2001 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33908" y="3770251"/>
            <a:ext cx="3396000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Séc. XX – 1920 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1421839" y="2970737"/>
            <a:ext cx="340806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Séc. XIX – 1809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87763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 primeiro professor de inglês no Brasil foi John Joice, tratava-se de um: 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511672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err="1" smtClean="0"/>
              <a:t>Jesuita</a:t>
            </a:r>
            <a:r>
              <a:rPr lang="pt-BR" sz="3000" b="1" dirty="0" smtClean="0"/>
              <a:t>.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768235" cy="8898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3481411"/>
            <a:ext cx="3396000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Padre.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2682480"/>
            <a:ext cx="3396000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Escravo Liberto.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1883549"/>
            <a:ext cx="340806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Nobre Inglês.</a:t>
            </a:r>
            <a:endParaRPr lang="pt-BR" sz="3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4289713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Indígena.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68561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xmlns="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27607" cy="9530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O</a:t>
            </a:r>
            <a:r>
              <a:rPr lang="pt-BR" sz="2300" b="1" dirty="0" smtClean="0">
                <a:solidFill>
                  <a:schemeClr val="tx1"/>
                </a:solidFill>
              </a:rPr>
              <a:t> </a:t>
            </a:r>
            <a:r>
              <a:rPr lang="pt-BR" sz="2300" b="1" dirty="0" err="1">
                <a:solidFill>
                  <a:schemeClr val="tx1"/>
                </a:solidFill>
              </a:rPr>
              <a:t>Grammar-Translation</a:t>
            </a:r>
            <a:r>
              <a:rPr lang="pt-BR" sz="2300" b="1" dirty="0">
                <a:solidFill>
                  <a:schemeClr val="tx1"/>
                </a:solidFill>
              </a:rPr>
              <a:t> </a:t>
            </a:r>
            <a:r>
              <a:rPr lang="pt-BR" sz="2300" b="1" dirty="0" err="1">
                <a:solidFill>
                  <a:schemeClr val="tx1"/>
                </a:solidFill>
              </a:rPr>
              <a:t>Method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dominou a Europa até meados de: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xmlns="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5116721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2000</a:t>
            </a:r>
            <a:endParaRPr lang="pt-BR" sz="30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026142" cy="7815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3481411"/>
            <a:ext cx="3396000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1940</a:t>
            </a:r>
            <a:endParaRPr lang="pt-BR" sz="30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2682480"/>
            <a:ext cx="3396000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1920</a:t>
            </a:r>
            <a:endParaRPr lang="pt-BR" sz="30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24516" y="1883549"/>
            <a:ext cx="3408069" cy="6141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1920</a:t>
            </a:r>
            <a:endParaRPr lang="pt-BR" sz="30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D5EA3C4-7547-49AC-9594-FC588386968C}"/>
              </a:ext>
            </a:extLst>
          </p:cNvPr>
          <p:cNvSpPr/>
          <p:nvPr/>
        </p:nvSpPr>
        <p:spPr>
          <a:xfrm>
            <a:off x="2336586" y="4289713"/>
            <a:ext cx="3395999" cy="642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/>
              <a:t>1980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648099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D997F2EABD549A264BAFC246AB9BB" ma:contentTypeVersion="10" ma:contentTypeDescription="Create a new document." ma:contentTypeScope="" ma:versionID="69c12efc407e6dd437c6ad2b084b9805">
  <xsd:schema xmlns:xsd="http://www.w3.org/2001/XMLSchema" xmlns:xs="http://www.w3.org/2001/XMLSchema" xmlns:p="http://schemas.microsoft.com/office/2006/metadata/properties" xmlns:ns3="599a3a66-412f-4d24-bce9-6e00be8380cc" targetNamespace="http://schemas.microsoft.com/office/2006/metadata/properties" ma:root="true" ma:fieldsID="ff96820fee3a19fe1f3991307fdf3540" ns3:_="">
    <xsd:import namespace="599a3a66-412f-4d24-bce9-6e00be838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a3a66-412f-4d24-bce9-6e00be838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9BBB0-5D0E-4161-AF47-DEF9C78D121D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599a3a66-412f-4d24-bce9-6e00be8380cc"/>
  </ds:schemaRefs>
</ds:datastoreItem>
</file>

<file path=customXml/itemProps2.xml><?xml version="1.0" encoding="utf-8"?>
<ds:datastoreItem xmlns:ds="http://schemas.openxmlformats.org/officeDocument/2006/customXml" ds:itemID="{32E40CB0-D99C-476C-99D5-F8E9E17EB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a3a66-412f-4d24-bce9-6e00be838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86E577-87F9-4CDA-AC8D-7468DF6854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910</Words>
  <Application>Microsoft Office PowerPoint</Application>
  <PresentationFormat>Widescreen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 very much! (84) 996-087-119 cristianebrito1978@gmail.com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mais conhecidas no Ensino-aprendizagem de língua inglesa</dc:title>
  <dc:creator>Cristiane de Brito Cruz</dc:creator>
  <cp:lastModifiedBy>Cristiane de Brito Cruz</cp:lastModifiedBy>
  <cp:revision>172</cp:revision>
  <dcterms:created xsi:type="dcterms:W3CDTF">2020-06-17T16:59:06Z</dcterms:created>
  <dcterms:modified xsi:type="dcterms:W3CDTF">2020-08-18T18:19:58Z</dcterms:modified>
</cp:coreProperties>
</file>