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4"/>
  </p:sldMasterIdLst>
  <p:notesMasterIdLst>
    <p:notesMasterId r:id="rId34"/>
  </p:notesMasterIdLst>
  <p:sldIdLst>
    <p:sldId id="381" r:id="rId5"/>
    <p:sldId id="315" r:id="rId6"/>
    <p:sldId id="367" r:id="rId7"/>
    <p:sldId id="330" r:id="rId8"/>
    <p:sldId id="331" r:id="rId9"/>
    <p:sldId id="360" r:id="rId10"/>
    <p:sldId id="382" r:id="rId11"/>
    <p:sldId id="332" r:id="rId12"/>
    <p:sldId id="333" r:id="rId13"/>
    <p:sldId id="361" r:id="rId14"/>
    <p:sldId id="383" r:id="rId15"/>
    <p:sldId id="359" r:id="rId16"/>
    <p:sldId id="334" r:id="rId17"/>
    <p:sldId id="336" r:id="rId18"/>
    <p:sldId id="335" r:id="rId19"/>
    <p:sldId id="339" r:id="rId20"/>
    <p:sldId id="345" r:id="rId21"/>
    <p:sldId id="346" r:id="rId22"/>
    <p:sldId id="347" r:id="rId23"/>
    <p:sldId id="348" r:id="rId24"/>
    <p:sldId id="364" r:id="rId25"/>
    <p:sldId id="349" r:id="rId26"/>
    <p:sldId id="363" r:id="rId27"/>
    <p:sldId id="337" r:id="rId28"/>
    <p:sldId id="365" r:id="rId29"/>
    <p:sldId id="366" r:id="rId30"/>
    <p:sldId id="379" r:id="rId31"/>
    <p:sldId id="380" r:id="rId32"/>
    <p:sldId id="31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ane de Brito Cruz" initials="CdBC" lastIdx="1" clrIdx="0">
    <p:extLst>
      <p:ext uri="{19B8F6BF-5375-455C-9EA6-DF929625EA0E}">
        <p15:presenceInfo xmlns:p15="http://schemas.microsoft.com/office/powerpoint/2012/main" userId="Cristiane de Brito Cru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65D1"/>
    <a:srgbClr val="F254F2"/>
    <a:srgbClr val="72CC04"/>
    <a:srgbClr val="0066FF"/>
    <a:srgbClr val="F8A2F8"/>
    <a:srgbClr val="FF6600"/>
    <a:srgbClr val="4CC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E4D62-130B-46E2-830F-33B4D27D50CE}" type="datetimeFigureOut">
              <a:rPr lang="pt-BR" smtClean="0"/>
              <a:t>22/06/2020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08A13-04D3-44C4-8927-319EE84BB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26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2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3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533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2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6005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74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58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6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8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2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8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55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9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5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0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rkrvRlty5M" TargetMode="External"/><Relationship Id="rId2" Type="http://schemas.openxmlformats.org/officeDocument/2006/relationships/hyperlink" Target="https://www.youtube.com/watch?v=JpfK2zLiS6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frenglish.ru/interchange.html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www.cevie-dgespe.com/documentos/1804b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sl.net/pdf/interchange_3ed_studbk_lev0_unit6.pdf" TargetMode="Externa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cristianebrito1978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hyperlink" Target="https://docente.ifrn.edu.br/cristianecruz/projetos-de-extensao/spanglish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qLzbLCpack" TargetMode="External"/><Relationship Id="rId2" Type="http://schemas.openxmlformats.org/officeDocument/2006/relationships/hyperlink" Target="https://www.youtube.com/watch?v=bh1maOckh1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10142324-93CC-4CD9-A916-5F856ACE5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07" b="27543"/>
          <a:stretch/>
        </p:blipFill>
        <p:spPr bwMode="auto">
          <a:xfrm>
            <a:off x="-1" y="0"/>
            <a:ext cx="12191999" cy="68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001CEEE5-D251-44CB-A998-3179CB559EED}"/>
              </a:ext>
            </a:extLst>
          </p:cNvPr>
          <p:cNvSpPr txBox="1">
            <a:spLocks/>
          </p:cNvSpPr>
          <p:nvPr/>
        </p:nvSpPr>
        <p:spPr>
          <a:xfrm>
            <a:off x="3910519" y="5390992"/>
            <a:ext cx="8066498" cy="1087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pt-BR" sz="2000" b="1" dirty="0">
                <a:solidFill>
                  <a:schemeClr val="bg1"/>
                </a:solidFill>
              </a:rPr>
              <a:t>Coordenadora: </a:t>
            </a:r>
            <a:r>
              <a:rPr lang="pt-BR" sz="2000" dirty="0" err="1">
                <a:solidFill>
                  <a:schemeClr val="bg1"/>
                </a:solidFill>
              </a:rPr>
              <a:t>Profª</a:t>
            </a:r>
            <a:r>
              <a:rPr lang="pt-BR" sz="2000" dirty="0">
                <a:solidFill>
                  <a:schemeClr val="bg1"/>
                </a:solidFill>
              </a:rPr>
              <a:t>. Ma. Cristiane de Brito Cruz </a:t>
            </a:r>
          </a:p>
          <a:p>
            <a:pPr algn="r">
              <a:spcBef>
                <a:spcPts val="0"/>
              </a:spcBef>
            </a:pPr>
            <a:r>
              <a:rPr lang="pt-BR" sz="2000" b="1" dirty="0">
                <a:solidFill>
                  <a:schemeClr val="bg1"/>
                </a:solidFill>
              </a:rPr>
              <a:t>Aluna voluntária: </a:t>
            </a:r>
            <a:r>
              <a:rPr lang="pt-BR" sz="2000" dirty="0">
                <a:solidFill>
                  <a:schemeClr val="bg1"/>
                </a:solidFill>
              </a:rPr>
              <a:t>Kelly Aline Hipólito de Medeiros</a:t>
            </a:r>
          </a:p>
          <a:p>
            <a:pPr algn="r">
              <a:spcBef>
                <a:spcPts val="0"/>
              </a:spcBef>
            </a:pPr>
            <a:r>
              <a:rPr lang="pt-BR" sz="2000" b="1" dirty="0">
                <a:solidFill>
                  <a:schemeClr val="bg1"/>
                </a:solidFill>
              </a:rPr>
              <a:t>Aluna bolsista: </a:t>
            </a:r>
            <a:r>
              <a:rPr lang="pt-BR" sz="2000" dirty="0" err="1">
                <a:solidFill>
                  <a:schemeClr val="bg1"/>
                </a:solidFill>
              </a:rPr>
              <a:t>Eline</a:t>
            </a:r>
            <a:r>
              <a:rPr lang="pt-BR" sz="2000" dirty="0">
                <a:solidFill>
                  <a:schemeClr val="bg1"/>
                </a:solidFill>
              </a:rPr>
              <a:t> Costa de Lima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CF15BE9-F9A6-4D88-A6F3-2D1F498112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17913" r="10009" b="6365"/>
          <a:stretch/>
        </p:blipFill>
        <p:spPr>
          <a:xfrm>
            <a:off x="311285" y="4053899"/>
            <a:ext cx="3404682" cy="2274059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E80E74D3-32D3-4176-B221-F0469D34666F}"/>
              </a:ext>
            </a:extLst>
          </p:cNvPr>
          <p:cNvSpPr txBox="1">
            <a:spLocks/>
          </p:cNvSpPr>
          <p:nvPr/>
        </p:nvSpPr>
        <p:spPr>
          <a:xfrm>
            <a:off x="2470825" y="183960"/>
            <a:ext cx="8283064" cy="10806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200" b="1" dirty="0" err="1">
                <a:solidFill>
                  <a:schemeClr val="bg1"/>
                </a:solidFill>
              </a:rPr>
              <a:t>Pró-reitoria</a:t>
            </a:r>
            <a:r>
              <a:rPr lang="pt-BR" sz="2200" b="1" dirty="0">
                <a:solidFill>
                  <a:schemeClr val="bg1"/>
                </a:solidFill>
              </a:rPr>
              <a:t> de Extensão</a:t>
            </a:r>
            <a:br>
              <a:rPr lang="pt-BR" sz="2200" b="1" dirty="0">
                <a:solidFill>
                  <a:schemeClr val="bg1"/>
                </a:solidFill>
              </a:rPr>
            </a:br>
            <a:r>
              <a:rPr lang="pt-BR" sz="2200" b="1" dirty="0">
                <a:solidFill>
                  <a:schemeClr val="bg1"/>
                </a:solidFill>
              </a:rPr>
              <a:t>Programa de Apoio Institucional à Extensão</a:t>
            </a:r>
            <a:br>
              <a:rPr lang="pt-BR" sz="2200" b="1" dirty="0">
                <a:solidFill>
                  <a:schemeClr val="bg1"/>
                </a:solidFill>
              </a:rPr>
            </a:br>
            <a:r>
              <a:rPr lang="pt-BR" sz="2200" b="1" dirty="0">
                <a:solidFill>
                  <a:schemeClr val="bg1"/>
                </a:solidFill>
              </a:rPr>
              <a:t>Coordenação de Extensão do IFRN campus Currais Novos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2191DEF-C6E9-43F3-8DF9-27189B698EE5}"/>
              </a:ext>
            </a:extLst>
          </p:cNvPr>
          <p:cNvCxnSpPr>
            <a:cxnSpLocks/>
          </p:cNvCxnSpPr>
          <p:nvPr/>
        </p:nvCxnSpPr>
        <p:spPr>
          <a:xfrm>
            <a:off x="144850" y="2451653"/>
            <a:ext cx="15911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id="{6AFB8009-F13E-4239-A036-E02FD6D8365E}"/>
              </a:ext>
            </a:extLst>
          </p:cNvPr>
          <p:cNvSpPr txBox="1">
            <a:spLocks/>
          </p:cNvSpPr>
          <p:nvPr/>
        </p:nvSpPr>
        <p:spPr>
          <a:xfrm>
            <a:off x="2133601" y="2295728"/>
            <a:ext cx="9163050" cy="20820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Metodologias mais conhecidas no Ensino-aprendizagem de língua inglesa – Parte II</a:t>
            </a:r>
            <a:endParaRPr lang="pt-BR" sz="4500" b="1" dirty="0">
              <a:solidFill>
                <a:srgbClr val="A365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E2444094-CC8D-4701-8DC0-3BDDCE43C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35" y="252919"/>
            <a:ext cx="1809294" cy="26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37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9B2064C-E4B6-48B0-BC48-55CA0C98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84" y="0"/>
            <a:ext cx="10157789" cy="702366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DESUGGESTOPEDIA</a:t>
            </a:r>
            <a:br>
              <a:rPr lang="en-US" sz="4800" b="1" dirty="0">
                <a:solidFill>
                  <a:srgbClr val="00B050"/>
                </a:solidFill>
              </a:rPr>
            </a:br>
            <a:r>
              <a:rPr lang="en-US" sz="4800" b="1" dirty="0">
                <a:solidFill>
                  <a:srgbClr val="00B050"/>
                </a:solidFill>
              </a:rPr>
              <a:t>		</a:t>
            </a:r>
            <a:endParaRPr lang="pt-BR" sz="4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4D7D20AA-FD21-4563-996B-5E2E17461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he All-in-One Guide to TPR (Total Physical Response) - Teach ...">
            <a:extLst>
              <a:ext uri="{FF2B5EF4-FFF2-40B4-BE49-F238E27FC236}">
                <a16:creationId xmlns:a16="http://schemas.microsoft.com/office/drawing/2014/main" id="{3A7B6205-87B7-4E40-9EF0-44129933B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6" b="7779"/>
          <a:stretch/>
        </p:blipFill>
        <p:spPr bwMode="auto">
          <a:xfrm>
            <a:off x="1912801" y="981626"/>
            <a:ext cx="9637298" cy="5381074"/>
          </a:xfrm>
          <a:prstGeom prst="rect">
            <a:avLst/>
          </a:prstGeom>
          <a:noFill/>
          <a:effectLst>
            <a:outerShdw blurRad="50800" dist="2667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202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1681FB2-69FF-414E-B4A2-E88510CC2CC1}"/>
              </a:ext>
            </a:extLst>
          </p:cNvPr>
          <p:cNvSpPr/>
          <p:nvPr/>
        </p:nvSpPr>
        <p:spPr>
          <a:xfrm>
            <a:off x="1276902" y="2421032"/>
            <a:ext cx="9850774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Animation</a:t>
            </a:r>
            <a:endParaRPr lang="pt-BR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dirty="0">
                <a:hlinkClick r:id="rId2"/>
              </a:rPr>
              <a:t>https://www.youtube.com/watch?v=JpfK2zLiS64</a:t>
            </a:r>
            <a:endParaRPr lang="pt-BR" sz="2900" dirty="0"/>
          </a:p>
          <a:p>
            <a:r>
              <a:rPr lang="pt-B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Larsen-freeman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oficial </a:t>
            </a:r>
            <a:r>
              <a:rPr lang="pt-B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pt-BR" sz="3200">
                <a:hlinkClick r:id="rId3"/>
              </a:rPr>
              <a:t>https://www.youtube.com/watch?v=3rkrvRlty5M</a:t>
            </a:r>
            <a:endParaRPr lang="pt-BR" sz="29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5DCE6A8-4E04-4E61-9500-AD49CA031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84" y="0"/>
            <a:ext cx="10157789" cy="702366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DESUGGESTOPEDIA</a:t>
            </a:r>
            <a:br>
              <a:rPr lang="en-US" sz="4800" b="1" dirty="0">
                <a:solidFill>
                  <a:srgbClr val="00B050"/>
                </a:solidFill>
              </a:rPr>
            </a:br>
            <a:r>
              <a:rPr lang="en-US" sz="4800" b="1" dirty="0">
                <a:solidFill>
                  <a:srgbClr val="00B050"/>
                </a:solidFill>
              </a:rPr>
              <a:t>		</a:t>
            </a:r>
            <a:endParaRPr lang="pt-BR" sz="4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6617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859" y="874643"/>
            <a:ext cx="10393295" cy="5499652"/>
          </a:xfrm>
        </p:spPr>
        <p:txBody>
          <a:bodyPr>
            <a:noAutofit/>
          </a:bodyPr>
          <a:lstStyle/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The student is considered as a </a:t>
            </a:r>
            <a:r>
              <a:rPr lang="en-US" sz="2400" b="1" dirty="0">
                <a:solidFill>
                  <a:schemeClr val="tx1"/>
                </a:solidFill>
              </a:rPr>
              <a:t>whole person</a:t>
            </a:r>
            <a:r>
              <a:rPr lang="en-US" sz="2400" dirty="0">
                <a:solidFill>
                  <a:schemeClr val="tx1"/>
                </a:solidFill>
              </a:rPr>
              <a:t> (intellect, feelings, physical reactions, instinctive protective reactions, desire to learn);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Derived from the </a:t>
            </a:r>
            <a:r>
              <a:rPr lang="en-US" sz="2400" b="1" dirty="0">
                <a:solidFill>
                  <a:schemeClr val="tx1"/>
                </a:solidFill>
              </a:rPr>
              <a:t>Counselling-Learning Approach </a:t>
            </a:r>
            <a:r>
              <a:rPr lang="en-US" sz="2400" dirty="0">
                <a:solidFill>
                  <a:schemeClr val="tx1"/>
                </a:solidFill>
              </a:rPr>
              <a:t>by</a:t>
            </a:r>
            <a:r>
              <a:rPr lang="en-US" sz="2400" b="1" dirty="0">
                <a:solidFill>
                  <a:schemeClr val="tx1"/>
                </a:solidFill>
              </a:rPr>
              <a:t> Charles A. Curran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Derived from </a:t>
            </a:r>
            <a:r>
              <a:rPr lang="en-US" sz="2400" b="1" dirty="0">
                <a:solidFill>
                  <a:schemeClr val="tx1"/>
                </a:solidFill>
              </a:rPr>
              <a:t>Humanistic Psychology </a:t>
            </a:r>
            <a:r>
              <a:rPr lang="en-US" sz="2400" dirty="0">
                <a:solidFill>
                  <a:schemeClr val="tx1"/>
                </a:solidFill>
              </a:rPr>
              <a:t>by</a:t>
            </a:r>
            <a:r>
              <a:rPr lang="en-US" sz="2400" b="1" dirty="0">
                <a:solidFill>
                  <a:schemeClr val="tx1"/>
                </a:solidFill>
              </a:rPr>
              <a:t> Carl Rogers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Students are afraid to appear </a:t>
            </a:r>
            <a:r>
              <a:rPr lang="en-US" sz="2400" b="1" dirty="0">
                <a:solidFill>
                  <a:schemeClr val="tx1"/>
                </a:solidFill>
              </a:rPr>
              <a:t>foolish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The teacher is a language </a:t>
            </a:r>
            <a:r>
              <a:rPr lang="en-US" sz="2400" b="1" dirty="0">
                <a:solidFill>
                  <a:schemeClr val="tx1"/>
                </a:solidFill>
              </a:rPr>
              <a:t>counselor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The teacher </a:t>
            </a:r>
            <a:r>
              <a:rPr lang="en-US" sz="2400" b="1" dirty="0">
                <a:solidFill>
                  <a:schemeClr val="tx1"/>
                </a:solidFill>
              </a:rPr>
              <a:t>must</a:t>
            </a:r>
            <a:r>
              <a:rPr lang="en-US" sz="2400" dirty="0">
                <a:solidFill>
                  <a:schemeClr val="tx1"/>
                </a:solidFill>
              </a:rPr>
              <a:t> understand the students </a:t>
            </a:r>
            <a:r>
              <a:rPr lang="en-US" sz="2400" b="1" dirty="0">
                <a:solidFill>
                  <a:schemeClr val="tx1"/>
                </a:solidFill>
              </a:rPr>
              <a:t>struggles</a:t>
            </a:r>
            <a:r>
              <a:rPr lang="en-US" sz="2400" dirty="0">
                <a:solidFill>
                  <a:schemeClr val="tx1"/>
                </a:solidFill>
              </a:rPr>
              <a:t> on learning;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By understanding students fears and being </a:t>
            </a:r>
            <a:r>
              <a:rPr lang="en-US" sz="2400" b="1" dirty="0">
                <a:solidFill>
                  <a:schemeClr val="tx1"/>
                </a:solidFill>
              </a:rPr>
              <a:t>sensitive</a:t>
            </a:r>
            <a:r>
              <a:rPr lang="en-US" sz="2400" dirty="0">
                <a:solidFill>
                  <a:schemeClr val="tx1"/>
                </a:solidFill>
              </a:rPr>
              <a:t> to them we can help students to </a:t>
            </a:r>
            <a:r>
              <a:rPr lang="en-US" sz="2400" b="1" dirty="0">
                <a:solidFill>
                  <a:schemeClr val="tx1"/>
                </a:solidFill>
              </a:rPr>
              <a:t>overcome</a:t>
            </a:r>
            <a:r>
              <a:rPr lang="en-US" sz="2400" dirty="0">
                <a:solidFill>
                  <a:schemeClr val="tx1"/>
                </a:solidFill>
              </a:rPr>
              <a:t> their negative feelings and turn them into positive energy;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Students sit in </a:t>
            </a:r>
            <a:r>
              <a:rPr lang="en-US" sz="2400" b="1" dirty="0">
                <a:solidFill>
                  <a:schemeClr val="tx1"/>
                </a:solidFill>
              </a:rPr>
              <a:t>circles</a:t>
            </a:r>
            <a:r>
              <a:rPr lang="en-US" sz="2400" dirty="0">
                <a:solidFill>
                  <a:schemeClr val="tx1"/>
                </a:solidFill>
              </a:rPr>
              <a:t>; 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The teacher uses a </a:t>
            </a:r>
            <a:r>
              <a:rPr lang="en-US" sz="2400" b="1" dirty="0">
                <a:solidFill>
                  <a:schemeClr val="tx1"/>
                </a:solidFill>
              </a:rPr>
              <a:t>tape recorder </a:t>
            </a:r>
            <a:r>
              <a:rPr lang="en-US" sz="2400" dirty="0">
                <a:solidFill>
                  <a:schemeClr val="tx1"/>
                </a:solidFill>
              </a:rPr>
              <a:t>in every class;</a:t>
            </a: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r" fontAlgn="base">
              <a:spcBef>
                <a:spcPts val="0"/>
              </a:spcBef>
              <a:buNone/>
            </a:pPr>
            <a:r>
              <a:rPr lang="en-US" sz="2000" dirty="0">
                <a:solidFill>
                  <a:srgbClr val="7030A0"/>
                </a:solidFill>
              </a:rPr>
              <a:t>LARSEN-FREEMAN, Diane. </a:t>
            </a:r>
            <a:r>
              <a:rPr lang="en-US" sz="2000" b="1" i="1" dirty="0">
                <a:solidFill>
                  <a:srgbClr val="7030A0"/>
                </a:solidFill>
              </a:rPr>
              <a:t>Techniques and principles in language teaching.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</a:p>
          <a:p>
            <a:pPr marL="0" indent="0" algn="r" fontAlgn="base">
              <a:spcBef>
                <a:spcPts val="0"/>
              </a:spcBef>
              <a:buNone/>
            </a:pPr>
            <a:r>
              <a:rPr lang="en-US" sz="2000" dirty="0">
                <a:solidFill>
                  <a:srgbClr val="7030A0"/>
                </a:solidFill>
              </a:rPr>
              <a:t>Oxford University, 2000.</a:t>
            </a: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9B2064C-E4B6-48B0-BC48-55CA0C98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0"/>
            <a:ext cx="10157789" cy="702366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LANGUAGE LEARNING</a:t>
            </a:r>
            <a:br>
              <a:rPr lang="en-US" sz="4800" b="1" dirty="0">
                <a:solidFill>
                  <a:srgbClr val="7030A0"/>
                </a:solidFill>
              </a:rPr>
            </a:br>
            <a:r>
              <a:rPr lang="en-US" sz="4800" b="1" dirty="0">
                <a:solidFill>
                  <a:srgbClr val="7030A0"/>
                </a:solidFill>
              </a:rPr>
              <a:t>		</a:t>
            </a:r>
            <a:endParaRPr lang="pt-BR" sz="4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F3F770B1-67B3-47CA-98DA-8148C1011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594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444" y="702366"/>
            <a:ext cx="10157789" cy="5956852"/>
          </a:xfrm>
        </p:spPr>
        <p:txBody>
          <a:bodyPr>
            <a:noAutofit/>
          </a:bodyPr>
          <a:lstStyle/>
          <a:p>
            <a:pPr algn="just"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The students says something in their </a:t>
            </a:r>
            <a:r>
              <a:rPr lang="en-US" sz="2300" b="1" dirty="0">
                <a:solidFill>
                  <a:schemeClr val="tx1"/>
                </a:solidFill>
              </a:rPr>
              <a:t>mother tongue</a:t>
            </a:r>
            <a:r>
              <a:rPr lang="en-US" sz="2300" dirty="0">
                <a:solidFill>
                  <a:schemeClr val="tx1"/>
                </a:solidFill>
              </a:rPr>
              <a:t> and the teacher </a:t>
            </a:r>
            <a:r>
              <a:rPr lang="en-US" sz="2300" b="1" dirty="0">
                <a:solidFill>
                  <a:schemeClr val="tx1"/>
                </a:solidFill>
              </a:rPr>
              <a:t>translates</a:t>
            </a:r>
            <a:r>
              <a:rPr lang="en-US" sz="2300" dirty="0">
                <a:solidFill>
                  <a:schemeClr val="tx1"/>
                </a:solidFill>
              </a:rPr>
              <a:t> to them;</a:t>
            </a:r>
          </a:p>
          <a:p>
            <a:pPr algn="just"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The dialogue is </a:t>
            </a:r>
            <a:r>
              <a:rPr lang="en-US" sz="2300" b="1" dirty="0">
                <a:solidFill>
                  <a:schemeClr val="tx1"/>
                </a:solidFill>
              </a:rPr>
              <a:t>recorded</a:t>
            </a:r>
            <a:r>
              <a:rPr lang="en-US" sz="2300" dirty="0">
                <a:solidFill>
                  <a:schemeClr val="tx1"/>
                </a:solidFill>
              </a:rPr>
              <a:t> and then played to be </a:t>
            </a:r>
            <a:r>
              <a:rPr lang="en-US" sz="2300" b="1" dirty="0">
                <a:solidFill>
                  <a:schemeClr val="tx1"/>
                </a:solidFill>
              </a:rPr>
              <a:t>transcribed</a:t>
            </a:r>
            <a:r>
              <a:rPr lang="en-US" sz="2300" dirty="0">
                <a:solidFill>
                  <a:schemeClr val="tx1"/>
                </a:solidFill>
              </a:rPr>
              <a:t>;</a:t>
            </a:r>
          </a:p>
          <a:p>
            <a:pPr algn="just"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The sentences are organized into “</a:t>
            </a:r>
            <a:r>
              <a:rPr lang="en-US" sz="2300" b="1" dirty="0">
                <a:solidFill>
                  <a:schemeClr val="tx1"/>
                </a:solidFill>
              </a:rPr>
              <a:t>chunks</a:t>
            </a:r>
            <a:r>
              <a:rPr lang="en-US" sz="2300" dirty="0">
                <a:solidFill>
                  <a:schemeClr val="tx1"/>
                </a:solidFill>
              </a:rPr>
              <a:t>” for the student to memorized the patterns;</a:t>
            </a:r>
          </a:p>
          <a:p>
            <a:pPr algn="just"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After everyone participates in the dialogue (made by the students) their voices are on the recording and the </a:t>
            </a:r>
            <a:r>
              <a:rPr lang="en-US" sz="2300" b="1" dirty="0">
                <a:solidFill>
                  <a:schemeClr val="tx1"/>
                </a:solidFill>
              </a:rPr>
              <a:t>listen</a:t>
            </a:r>
            <a:r>
              <a:rPr lang="en-US" sz="2300" dirty="0">
                <a:solidFill>
                  <a:schemeClr val="tx1"/>
                </a:solidFill>
              </a:rPr>
              <a:t> to it;</a:t>
            </a:r>
          </a:p>
          <a:p>
            <a:pPr algn="just"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The students are asked in their mother tongue </a:t>
            </a:r>
            <a:r>
              <a:rPr lang="en-US" sz="2300" b="1" dirty="0">
                <a:solidFill>
                  <a:schemeClr val="tx1"/>
                </a:solidFill>
              </a:rPr>
              <a:t>how they felt </a:t>
            </a:r>
            <a:r>
              <a:rPr lang="en-US" sz="2300" dirty="0">
                <a:solidFill>
                  <a:schemeClr val="tx1"/>
                </a:solidFill>
              </a:rPr>
              <a:t>in this activity;</a:t>
            </a:r>
          </a:p>
          <a:p>
            <a:pPr algn="just"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After this the students came back to the chairs (not in circle) and the teacher writes the dialogue in the </a:t>
            </a:r>
            <a:r>
              <a:rPr lang="en-US" sz="2300" b="1" dirty="0">
                <a:solidFill>
                  <a:schemeClr val="tx1"/>
                </a:solidFill>
              </a:rPr>
              <a:t>blackboard</a:t>
            </a:r>
            <a:r>
              <a:rPr lang="en-US" sz="2300" dirty="0">
                <a:solidFill>
                  <a:schemeClr val="tx1"/>
                </a:solidFill>
              </a:rPr>
              <a:t>;</a:t>
            </a:r>
          </a:p>
          <a:p>
            <a:pPr algn="just"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The dialogue is </a:t>
            </a:r>
            <a:r>
              <a:rPr lang="en-US" sz="2300" b="1" dirty="0">
                <a:solidFill>
                  <a:schemeClr val="tx1"/>
                </a:solidFill>
              </a:rPr>
              <a:t>translated</a:t>
            </a:r>
            <a:r>
              <a:rPr lang="en-US" sz="2300" dirty="0">
                <a:solidFill>
                  <a:schemeClr val="tx1"/>
                </a:solidFill>
              </a:rPr>
              <a:t> by the students;</a:t>
            </a:r>
          </a:p>
          <a:p>
            <a:pPr algn="just"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They practice the </a:t>
            </a:r>
            <a:r>
              <a:rPr lang="en-US" sz="2300" b="1" dirty="0">
                <a:solidFill>
                  <a:schemeClr val="tx1"/>
                </a:solidFill>
              </a:rPr>
              <a:t>pronunciation</a:t>
            </a:r>
            <a:r>
              <a:rPr lang="en-US" sz="2300" dirty="0">
                <a:solidFill>
                  <a:schemeClr val="tx1"/>
                </a:solidFill>
              </a:rPr>
              <a:t> individually or with the teacher as they raise their hands;</a:t>
            </a:r>
          </a:p>
          <a:p>
            <a:pPr algn="just"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The teacher </a:t>
            </a:r>
            <a:r>
              <a:rPr lang="en-US" sz="2300" b="1" dirty="0">
                <a:solidFill>
                  <a:schemeClr val="tx1"/>
                </a:solidFill>
              </a:rPr>
              <a:t>records</a:t>
            </a:r>
            <a:r>
              <a:rPr lang="en-US" sz="2300" dirty="0">
                <a:solidFill>
                  <a:schemeClr val="tx1"/>
                </a:solidFill>
              </a:rPr>
              <a:t> and helps always behind the students;</a:t>
            </a:r>
          </a:p>
          <a:p>
            <a:pPr marL="0" indent="0" algn="r" fontAlgn="base">
              <a:spcBef>
                <a:spcPts val="0"/>
              </a:spcBef>
              <a:buNone/>
            </a:pPr>
            <a:r>
              <a:rPr lang="en-US" sz="2000" dirty="0">
                <a:solidFill>
                  <a:srgbClr val="7030A0"/>
                </a:solidFill>
              </a:rPr>
              <a:t>LARSEN-FREEMAN, Diane. </a:t>
            </a:r>
            <a:r>
              <a:rPr lang="en-US" sz="2000" b="1" i="1" dirty="0">
                <a:solidFill>
                  <a:srgbClr val="7030A0"/>
                </a:solidFill>
              </a:rPr>
              <a:t>Techniques and principles in language teaching.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</a:p>
          <a:p>
            <a:pPr marL="0" indent="0" algn="r" fontAlgn="base">
              <a:spcBef>
                <a:spcPts val="0"/>
              </a:spcBef>
              <a:buNone/>
            </a:pPr>
            <a:r>
              <a:rPr lang="en-US" sz="2000" dirty="0">
                <a:solidFill>
                  <a:srgbClr val="7030A0"/>
                </a:solidFill>
              </a:rPr>
              <a:t>Oxford University, 2000.</a:t>
            </a:r>
          </a:p>
          <a:p>
            <a:pPr algn="just" fontAlgn="base"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3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3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3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3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3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3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3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3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9B2064C-E4B6-48B0-BC48-55CA0C98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0"/>
            <a:ext cx="10157789" cy="702366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LANGUAGE LEARNING</a:t>
            </a:r>
            <a:br>
              <a:rPr lang="en-US" sz="4800" b="1" dirty="0">
                <a:solidFill>
                  <a:srgbClr val="7030A0"/>
                </a:solidFill>
              </a:rPr>
            </a:br>
            <a:r>
              <a:rPr lang="en-US" sz="4800" b="1" dirty="0">
                <a:solidFill>
                  <a:srgbClr val="7030A0"/>
                </a:solidFill>
              </a:rPr>
              <a:t>		</a:t>
            </a:r>
            <a:endParaRPr lang="pt-BR" sz="4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F8195763-022A-47E3-B0FD-C1E3F1A3E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853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096" y="848140"/>
            <a:ext cx="9922283" cy="5512905"/>
          </a:xfrm>
        </p:spPr>
        <p:txBody>
          <a:bodyPr>
            <a:noAutofit/>
          </a:bodyPr>
          <a:lstStyle/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The students works in </a:t>
            </a:r>
            <a:r>
              <a:rPr lang="en-US" sz="2400" b="1" dirty="0">
                <a:solidFill>
                  <a:schemeClr val="tx1"/>
                </a:solidFill>
              </a:rPr>
              <a:t>groups</a:t>
            </a:r>
            <a:r>
              <a:rPr lang="en-US" sz="2400" dirty="0">
                <a:solidFill>
                  <a:schemeClr val="tx1"/>
                </a:solidFill>
              </a:rPr>
              <a:t> to create new sentences and if they have doubts, they ask the teacher;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In the end of the class the teacher always asks how the students are feeling about the class;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The teacher in other classes </a:t>
            </a:r>
            <a:r>
              <a:rPr lang="en-US" sz="2400" b="1" dirty="0">
                <a:solidFill>
                  <a:schemeClr val="tx1"/>
                </a:solidFill>
              </a:rPr>
              <a:t>focus on grammar topics </a:t>
            </a:r>
            <a:r>
              <a:rPr lang="en-US" sz="2400" dirty="0">
                <a:solidFill>
                  <a:schemeClr val="tx1"/>
                </a:solidFill>
              </a:rPr>
              <a:t>in the dialogue;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The dialogue can be </a:t>
            </a:r>
            <a:r>
              <a:rPr lang="en-US" sz="2400" b="1" dirty="0">
                <a:solidFill>
                  <a:schemeClr val="tx1"/>
                </a:solidFill>
              </a:rPr>
              <a:t>repeated</a:t>
            </a:r>
            <a:r>
              <a:rPr lang="en-US" sz="2400" dirty="0">
                <a:solidFill>
                  <a:schemeClr val="tx1"/>
                </a:solidFill>
              </a:rPr>
              <a:t> next classes by the students;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The teacher brings </a:t>
            </a:r>
            <a:r>
              <a:rPr lang="en-US" sz="2400" b="1" dirty="0">
                <a:solidFill>
                  <a:schemeClr val="tx1"/>
                </a:solidFill>
              </a:rPr>
              <a:t>pictures</a:t>
            </a:r>
            <a:r>
              <a:rPr lang="en-US" sz="2400" dirty="0">
                <a:solidFill>
                  <a:schemeClr val="tx1"/>
                </a:solidFill>
              </a:rPr>
              <a:t> and simulates another dialogue like the first class;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Language is for </a:t>
            </a:r>
            <a:r>
              <a:rPr lang="en-US" sz="2400" b="1" dirty="0">
                <a:solidFill>
                  <a:schemeClr val="tx1"/>
                </a:solidFill>
              </a:rPr>
              <a:t>communication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Students feel more </a:t>
            </a:r>
            <a:r>
              <a:rPr lang="en-US" sz="2400" b="1" dirty="0">
                <a:solidFill>
                  <a:schemeClr val="tx1"/>
                </a:solidFill>
              </a:rPr>
              <a:t>secure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The teacher </a:t>
            </a:r>
            <a:r>
              <a:rPr lang="en-US" sz="2400" b="1" dirty="0">
                <a:solidFill>
                  <a:schemeClr val="tx1"/>
                </a:solidFill>
              </a:rPr>
              <a:t>accepts</a:t>
            </a:r>
            <a:r>
              <a:rPr lang="en-US" sz="2400" dirty="0">
                <a:solidFill>
                  <a:schemeClr val="tx1"/>
                </a:solidFill>
              </a:rPr>
              <a:t> what students say;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The use of </a:t>
            </a:r>
            <a:r>
              <a:rPr lang="en-US" sz="2400" b="1" dirty="0">
                <a:solidFill>
                  <a:schemeClr val="tx1"/>
                </a:solidFill>
              </a:rPr>
              <a:t>mother tongue </a:t>
            </a:r>
            <a:r>
              <a:rPr lang="en-US" sz="2400" dirty="0">
                <a:solidFill>
                  <a:schemeClr val="tx1"/>
                </a:solidFill>
              </a:rPr>
              <a:t>makes the learning </a:t>
            </a:r>
            <a:r>
              <a:rPr lang="en-US" sz="2400" b="1" dirty="0">
                <a:solidFill>
                  <a:schemeClr val="tx1"/>
                </a:solidFill>
              </a:rPr>
              <a:t>clear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r" fontAlgn="base">
              <a:spcBef>
                <a:spcPts val="0"/>
              </a:spcBef>
              <a:buNone/>
            </a:pPr>
            <a:r>
              <a:rPr lang="en-US" sz="2000" dirty="0">
                <a:solidFill>
                  <a:srgbClr val="7030A0"/>
                </a:solidFill>
              </a:rPr>
              <a:t>LARSEN-FREEMAN, Diane. </a:t>
            </a:r>
            <a:r>
              <a:rPr lang="en-US" sz="2000" b="1" i="1" dirty="0">
                <a:solidFill>
                  <a:srgbClr val="7030A0"/>
                </a:solidFill>
              </a:rPr>
              <a:t>Techniques and principles in language teaching.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</a:p>
          <a:p>
            <a:pPr marL="0" indent="0" algn="r" fontAlgn="base">
              <a:spcBef>
                <a:spcPts val="0"/>
              </a:spcBef>
              <a:buNone/>
            </a:pPr>
            <a:r>
              <a:rPr lang="en-US" sz="2000" dirty="0">
                <a:solidFill>
                  <a:srgbClr val="7030A0"/>
                </a:solidFill>
              </a:rPr>
              <a:t>Oxford University, 2000.</a:t>
            </a:r>
          </a:p>
          <a:p>
            <a:pPr algn="just" fontAlgn="base"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9B2064C-E4B6-48B0-BC48-55CA0C98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0"/>
            <a:ext cx="10157789" cy="702366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LANGUAGE LEARNING</a:t>
            </a:r>
            <a:br>
              <a:rPr lang="en-US" sz="4800" b="1" dirty="0">
                <a:solidFill>
                  <a:srgbClr val="7030A0"/>
                </a:solidFill>
              </a:rPr>
            </a:br>
            <a:r>
              <a:rPr lang="en-US" sz="4800" b="1" dirty="0">
                <a:solidFill>
                  <a:srgbClr val="7030A0"/>
                </a:solidFill>
              </a:rPr>
              <a:t>		</a:t>
            </a:r>
            <a:endParaRPr lang="pt-BR" sz="4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7355C483-6F3E-4C88-994F-C9755477E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53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9B2064C-E4B6-48B0-BC48-55CA0C98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308" y="27321"/>
            <a:ext cx="9899370" cy="7023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LANGUAGE LEARNING</a:t>
            </a:r>
            <a:br>
              <a:rPr lang="en-US" sz="4800" b="1" dirty="0">
                <a:solidFill>
                  <a:srgbClr val="7030A0"/>
                </a:solidFill>
              </a:rPr>
            </a:br>
            <a:r>
              <a:rPr lang="en-US" sz="4800" b="1" dirty="0">
                <a:solidFill>
                  <a:srgbClr val="7030A0"/>
                </a:solidFill>
              </a:rPr>
              <a:t>		</a:t>
            </a:r>
            <a:endParaRPr lang="pt-BR" sz="4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F3F770B1-67B3-47CA-98DA-8148C1011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ommunity Language Learning by Raana Jilani on Prezi Next">
            <a:extLst>
              <a:ext uri="{FF2B5EF4-FFF2-40B4-BE49-F238E27FC236}">
                <a16:creationId xmlns:a16="http://schemas.microsoft.com/office/drawing/2014/main" id="{4860196F-8B60-4AA4-BC70-0DC01714E0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" r="4373"/>
          <a:stretch/>
        </p:blipFill>
        <p:spPr bwMode="auto">
          <a:xfrm>
            <a:off x="1924953" y="940087"/>
            <a:ext cx="9429725" cy="5539409"/>
          </a:xfrm>
          <a:prstGeom prst="rect">
            <a:avLst/>
          </a:prstGeom>
          <a:noFill/>
          <a:effectLst>
            <a:outerShdw blurRad="50800" dist="2667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 txBox="1">
            <a:spLocks/>
          </p:cNvSpPr>
          <p:nvPr/>
        </p:nvSpPr>
        <p:spPr>
          <a:xfrm>
            <a:off x="5125693" y="536913"/>
            <a:ext cx="5741095" cy="56023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175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indent="0" algn="ctr" fontAlgn="base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3000" b="1"/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Natural Approach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tângulo 1"/>
          <p:cNvSpPr/>
          <p:nvPr/>
        </p:nvSpPr>
        <p:spPr>
          <a:xfrm>
            <a:off x="9249592" y="1271963"/>
            <a:ext cx="26645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Krashen</a:t>
            </a:r>
            <a:r>
              <a:rPr lang="en-US" sz="2000" b="1" dirty="0"/>
              <a:t> and Terrell </a:t>
            </a:r>
            <a:endParaRPr lang="pt-BR" sz="2000" b="1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 txBox="1">
            <a:spLocks/>
          </p:cNvSpPr>
          <p:nvPr/>
        </p:nvSpPr>
        <p:spPr>
          <a:xfrm>
            <a:off x="5106648" y="1823529"/>
            <a:ext cx="5702994" cy="5967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175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indent="0" algn="ctr" fontAlgn="base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3000" b="1"/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The </a:t>
            </a:r>
            <a:r>
              <a:rPr lang="en-US" dirty="0" err="1"/>
              <a:t>Learnables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tângulo 7"/>
          <p:cNvSpPr/>
          <p:nvPr/>
        </p:nvSpPr>
        <p:spPr>
          <a:xfrm>
            <a:off x="9249592" y="2571756"/>
            <a:ext cx="8867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Winitz</a:t>
            </a:r>
            <a:endParaRPr lang="pt-BR" sz="2000" b="1" dirty="0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 txBox="1">
            <a:spLocks/>
          </p:cNvSpPr>
          <p:nvPr/>
        </p:nvSpPr>
        <p:spPr>
          <a:xfrm>
            <a:off x="5145156" y="3102450"/>
            <a:ext cx="5664894" cy="589606"/>
          </a:xfrm>
          <a:prstGeom prst="rect">
            <a:avLst/>
          </a:prstGeom>
          <a:solidFill>
            <a:srgbClr val="F254F2"/>
          </a:solidFill>
          <a:effectLst>
            <a:outerShdw blurRad="50800" dist="3175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indent="0" algn="ctr" fontAlgn="base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3000" b="1"/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The Lexical Approach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have Esquerda 4"/>
          <p:cNvSpPr/>
          <p:nvPr/>
        </p:nvSpPr>
        <p:spPr>
          <a:xfrm>
            <a:off x="4211707" y="795129"/>
            <a:ext cx="819150" cy="3910591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have Esquerda 9"/>
          <p:cNvSpPr/>
          <p:nvPr/>
        </p:nvSpPr>
        <p:spPr>
          <a:xfrm>
            <a:off x="4211707" y="2103783"/>
            <a:ext cx="819150" cy="1325217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 txBox="1">
            <a:spLocks/>
          </p:cNvSpPr>
          <p:nvPr/>
        </p:nvSpPr>
        <p:spPr>
          <a:xfrm>
            <a:off x="5126106" y="4383869"/>
            <a:ext cx="5702994" cy="674632"/>
          </a:xfrm>
          <a:prstGeom prst="rect">
            <a:avLst/>
          </a:prstGeom>
          <a:solidFill>
            <a:srgbClr val="00B0F0"/>
          </a:solidFill>
          <a:effectLst>
            <a:outerShdw blurRad="50800" dist="3175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indent="0" algn="ctr" fontAlgn="base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3000" b="1"/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Total Physical Response - TPR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9249592" y="3934136"/>
            <a:ext cx="1914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Michael Lewis</a:t>
            </a:r>
            <a:endParaRPr lang="pt-BR" sz="2000" b="1" dirty="0"/>
          </a:p>
        </p:txBody>
      </p:sp>
      <p:sp>
        <p:nvSpPr>
          <p:cNvPr id="13" name="Retângulo 12"/>
          <p:cNvSpPr/>
          <p:nvPr/>
        </p:nvSpPr>
        <p:spPr>
          <a:xfrm>
            <a:off x="9252958" y="5210123"/>
            <a:ext cx="1766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James Asher</a:t>
            </a:r>
            <a:endParaRPr lang="pt-BR" sz="2000" b="1" dirty="0"/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257" y="2199033"/>
            <a:ext cx="3162300" cy="1104900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317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 fontAlgn="base">
              <a:spcBef>
                <a:spcPts val="0"/>
              </a:spcBef>
              <a:buNone/>
            </a:pPr>
            <a:r>
              <a:rPr lang="en-US" sz="3000" b="1" dirty="0">
                <a:solidFill>
                  <a:schemeClr val="tx1"/>
                </a:solidFill>
              </a:rPr>
              <a:t>Comprehension Approach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2FD9B7BA-7E02-4B52-8A67-470AB06DE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9103A85-794E-4299-ACEB-014A54B582AC}"/>
              </a:ext>
            </a:extLst>
          </p:cNvPr>
          <p:cNvSpPr/>
          <p:nvPr/>
        </p:nvSpPr>
        <p:spPr>
          <a:xfrm>
            <a:off x="1734657" y="5742245"/>
            <a:ext cx="975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en-US" dirty="0">
                <a:solidFill>
                  <a:srgbClr val="7030A0"/>
                </a:solidFill>
              </a:rPr>
              <a:t>LARSEN-FREEMAN, Diane. </a:t>
            </a:r>
            <a:r>
              <a:rPr lang="en-US" b="1" i="1" dirty="0">
                <a:solidFill>
                  <a:srgbClr val="7030A0"/>
                </a:solidFill>
              </a:rPr>
              <a:t>Techniques and principles in language teaching.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  <a:p>
            <a:pPr algn="r" fontAlgn="base"/>
            <a:r>
              <a:rPr lang="en-US" dirty="0">
                <a:solidFill>
                  <a:srgbClr val="7030A0"/>
                </a:solidFill>
              </a:rPr>
              <a:t>Oxford University, 2000.</a:t>
            </a:r>
          </a:p>
        </p:txBody>
      </p:sp>
    </p:spTree>
    <p:extLst>
      <p:ext uri="{BB962C8B-B14F-4D97-AF65-F5344CB8AC3E}">
        <p14:creationId xmlns:p14="http://schemas.microsoft.com/office/powerpoint/2010/main" val="1914553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03" y="3071835"/>
            <a:ext cx="3162300" cy="1104900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317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 fontAlgn="base">
              <a:spcBef>
                <a:spcPts val="0"/>
              </a:spcBef>
              <a:buNone/>
            </a:pPr>
            <a:r>
              <a:rPr lang="en-US" sz="3000" b="1" dirty="0">
                <a:solidFill>
                  <a:schemeClr val="tx1"/>
                </a:solidFill>
              </a:rPr>
              <a:t>Comprehension Approach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9B2064C-E4B6-48B0-BC48-55CA0C98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870" y="646686"/>
            <a:ext cx="8769347" cy="702366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COMPREHENSION APPROACH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endParaRPr lang="pt-BR" sz="4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have Esquerda 4"/>
          <p:cNvSpPr/>
          <p:nvPr/>
        </p:nvSpPr>
        <p:spPr>
          <a:xfrm>
            <a:off x="3697353" y="2176485"/>
            <a:ext cx="800100" cy="287655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 txBox="1">
            <a:spLocks/>
          </p:cNvSpPr>
          <p:nvPr/>
        </p:nvSpPr>
        <p:spPr>
          <a:xfrm>
            <a:off x="4173603" y="2405085"/>
            <a:ext cx="7448550" cy="2724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spcBef>
                <a:spcPts val="0"/>
              </a:spcBef>
              <a:buNone/>
            </a:pPr>
            <a:r>
              <a:rPr lang="en-US" sz="2500" b="1" dirty="0" err="1">
                <a:solidFill>
                  <a:schemeClr val="tx1"/>
                </a:solidFill>
              </a:rPr>
              <a:t>Compreension</a:t>
            </a:r>
            <a:r>
              <a:rPr lang="en-US" sz="2500" b="1" dirty="0">
                <a:solidFill>
                  <a:schemeClr val="tx1"/>
                </a:solidFill>
              </a:rPr>
              <a:t> Approach</a:t>
            </a:r>
            <a:r>
              <a:rPr lang="en-US" sz="2500" dirty="0">
                <a:solidFill>
                  <a:schemeClr val="tx1"/>
                </a:solidFill>
              </a:rPr>
              <a:t> - gives importance to 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listening</a:t>
            </a:r>
            <a:r>
              <a:rPr lang="en-US" sz="2500" b="1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chemeClr val="tx1"/>
                </a:solidFill>
              </a:rPr>
              <a:t>(In the 1960s and 1970s some studies were discussing that learning should start </a:t>
            </a:r>
            <a:r>
              <a:rPr lang="en-US" sz="2500" b="1" dirty="0">
                <a:solidFill>
                  <a:schemeClr val="tx1"/>
                </a:solidFill>
              </a:rPr>
              <a:t>first by 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understanding</a:t>
            </a:r>
            <a:r>
              <a:rPr lang="en-US" sz="2500" b="1" dirty="0">
                <a:solidFill>
                  <a:schemeClr val="tx1"/>
                </a:solidFill>
              </a:rPr>
              <a:t> and then 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producing</a:t>
            </a:r>
            <a:r>
              <a:rPr lang="en-US" sz="2500" b="1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chemeClr val="tx1"/>
                </a:solidFill>
              </a:rPr>
              <a:t>language – like when baby children learn – listening first then speaking);</a:t>
            </a:r>
          </a:p>
        </p:txBody>
      </p:sp>
      <p:pic>
        <p:nvPicPr>
          <p:cNvPr id="7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563D1E66-9AC5-487C-90E7-DEEE8F183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54DCFFA3-C758-4656-AAB3-5351E41CCF02}"/>
              </a:ext>
            </a:extLst>
          </p:cNvPr>
          <p:cNvSpPr/>
          <p:nvPr/>
        </p:nvSpPr>
        <p:spPr>
          <a:xfrm>
            <a:off x="1699870" y="5490713"/>
            <a:ext cx="975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en-US" dirty="0">
                <a:solidFill>
                  <a:srgbClr val="7030A0"/>
                </a:solidFill>
              </a:rPr>
              <a:t>LARSEN-FREEMAN, Diane. </a:t>
            </a:r>
            <a:r>
              <a:rPr lang="en-US" b="1" i="1" dirty="0">
                <a:solidFill>
                  <a:srgbClr val="7030A0"/>
                </a:solidFill>
              </a:rPr>
              <a:t>Techniques and principles in language teaching.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  <a:p>
            <a:pPr algn="r" fontAlgn="base"/>
            <a:r>
              <a:rPr lang="en-US" dirty="0">
                <a:solidFill>
                  <a:srgbClr val="7030A0"/>
                </a:solidFill>
              </a:rPr>
              <a:t>Oxford University, 2000.</a:t>
            </a:r>
          </a:p>
        </p:txBody>
      </p:sp>
    </p:spTree>
    <p:extLst>
      <p:ext uri="{BB962C8B-B14F-4D97-AF65-F5344CB8AC3E}">
        <p14:creationId xmlns:p14="http://schemas.microsoft.com/office/powerpoint/2010/main" val="3314907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 txBox="1">
            <a:spLocks/>
          </p:cNvSpPr>
          <p:nvPr/>
        </p:nvSpPr>
        <p:spPr>
          <a:xfrm>
            <a:off x="1619250" y="1012549"/>
            <a:ext cx="447675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175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indent="0" algn="ctr" fontAlgn="base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3000" b="1"/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Natural Approach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 txBox="1">
            <a:spLocks/>
          </p:cNvSpPr>
          <p:nvPr/>
        </p:nvSpPr>
        <p:spPr>
          <a:xfrm>
            <a:off x="6890302" y="1012549"/>
            <a:ext cx="443865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175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indent="0" algn="ctr" fontAlgn="base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3000" b="1"/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The </a:t>
            </a:r>
            <a:r>
              <a:rPr lang="en-US" dirty="0" err="1"/>
              <a:t>Learnables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364" y="1959251"/>
            <a:ext cx="4750906" cy="3633166"/>
          </a:xfrm>
        </p:spPr>
        <p:txBody>
          <a:bodyPr>
            <a:noAutofit/>
          </a:bodyPr>
          <a:lstStyle/>
          <a:p>
            <a:pPr algn="just" fontAlgn="base">
              <a:spcBef>
                <a:spcPts val="0"/>
              </a:spcBef>
            </a:pPr>
            <a:r>
              <a:rPr lang="en-US" sz="2400" b="1" dirty="0" err="1">
                <a:solidFill>
                  <a:schemeClr val="tx1"/>
                </a:solidFill>
              </a:rPr>
              <a:t>Krashen</a:t>
            </a:r>
            <a:r>
              <a:rPr lang="en-US" sz="2400" b="1" dirty="0">
                <a:solidFill>
                  <a:schemeClr val="tx1"/>
                </a:solidFill>
              </a:rPr>
              <a:t> and Terrell's Natural Approach </a:t>
            </a:r>
            <a:r>
              <a:rPr lang="en-US" sz="2400" dirty="0">
                <a:solidFill>
                  <a:schemeClr val="tx1"/>
                </a:solidFill>
              </a:rPr>
              <a:t>– similar to the Direct Method  says that having </a:t>
            </a:r>
            <a:r>
              <a:rPr lang="en-US" sz="2400" b="1" dirty="0">
                <a:solidFill>
                  <a:schemeClr val="tx1"/>
                </a:solidFill>
              </a:rPr>
              <a:t>a good classroom atmosphere</a:t>
            </a:r>
            <a:r>
              <a:rPr lang="en-US" sz="2400" dirty="0">
                <a:solidFill>
                  <a:schemeClr val="tx1"/>
                </a:solidFill>
              </a:rPr>
              <a:t>. If </a:t>
            </a:r>
            <a:r>
              <a:rPr lang="en-US" sz="2400" b="1" dirty="0">
                <a:solidFill>
                  <a:schemeClr val="tx1"/>
                </a:solidFill>
              </a:rPr>
              <a:t>anxiety</a:t>
            </a:r>
            <a:r>
              <a:rPr lang="en-US" sz="2400" dirty="0">
                <a:solidFill>
                  <a:schemeClr val="tx1"/>
                </a:solidFill>
              </a:rPr>
              <a:t> is reduced, the students' </a:t>
            </a:r>
            <a:r>
              <a:rPr lang="en-US" sz="2400" b="1" dirty="0">
                <a:solidFill>
                  <a:schemeClr val="tx1"/>
                </a:solidFill>
              </a:rPr>
              <a:t>self-confidence</a:t>
            </a:r>
            <a:r>
              <a:rPr lang="en-US" sz="2400" dirty="0">
                <a:solidFill>
                  <a:schemeClr val="tx1"/>
                </a:solidFill>
              </a:rPr>
              <a:t> is boosted). Students speak when they are </a:t>
            </a:r>
            <a:r>
              <a:rPr lang="en-US" sz="2400" b="1" dirty="0">
                <a:solidFill>
                  <a:schemeClr val="tx1"/>
                </a:solidFill>
              </a:rPr>
              <a:t>ready</a:t>
            </a:r>
            <a:r>
              <a:rPr lang="en-US" sz="2400" dirty="0">
                <a:solidFill>
                  <a:schemeClr val="tx1"/>
                </a:solidFill>
              </a:rPr>
              <a:t> to do so;</a:t>
            </a: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 txBox="1">
            <a:spLocks/>
          </p:cNvSpPr>
          <p:nvPr/>
        </p:nvSpPr>
        <p:spPr>
          <a:xfrm>
            <a:off x="6337184" y="1959251"/>
            <a:ext cx="5284969" cy="3848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spcBef>
                <a:spcPts val="0"/>
              </a:spcBef>
            </a:pPr>
            <a:r>
              <a:rPr lang="en-US" sz="2400" b="1" dirty="0" err="1">
                <a:solidFill>
                  <a:schemeClr val="tx1"/>
                </a:solidFill>
              </a:rPr>
              <a:t>Winitz</a:t>
            </a:r>
            <a:r>
              <a:rPr lang="en-US" sz="2400" b="1" dirty="0">
                <a:solidFill>
                  <a:schemeClr val="tx1"/>
                </a:solidFill>
              </a:rPr>
              <a:t>' The </a:t>
            </a:r>
            <a:r>
              <a:rPr lang="en-US" sz="2400" b="1" dirty="0" err="1">
                <a:solidFill>
                  <a:schemeClr val="tx1"/>
                </a:solidFill>
              </a:rPr>
              <a:t>Learnables</a:t>
            </a:r>
            <a:r>
              <a:rPr lang="en-US" sz="2400" dirty="0">
                <a:solidFill>
                  <a:schemeClr val="tx1"/>
                </a:solidFill>
              </a:rPr>
              <a:t>. In this method, students listen to </a:t>
            </a:r>
            <a:r>
              <a:rPr lang="en-US" sz="2400" b="1" dirty="0">
                <a:solidFill>
                  <a:schemeClr val="tx1"/>
                </a:solidFill>
              </a:rPr>
              <a:t>tape-recorded words</a:t>
            </a:r>
            <a:r>
              <a:rPr lang="en-US" sz="2400" dirty="0">
                <a:solidFill>
                  <a:schemeClr val="tx1"/>
                </a:solidFill>
              </a:rPr>
              <a:t>, phrases, and sentences while they look at </a:t>
            </a:r>
            <a:r>
              <a:rPr lang="en-US" sz="2400" b="1" dirty="0">
                <a:solidFill>
                  <a:schemeClr val="tx1"/>
                </a:solidFill>
              </a:rPr>
              <a:t>accompanying pictures</a:t>
            </a:r>
            <a:r>
              <a:rPr lang="en-US" sz="2400" dirty="0">
                <a:solidFill>
                  <a:schemeClr val="tx1"/>
                </a:solidFill>
              </a:rPr>
              <a:t>. Students points as they listen – they do not have to speak. </a:t>
            </a:r>
            <a:r>
              <a:rPr lang="en-US" sz="2400" b="1" dirty="0">
                <a:solidFill>
                  <a:schemeClr val="tx1"/>
                </a:solidFill>
              </a:rPr>
              <a:t>Stories illustrated by pictures </a:t>
            </a:r>
            <a:r>
              <a:rPr lang="en-US" sz="2400" dirty="0">
                <a:solidFill>
                  <a:schemeClr val="tx1"/>
                </a:solidFill>
              </a:rPr>
              <a:t>are also used as a device to convey abstract meaning. 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B9B2064C-E4B6-48B0-BC48-55CA0C984691}"/>
              </a:ext>
            </a:extLst>
          </p:cNvPr>
          <p:cNvSpPr txBox="1">
            <a:spLocks/>
          </p:cNvSpPr>
          <p:nvPr/>
        </p:nvSpPr>
        <p:spPr>
          <a:xfrm>
            <a:off x="182880" y="23076"/>
            <a:ext cx="10157789" cy="7023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COMPREHENSION APPROACH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endParaRPr lang="pt-BR" sz="4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89899651-6447-4346-9198-1F3FA6797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8C9EE1DB-B9D1-4344-8672-32F2354D938F}"/>
              </a:ext>
            </a:extLst>
          </p:cNvPr>
          <p:cNvSpPr/>
          <p:nvPr/>
        </p:nvSpPr>
        <p:spPr>
          <a:xfrm>
            <a:off x="1699870" y="5845451"/>
            <a:ext cx="975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en-US" dirty="0">
                <a:solidFill>
                  <a:srgbClr val="7030A0"/>
                </a:solidFill>
              </a:rPr>
              <a:t>LARSEN-FREEMAN, Diane. </a:t>
            </a:r>
            <a:r>
              <a:rPr lang="en-US" b="1" i="1" dirty="0">
                <a:solidFill>
                  <a:srgbClr val="7030A0"/>
                </a:solidFill>
              </a:rPr>
              <a:t>Techniques and principles in language teaching.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  <a:p>
            <a:pPr algn="r" fontAlgn="base"/>
            <a:r>
              <a:rPr lang="en-US" dirty="0">
                <a:solidFill>
                  <a:srgbClr val="7030A0"/>
                </a:solidFill>
              </a:rPr>
              <a:t>Oxford University, 2000.</a:t>
            </a:r>
          </a:p>
        </p:txBody>
      </p:sp>
    </p:spTree>
    <p:extLst>
      <p:ext uri="{BB962C8B-B14F-4D97-AF65-F5344CB8AC3E}">
        <p14:creationId xmlns:p14="http://schemas.microsoft.com/office/powerpoint/2010/main" val="1157928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 txBox="1">
            <a:spLocks/>
          </p:cNvSpPr>
          <p:nvPr/>
        </p:nvSpPr>
        <p:spPr>
          <a:xfrm>
            <a:off x="3588689" y="675862"/>
            <a:ext cx="4346693" cy="620573"/>
          </a:xfrm>
          <a:prstGeom prst="rect">
            <a:avLst/>
          </a:prstGeom>
          <a:solidFill>
            <a:srgbClr val="F254F2"/>
          </a:solidFill>
          <a:effectLst>
            <a:outerShdw blurRad="50800" dist="3175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indent="0" algn="ctr" fontAlgn="base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3000" b="1"/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The Lexical Approach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 txBox="1">
            <a:spLocks/>
          </p:cNvSpPr>
          <p:nvPr/>
        </p:nvSpPr>
        <p:spPr>
          <a:xfrm>
            <a:off x="3034747" y="3535018"/>
            <a:ext cx="5678940" cy="565280"/>
          </a:xfrm>
          <a:prstGeom prst="rect">
            <a:avLst/>
          </a:prstGeom>
          <a:solidFill>
            <a:srgbClr val="00B0F0"/>
          </a:solidFill>
          <a:effectLst>
            <a:outerShdw blurRad="50800" dist="3175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indent="0" algn="ctr" fontAlgn="base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3000" b="1"/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Total Physical Response – TPR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06" y="1431445"/>
            <a:ext cx="11339720" cy="2103573"/>
          </a:xfrm>
        </p:spPr>
        <p:txBody>
          <a:bodyPr>
            <a:noAutofit/>
          </a:bodyPr>
          <a:lstStyle/>
          <a:p>
            <a:pPr algn="just" fontAlgn="base">
              <a:spcBef>
                <a:spcPts val="0"/>
              </a:spcBef>
            </a:pPr>
            <a:r>
              <a:rPr lang="en-US" sz="2200" b="1" dirty="0">
                <a:solidFill>
                  <a:schemeClr val="tx1"/>
                </a:solidFill>
              </a:rPr>
              <a:t>Lexical Approach </a:t>
            </a:r>
            <a:r>
              <a:rPr lang="en-US" sz="2200" dirty="0">
                <a:solidFill>
                  <a:schemeClr val="tx1"/>
                </a:solidFill>
              </a:rPr>
              <a:t>by Michael Lewis - is less concerned with student production and more concerned that Students receive abundant comprehensible input. Especially at lower levels, </a:t>
            </a:r>
            <a:r>
              <a:rPr lang="en-US" sz="2200" b="1" dirty="0">
                <a:solidFill>
                  <a:schemeClr val="tx1"/>
                </a:solidFill>
              </a:rPr>
              <a:t>teachers talk extensively </a:t>
            </a:r>
            <a:r>
              <a:rPr lang="en-US" sz="2200" dirty="0">
                <a:solidFill>
                  <a:schemeClr val="tx1"/>
                </a:solidFill>
              </a:rPr>
              <a:t>to their students, while requiring</a:t>
            </a:r>
            <a:r>
              <a:rPr lang="en-US" sz="2200" b="1" dirty="0">
                <a:solidFill>
                  <a:schemeClr val="tx1"/>
                </a:solidFill>
              </a:rPr>
              <a:t> little or no verbal response </a:t>
            </a:r>
            <a:r>
              <a:rPr lang="en-US" sz="2200" dirty="0">
                <a:solidFill>
                  <a:schemeClr val="tx1"/>
                </a:solidFill>
              </a:rPr>
              <a:t>from them</a:t>
            </a:r>
            <a:r>
              <a:rPr lang="en-US" sz="2200" b="1" dirty="0">
                <a:solidFill>
                  <a:schemeClr val="tx1"/>
                </a:solidFill>
              </a:rPr>
              <a:t>. </a:t>
            </a:r>
            <a:r>
              <a:rPr lang="en-US" sz="2200" dirty="0">
                <a:solidFill>
                  <a:schemeClr val="tx1"/>
                </a:solidFill>
              </a:rPr>
              <a:t>Instead, students are given </a:t>
            </a:r>
            <a:r>
              <a:rPr lang="en-US" sz="2200" b="1" dirty="0">
                <a:solidFill>
                  <a:schemeClr val="tx1"/>
                </a:solidFill>
              </a:rPr>
              <a:t>exercises and activities </a:t>
            </a:r>
            <a:r>
              <a:rPr lang="en-US" sz="2200" dirty="0">
                <a:solidFill>
                  <a:schemeClr val="tx1"/>
                </a:solidFill>
              </a:rPr>
              <a:t>which raise their awareness about lexical features of the target language. </a:t>
            </a:r>
          </a:p>
          <a:p>
            <a:pPr algn="just" fontAlgn="base">
              <a:spcBef>
                <a:spcPts val="0"/>
              </a:spcBef>
            </a:pPr>
            <a:endParaRPr lang="en-US" sz="2200" b="1" dirty="0">
              <a:solidFill>
                <a:schemeClr val="tx1"/>
              </a:solidFill>
            </a:endParaRPr>
          </a:p>
          <a:p>
            <a:pPr lvl="2" algn="just" fontAlgn="base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 algn="just" fontAlgn="base">
              <a:spcBef>
                <a:spcPts val="0"/>
              </a:spcBef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2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2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 txBox="1">
            <a:spLocks/>
          </p:cNvSpPr>
          <p:nvPr/>
        </p:nvSpPr>
        <p:spPr>
          <a:xfrm>
            <a:off x="993913" y="4264097"/>
            <a:ext cx="10747513" cy="2417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</a:rPr>
              <a:t>A fourth method, James Asher's Total Physical Response (TPR) […]On the basis of his research, Asher reasoned that </a:t>
            </a:r>
            <a:r>
              <a:rPr lang="en-US" sz="2200" b="1" dirty="0">
                <a:solidFill>
                  <a:schemeClr val="tx1"/>
                </a:solidFill>
              </a:rPr>
              <a:t>the fastest, least stressful way</a:t>
            </a:r>
            <a:r>
              <a:rPr lang="en-US" sz="2200" dirty="0">
                <a:solidFill>
                  <a:schemeClr val="tx1"/>
                </a:solidFill>
              </a:rPr>
              <a:t> to achieve understanding of any target language is to </a:t>
            </a:r>
            <a:r>
              <a:rPr lang="en-US" sz="2200" b="1" dirty="0">
                <a:solidFill>
                  <a:schemeClr val="tx1"/>
                </a:solidFill>
              </a:rPr>
              <a:t>follow directions uttered by the instructor </a:t>
            </a:r>
            <a:r>
              <a:rPr lang="en-US" sz="2200" dirty="0">
                <a:solidFill>
                  <a:schemeClr val="tx1"/>
                </a:solidFill>
              </a:rPr>
              <a:t>(without native language translation). </a:t>
            </a:r>
          </a:p>
          <a:p>
            <a:pPr algn="just">
              <a:spcBef>
                <a:spcPts val="0"/>
              </a:spcBef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>
                <a:solidFill>
                  <a:srgbClr val="7030A0"/>
                </a:solidFill>
              </a:rPr>
              <a:t>LARSEN-FREEMAN, Diane. </a:t>
            </a:r>
            <a:r>
              <a:rPr lang="en-US" sz="2000" b="1" i="1" dirty="0">
                <a:solidFill>
                  <a:srgbClr val="7030A0"/>
                </a:solidFill>
              </a:rPr>
              <a:t>Techniques and principles in language teaching.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>
                <a:solidFill>
                  <a:srgbClr val="7030A0"/>
                </a:solidFill>
              </a:rPr>
              <a:t>Oxford University, 2000</a:t>
            </a:r>
            <a:endParaRPr lang="en-US" sz="2000" dirty="0">
              <a:solidFill>
                <a:schemeClr val="tx1"/>
              </a:solidFill>
            </a:endParaRPr>
          </a:p>
          <a:p>
            <a:pPr algn="just"/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B9B2064C-E4B6-48B0-BC48-55CA0C98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0"/>
            <a:ext cx="8803417" cy="702366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COMPREHENSION APPROACH</a:t>
            </a:r>
            <a:r>
              <a:rPr lang="en-US" sz="3800" b="1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endParaRPr lang="pt-BR" sz="3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6E4C1200-F027-4A28-8F25-85285F7F1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04990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65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BABBC8B0-3234-45F4-AB62-EF0F8AE73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44230" y="3748461"/>
            <a:ext cx="5149986" cy="54380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BE4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 DEFINITIONS:</a:t>
            </a:r>
          </a:p>
        </p:txBody>
      </p:sp>
      <p:sp>
        <p:nvSpPr>
          <p:cNvPr id="13" name="Retângulo: Cantos Arredondados 6">
            <a:extLst>
              <a:ext uri="{FF2B5EF4-FFF2-40B4-BE49-F238E27FC236}">
                <a16:creationId xmlns:a16="http://schemas.microsoft.com/office/drawing/2014/main" id="{7297221D-74A7-4443-801B-920A75D209DD}"/>
              </a:ext>
            </a:extLst>
          </p:cNvPr>
          <p:cNvSpPr/>
          <p:nvPr/>
        </p:nvSpPr>
        <p:spPr>
          <a:xfrm>
            <a:off x="920478" y="197825"/>
            <a:ext cx="11084950" cy="6462350"/>
          </a:xfrm>
          <a:prstGeom prst="roundRect">
            <a:avLst>
              <a:gd name="adj" fmla="val 8476"/>
            </a:avLst>
          </a:prstGeom>
          <a:ln>
            <a:solidFill>
              <a:srgbClr val="BE42A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solidFill>
                  <a:schemeClr val="accent2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Grammar Translation Method: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Classical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Method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;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Teaching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Greek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and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Latim;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Vocabulary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lists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;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Translation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;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Grammar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Teaching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Inductively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;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Teacher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– The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source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of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knowledge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;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Student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– The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bucket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; The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coursebook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was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essencial; Major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foucus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on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Reading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and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writing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– no (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or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very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little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)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listening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/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speaking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;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Enphasis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on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accuracy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;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Repetition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and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memorization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of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words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.</a:t>
            </a:r>
          </a:p>
          <a:p>
            <a:pPr algn="just"/>
            <a:r>
              <a:rPr lang="en-US" sz="2600" b="1" dirty="0">
                <a:solidFill>
                  <a:schemeClr val="accent2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The Direct Method: </a:t>
            </a:r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Beginning of Linguistic and Psychological Studies; Learning Acquisition Studies (meaning, context and movement in learning); Creation of the IPA; Spoken language; Commerce; Natural Approach; Demonstration and Action; No translation and textbooks; Berlitz Method; Use of lesson plans; Students speak; Inductive grammar; etc.</a:t>
            </a:r>
          </a:p>
          <a:p>
            <a:pPr algn="just"/>
            <a:r>
              <a:rPr lang="en-US" sz="2600" b="1" dirty="0">
                <a:solidFill>
                  <a:schemeClr val="accent2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The Audiolingual Method: </a:t>
            </a:r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World War II; Learning Fast; No translation; Learn quickly; Behaviorism influence; System of reinforcement (situation-behavior-positive or negative feedback); Pronunciation must be perfect (native-like); habit formation; Emphasis on accuracy; Errors are not allowed; repetition and drillings; Grammar Teaching Inductively; Sequence of skills: Listening, Speaking, Reading and Writing; Use of technology (labs, tapes, aids). </a:t>
            </a:r>
            <a:endParaRPr lang="en-US" sz="2600" dirty="0">
              <a:latin typeface="Arial Narrow" panose="020B0606020202030204" pitchFamily="34" charset="0"/>
              <a:cs typeface="Aparajita" panose="020B0604020202020204" pitchFamily="34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0E8D7C00-4AFD-4C76-BC2C-65848A139DB1}"/>
              </a:ext>
            </a:extLst>
          </p:cNvPr>
          <p:cNvSpPr/>
          <p:nvPr/>
        </p:nvSpPr>
        <p:spPr>
          <a:xfrm>
            <a:off x="37147" y="580856"/>
            <a:ext cx="873625" cy="803607"/>
          </a:xfrm>
          <a:prstGeom prst="ellipse">
            <a:avLst/>
          </a:prstGeom>
          <a:solidFill>
            <a:srgbClr val="BE42AF"/>
          </a:solidFill>
          <a:ln>
            <a:solidFill>
              <a:srgbClr val="BE4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Gráfico 29" descr="Sala de aula">
            <a:extLst>
              <a:ext uri="{FF2B5EF4-FFF2-40B4-BE49-F238E27FC236}">
                <a16:creationId xmlns:a16="http://schemas.microsoft.com/office/drawing/2014/main" id="{DA0F3552-C14B-4075-B763-0B74F65968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963" y="658809"/>
            <a:ext cx="647699" cy="64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72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 txBox="1">
            <a:spLocks/>
          </p:cNvSpPr>
          <p:nvPr/>
        </p:nvSpPr>
        <p:spPr>
          <a:xfrm>
            <a:off x="182880" y="399222"/>
            <a:ext cx="9182100" cy="838200"/>
          </a:xfrm>
          <a:prstGeom prst="rect">
            <a:avLst/>
          </a:prstGeom>
          <a:solidFill>
            <a:srgbClr val="00B0F0"/>
          </a:solidFill>
          <a:effectLst>
            <a:outerShdw blurRad="50800" dist="3175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indent="0" algn="ctr" fontAlgn="base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3000" b="1"/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sz="4500" dirty="0"/>
              <a:t>Total Physical Response - TPR</a:t>
            </a:r>
          </a:p>
          <a:p>
            <a:endParaRPr lang="en-US" sz="4500" dirty="0"/>
          </a:p>
          <a:p>
            <a:endParaRPr lang="en-US" sz="4500" dirty="0"/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 txBox="1">
            <a:spLocks/>
          </p:cNvSpPr>
          <p:nvPr/>
        </p:nvSpPr>
        <p:spPr>
          <a:xfrm>
            <a:off x="1311966" y="1577008"/>
            <a:ext cx="10336696" cy="4749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The teacher gives </a:t>
            </a:r>
            <a:r>
              <a:rPr lang="en-US" sz="2400" b="1" dirty="0">
                <a:solidFill>
                  <a:schemeClr val="tx1"/>
                </a:solidFill>
              </a:rPr>
              <a:t>commands</a:t>
            </a:r>
            <a:r>
              <a:rPr lang="en-US" sz="2400" dirty="0">
                <a:solidFill>
                  <a:schemeClr val="tx1"/>
                </a:solidFill>
              </a:rPr>
              <a:t> in the target language and the students </a:t>
            </a:r>
            <a:r>
              <a:rPr lang="en-US" sz="2400" b="1" dirty="0">
                <a:solidFill>
                  <a:schemeClr val="tx1"/>
                </a:solidFill>
              </a:rPr>
              <a:t>follow</a:t>
            </a:r>
            <a:r>
              <a:rPr lang="en-US" sz="2400" dirty="0">
                <a:solidFill>
                  <a:schemeClr val="tx1"/>
                </a:solidFill>
              </a:rPr>
              <a:t> the command;</a:t>
            </a:r>
          </a:p>
          <a:p>
            <a:pPr algn="just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Learning through </a:t>
            </a:r>
            <a:r>
              <a:rPr lang="en-US" sz="2400" b="1" dirty="0">
                <a:solidFill>
                  <a:schemeClr val="tx1"/>
                </a:solidFill>
              </a:rPr>
              <a:t>actions</a:t>
            </a:r>
            <a:r>
              <a:rPr lang="en-US" sz="2400" dirty="0">
                <a:solidFill>
                  <a:schemeClr val="tx1"/>
                </a:solidFill>
              </a:rPr>
              <a:t> and </a:t>
            </a:r>
            <a:r>
              <a:rPr lang="en-US" sz="2400" b="1" dirty="0">
                <a:solidFill>
                  <a:schemeClr val="tx1"/>
                </a:solidFill>
              </a:rPr>
              <a:t>movements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Learning by observing actions and </a:t>
            </a:r>
            <a:r>
              <a:rPr lang="en-US" sz="2400" b="1" dirty="0">
                <a:solidFill>
                  <a:schemeClr val="tx1"/>
                </a:solidFill>
              </a:rPr>
              <a:t>repeating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Say the commands </a:t>
            </a:r>
            <a:r>
              <a:rPr lang="en-US" sz="2400" b="1" dirty="0">
                <a:solidFill>
                  <a:schemeClr val="tx1"/>
                </a:solidFill>
              </a:rPr>
              <a:t>quickly</a:t>
            </a:r>
            <a:r>
              <a:rPr lang="en-US" sz="2400" dirty="0">
                <a:solidFill>
                  <a:schemeClr val="tx1"/>
                </a:solidFill>
              </a:rPr>
              <a:t> and </a:t>
            </a:r>
            <a:r>
              <a:rPr lang="en-US" sz="2400" b="1" dirty="0">
                <a:solidFill>
                  <a:schemeClr val="tx1"/>
                </a:solidFill>
              </a:rPr>
              <a:t>change the order </a:t>
            </a:r>
            <a:r>
              <a:rPr lang="en-US" sz="2400" dirty="0">
                <a:solidFill>
                  <a:schemeClr val="tx1"/>
                </a:solidFill>
              </a:rPr>
              <a:t>of the commands;</a:t>
            </a:r>
          </a:p>
          <a:p>
            <a:pPr algn="just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If the students commit mistakes the teacher just show how it is – correct the students in a </a:t>
            </a:r>
            <a:r>
              <a:rPr lang="en-US" sz="2400" b="1" dirty="0">
                <a:solidFill>
                  <a:schemeClr val="tx1"/>
                </a:solidFill>
              </a:rPr>
              <a:t>not-intrusive way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The teacher is a </a:t>
            </a:r>
            <a:r>
              <a:rPr lang="en-US" sz="2400" b="1" dirty="0">
                <a:solidFill>
                  <a:schemeClr val="tx1"/>
                </a:solidFill>
              </a:rPr>
              <a:t>model</a:t>
            </a:r>
            <a:r>
              <a:rPr lang="en-US" sz="2400" dirty="0">
                <a:solidFill>
                  <a:schemeClr val="tx1"/>
                </a:solidFill>
              </a:rPr>
              <a:t> to be followed;</a:t>
            </a:r>
          </a:p>
          <a:p>
            <a:pPr algn="just"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</a:rPr>
              <a:t>Errors</a:t>
            </a:r>
            <a:r>
              <a:rPr lang="en-US" sz="2400" dirty="0">
                <a:solidFill>
                  <a:schemeClr val="tx1"/>
                </a:solidFill>
              </a:rPr>
              <a:t> are part of learning.</a:t>
            </a:r>
          </a:p>
          <a:p>
            <a:pPr algn="just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endParaRPr lang="en-US" sz="600" dirty="0">
              <a:solidFill>
                <a:schemeClr val="tx1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>
                <a:solidFill>
                  <a:srgbClr val="7030A0"/>
                </a:solidFill>
              </a:rPr>
              <a:t>LARSEN-FREEMAN, Diane. </a:t>
            </a:r>
            <a:r>
              <a:rPr lang="en-US" sz="2000" b="1" i="1" dirty="0">
                <a:solidFill>
                  <a:srgbClr val="7030A0"/>
                </a:solidFill>
              </a:rPr>
              <a:t>Techniques and principles in language teaching.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>
                <a:solidFill>
                  <a:srgbClr val="7030A0"/>
                </a:solidFill>
              </a:rPr>
              <a:t>Oxford University, 2000</a:t>
            </a:r>
            <a:endParaRPr lang="en-US" sz="2000" dirty="0">
              <a:solidFill>
                <a:schemeClr val="tx1"/>
              </a:solidFill>
            </a:endParaRP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09852909-59B2-4478-9CB5-A2B3CA326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374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 txBox="1">
            <a:spLocks/>
          </p:cNvSpPr>
          <p:nvPr/>
        </p:nvSpPr>
        <p:spPr>
          <a:xfrm>
            <a:off x="182880" y="385970"/>
            <a:ext cx="9182100" cy="838200"/>
          </a:xfrm>
          <a:prstGeom prst="rect">
            <a:avLst/>
          </a:prstGeom>
          <a:solidFill>
            <a:srgbClr val="00B0F0"/>
          </a:solidFill>
          <a:effectLst>
            <a:outerShdw blurRad="50800" dist="3175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indent="0" algn="ctr" fontAlgn="base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3000" b="1"/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sz="4500" dirty="0"/>
              <a:t>Total Physical Response - TPR</a:t>
            </a:r>
          </a:p>
          <a:p>
            <a:endParaRPr lang="en-US" sz="4500" dirty="0"/>
          </a:p>
          <a:p>
            <a:endParaRPr lang="en-US" sz="4500" dirty="0"/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09852909-59B2-4478-9CB5-A2B3CA326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Guide — Total Physical Response (TPR) - Oakary - Medium">
            <a:extLst>
              <a:ext uri="{FF2B5EF4-FFF2-40B4-BE49-F238E27FC236}">
                <a16:creationId xmlns:a16="http://schemas.microsoft.com/office/drawing/2014/main" id="{FDAA98A1-7AD7-40B3-BC85-387194B06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84" y="1650519"/>
            <a:ext cx="8312044" cy="4969854"/>
          </a:xfrm>
          <a:prstGeom prst="rect">
            <a:avLst/>
          </a:prstGeom>
          <a:noFill/>
          <a:effectLst>
            <a:outerShdw blurRad="50800" dist="2667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06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870" y="702366"/>
            <a:ext cx="9961216" cy="5907158"/>
          </a:xfrm>
        </p:spPr>
        <p:txBody>
          <a:bodyPr>
            <a:noAutofit/>
          </a:bodyPr>
          <a:lstStyle/>
          <a:p>
            <a:pPr algn="just"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Studies discussed that outside the classroom students did not have </a:t>
            </a:r>
            <a:r>
              <a:rPr lang="en-US" sz="2300" b="1" dirty="0">
                <a:solidFill>
                  <a:schemeClr val="tx1"/>
                </a:solidFill>
              </a:rPr>
              <a:t>communicative competence </a:t>
            </a:r>
            <a:r>
              <a:rPr lang="en-US" sz="2300" dirty="0">
                <a:solidFill>
                  <a:schemeClr val="tx1"/>
                </a:solidFill>
              </a:rPr>
              <a:t>and sometimes failed;</a:t>
            </a:r>
          </a:p>
          <a:p>
            <a:pPr algn="just"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There is more to be </a:t>
            </a:r>
            <a:r>
              <a:rPr lang="en-US" sz="2300" b="1" dirty="0">
                <a:solidFill>
                  <a:schemeClr val="tx1"/>
                </a:solidFill>
              </a:rPr>
              <a:t>communicative competent </a:t>
            </a:r>
            <a:r>
              <a:rPr lang="en-US" sz="2300" dirty="0">
                <a:solidFill>
                  <a:schemeClr val="tx1"/>
                </a:solidFill>
              </a:rPr>
              <a:t>than to be </a:t>
            </a:r>
            <a:r>
              <a:rPr lang="en-US" sz="2300" b="1" dirty="0">
                <a:solidFill>
                  <a:schemeClr val="tx1"/>
                </a:solidFill>
              </a:rPr>
              <a:t>linguistic competent</a:t>
            </a:r>
            <a:r>
              <a:rPr lang="en-US" sz="2300" dirty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Students may know the </a:t>
            </a:r>
            <a:r>
              <a:rPr lang="en-US" sz="2300" b="1" dirty="0">
                <a:solidFill>
                  <a:schemeClr val="tx1"/>
                </a:solidFill>
              </a:rPr>
              <a:t>rules</a:t>
            </a:r>
            <a:r>
              <a:rPr lang="en-US" sz="2300" dirty="0">
                <a:solidFill>
                  <a:schemeClr val="tx1"/>
                </a:solidFill>
              </a:rPr>
              <a:t> of linguistic usage, bur be </a:t>
            </a:r>
            <a:r>
              <a:rPr lang="en-US" sz="2300" b="1" dirty="0">
                <a:solidFill>
                  <a:schemeClr val="tx1"/>
                </a:solidFill>
              </a:rPr>
              <a:t>unable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b="1" dirty="0">
                <a:solidFill>
                  <a:schemeClr val="tx1"/>
                </a:solidFill>
              </a:rPr>
              <a:t>to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b="1" dirty="0">
                <a:solidFill>
                  <a:schemeClr val="tx1"/>
                </a:solidFill>
              </a:rPr>
              <a:t>use</a:t>
            </a:r>
            <a:r>
              <a:rPr lang="en-US" sz="2300" dirty="0">
                <a:solidFill>
                  <a:schemeClr val="tx1"/>
                </a:solidFill>
              </a:rPr>
              <a:t> the language;</a:t>
            </a:r>
          </a:p>
          <a:p>
            <a:pPr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It became clear that communication required that students perform certain </a:t>
            </a:r>
            <a:r>
              <a:rPr lang="en-US" sz="2300" b="1" dirty="0">
                <a:solidFill>
                  <a:schemeClr val="tx1"/>
                </a:solidFill>
              </a:rPr>
              <a:t>functions</a:t>
            </a:r>
            <a:r>
              <a:rPr lang="en-US" sz="2300" dirty="0">
                <a:solidFill>
                  <a:schemeClr val="tx1"/>
                </a:solidFill>
              </a:rPr>
              <a:t> as well, such </a:t>
            </a:r>
            <a:r>
              <a:rPr lang="en-US" sz="2300" b="1" dirty="0">
                <a:solidFill>
                  <a:schemeClr val="tx1"/>
                </a:solidFill>
              </a:rPr>
              <a:t>as promising, inviting</a:t>
            </a:r>
            <a:r>
              <a:rPr lang="en-US" sz="2300" dirty="0">
                <a:solidFill>
                  <a:schemeClr val="tx1"/>
                </a:solidFill>
              </a:rPr>
              <a:t>, and </a:t>
            </a:r>
            <a:r>
              <a:rPr lang="en-US" sz="2300" b="1" dirty="0">
                <a:solidFill>
                  <a:schemeClr val="tx1"/>
                </a:solidFill>
              </a:rPr>
              <a:t>declining </a:t>
            </a:r>
            <a:r>
              <a:rPr lang="en-US" sz="2300" dirty="0">
                <a:solidFill>
                  <a:schemeClr val="tx1"/>
                </a:solidFill>
              </a:rPr>
              <a:t>invitations within </a:t>
            </a:r>
            <a:r>
              <a:rPr lang="en-US" sz="2300" b="1" dirty="0">
                <a:solidFill>
                  <a:schemeClr val="tx1"/>
                </a:solidFill>
              </a:rPr>
              <a:t>a social context;</a:t>
            </a:r>
          </a:p>
          <a:p>
            <a:pPr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Also called </a:t>
            </a:r>
            <a:r>
              <a:rPr lang="en-US" sz="2300" b="1" dirty="0">
                <a:solidFill>
                  <a:schemeClr val="tx1"/>
                </a:solidFill>
              </a:rPr>
              <a:t>Communicative Approach </a:t>
            </a:r>
            <a:r>
              <a:rPr lang="en-US" sz="2300" dirty="0">
                <a:solidFill>
                  <a:schemeClr val="tx1"/>
                </a:solidFill>
              </a:rPr>
              <a:t>– apply the theoretical perspective of CA by making the communicative competence the </a:t>
            </a:r>
            <a:r>
              <a:rPr lang="en-US" sz="2300" b="1" dirty="0">
                <a:solidFill>
                  <a:schemeClr val="tx1"/>
                </a:solidFill>
              </a:rPr>
              <a:t>goal</a:t>
            </a:r>
            <a:r>
              <a:rPr lang="en-US" sz="2300" dirty="0">
                <a:solidFill>
                  <a:schemeClr val="tx1"/>
                </a:solidFill>
              </a:rPr>
              <a:t> of language teaching;</a:t>
            </a:r>
          </a:p>
          <a:p>
            <a:pPr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The CA acknowledges the </a:t>
            </a:r>
            <a:r>
              <a:rPr lang="en-US" sz="2300" b="1" dirty="0">
                <a:solidFill>
                  <a:schemeClr val="tx1"/>
                </a:solidFill>
              </a:rPr>
              <a:t>interdependence of language </a:t>
            </a:r>
            <a:r>
              <a:rPr lang="en-US" sz="2300" dirty="0">
                <a:solidFill>
                  <a:schemeClr val="tx1"/>
                </a:solidFill>
              </a:rPr>
              <a:t>and </a:t>
            </a:r>
            <a:r>
              <a:rPr lang="en-US" sz="2300" b="1" dirty="0">
                <a:solidFill>
                  <a:schemeClr val="tx1"/>
                </a:solidFill>
              </a:rPr>
              <a:t>communication</a:t>
            </a:r>
            <a:r>
              <a:rPr lang="en-US" sz="2300" dirty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ts val="0"/>
              </a:spcBef>
            </a:pPr>
            <a:endParaRPr lang="en-US" sz="2300" b="1" dirty="0">
              <a:solidFill>
                <a:schemeClr val="tx1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>
                <a:solidFill>
                  <a:srgbClr val="00B050"/>
                </a:solidFill>
              </a:rPr>
              <a:t>LARSEN-FREEMAN, Diane. </a:t>
            </a:r>
            <a:r>
              <a:rPr lang="en-US" sz="2000" b="1" i="1" dirty="0">
                <a:solidFill>
                  <a:srgbClr val="00B050"/>
                </a:solidFill>
              </a:rPr>
              <a:t>Techniques and principles in language teaching.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>
                <a:solidFill>
                  <a:srgbClr val="00B050"/>
                </a:solidFill>
              </a:rPr>
              <a:t>Oxford University, 2000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endParaRPr lang="en-US" sz="2300" b="1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300" b="1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3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3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3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3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3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3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3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9B2064C-E4B6-48B0-BC48-55CA0C98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14" y="0"/>
            <a:ext cx="11661086" cy="70236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4CC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COMMUNICATIVE LANGUAGE TEACHING - CLT</a:t>
            </a:r>
            <a:br>
              <a:rPr lang="en-US" sz="4000" b="1" dirty="0">
                <a:solidFill>
                  <a:srgbClr val="4CCA06"/>
                </a:solidFill>
              </a:rPr>
            </a:br>
            <a:r>
              <a:rPr lang="en-US" sz="4000" b="1" dirty="0">
                <a:solidFill>
                  <a:srgbClr val="4CCA06"/>
                </a:solidFill>
              </a:rPr>
              <a:t>		</a:t>
            </a:r>
            <a:endParaRPr lang="pt-BR" sz="4000" b="1" dirty="0">
              <a:solidFill>
                <a:srgbClr val="4CCA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045E5ED1-B2FE-48CA-931F-776474E79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420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843" y="861391"/>
            <a:ext cx="10094565" cy="5390324"/>
          </a:xfrm>
        </p:spPr>
        <p:txBody>
          <a:bodyPr>
            <a:noAutofit/>
          </a:bodyPr>
          <a:lstStyle/>
          <a:p>
            <a:pPr algn="just"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Use of </a:t>
            </a:r>
            <a:r>
              <a:rPr lang="en-US" sz="2300" b="1" dirty="0">
                <a:solidFill>
                  <a:schemeClr val="tx1"/>
                </a:solidFill>
              </a:rPr>
              <a:t>authentic</a:t>
            </a:r>
            <a:r>
              <a:rPr lang="en-US" sz="2300" dirty="0">
                <a:solidFill>
                  <a:schemeClr val="tx1"/>
                </a:solidFill>
              </a:rPr>
              <a:t> language (real texts);</a:t>
            </a:r>
          </a:p>
          <a:p>
            <a:pPr algn="just" fontAlgn="base">
              <a:spcBef>
                <a:spcPts val="0"/>
              </a:spcBef>
            </a:pPr>
            <a:r>
              <a:rPr lang="en-US" sz="2300" b="1" dirty="0">
                <a:solidFill>
                  <a:schemeClr val="tx1"/>
                </a:solidFill>
              </a:rPr>
              <a:t>The target language </a:t>
            </a:r>
            <a:r>
              <a:rPr lang="en-US" sz="2300" dirty="0">
                <a:solidFill>
                  <a:schemeClr val="tx1"/>
                </a:solidFill>
              </a:rPr>
              <a:t>is the vehicle for classroom communication;</a:t>
            </a:r>
          </a:p>
          <a:p>
            <a:pPr algn="just"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Variation of linguistic forms of the language;</a:t>
            </a:r>
          </a:p>
          <a:p>
            <a:pPr algn="just"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Teaching inductively </a:t>
            </a:r>
            <a:r>
              <a:rPr lang="en-US" sz="2300" b="1" dirty="0">
                <a:solidFill>
                  <a:schemeClr val="tx1"/>
                </a:solidFill>
              </a:rPr>
              <a:t>cohesion </a:t>
            </a:r>
            <a:r>
              <a:rPr lang="en-US" sz="2300" dirty="0">
                <a:solidFill>
                  <a:schemeClr val="tx1"/>
                </a:solidFill>
              </a:rPr>
              <a:t>and</a:t>
            </a:r>
            <a:r>
              <a:rPr lang="en-US" sz="2300" b="1" dirty="0">
                <a:solidFill>
                  <a:schemeClr val="tx1"/>
                </a:solidFill>
              </a:rPr>
              <a:t> coherence</a:t>
            </a:r>
            <a:r>
              <a:rPr lang="en-US" sz="2300" dirty="0">
                <a:solidFill>
                  <a:schemeClr val="tx1"/>
                </a:solidFill>
              </a:rPr>
              <a:t>;</a:t>
            </a:r>
          </a:p>
          <a:p>
            <a:pPr algn="just" fontAlgn="base">
              <a:spcBef>
                <a:spcPts val="0"/>
              </a:spcBef>
            </a:pPr>
            <a:r>
              <a:rPr lang="en-US" sz="2300" b="1" dirty="0">
                <a:solidFill>
                  <a:schemeClr val="tx1"/>
                </a:solidFill>
              </a:rPr>
              <a:t>Games</a:t>
            </a:r>
            <a:r>
              <a:rPr lang="en-US" sz="2300" dirty="0">
                <a:solidFill>
                  <a:schemeClr val="tx1"/>
                </a:solidFill>
              </a:rPr>
              <a:t> as a teaching source;</a:t>
            </a:r>
          </a:p>
          <a:p>
            <a:pPr algn="just"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Having </a:t>
            </a:r>
            <a:r>
              <a:rPr lang="en-US" sz="2300" b="1" dirty="0">
                <a:solidFill>
                  <a:schemeClr val="tx1"/>
                </a:solidFill>
              </a:rPr>
              <a:t>feedback</a:t>
            </a:r>
            <a:r>
              <a:rPr lang="en-US" sz="2300" dirty="0">
                <a:solidFill>
                  <a:schemeClr val="tx1"/>
                </a:solidFill>
              </a:rPr>
              <a:t> of the communication (process of </a:t>
            </a:r>
            <a:r>
              <a:rPr lang="en-US" sz="2300" b="1" dirty="0">
                <a:solidFill>
                  <a:schemeClr val="tx1"/>
                </a:solidFill>
              </a:rPr>
              <a:t>negotiating</a:t>
            </a:r>
            <a:r>
              <a:rPr lang="en-US" sz="2300" dirty="0">
                <a:solidFill>
                  <a:schemeClr val="tx1"/>
                </a:solidFill>
              </a:rPr>
              <a:t> meaning);</a:t>
            </a:r>
          </a:p>
          <a:p>
            <a:pPr algn="just" fontAlgn="base">
              <a:spcBef>
                <a:spcPts val="0"/>
              </a:spcBef>
            </a:pPr>
            <a:r>
              <a:rPr lang="en-US" sz="2300" b="1" dirty="0">
                <a:solidFill>
                  <a:schemeClr val="tx1"/>
                </a:solidFill>
              </a:rPr>
              <a:t>Errors</a:t>
            </a:r>
            <a:r>
              <a:rPr lang="en-US" sz="2300" dirty="0">
                <a:solidFill>
                  <a:schemeClr val="tx1"/>
                </a:solidFill>
              </a:rPr>
              <a:t> are part of the learning process;</a:t>
            </a:r>
          </a:p>
          <a:p>
            <a:pPr algn="just"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Attention is given to </a:t>
            </a:r>
            <a:r>
              <a:rPr lang="en-US" sz="2300" b="1" dirty="0">
                <a:solidFill>
                  <a:schemeClr val="tx1"/>
                </a:solidFill>
              </a:rPr>
              <a:t>fluency</a:t>
            </a:r>
            <a:r>
              <a:rPr lang="en-US" sz="2300" dirty="0">
                <a:solidFill>
                  <a:schemeClr val="tx1"/>
                </a:solidFill>
              </a:rPr>
              <a:t> rather than accuracy;</a:t>
            </a:r>
          </a:p>
          <a:p>
            <a:pPr algn="just"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Students </a:t>
            </a:r>
            <a:r>
              <a:rPr lang="en-US" sz="2300" b="1" dirty="0">
                <a:solidFill>
                  <a:schemeClr val="tx1"/>
                </a:solidFill>
              </a:rPr>
              <a:t>cooperate</a:t>
            </a:r>
            <a:r>
              <a:rPr lang="en-US" sz="2300" dirty="0">
                <a:solidFill>
                  <a:schemeClr val="tx1"/>
                </a:solidFill>
              </a:rPr>
              <a:t> among themselves;</a:t>
            </a:r>
          </a:p>
          <a:p>
            <a:pPr algn="just"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Importance is given to the </a:t>
            </a:r>
            <a:r>
              <a:rPr lang="en-US" sz="2300" b="1" dirty="0">
                <a:solidFill>
                  <a:schemeClr val="tx1"/>
                </a:solidFill>
              </a:rPr>
              <a:t>context</a:t>
            </a:r>
            <a:r>
              <a:rPr lang="en-US" sz="2300" dirty="0">
                <a:solidFill>
                  <a:schemeClr val="tx1"/>
                </a:solidFill>
              </a:rPr>
              <a:t>;</a:t>
            </a:r>
          </a:p>
          <a:p>
            <a:pPr algn="just"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The teacher is a </a:t>
            </a:r>
            <a:r>
              <a:rPr lang="en-US" sz="2300" b="1" dirty="0">
                <a:solidFill>
                  <a:schemeClr val="tx1"/>
                </a:solidFill>
              </a:rPr>
              <a:t>facilitator</a:t>
            </a:r>
            <a:r>
              <a:rPr lang="en-US" sz="2300" dirty="0">
                <a:solidFill>
                  <a:schemeClr val="tx1"/>
                </a:solidFill>
              </a:rPr>
              <a:t>;</a:t>
            </a:r>
          </a:p>
          <a:p>
            <a:pPr algn="just"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Grammar is learned </a:t>
            </a:r>
            <a:r>
              <a:rPr lang="en-US" sz="2300" b="1" dirty="0">
                <a:solidFill>
                  <a:schemeClr val="tx1"/>
                </a:solidFill>
              </a:rPr>
              <a:t>inductively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</a:p>
          <a:p>
            <a:pPr algn="just"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Teaching of the </a:t>
            </a:r>
            <a:r>
              <a:rPr lang="en-US" sz="2300" b="1" dirty="0">
                <a:solidFill>
                  <a:schemeClr val="tx1"/>
                </a:solidFill>
              </a:rPr>
              <a:t>four skills </a:t>
            </a:r>
            <a:r>
              <a:rPr lang="en-US" sz="2300" dirty="0">
                <a:solidFill>
                  <a:schemeClr val="tx1"/>
                </a:solidFill>
              </a:rPr>
              <a:t>combined.*</a:t>
            </a:r>
          </a:p>
          <a:p>
            <a:pPr>
              <a:spcBef>
                <a:spcPts val="0"/>
              </a:spcBef>
            </a:pPr>
            <a:endParaRPr lang="en-US" sz="600" b="1" dirty="0">
              <a:solidFill>
                <a:schemeClr val="tx1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>
                <a:solidFill>
                  <a:srgbClr val="00B050"/>
                </a:solidFill>
              </a:rPr>
              <a:t>LARSEN-FREEMAN, Diane. </a:t>
            </a:r>
            <a:r>
              <a:rPr lang="en-US" sz="2000" b="1" i="1" dirty="0">
                <a:solidFill>
                  <a:srgbClr val="00B050"/>
                </a:solidFill>
              </a:rPr>
              <a:t>Techniques and principles in language teaching.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>
                <a:solidFill>
                  <a:srgbClr val="00B050"/>
                </a:solidFill>
              </a:rPr>
              <a:t>Oxford University, 2000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endParaRPr lang="en-US" sz="2300" b="1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300" b="1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3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3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3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3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3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3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3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9B2064C-E4B6-48B0-BC48-55CA0C98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14" y="0"/>
            <a:ext cx="11661086" cy="70236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4CC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COMMUNICATIVE LANGUAGE TEACHING - CLT</a:t>
            </a:r>
            <a:br>
              <a:rPr lang="en-US" sz="4000" b="1" dirty="0">
                <a:solidFill>
                  <a:srgbClr val="4CCA06"/>
                </a:solidFill>
              </a:rPr>
            </a:br>
            <a:r>
              <a:rPr lang="en-US" sz="4000" b="1" dirty="0">
                <a:solidFill>
                  <a:srgbClr val="4CCA06"/>
                </a:solidFill>
              </a:rPr>
              <a:t>		</a:t>
            </a:r>
            <a:endParaRPr lang="pt-BR" sz="4000" b="1" dirty="0">
              <a:solidFill>
                <a:srgbClr val="4CCA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045E5ED1-B2FE-48CA-931F-776474E79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797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E7495B5D-4AD6-4200-9A22-509EDFA6F6CF}"/>
              </a:ext>
            </a:extLst>
          </p:cNvPr>
          <p:cNvSpPr txBox="1">
            <a:spLocks/>
          </p:cNvSpPr>
          <p:nvPr/>
        </p:nvSpPr>
        <p:spPr>
          <a:xfrm>
            <a:off x="2388536" y="1286223"/>
            <a:ext cx="1322073" cy="820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Edição</a:t>
            </a:r>
            <a:r>
              <a:rPr lang="en-US" sz="2000" b="1" dirty="0">
                <a:solidFill>
                  <a:schemeClr val="tx1"/>
                </a:solidFill>
              </a:rPr>
              <a:t> de 1992.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90E4ABD-95DF-4627-BBDF-DBEA9A1CF722}"/>
              </a:ext>
            </a:extLst>
          </p:cNvPr>
          <p:cNvSpPr txBox="1">
            <a:spLocks/>
          </p:cNvSpPr>
          <p:nvPr/>
        </p:nvSpPr>
        <p:spPr>
          <a:xfrm>
            <a:off x="2351290" y="4016443"/>
            <a:ext cx="1330321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Edição</a:t>
            </a:r>
            <a:r>
              <a:rPr lang="en-US" sz="2000" b="1" dirty="0">
                <a:solidFill>
                  <a:schemeClr val="tx1"/>
                </a:solidFill>
              </a:rPr>
              <a:t> de 1998.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42B52FC-BC88-4678-99E4-98C68B6DA931}"/>
              </a:ext>
            </a:extLst>
          </p:cNvPr>
          <p:cNvSpPr/>
          <p:nvPr/>
        </p:nvSpPr>
        <p:spPr>
          <a:xfrm>
            <a:off x="1223078" y="5993322"/>
            <a:ext cx="10469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hlinkClick r:id="rId2"/>
              </a:rPr>
              <a:t>https://www.cevie-dgespe.com/documentos/1804b.pdf</a:t>
            </a:r>
            <a:r>
              <a:rPr lang="pt-BR" sz="2000" b="1" dirty="0"/>
              <a:t> INTERCHANGE 5TH EDITION</a:t>
            </a:r>
          </a:p>
          <a:p>
            <a:r>
              <a:rPr lang="pt-BR" sz="2000" b="1" dirty="0">
                <a:hlinkClick r:id="rId3"/>
              </a:rPr>
              <a:t>http://frenglish.ru/interchange.html</a:t>
            </a:r>
            <a:r>
              <a:rPr lang="pt-BR" sz="2000" b="1" dirty="0"/>
              <a:t> INTERCHANGE 3rd, 4th </a:t>
            </a:r>
            <a:r>
              <a:rPr lang="pt-BR" sz="2000" b="1" dirty="0" err="1"/>
              <a:t>and</a:t>
            </a:r>
            <a:r>
              <a:rPr lang="pt-BR" sz="2000" b="1" dirty="0"/>
              <a:t> 5th </a:t>
            </a:r>
            <a:r>
              <a:rPr lang="pt-BR" sz="2000" b="1" dirty="0" err="1"/>
              <a:t>edition</a:t>
            </a:r>
            <a:r>
              <a:rPr lang="pt-BR" sz="2000" b="1" dirty="0"/>
              <a:t>.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2BC1D11E-2C6B-4FB8-8F66-79F91368C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39" y="3041085"/>
            <a:ext cx="2099279" cy="2712548"/>
          </a:xfrm>
          <a:prstGeom prst="rect">
            <a:avLst/>
          </a:prstGeom>
          <a:noFill/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Let's Study English: Interchange Intro (3rd Edition) - SB,WB,TB ...">
            <a:extLst>
              <a:ext uri="{FF2B5EF4-FFF2-40B4-BE49-F238E27FC236}">
                <a16:creationId xmlns:a16="http://schemas.microsoft.com/office/drawing/2014/main" id="{C064B273-426E-4DF6-81DB-CB170891C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09" y="133788"/>
            <a:ext cx="2130559" cy="2748038"/>
          </a:xfrm>
          <a:prstGeom prst="rect">
            <a:avLst/>
          </a:prstGeom>
          <a:noFill/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C938EBB7-8AAE-4485-8F08-98B0E0AF719B}"/>
              </a:ext>
            </a:extLst>
          </p:cNvPr>
          <p:cNvSpPr txBox="1">
            <a:spLocks/>
          </p:cNvSpPr>
          <p:nvPr/>
        </p:nvSpPr>
        <p:spPr>
          <a:xfrm>
            <a:off x="5893410" y="1286223"/>
            <a:ext cx="1288362" cy="727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Edição</a:t>
            </a:r>
            <a:r>
              <a:rPr lang="en-US" sz="2000" b="1" dirty="0">
                <a:solidFill>
                  <a:schemeClr val="tx1"/>
                </a:solidFill>
              </a:rPr>
              <a:t> de 2005.</a:t>
            </a:r>
            <a:endParaRPr lang="pt-BR" sz="2000" b="1" dirty="0">
              <a:solidFill>
                <a:schemeClr val="tx1"/>
              </a:solidFill>
            </a:endParaRPr>
          </a:p>
        </p:txBody>
      </p:sp>
      <p:pic>
        <p:nvPicPr>
          <p:cNvPr id="6154" name="Picture 10" descr="Interchange Intro Workbook A">
            <a:extLst>
              <a:ext uri="{FF2B5EF4-FFF2-40B4-BE49-F238E27FC236}">
                <a16:creationId xmlns:a16="http://schemas.microsoft.com/office/drawing/2014/main" id="{E2868BD9-87A6-45BB-B6E5-00FDCA1CA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" y="181964"/>
            <a:ext cx="2084441" cy="2699862"/>
          </a:xfrm>
          <a:prstGeom prst="rect">
            <a:avLst/>
          </a:prstGeom>
          <a:noFill/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Richards J.C. - Interchange Intro (4th edition). Student's book ...">
            <a:extLst>
              <a:ext uri="{FF2B5EF4-FFF2-40B4-BE49-F238E27FC236}">
                <a16:creationId xmlns:a16="http://schemas.microsoft.com/office/drawing/2014/main" id="{47915873-2978-4D06-AF5D-30CF32133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84" y="3034490"/>
            <a:ext cx="2121520" cy="2745647"/>
          </a:xfrm>
          <a:prstGeom prst="rect">
            <a:avLst/>
          </a:prstGeom>
          <a:noFill/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spaço Reservado para Conteúdo 2">
            <a:extLst>
              <a:ext uri="{FF2B5EF4-FFF2-40B4-BE49-F238E27FC236}">
                <a16:creationId xmlns:a16="http://schemas.microsoft.com/office/drawing/2014/main" id="{1955400D-2535-4812-97F0-54F2EEFFBC30}"/>
              </a:ext>
            </a:extLst>
          </p:cNvPr>
          <p:cNvSpPr txBox="1">
            <a:spLocks/>
          </p:cNvSpPr>
          <p:nvPr/>
        </p:nvSpPr>
        <p:spPr>
          <a:xfrm>
            <a:off x="5961787" y="3956686"/>
            <a:ext cx="1288362" cy="82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Edição</a:t>
            </a:r>
            <a:r>
              <a:rPr lang="en-US" sz="2000" b="1" dirty="0">
                <a:solidFill>
                  <a:schemeClr val="tx1"/>
                </a:solidFill>
              </a:rPr>
              <a:t> de 2013.</a:t>
            </a:r>
            <a:endParaRPr lang="pt-BR" sz="2000" b="1" dirty="0">
              <a:solidFill>
                <a:schemeClr val="tx1"/>
              </a:solidFill>
            </a:endParaRPr>
          </a:p>
        </p:txBody>
      </p:sp>
      <p:pic>
        <p:nvPicPr>
          <p:cNvPr id="6158" name="Picture 14" descr="Interchange Fifth Edition | Adult &amp; Young Adult | Cambridge ...">
            <a:extLst>
              <a:ext uri="{FF2B5EF4-FFF2-40B4-BE49-F238E27FC236}">
                <a16:creationId xmlns:a16="http://schemas.microsoft.com/office/drawing/2014/main" id="{B75F1D78-1E60-4C3D-933E-B6AFD0FF8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059" y="133787"/>
            <a:ext cx="4418882" cy="5646349"/>
          </a:xfrm>
          <a:prstGeom prst="rect">
            <a:avLst/>
          </a:prstGeom>
          <a:noFill/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spaço Reservado para Conteúdo 2">
            <a:extLst>
              <a:ext uri="{FF2B5EF4-FFF2-40B4-BE49-F238E27FC236}">
                <a16:creationId xmlns:a16="http://schemas.microsoft.com/office/drawing/2014/main" id="{514C5F81-34C2-489A-B430-E7BB82321E41}"/>
              </a:ext>
            </a:extLst>
          </p:cNvPr>
          <p:cNvSpPr txBox="1">
            <a:spLocks/>
          </p:cNvSpPr>
          <p:nvPr/>
        </p:nvSpPr>
        <p:spPr>
          <a:xfrm>
            <a:off x="10224606" y="4181891"/>
            <a:ext cx="1326877" cy="767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Edição</a:t>
            </a:r>
            <a:r>
              <a:rPr lang="en-US" sz="2000" b="1" dirty="0">
                <a:solidFill>
                  <a:schemeClr val="tx1"/>
                </a:solidFill>
              </a:rPr>
              <a:t> de 2017.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47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Let's Study English: Interchange Intro (3rd Edition) - SB,WB,TB ...">
            <a:extLst>
              <a:ext uri="{FF2B5EF4-FFF2-40B4-BE49-F238E27FC236}">
                <a16:creationId xmlns:a16="http://schemas.microsoft.com/office/drawing/2014/main" id="{C064B273-426E-4DF6-81DB-CB170891C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2812" cy="2067339"/>
          </a:xfrm>
          <a:prstGeom prst="rect">
            <a:avLst/>
          </a:prstGeom>
          <a:noFill/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C938EBB7-8AAE-4485-8F08-98B0E0AF719B}"/>
              </a:ext>
            </a:extLst>
          </p:cNvPr>
          <p:cNvSpPr txBox="1">
            <a:spLocks/>
          </p:cNvSpPr>
          <p:nvPr/>
        </p:nvSpPr>
        <p:spPr>
          <a:xfrm>
            <a:off x="314451" y="2191447"/>
            <a:ext cx="1288362" cy="727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Edição</a:t>
            </a:r>
            <a:r>
              <a:rPr lang="en-US" sz="2000" b="1" dirty="0">
                <a:solidFill>
                  <a:schemeClr val="tx1"/>
                </a:solidFill>
              </a:rPr>
              <a:t> de 2005.</a:t>
            </a:r>
            <a:endParaRPr lang="pt-BR" sz="2000" b="1" dirty="0">
              <a:solidFill>
                <a:schemeClr val="tx1"/>
              </a:solidFill>
            </a:endParaRPr>
          </a:p>
        </p:txBody>
      </p:sp>
      <p:pic>
        <p:nvPicPr>
          <p:cNvPr id="2" name="Imagem 1" descr="Uma imagem contendo screenshot, comida&#10;&#10;Descrição gerada automaticamente">
            <a:extLst>
              <a:ext uri="{FF2B5EF4-FFF2-40B4-BE49-F238E27FC236}">
                <a16:creationId xmlns:a16="http://schemas.microsoft.com/office/drawing/2014/main" id="{3CDE48A5-E957-4276-8EDA-A6BD8EAAE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813" y="0"/>
            <a:ext cx="5255232" cy="6858000"/>
          </a:xfrm>
          <a:prstGeom prst="rect">
            <a:avLst/>
          </a:prstGeom>
        </p:spPr>
      </p:pic>
      <p:pic>
        <p:nvPicPr>
          <p:cNvPr id="3" name="Imagem 2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7648AE4C-0864-4B67-93AD-2095BFAE0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44" y="-1"/>
            <a:ext cx="5333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76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Let's Study English: Interchange Intro (3rd Edition) - SB,WB,TB ...">
            <a:extLst>
              <a:ext uri="{FF2B5EF4-FFF2-40B4-BE49-F238E27FC236}">
                <a16:creationId xmlns:a16="http://schemas.microsoft.com/office/drawing/2014/main" id="{C064B273-426E-4DF6-81DB-CB170891C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2812" cy="2067339"/>
          </a:xfrm>
          <a:prstGeom prst="rect">
            <a:avLst/>
          </a:prstGeom>
          <a:noFill/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C938EBB7-8AAE-4485-8F08-98B0E0AF719B}"/>
              </a:ext>
            </a:extLst>
          </p:cNvPr>
          <p:cNvSpPr txBox="1">
            <a:spLocks/>
          </p:cNvSpPr>
          <p:nvPr/>
        </p:nvSpPr>
        <p:spPr>
          <a:xfrm>
            <a:off x="314451" y="2191447"/>
            <a:ext cx="1288362" cy="727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>
                <a:solidFill>
                  <a:schemeClr val="tx1"/>
                </a:solidFill>
              </a:rPr>
              <a:t>Edição de 2005.</a:t>
            </a:r>
            <a:endParaRPr lang="pt-BR" sz="2000" b="1" dirty="0">
              <a:solidFill>
                <a:schemeClr val="tx1"/>
              </a:solidFill>
            </a:endParaRPr>
          </a:p>
        </p:txBody>
      </p:sp>
      <p:pic>
        <p:nvPicPr>
          <p:cNvPr id="7" name="Imagem 6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D3CBAE7F-3FA4-4ECC-B8BD-FDA4665F3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812" y="-1"/>
            <a:ext cx="5255231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A5C9B8F-C044-476C-BC06-FA0B5D700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43" y="-1"/>
            <a:ext cx="5333957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45851E9-89DB-48C3-A341-EF5E616D3D56}"/>
              </a:ext>
            </a:extLst>
          </p:cNvPr>
          <p:cNvSpPr/>
          <p:nvPr/>
        </p:nvSpPr>
        <p:spPr>
          <a:xfrm rot="16200000">
            <a:off x="-283989" y="4252187"/>
            <a:ext cx="32196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dirty="0">
                <a:hlinkClick r:id="rId5"/>
              </a:rPr>
              <a:t>http://www.esl.net/pdf/interchange_3ed_studbk_lev0_unit6.pdf</a:t>
            </a:r>
            <a:endParaRPr lang="pt-BR" sz="1500" b="1" dirty="0"/>
          </a:p>
        </p:txBody>
      </p:sp>
    </p:spTree>
    <p:extLst>
      <p:ext uri="{BB962C8B-B14F-4D97-AF65-F5344CB8AC3E}">
        <p14:creationId xmlns:p14="http://schemas.microsoft.com/office/powerpoint/2010/main" val="2894891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BABBC8B0-3234-45F4-AB62-EF0F8AE73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56063" y="3060294"/>
            <a:ext cx="3846479" cy="616625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BE4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SUMMARIZING...</a:t>
            </a:r>
          </a:p>
        </p:txBody>
      </p:sp>
      <p:sp>
        <p:nvSpPr>
          <p:cNvPr id="13" name="Retângulo: Cantos Arredondados 6">
            <a:extLst>
              <a:ext uri="{FF2B5EF4-FFF2-40B4-BE49-F238E27FC236}">
                <a16:creationId xmlns:a16="http://schemas.microsoft.com/office/drawing/2014/main" id="{7297221D-74A7-4443-801B-920A75D209DD}"/>
              </a:ext>
            </a:extLst>
          </p:cNvPr>
          <p:cNvSpPr/>
          <p:nvPr/>
        </p:nvSpPr>
        <p:spPr>
          <a:xfrm>
            <a:off x="920478" y="197825"/>
            <a:ext cx="11084950" cy="6462350"/>
          </a:xfrm>
          <a:prstGeom prst="roundRect">
            <a:avLst>
              <a:gd name="adj" fmla="val 8476"/>
            </a:avLst>
          </a:prstGeom>
          <a:ln>
            <a:solidFill>
              <a:srgbClr val="BE42A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solidFill>
                  <a:schemeClr val="accent2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The Silent Way: </a:t>
            </a:r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By</a:t>
            </a:r>
            <a:r>
              <a:rPr lang="en-US" sz="2600" b="1" dirty="0">
                <a:solidFill>
                  <a:schemeClr val="accent2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Caleb </a:t>
            </a:r>
            <a:r>
              <a:rPr lang="en-US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Gatteno</a:t>
            </a:r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; 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The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teacher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almost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doesn’t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talk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;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Students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talk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;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GrammarTeaching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Inductively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and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deductively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; Use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of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rods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,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pronunciation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charts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;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Cognitive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Studies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(Noam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Chomisky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);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Errors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allowed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(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making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of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hyphoteses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);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Teaching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is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subordinated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to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Learning;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Learn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like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babies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learn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;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Teacher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points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and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shows –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silence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is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a tool.</a:t>
            </a:r>
          </a:p>
          <a:p>
            <a:pPr algn="just"/>
            <a:r>
              <a:rPr lang="en-US" sz="2600" b="1" dirty="0" err="1">
                <a:solidFill>
                  <a:schemeClr val="accent2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Desuggestopedia</a:t>
            </a:r>
            <a:r>
              <a:rPr lang="en-US" sz="2600" b="1" dirty="0">
                <a:solidFill>
                  <a:schemeClr val="accent2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: </a:t>
            </a:r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Affective Humanistic Approach; </a:t>
            </a:r>
            <a:r>
              <a:rPr lang="en-US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Georgi</a:t>
            </a:r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Lozanov</a:t>
            </a:r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; Psychological barriers to </a:t>
            </a:r>
            <a:r>
              <a:rPr lang="en-US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desuggest</a:t>
            </a:r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; fine arts; classroom objects and furniture are comfortable; music; teachers’ voice and intonation; students feel calm; dramatization; new identities; translation </a:t>
            </a:r>
            <a:r>
              <a:rPr lang="en-US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permited</a:t>
            </a:r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. </a:t>
            </a:r>
          </a:p>
          <a:p>
            <a:pPr algn="just"/>
            <a:r>
              <a:rPr lang="en-US" sz="2600" b="1" dirty="0">
                <a:solidFill>
                  <a:schemeClr val="accent2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Community Language Learning: </a:t>
            </a:r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Counselling-Learning Approach by Charles A. Curran; Humanistic Psychology by Carl Rogers; Student must feel afraid of being “foolish”, the teacher is the counselor (sensitive to students struggle); use of tape recorder; students in circle; translation permitted; grammar teaching is deductive; importance of pair and group work to practice exercises.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0E8D7C00-4AFD-4C76-BC2C-65848A139DB1}"/>
              </a:ext>
            </a:extLst>
          </p:cNvPr>
          <p:cNvSpPr/>
          <p:nvPr/>
        </p:nvSpPr>
        <p:spPr>
          <a:xfrm>
            <a:off x="37147" y="580856"/>
            <a:ext cx="873625" cy="803607"/>
          </a:xfrm>
          <a:prstGeom prst="ellipse">
            <a:avLst/>
          </a:prstGeom>
          <a:solidFill>
            <a:srgbClr val="BE42AF"/>
          </a:solidFill>
          <a:ln>
            <a:solidFill>
              <a:srgbClr val="BE4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Gráfico 29" descr="Sala de aula">
            <a:extLst>
              <a:ext uri="{FF2B5EF4-FFF2-40B4-BE49-F238E27FC236}">
                <a16:creationId xmlns:a16="http://schemas.microsoft.com/office/drawing/2014/main" id="{DA0F3552-C14B-4075-B763-0B74F65968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963" y="658809"/>
            <a:ext cx="647699" cy="64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2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BABBC8B0-3234-45F4-AB62-EF0F8AE73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56063" y="3060294"/>
            <a:ext cx="3846479" cy="616625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BE4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SUMMARIZING...</a:t>
            </a:r>
          </a:p>
        </p:txBody>
      </p:sp>
      <p:sp>
        <p:nvSpPr>
          <p:cNvPr id="13" name="Retângulo: Cantos Arredondados 6">
            <a:extLst>
              <a:ext uri="{FF2B5EF4-FFF2-40B4-BE49-F238E27FC236}">
                <a16:creationId xmlns:a16="http://schemas.microsoft.com/office/drawing/2014/main" id="{7297221D-74A7-4443-801B-920A75D209DD}"/>
              </a:ext>
            </a:extLst>
          </p:cNvPr>
          <p:cNvSpPr/>
          <p:nvPr/>
        </p:nvSpPr>
        <p:spPr>
          <a:xfrm>
            <a:off x="920478" y="197825"/>
            <a:ext cx="11084950" cy="6462350"/>
          </a:xfrm>
          <a:prstGeom prst="roundRect">
            <a:avLst>
              <a:gd name="adj" fmla="val 8476"/>
            </a:avLst>
          </a:prstGeom>
          <a:ln>
            <a:solidFill>
              <a:srgbClr val="BE42A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solidFill>
                  <a:schemeClr val="accent2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Comprehension Approach: </a:t>
            </a:r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First you understand then you produce language; </a:t>
            </a:r>
            <a:r>
              <a:rPr lang="en-US" sz="2600" b="1" dirty="0">
                <a:solidFill>
                  <a:srgbClr val="7030A0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Natural Approach</a:t>
            </a:r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Krashen</a:t>
            </a:r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and Terrell, anxiety, confidence, </a:t>
            </a:r>
            <a:r>
              <a:rPr lang="en-US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sts</a:t>
            </a:r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timing); </a:t>
            </a:r>
            <a:r>
              <a:rPr lang="en-US" sz="2600" b="1" dirty="0">
                <a:solidFill>
                  <a:srgbClr val="7030A0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The </a:t>
            </a:r>
            <a:r>
              <a:rPr lang="en-US" sz="2600" b="1" dirty="0" err="1">
                <a:solidFill>
                  <a:srgbClr val="7030A0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Learnables</a:t>
            </a:r>
            <a:r>
              <a:rPr lang="en-US" sz="2600" b="1" dirty="0">
                <a:solidFill>
                  <a:srgbClr val="7030A0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(</a:t>
            </a:r>
            <a:r>
              <a:rPr lang="en-US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Winitz</a:t>
            </a:r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, tape-recorded words, pictures, Stories illustrated by pictures); </a:t>
            </a:r>
            <a:r>
              <a:rPr lang="en-US" sz="2600" b="1" dirty="0">
                <a:solidFill>
                  <a:srgbClr val="7030A0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Lexical Approach </a:t>
            </a:r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(A lot of input, teaching talking is extensive, little or no verbal response by </a:t>
            </a:r>
            <a:r>
              <a:rPr lang="en-US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sts</a:t>
            </a:r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sts</a:t>
            </a:r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do exercises and activities a lot); </a:t>
            </a:r>
            <a:r>
              <a:rPr lang="en-US" sz="2600" b="1" dirty="0">
                <a:solidFill>
                  <a:srgbClr val="7030A0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Total Physical Response (TPR)</a:t>
            </a:r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(teacher is a model; students mimic; body gestures and movements helps learning; errors are natural, commands and instruction, fun and no stress, correct </a:t>
            </a:r>
            <a:r>
              <a:rPr lang="en-US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sts</a:t>
            </a:r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not-intrusively) – All them focuses on </a:t>
            </a:r>
            <a:r>
              <a:rPr lang="en-US" sz="2600" b="1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listening</a:t>
            </a:r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en-US" sz="2600" b="1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skill</a:t>
            </a:r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.</a:t>
            </a:r>
          </a:p>
          <a:p>
            <a:pPr algn="just"/>
            <a:r>
              <a:rPr lang="en-US" sz="2600" b="1" dirty="0">
                <a:solidFill>
                  <a:schemeClr val="accent2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Communicative Language Teaching (CLT): </a:t>
            </a:r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Communicative Competence X Linguistic Competence;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Attention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to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functions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of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the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language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; Communication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by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negotiating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meaning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; </a:t>
            </a:r>
            <a:r>
              <a:rPr lang="pt-BR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Communicative</a:t>
            </a:r>
            <a:r>
              <a:rPr lang="pt-BR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Approach; </a:t>
            </a:r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the communicative competence the goal of language teaching; use of games; errors as part of learning; Emphasis on fluency and context; </a:t>
            </a:r>
            <a:r>
              <a:rPr lang="en-US" sz="26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sts</a:t>
            </a:r>
            <a:r>
              <a:rPr lang="en-US" sz="26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 cooperate among themselves; teacher is a facilitator; grammar </a:t>
            </a:r>
            <a:r>
              <a:rPr lang="en-US" sz="260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is inductive; four skills combined. </a:t>
            </a:r>
            <a:endParaRPr lang="pt-BR" sz="2600" dirty="0">
              <a:solidFill>
                <a:schemeClr val="tx1"/>
              </a:solidFill>
              <a:latin typeface="Arial Narrow" panose="020B0606020202030204" pitchFamily="34" charset="0"/>
              <a:cs typeface="Aparajita" panose="020B0604020202020204" pitchFamily="34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0E8D7C00-4AFD-4C76-BC2C-65848A139DB1}"/>
              </a:ext>
            </a:extLst>
          </p:cNvPr>
          <p:cNvSpPr/>
          <p:nvPr/>
        </p:nvSpPr>
        <p:spPr>
          <a:xfrm>
            <a:off x="37147" y="580856"/>
            <a:ext cx="873625" cy="803607"/>
          </a:xfrm>
          <a:prstGeom prst="ellipse">
            <a:avLst/>
          </a:prstGeom>
          <a:solidFill>
            <a:srgbClr val="BE42AF"/>
          </a:solidFill>
          <a:ln>
            <a:solidFill>
              <a:srgbClr val="BE4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Gráfico 29" descr="Sala de aula">
            <a:extLst>
              <a:ext uri="{FF2B5EF4-FFF2-40B4-BE49-F238E27FC236}">
                <a16:creationId xmlns:a16="http://schemas.microsoft.com/office/drawing/2014/main" id="{DA0F3552-C14B-4075-B763-0B74F65968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963" y="658809"/>
            <a:ext cx="647699" cy="64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0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BABBC8B0-3234-45F4-AB62-EF0F8AE73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371" y="3788708"/>
            <a:ext cx="5517608" cy="1499267"/>
          </a:xfrm>
        </p:spPr>
        <p:txBody>
          <a:bodyPr>
            <a:noAutofit/>
          </a:bodyPr>
          <a:lstStyle/>
          <a:p>
            <a:pPr algn="ctr"/>
            <a:r>
              <a:rPr lang="pt-BR" sz="2600" b="1" dirty="0" err="1">
                <a:solidFill>
                  <a:schemeClr val="tx1"/>
                </a:solidFill>
              </a:rPr>
              <a:t>Thank</a:t>
            </a:r>
            <a:r>
              <a:rPr lang="pt-BR" sz="2600" b="1" dirty="0">
                <a:solidFill>
                  <a:schemeClr val="tx1"/>
                </a:solidFill>
              </a:rPr>
              <a:t> </a:t>
            </a:r>
            <a:r>
              <a:rPr lang="pt-BR" sz="2600" b="1" dirty="0" err="1">
                <a:solidFill>
                  <a:schemeClr val="tx1"/>
                </a:solidFill>
              </a:rPr>
              <a:t>you</a:t>
            </a:r>
            <a:r>
              <a:rPr lang="pt-BR" sz="2600" b="1" dirty="0">
                <a:solidFill>
                  <a:schemeClr val="tx1"/>
                </a:solidFill>
              </a:rPr>
              <a:t> </a:t>
            </a:r>
            <a:r>
              <a:rPr lang="pt-BR" sz="2600" b="1" dirty="0" err="1">
                <a:solidFill>
                  <a:schemeClr val="tx1"/>
                </a:solidFill>
              </a:rPr>
              <a:t>very</a:t>
            </a:r>
            <a:r>
              <a:rPr lang="pt-BR" sz="2600" b="1" dirty="0">
                <a:solidFill>
                  <a:schemeClr val="tx1"/>
                </a:solidFill>
              </a:rPr>
              <a:t> </a:t>
            </a:r>
            <a:r>
              <a:rPr lang="pt-BR" sz="2600" b="1" dirty="0" err="1">
                <a:solidFill>
                  <a:schemeClr val="tx1"/>
                </a:solidFill>
              </a:rPr>
              <a:t>much</a:t>
            </a:r>
            <a:r>
              <a:rPr lang="pt-BR" sz="2600" b="1" dirty="0">
                <a:solidFill>
                  <a:schemeClr val="tx1"/>
                </a:solidFill>
              </a:rPr>
              <a:t>!</a:t>
            </a:r>
            <a:br>
              <a:rPr lang="pt-BR" sz="2600" b="1" dirty="0">
                <a:solidFill>
                  <a:schemeClr val="tx1"/>
                </a:solidFill>
              </a:rPr>
            </a:br>
            <a:r>
              <a:rPr lang="pt-BR" sz="2600" dirty="0">
                <a:solidFill>
                  <a:schemeClr val="tx1"/>
                </a:solidFill>
              </a:rPr>
              <a:t>(84) 996-087-119</a:t>
            </a:r>
            <a:br>
              <a:rPr lang="pt-BR" sz="2600" dirty="0">
                <a:solidFill>
                  <a:schemeClr val="tx1"/>
                </a:solidFill>
              </a:rPr>
            </a:br>
            <a:r>
              <a:rPr lang="pt-BR" sz="2600" dirty="0">
                <a:solidFill>
                  <a:schemeClr val="tx1"/>
                </a:solidFill>
                <a:hlinkClick r:id="rId2"/>
              </a:rPr>
              <a:t>cristianebrito1978@gmail.com</a:t>
            </a:r>
            <a:r>
              <a:rPr lang="pt-BR" sz="26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34" name="Picture 10" descr="Power puff girl png 1 » P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95" y="338624"/>
            <a:ext cx="5707274" cy="494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338470" y="5756414"/>
            <a:ext cx="1072100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b="1" dirty="0">
                <a:hlinkClick r:id="rId4"/>
              </a:rPr>
              <a:t>https://docente.ifrn.edu.br/cristianecruz/projetos-de-extensao/spanglish/</a:t>
            </a:r>
            <a:r>
              <a:rPr lang="pt-BR" sz="2300" b="1" dirty="0"/>
              <a:t> </a:t>
            </a:r>
          </a:p>
        </p:txBody>
      </p:sp>
      <p:pic>
        <p:nvPicPr>
          <p:cNvPr id="5122" name="Picture 2" descr="Gracias por cuidarme - NatuMalta">
            <a:extLst>
              <a:ext uri="{FF2B5EF4-FFF2-40B4-BE49-F238E27FC236}">
                <a16:creationId xmlns:a16="http://schemas.microsoft.com/office/drawing/2014/main" id="{BADC05DD-06D7-4621-A253-07E587FE8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150">
            <a:off x="7438892" y="2963341"/>
            <a:ext cx="3153378" cy="102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80F072D4-1941-4EA4-86FF-5845EB1F8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383" y="178050"/>
            <a:ext cx="2054086" cy="234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502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áfico 29" descr="Sala de aula">
            <a:extLst>
              <a:ext uri="{FF2B5EF4-FFF2-40B4-BE49-F238E27FC236}">
                <a16:creationId xmlns:a16="http://schemas.microsoft.com/office/drawing/2014/main" id="{DA0F3552-C14B-4075-B763-0B74F6596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6281" y="284475"/>
            <a:ext cx="2574966" cy="2574966"/>
          </a:xfrm>
          <a:prstGeom prst="rect">
            <a:avLst/>
          </a:prstGeom>
        </p:spPr>
      </p:pic>
      <p:sp>
        <p:nvSpPr>
          <p:cNvPr id="32" name="Balão de Fala: Retângulo com Cantos Arredondados 31">
            <a:extLst>
              <a:ext uri="{FF2B5EF4-FFF2-40B4-BE49-F238E27FC236}">
                <a16:creationId xmlns:a16="http://schemas.microsoft.com/office/drawing/2014/main" id="{714B7150-56C5-45B0-8F25-DE0FAAF82D65}"/>
              </a:ext>
            </a:extLst>
          </p:cNvPr>
          <p:cNvSpPr/>
          <p:nvPr/>
        </p:nvSpPr>
        <p:spPr>
          <a:xfrm>
            <a:off x="8340199" y="297247"/>
            <a:ext cx="1431047" cy="874645"/>
          </a:xfrm>
          <a:prstGeom prst="wedgeRoundRectCallout">
            <a:avLst>
              <a:gd name="adj1" fmla="val 56253"/>
              <a:gd name="adj2" fmla="val 31936"/>
              <a:gd name="adj3" fmla="val 1666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0533AEC-DC8E-416E-B975-CF0F5A89AE37}"/>
              </a:ext>
            </a:extLst>
          </p:cNvPr>
          <p:cNvSpPr txBox="1">
            <a:spLocks/>
          </p:cNvSpPr>
          <p:nvPr/>
        </p:nvSpPr>
        <p:spPr>
          <a:xfrm>
            <a:off x="182880" y="0"/>
            <a:ext cx="7794929" cy="8746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pt-BR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class...</a:t>
            </a:r>
          </a:p>
        </p:txBody>
      </p:sp>
      <p:pic>
        <p:nvPicPr>
          <p:cNvPr id="19" name="Picture 4" descr="Check PNG HD | PNG Mart">
            <a:extLst>
              <a:ext uri="{FF2B5EF4-FFF2-40B4-BE49-F238E27FC236}">
                <a16:creationId xmlns:a16="http://schemas.microsoft.com/office/drawing/2014/main" id="{44DBCB45-5CFE-438A-B910-776EFF0F6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21" y="1282710"/>
            <a:ext cx="1089991" cy="108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AA26AFF6-5C3E-4080-90BC-F86639E0386D}"/>
              </a:ext>
            </a:extLst>
          </p:cNvPr>
          <p:cNvSpPr txBox="1">
            <a:spLocks/>
          </p:cNvSpPr>
          <p:nvPr/>
        </p:nvSpPr>
        <p:spPr>
          <a:xfrm>
            <a:off x="1470212" y="1796621"/>
            <a:ext cx="1939738" cy="908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000" b="1" dirty="0">
                <a:solidFill>
                  <a:schemeClr val="tx1"/>
                </a:solidFill>
              </a:rPr>
              <a:t>The </a:t>
            </a:r>
            <a:r>
              <a:rPr lang="pt-BR" sz="3000" b="1" dirty="0" err="1">
                <a:solidFill>
                  <a:schemeClr val="tx1"/>
                </a:solidFill>
              </a:rPr>
              <a:t>Silent</a:t>
            </a:r>
            <a:r>
              <a:rPr lang="pt-BR" sz="3000" b="1" dirty="0">
                <a:solidFill>
                  <a:schemeClr val="tx1"/>
                </a:solidFill>
              </a:rPr>
              <a:t> Way;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21" name="Picture 4" descr="Check PNG HD | PNG Mart">
            <a:extLst>
              <a:ext uri="{FF2B5EF4-FFF2-40B4-BE49-F238E27FC236}">
                <a16:creationId xmlns:a16="http://schemas.microsoft.com/office/drawing/2014/main" id="{50E9299F-8903-48BE-B2DA-2C59E6601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83" y="2888269"/>
            <a:ext cx="1089991" cy="108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ítulo 1">
            <a:extLst>
              <a:ext uri="{FF2B5EF4-FFF2-40B4-BE49-F238E27FC236}">
                <a16:creationId xmlns:a16="http://schemas.microsoft.com/office/drawing/2014/main" id="{AD73E96A-F98B-42E6-902D-A737F655E37C}"/>
              </a:ext>
            </a:extLst>
          </p:cNvPr>
          <p:cNvSpPr txBox="1">
            <a:spLocks/>
          </p:cNvSpPr>
          <p:nvPr/>
        </p:nvSpPr>
        <p:spPr>
          <a:xfrm>
            <a:off x="2324432" y="3238035"/>
            <a:ext cx="4061113" cy="781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100" b="1" dirty="0" err="1">
                <a:solidFill>
                  <a:schemeClr val="tx1"/>
                </a:solidFill>
              </a:rPr>
              <a:t>Desuggestopedia</a:t>
            </a:r>
            <a:r>
              <a:rPr lang="pt-BR" sz="3000" b="1" dirty="0">
                <a:solidFill>
                  <a:schemeClr val="tx1"/>
                </a:solidFill>
              </a:rPr>
              <a:t>;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23" name="Picture 4" descr="Check PNG HD | PNG Mart">
            <a:extLst>
              <a:ext uri="{FF2B5EF4-FFF2-40B4-BE49-F238E27FC236}">
                <a16:creationId xmlns:a16="http://schemas.microsoft.com/office/drawing/2014/main" id="{1C985E8A-E944-4750-B043-4A1F3045A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055" y="4296337"/>
            <a:ext cx="1089991" cy="108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ítulo 1">
            <a:extLst>
              <a:ext uri="{FF2B5EF4-FFF2-40B4-BE49-F238E27FC236}">
                <a16:creationId xmlns:a16="http://schemas.microsoft.com/office/drawing/2014/main" id="{8AF46B19-B07C-4F66-B2DB-AE6BF0731A92}"/>
              </a:ext>
            </a:extLst>
          </p:cNvPr>
          <p:cNvSpPr txBox="1">
            <a:spLocks/>
          </p:cNvSpPr>
          <p:nvPr/>
        </p:nvSpPr>
        <p:spPr>
          <a:xfrm>
            <a:off x="3782439" y="4571189"/>
            <a:ext cx="2266950" cy="1409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000" b="1" dirty="0">
                <a:solidFill>
                  <a:schemeClr val="tx1"/>
                </a:solidFill>
              </a:rPr>
              <a:t>Community </a:t>
            </a:r>
            <a:r>
              <a:rPr lang="pt-BR" sz="3000" b="1" dirty="0" err="1">
                <a:solidFill>
                  <a:schemeClr val="tx1"/>
                </a:solidFill>
              </a:rPr>
              <a:t>Language</a:t>
            </a:r>
            <a:r>
              <a:rPr lang="pt-BR" sz="3000" b="1" dirty="0">
                <a:solidFill>
                  <a:schemeClr val="tx1"/>
                </a:solidFill>
              </a:rPr>
              <a:t> Learning;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25" name="Picture 4" descr="Check PNG HD | PNG Mart">
            <a:extLst>
              <a:ext uri="{FF2B5EF4-FFF2-40B4-BE49-F238E27FC236}">
                <a16:creationId xmlns:a16="http://schemas.microsoft.com/office/drawing/2014/main" id="{7264F3BE-7517-48DC-96C3-71D8D82F8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031" y="1316632"/>
            <a:ext cx="1089991" cy="108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ítulo 1">
            <a:extLst>
              <a:ext uri="{FF2B5EF4-FFF2-40B4-BE49-F238E27FC236}">
                <a16:creationId xmlns:a16="http://schemas.microsoft.com/office/drawing/2014/main" id="{70479533-2FB3-42CD-9AB6-F7048E9602A6}"/>
              </a:ext>
            </a:extLst>
          </p:cNvPr>
          <p:cNvSpPr txBox="1">
            <a:spLocks/>
          </p:cNvSpPr>
          <p:nvPr/>
        </p:nvSpPr>
        <p:spPr>
          <a:xfrm>
            <a:off x="5634831" y="1557410"/>
            <a:ext cx="3128169" cy="12238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000" b="1" dirty="0">
                <a:solidFill>
                  <a:schemeClr val="tx1"/>
                </a:solidFill>
              </a:rPr>
              <a:t>Total </a:t>
            </a:r>
            <a:r>
              <a:rPr lang="pt-BR" sz="3000" b="1" dirty="0" err="1">
                <a:solidFill>
                  <a:schemeClr val="tx1"/>
                </a:solidFill>
              </a:rPr>
              <a:t>Physical</a:t>
            </a:r>
            <a:r>
              <a:rPr lang="pt-BR" sz="3000" b="1" dirty="0">
                <a:solidFill>
                  <a:schemeClr val="tx1"/>
                </a:solidFill>
              </a:rPr>
              <a:t> Response – TPR;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27" name="Picture 4" descr="Check PNG HD | PNG Mart">
            <a:extLst>
              <a:ext uri="{FF2B5EF4-FFF2-40B4-BE49-F238E27FC236}">
                <a16:creationId xmlns:a16="http://schemas.microsoft.com/office/drawing/2014/main" id="{0C6C6A6C-2467-4444-B9AD-575B2BB7C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11" y="2884323"/>
            <a:ext cx="1089991" cy="108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ítulo 1">
            <a:extLst>
              <a:ext uri="{FF2B5EF4-FFF2-40B4-BE49-F238E27FC236}">
                <a16:creationId xmlns:a16="http://schemas.microsoft.com/office/drawing/2014/main" id="{E3B5D2D2-8E32-47BB-8848-4B4962F44C01}"/>
              </a:ext>
            </a:extLst>
          </p:cNvPr>
          <p:cNvSpPr txBox="1">
            <a:spLocks/>
          </p:cNvSpPr>
          <p:nvPr/>
        </p:nvSpPr>
        <p:spPr>
          <a:xfrm>
            <a:off x="6814423" y="3323954"/>
            <a:ext cx="3434477" cy="1209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900" b="1" dirty="0" err="1">
                <a:solidFill>
                  <a:schemeClr val="tx1"/>
                </a:solidFill>
              </a:rPr>
              <a:t>Communicative</a:t>
            </a:r>
            <a:r>
              <a:rPr lang="pt-BR" sz="2900" b="1" dirty="0">
                <a:solidFill>
                  <a:schemeClr val="tx1"/>
                </a:solidFill>
              </a:rPr>
              <a:t> </a:t>
            </a:r>
            <a:r>
              <a:rPr lang="pt-BR" sz="2900" b="1" dirty="0" err="1">
                <a:solidFill>
                  <a:schemeClr val="tx1"/>
                </a:solidFill>
              </a:rPr>
              <a:t>Language</a:t>
            </a:r>
            <a:r>
              <a:rPr lang="pt-BR" sz="2900" b="1" dirty="0">
                <a:solidFill>
                  <a:schemeClr val="tx1"/>
                </a:solidFill>
              </a:rPr>
              <a:t> </a:t>
            </a:r>
            <a:r>
              <a:rPr lang="pt-BR" sz="2900" b="1" dirty="0" err="1">
                <a:solidFill>
                  <a:schemeClr val="tx1"/>
                </a:solidFill>
              </a:rPr>
              <a:t>Teaching</a:t>
            </a:r>
            <a:r>
              <a:rPr lang="pt-BR" sz="2900" b="1" dirty="0">
                <a:solidFill>
                  <a:schemeClr val="tx1"/>
                </a:solidFill>
              </a:rPr>
              <a:t> – CLT;</a:t>
            </a:r>
            <a:endParaRPr lang="en-US" sz="2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0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6" y="901148"/>
            <a:ext cx="10098157" cy="5758070"/>
          </a:xfrm>
        </p:spPr>
        <p:txBody>
          <a:bodyPr>
            <a:noAutofit/>
          </a:bodyPr>
          <a:lstStyle/>
          <a:p>
            <a:pPr algn="just"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In the early </a:t>
            </a:r>
            <a:r>
              <a:rPr lang="en-US" sz="2300" b="1" dirty="0">
                <a:solidFill>
                  <a:schemeClr val="tx1"/>
                </a:solidFill>
              </a:rPr>
              <a:t>1960s</a:t>
            </a:r>
            <a:r>
              <a:rPr lang="en-US" sz="2300" dirty="0">
                <a:solidFill>
                  <a:schemeClr val="tx1"/>
                </a:solidFill>
              </a:rPr>
              <a:t> the learning as forming new habits was challenged;</a:t>
            </a:r>
          </a:p>
          <a:p>
            <a:pPr algn="just" fontAlgn="base">
              <a:spcBef>
                <a:spcPts val="0"/>
              </a:spcBef>
            </a:pPr>
            <a:r>
              <a:rPr lang="en-US" sz="23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Noam</a:t>
            </a:r>
            <a:r>
              <a:rPr lang="en-US" sz="23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3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Chomsky</a:t>
            </a:r>
            <a:r>
              <a:rPr lang="en-US" sz="2300" dirty="0">
                <a:solidFill>
                  <a:schemeClr val="tx1"/>
                </a:solidFill>
              </a:rPr>
              <a:t>, the linguist, said this kind of learning argued that people create and understand utterances they have never heard before, so the habit formation could not be possible;</a:t>
            </a:r>
          </a:p>
          <a:p>
            <a:pPr algn="just"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He argued that people use the own </a:t>
            </a:r>
            <a:r>
              <a:rPr lang="en-US" sz="2300" b="1" dirty="0">
                <a:solidFill>
                  <a:schemeClr val="tx1"/>
                </a:solidFill>
              </a:rPr>
              <a:t>thinking process (cognition) </a:t>
            </a:r>
            <a:r>
              <a:rPr lang="en-US" sz="2300" dirty="0">
                <a:solidFill>
                  <a:schemeClr val="tx1"/>
                </a:solidFill>
              </a:rPr>
              <a:t>to discover the rules of the language they are acquiring;</a:t>
            </a:r>
          </a:p>
          <a:p>
            <a:pPr algn="just" fontAlgn="base">
              <a:spcBef>
                <a:spcPts val="0"/>
              </a:spcBef>
            </a:pPr>
            <a:r>
              <a:rPr lang="en-US" sz="23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Errors</a:t>
            </a:r>
            <a:r>
              <a:rPr lang="en-US" sz="23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3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were inevitable </a:t>
            </a:r>
            <a:r>
              <a:rPr lang="en-US" sz="2300" dirty="0">
                <a:solidFill>
                  <a:schemeClr val="tx1"/>
                </a:solidFill>
              </a:rPr>
              <a:t>and were signs that learners were </a:t>
            </a:r>
            <a:r>
              <a:rPr lang="en-US" sz="2300" b="1" dirty="0">
                <a:solidFill>
                  <a:schemeClr val="tx1"/>
                </a:solidFill>
              </a:rPr>
              <a:t>testing hypotheses</a:t>
            </a:r>
            <a:r>
              <a:rPr lang="en-US" sz="2300" dirty="0">
                <a:solidFill>
                  <a:schemeClr val="tx1"/>
                </a:solidFill>
              </a:rPr>
              <a:t> (they formulate in order to discover the rules  of the target language;</a:t>
            </a:r>
          </a:p>
          <a:p>
            <a:pPr algn="just"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In the early </a:t>
            </a:r>
            <a:r>
              <a:rPr lang="en-US" sz="2300" b="1" dirty="0">
                <a:solidFill>
                  <a:schemeClr val="tx1"/>
                </a:solidFill>
              </a:rPr>
              <a:t>1970s</a:t>
            </a:r>
            <a:r>
              <a:rPr lang="en-US" sz="2300" dirty="0">
                <a:solidFill>
                  <a:schemeClr val="tx1"/>
                </a:solidFill>
              </a:rPr>
              <a:t> there was a great interest in applying this new </a:t>
            </a:r>
            <a:r>
              <a:rPr lang="en-US" sz="23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Cognitive Approach </a:t>
            </a:r>
            <a:r>
              <a:rPr lang="en-US" sz="2300" dirty="0">
                <a:solidFill>
                  <a:schemeClr val="tx1"/>
                </a:solidFill>
              </a:rPr>
              <a:t>to language teaching and materials were developed with </a:t>
            </a:r>
            <a:r>
              <a:rPr lang="en-US" sz="2300" b="1" dirty="0">
                <a:solidFill>
                  <a:schemeClr val="tx1"/>
                </a:solidFill>
              </a:rPr>
              <a:t>deductive </a:t>
            </a:r>
            <a:r>
              <a:rPr lang="en-US" sz="2300" dirty="0">
                <a:solidFill>
                  <a:schemeClr val="tx1"/>
                </a:solidFill>
              </a:rPr>
              <a:t>and</a:t>
            </a:r>
            <a:r>
              <a:rPr lang="en-US" sz="2300" b="1" dirty="0">
                <a:solidFill>
                  <a:schemeClr val="tx1"/>
                </a:solidFill>
              </a:rPr>
              <a:t> inductive grammar exercises</a:t>
            </a:r>
            <a:r>
              <a:rPr lang="en-US" sz="2300" dirty="0">
                <a:solidFill>
                  <a:schemeClr val="tx1"/>
                </a:solidFill>
              </a:rPr>
              <a:t>. </a:t>
            </a:r>
          </a:p>
          <a:p>
            <a:pPr algn="just"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A number of ‘</a:t>
            </a:r>
            <a:r>
              <a:rPr lang="en-US" sz="2300" b="1" dirty="0">
                <a:solidFill>
                  <a:schemeClr val="tx1"/>
                </a:solidFill>
              </a:rPr>
              <a:t>innovative methods</a:t>
            </a:r>
            <a:r>
              <a:rPr lang="en-US" sz="2300" dirty="0">
                <a:solidFill>
                  <a:schemeClr val="tx1"/>
                </a:solidFill>
              </a:rPr>
              <a:t>’ emerged.</a:t>
            </a:r>
          </a:p>
          <a:p>
            <a:pPr algn="just" fontAlgn="base">
              <a:spcBef>
                <a:spcPts val="0"/>
              </a:spcBef>
            </a:pPr>
            <a:endParaRPr lang="en-US" sz="2300" dirty="0">
              <a:solidFill>
                <a:schemeClr val="tx1"/>
              </a:solidFill>
            </a:endParaRPr>
          </a:p>
          <a:p>
            <a:pPr marL="0" indent="0" algn="r" fontAlgn="base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LARSEN-FREEMAN, Diane. </a:t>
            </a: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Techniques and principles in language teaching.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 algn="r" fontAlgn="base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Oxford University, 2000.</a:t>
            </a:r>
          </a:p>
          <a:p>
            <a:pPr algn="just" fontAlgn="base">
              <a:spcBef>
                <a:spcPts val="0"/>
              </a:spcBef>
            </a:pP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9B2064C-E4B6-48B0-BC48-55CA0C98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0"/>
            <a:ext cx="10157789" cy="702366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SILENT WAY METHOD</a:t>
            </a:r>
            <a:br>
              <a:rPr lang="en-US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	</a:t>
            </a:r>
            <a:endParaRPr lang="pt-BR" sz="45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79B11E82-6C71-4DE4-92FA-EEFDC82C7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04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591" y="702366"/>
            <a:ext cx="10280095" cy="5612297"/>
          </a:xfrm>
        </p:spPr>
        <p:txBody>
          <a:bodyPr>
            <a:noAutofit/>
          </a:bodyPr>
          <a:lstStyle/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Made by </a:t>
            </a:r>
            <a:r>
              <a:rPr lang="en-US" sz="2400" b="1" dirty="0">
                <a:solidFill>
                  <a:schemeClr val="tx1"/>
                </a:solidFill>
              </a:rPr>
              <a:t>Caleb </a:t>
            </a:r>
            <a:r>
              <a:rPr lang="en-US" sz="2400" b="1" dirty="0" err="1">
                <a:solidFill>
                  <a:schemeClr val="tx1"/>
                </a:solidFill>
              </a:rPr>
              <a:t>Gatteno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Teaching should be subordinated to </a:t>
            </a:r>
            <a:r>
              <a:rPr lang="en-US" sz="2400" b="1" dirty="0">
                <a:solidFill>
                  <a:schemeClr val="tx1"/>
                </a:solidFill>
              </a:rPr>
              <a:t>learning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Teaching should consider how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babies</a:t>
            </a:r>
            <a:r>
              <a:rPr lang="en-US" sz="2400" dirty="0">
                <a:solidFill>
                  <a:schemeClr val="tx1"/>
                </a:solidFill>
              </a:rPr>
              <a:t> and young children learn;</a:t>
            </a:r>
          </a:p>
          <a:p>
            <a:pPr algn="just" fontAlgn="base"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</a:rPr>
              <a:t>The teacher doesn’t speak very much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The teacher uses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blocks</a:t>
            </a:r>
            <a:r>
              <a:rPr lang="en-US" sz="2400" dirty="0">
                <a:solidFill>
                  <a:schemeClr val="tx1"/>
                </a:solidFill>
              </a:rPr>
              <a:t> and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rods</a:t>
            </a:r>
            <a:r>
              <a:rPr lang="en-US" sz="2400" dirty="0">
                <a:solidFill>
                  <a:schemeClr val="tx1"/>
                </a:solidFill>
              </a:rPr>
              <a:t> for showing </a:t>
            </a:r>
            <a:r>
              <a:rPr lang="en-US" sz="2400" b="1" dirty="0">
                <a:solidFill>
                  <a:schemeClr val="tx1"/>
                </a:solidFill>
              </a:rPr>
              <a:t>grammar patterns </a:t>
            </a:r>
            <a:r>
              <a:rPr lang="en-US" sz="2400" dirty="0">
                <a:solidFill>
                  <a:schemeClr val="tx1"/>
                </a:solidFill>
              </a:rPr>
              <a:t>or vocabulary;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The teacher uses </a:t>
            </a:r>
            <a:r>
              <a:rPr lang="en-US" sz="2400" b="1" dirty="0">
                <a:solidFill>
                  <a:schemeClr val="tx1"/>
                </a:solidFill>
              </a:rPr>
              <a:t>fingers</a:t>
            </a:r>
            <a:r>
              <a:rPr lang="en-US" sz="2400" dirty="0">
                <a:solidFill>
                  <a:schemeClr val="tx1"/>
                </a:solidFill>
              </a:rPr>
              <a:t> to show the sentence sequence or the number of words in a sentence;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The teacher just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points</a:t>
            </a:r>
            <a:r>
              <a:rPr lang="en-US" sz="2400" dirty="0">
                <a:solidFill>
                  <a:schemeClr val="tx1"/>
                </a:solidFill>
              </a:rPr>
              <a:t> or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shows</a:t>
            </a:r>
            <a:r>
              <a:rPr lang="en-US" sz="2400" dirty="0">
                <a:solidFill>
                  <a:schemeClr val="tx1"/>
                </a:solidFill>
              </a:rPr>
              <a:t> and the students are the ones who speak;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The teacher often uses </a:t>
            </a:r>
            <a:r>
              <a:rPr lang="en-US" sz="2400" b="1" dirty="0">
                <a:solidFill>
                  <a:schemeClr val="tx1"/>
                </a:solidFill>
              </a:rPr>
              <a:t>a table </a:t>
            </a:r>
            <a:r>
              <a:rPr lang="en-US" sz="2400" dirty="0">
                <a:solidFill>
                  <a:schemeClr val="tx1"/>
                </a:solidFill>
              </a:rPr>
              <a:t>and the students sit around;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The class begins with </a:t>
            </a:r>
            <a:r>
              <a:rPr lang="en-US" sz="2400" b="1" dirty="0">
                <a:solidFill>
                  <a:schemeClr val="tx1"/>
                </a:solidFill>
              </a:rPr>
              <a:t>a subject the students already know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</a:p>
          <a:p>
            <a:pPr algn="just" fontAlgn="base">
              <a:spcBef>
                <a:spcPts val="0"/>
              </a:spcBef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Silence is a tool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The language is learned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naturally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0" indent="0" algn="r" fontAlgn="base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</a:rPr>
              <a:t>LARSEN-FREEMAN, Diane. </a:t>
            </a:r>
            <a:r>
              <a:rPr lang="en-US" sz="2000" b="1" i="1" dirty="0">
                <a:solidFill>
                  <a:srgbClr val="0070C0"/>
                </a:solidFill>
              </a:rPr>
              <a:t>Techniques and principles in language teaching.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</a:p>
          <a:p>
            <a:pPr marL="0" indent="0" algn="r" fontAlgn="base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</a:rPr>
              <a:t>Oxford University, 2000.</a:t>
            </a:r>
          </a:p>
          <a:p>
            <a:pPr algn="just" fontAlgn="base"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9B2064C-E4B6-48B0-BC48-55CA0C98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0"/>
            <a:ext cx="10157789" cy="702366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SILENT WAY METHOD</a:t>
            </a:r>
            <a:br>
              <a:rPr lang="en-US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	</a:t>
            </a:r>
            <a:endParaRPr lang="pt-BR" sz="45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486278A8-9F6E-4C93-B04C-4850793FE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57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9B2064C-E4B6-48B0-BC48-55CA0C98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64" y="4061"/>
            <a:ext cx="6376945" cy="711555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SILENT WAY METHOD</a:t>
            </a:r>
            <a:b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	</a:t>
            </a:r>
            <a:endParaRPr lang="pt-BR" sz="3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VIGA Wooden Maths Rods Set (Cuisenaire Rods): Amazon.co.uk: Toys ...">
            <a:extLst>
              <a:ext uri="{FF2B5EF4-FFF2-40B4-BE49-F238E27FC236}">
                <a16:creationId xmlns:a16="http://schemas.microsoft.com/office/drawing/2014/main" id="{48015313-3B08-4716-8BBC-BE186C804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8"/>
          <a:stretch/>
        </p:blipFill>
        <p:spPr bwMode="auto">
          <a:xfrm>
            <a:off x="6638676" y="4136257"/>
            <a:ext cx="5370444" cy="266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ISCOVERING THE SILENT WAY">
            <a:extLst>
              <a:ext uri="{FF2B5EF4-FFF2-40B4-BE49-F238E27FC236}">
                <a16:creationId xmlns:a16="http://schemas.microsoft.com/office/drawing/2014/main" id="{293B03C4-4E96-410E-8B5D-5E61E36B6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392" y="167060"/>
            <a:ext cx="5370444" cy="391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ILENT WAY">
            <a:extLst>
              <a:ext uri="{FF2B5EF4-FFF2-40B4-BE49-F238E27FC236}">
                <a16:creationId xmlns:a16="http://schemas.microsoft.com/office/drawing/2014/main" id="{1696B7E1-967A-4799-A97F-91108FA366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5" t="4894" r="6182" b="3948"/>
          <a:stretch/>
        </p:blipFill>
        <p:spPr bwMode="auto">
          <a:xfrm>
            <a:off x="182881" y="715616"/>
            <a:ext cx="6220463" cy="61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385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9B2064C-E4B6-48B0-BC48-55CA0C98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64" y="4061"/>
            <a:ext cx="6376945" cy="711555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SILENT WAY METHOD</a:t>
            </a:r>
            <a:b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	</a:t>
            </a:r>
            <a:endParaRPr lang="pt-BR" sz="3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1681FB2-69FF-414E-B4A2-E88510CC2CC1}"/>
              </a:ext>
            </a:extLst>
          </p:cNvPr>
          <p:cNvSpPr/>
          <p:nvPr/>
        </p:nvSpPr>
        <p:spPr>
          <a:xfrm>
            <a:off x="1276902" y="2421032"/>
            <a:ext cx="10326866" cy="201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Animation</a:t>
            </a:r>
            <a:endParaRPr lang="pt-BR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2"/>
            </a:endParaRPr>
          </a:p>
          <a:p>
            <a:r>
              <a:rPr lang="pt-BR" sz="2900" dirty="0">
                <a:hlinkClick r:id="rId2"/>
              </a:rPr>
              <a:t>https://www.youtube.com/watch?v=bh1maOckh1c</a:t>
            </a:r>
            <a:endParaRPr lang="pt-BR" sz="2900" dirty="0"/>
          </a:p>
          <a:p>
            <a:r>
              <a:rPr lang="pt-B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Larsen-freeman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oficial </a:t>
            </a:r>
            <a:r>
              <a:rPr lang="pt-B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pt-BR" sz="3200" dirty="0">
                <a:hlinkClick r:id="rId3"/>
              </a:rPr>
              <a:t>https://www.youtube.com/watch?v=xqLzbLCpack</a:t>
            </a:r>
            <a:endParaRPr lang="pt-BR" sz="2900" dirty="0"/>
          </a:p>
        </p:txBody>
      </p:sp>
    </p:spTree>
    <p:extLst>
      <p:ext uri="{BB962C8B-B14F-4D97-AF65-F5344CB8AC3E}">
        <p14:creationId xmlns:p14="http://schemas.microsoft.com/office/powerpoint/2010/main" val="3479941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2" y="917712"/>
            <a:ext cx="9826486" cy="5022575"/>
          </a:xfrm>
        </p:spPr>
        <p:txBody>
          <a:bodyPr>
            <a:noAutofit/>
          </a:bodyPr>
          <a:lstStyle/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The methods after the previous one comes from an </a:t>
            </a:r>
            <a:r>
              <a:rPr lang="en-US" sz="2400" b="1" dirty="0">
                <a:solidFill>
                  <a:schemeClr val="tx1"/>
                </a:solidFill>
              </a:rPr>
              <a:t>Affective Humanistic Approach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There is now the respect for the </a:t>
            </a:r>
            <a:r>
              <a:rPr lang="en-US" sz="2400" b="1" dirty="0">
                <a:solidFill>
                  <a:schemeClr val="tx1"/>
                </a:solidFill>
              </a:rPr>
              <a:t>students’ feelings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Made by </a:t>
            </a:r>
            <a:r>
              <a:rPr lang="en-US" sz="2400" b="1" dirty="0">
                <a:solidFill>
                  <a:schemeClr val="tx1"/>
                </a:solidFill>
              </a:rPr>
              <a:t>Georgi </a:t>
            </a:r>
            <a:r>
              <a:rPr lang="en-US" sz="2400" b="1" dirty="0" err="1">
                <a:solidFill>
                  <a:schemeClr val="tx1"/>
                </a:solidFill>
              </a:rPr>
              <a:t>Lozanov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Teachers are ineffective because they set up </a:t>
            </a:r>
            <a:r>
              <a:rPr lang="en-US" sz="2400" b="1" dirty="0">
                <a:solidFill>
                  <a:schemeClr val="tx1"/>
                </a:solidFill>
              </a:rPr>
              <a:t>psychological barriers</a:t>
            </a:r>
            <a:r>
              <a:rPr lang="en-US" sz="2400" dirty="0">
                <a:solidFill>
                  <a:schemeClr val="tx1"/>
                </a:solidFill>
              </a:rPr>
              <a:t> to the students’ learning;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chemeClr val="tx1"/>
                </a:solidFill>
              </a:rPr>
              <a:t>fear</a:t>
            </a:r>
            <a:r>
              <a:rPr lang="en-US" sz="2400" dirty="0">
                <a:solidFill>
                  <a:schemeClr val="tx1"/>
                </a:solidFill>
              </a:rPr>
              <a:t> of the performance or of the </a:t>
            </a:r>
            <a:r>
              <a:rPr lang="en-US" sz="2400" b="1" dirty="0">
                <a:solidFill>
                  <a:schemeClr val="tx1"/>
                </a:solidFill>
              </a:rPr>
              <a:t>failing</a:t>
            </a:r>
            <a:r>
              <a:rPr lang="en-US" sz="2400" dirty="0">
                <a:solidFill>
                  <a:schemeClr val="tx1"/>
                </a:solidFill>
              </a:rPr>
              <a:t> is an obstacle;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 err="1">
                <a:solidFill>
                  <a:schemeClr val="tx1"/>
                </a:solidFill>
              </a:rPr>
              <a:t>Lozanov</a:t>
            </a:r>
            <a:r>
              <a:rPr lang="en-US" sz="2400" dirty="0">
                <a:solidFill>
                  <a:schemeClr val="tx1"/>
                </a:solidFill>
              </a:rPr>
              <a:t> believe we use only 5 to 10% of our mental capacity;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In order to </a:t>
            </a:r>
            <a:r>
              <a:rPr lang="en-US" sz="2400" b="1" dirty="0">
                <a:solidFill>
                  <a:schemeClr val="tx1"/>
                </a:solidFill>
              </a:rPr>
              <a:t>increase</a:t>
            </a:r>
            <a:r>
              <a:rPr lang="en-US" sz="2400" dirty="0">
                <a:solidFill>
                  <a:schemeClr val="tx1"/>
                </a:solidFill>
              </a:rPr>
              <a:t> this capacity we have to </a:t>
            </a:r>
            <a:r>
              <a:rPr lang="en-US" sz="2400" b="1" dirty="0">
                <a:solidFill>
                  <a:schemeClr val="tx1"/>
                </a:solidFill>
              </a:rPr>
              <a:t>“</a:t>
            </a:r>
            <a:r>
              <a:rPr lang="en-US" sz="2400" b="1" dirty="0" err="1">
                <a:solidFill>
                  <a:schemeClr val="tx1"/>
                </a:solidFill>
              </a:rPr>
              <a:t>dessuggest</a:t>
            </a:r>
            <a:r>
              <a:rPr lang="en-US" sz="2400" b="1" dirty="0">
                <a:solidFill>
                  <a:schemeClr val="tx1"/>
                </a:solidFill>
              </a:rPr>
              <a:t>”</a:t>
            </a:r>
            <a:r>
              <a:rPr lang="en-US" sz="2400" dirty="0">
                <a:solidFill>
                  <a:schemeClr val="tx1"/>
                </a:solidFill>
              </a:rPr>
              <a:t> our limitations;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Helps the students </a:t>
            </a:r>
            <a:r>
              <a:rPr lang="en-US" sz="2400" b="1" dirty="0">
                <a:solidFill>
                  <a:schemeClr val="tx1"/>
                </a:solidFill>
              </a:rPr>
              <a:t>eliminate their feelings </a:t>
            </a:r>
            <a:r>
              <a:rPr lang="en-US" sz="2400" dirty="0">
                <a:solidFill>
                  <a:schemeClr val="tx1"/>
                </a:solidFill>
              </a:rPr>
              <a:t>that they can’t be successful or eliminating the negative feeling upon learning;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To stimulates this the method uses the </a:t>
            </a:r>
            <a:r>
              <a:rPr lang="en-US" sz="2400" b="1" dirty="0">
                <a:solidFill>
                  <a:schemeClr val="tx1"/>
                </a:solidFill>
              </a:rPr>
              <a:t>fine arts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r" fontAlgn="base">
              <a:spcBef>
                <a:spcPts val="0"/>
              </a:spcBef>
              <a:buNone/>
            </a:pPr>
            <a:r>
              <a:rPr lang="en-US" sz="2000" dirty="0">
                <a:solidFill>
                  <a:srgbClr val="00B050"/>
                </a:solidFill>
              </a:rPr>
              <a:t>LARSEN-FREEMAN, Diane. </a:t>
            </a:r>
            <a:r>
              <a:rPr lang="en-US" sz="2000" b="1" i="1" dirty="0">
                <a:solidFill>
                  <a:srgbClr val="00B050"/>
                </a:solidFill>
              </a:rPr>
              <a:t>Techniques and principles in language teaching.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</a:p>
          <a:p>
            <a:pPr marL="0" indent="0" algn="r" fontAlgn="base">
              <a:spcBef>
                <a:spcPts val="0"/>
              </a:spcBef>
              <a:buNone/>
            </a:pPr>
            <a:r>
              <a:rPr lang="en-US" sz="2000" dirty="0">
                <a:solidFill>
                  <a:srgbClr val="00B050"/>
                </a:solidFill>
              </a:rPr>
              <a:t>Oxford University, 2000.</a:t>
            </a:r>
          </a:p>
          <a:p>
            <a:pPr algn="just" fontAlgn="base">
              <a:spcBef>
                <a:spcPts val="0"/>
              </a:spcBef>
            </a:pPr>
            <a:endParaRPr lang="en-US" sz="2000" dirty="0">
              <a:solidFill>
                <a:srgbClr val="00B050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9B2064C-E4B6-48B0-BC48-55CA0C98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32" y="0"/>
            <a:ext cx="10157789" cy="702366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DESUGGESTOPEDIA</a:t>
            </a:r>
            <a:br>
              <a:rPr lang="en-US" sz="4800" b="1" dirty="0">
                <a:solidFill>
                  <a:srgbClr val="00B050"/>
                </a:solidFill>
              </a:rPr>
            </a:br>
            <a:r>
              <a:rPr lang="en-US" sz="4800" b="1" dirty="0">
                <a:solidFill>
                  <a:srgbClr val="00B050"/>
                </a:solidFill>
              </a:rPr>
              <a:t>		</a:t>
            </a:r>
            <a:endParaRPr lang="pt-BR" sz="4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E8B8ADD6-7955-47C2-AC27-580DE21B8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539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757" y="715619"/>
            <a:ext cx="9886121" cy="6029738"/>
          </a:xfrm>
        </p:spPr>
        <p:txBody>
          <a:bodyPr>
            <a:noAutofit/>
          </a:bodyPr>
          <a:lstStyle/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The method gives special attention to the </a:t>
            </a:r>
            <a:r>
              <a:rPr lang="en-US" sz="2400" b="1" dirty="0">
                <a:solidFill>
                  <a:schemeClr val="tx1"/>
                </a:solidFill>
              </a:rPr>
              <a:t>classroom objects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b="1" dirty="0">
                <a:solidFill>
                  <a:schemeClr val="tx1"/>
                </a:solidFill>
              </a:rPr>
              <a:t>furniture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There are use of </a:t>
            </a:r>
            <a:r>
              <a:rPr lang="en-US" sz="2400" b="1" dirty="0">
                <a:solidFill>
                  <a:schemeClr val="tx1"/>
                </a:solidFill>
              </a:rPr>
              <a:t>music, arts </a:t>
            </a:r>
            <a:r>
              <a:rPr lang="en-US" sz="2400" dirty="0">
                <a:solidFill>
                  <a:schemeClr val="tx1"/>
                </a:solidFill>
              </a:rPr>
              <a:t>such as </a:t>
            </a:r>
            <a:r>
              <a:rPr lang="en-US" sz="2400" b="1" dirty="0">
                <a:solidFill>
                  <a:schemeClr val="tx1"/>
                </a:solidFill>
              </a:rPr>
              <a:t>paintings</a:t>
            </a:r>
            <a:r>
              <a:rPr lang="en-US" sz="2400" dirty="0">
                <a:solidFill>
                  <a:schemeClr val="tx1"/>
                </a:solidFill>
              </a:rPr>
              <a:t> and objects like pillows and cushions;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There is attention to the </a:t>
            </a:r>
            <a:r>
              <a:rPr lang="en-US" sz="2400" b="1" dirty="0">
                <a:solidFill>
                  <a:schemeClr val="tx1"/>
                </a:solidFill>
              </a:rPr>
              <a:t>teacher’s voice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b="1" dirty="0">
                <a:solidFill>
                  <a:schemeClr val="tx1"/>
                </a:solidFill>
              </a:rPr>
              <a:t>intonation</a:t>
            </a:r>
            <a:r>
              <a:rPr lang="en-US" sz="2400" dirty="0">
                <a:solidFill>
                  <a:schemeClr val="tx1"/>
                </a:solidFill>
              </a:rPr>
              <a:t> being uttered at the same time as a </a:t>
            </a:r>
            <a:r>
              <a:rPr lang="en-US" sz="2400" b="1" dirty="0">
                <a:solidFill>
                  <a:schemeClr val="tx1"/>
                </a:solidFill>
              </a:rPr>
              <a:t>classical music </a:t>
            </a:r>
            <a:r>
              <a:rPr lang="en-US" sz="2400" dirty="0">
                <a:solidFill>
                  <a:schemeClr val="tx1"/>
                </a:solidFill>
              </a:rPr>
              <a:t>– the teacher tries to follow the rhythm;</a:t>
            </a:r>
          </a:p>
          <a:p>
            <a:pPr algn="just" fontAlgn="base"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</a:rPr>
              <a:t>Translation</a:t>
            </a:r>
            <a:r>
              <a:rPr lang="en-US" sz="2400" dirty="0">
                <a:solidFill>
                  <a:schemeClr val="tx1"/>
                </a:solidFill>
              </a:rPr>
              <a:t> is permitted;  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Students can play </a:t>
            </a:r>
            <a:r>
              <a:rPr lang="en-US" sz="2400" b="1" dirty="0">
                <a:solidFill>
                  <a:schemeClr val="tx1"/>
                </a:solidFill>
              </a:rPr>
              <a:t>roles</a:t>
            </a:r>
            <a:r>
              <a:rPr lang="en-US" sz="2400" dirty="0">
                <a:solidFill>
                  <a:schemeClr val="tx1"/>
                </a:solidFill>
              </a:rPr>
              <a:t> – assuming new names and identities;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The teacher models a dialogue and students volunteer to play – </a:t>
            </a:r>
            <a:r>
              <a:rPr lang="en-US" sz="2400" b="1" dirty="0">
                <a:solidFill>
                  <a:schemeClr val="tx1"/>
                </a:solidFill>
              </a:rPr>
              <a:t>dramatization</a:t>
            </a:r>
            <a:r>
              <a:rPr lang="en-US" sz="2400" dirty="0">
                <a:solidFill>
                  <a:schemeClr val="tx1"/>
                </a:solidFill>
              </a:rPr>
              <a:t> is very important;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Music and movement are the key to reinforce the linguistic material;</a:t>
            </a:r>
          </a:p>
          <a:p>
            <a:pPr algn="just" fontAlgn="base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The atmosphere is </a:t>
            </a:r>
            <a:r>
              <a:rPr lang="en-US" sz="2400" b="1" dirty="0">
                <a:solidFill>
                  <a:schemeClr val="tx1"/>
                </a:solidFill>
              </a:rPr>
              <a:t>calm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just" fontAlgn="base">
              <a:spcBef>
                <a:spcPts val="0"/>
              </a:spcBef>
            </a:pPr>
            <a:endParaRPr lang="en-US" sz="1000" dirty="0">
              <a:solidFill>
                <a:schemeClr val="tx1"/>
              </a:solidFill>
            </a:endParaRPr>
          </a:p>
          <a:p>
            <a:pPr marL="0" indent="0" algn="r" fontAlgn="base">
              <a:spcBef>
                <a:spcPts val="0"/>
              </a:spcBef>
              <a:buNone/>
            </a:pPr>
            <a:r>
              <a:rPr lang="en-US" sz="2000" dirty="0">
                <a:solidFill>
                  <a:srgbClr val="00B050"/>
                </a:solidFill>
              </a:rPr>
              <a:t>LARSEN-FREEMAN, Diane. </a:t>
            </a:r>
            <a:r>
              <a:rPr lang="en-US" sz="2000" b="1" i="1" dirty="0">
                <a:solidFill>
                  <a:srgbClr val="00B050"/>
                </a:solidFill>
              </a:rPr>
              <a:t>Techniques and principles in language teaching.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</a:p>
          <a:p>
            <a:pPr marL="0" indent="0" algn="r" fontAlgn="base">
              <a:spcBef>
                <a:spcPts val="0"/>
              </a:spcBef>
              <a:buNone/>
            </a:pPr>
            <a:r>
              <a:rPr lang="en-US" sz="2000" dirty="0">
                <a:solidFill>
                  <a:srgbClr val="00B050"/>
                </a:solidFill>
              </a:rPr>
              <a:t>Oxford University, 2000.</a:t>
            </a: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algn="just" fontAlgn="base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9B2064C-E4B6-48B0-BC48-55CA0C98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84" y="0"/>
            <a:ext cx="10157789" cy="702366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DESUGGESTOPEDIA</a:t>
            </a:r>
            <a:br>
              <a:rPr lang="en-US" sz="4800" b="1" dirty="0">
                <a:solidFill>
                  <a:srgbClr val="00B050"/>
                </a:solidFill>
              </a:rPr>
            </a:br>
            <a:r>
              <a:rPr lang="en-US" sz="4800" b="1" dirty="0">
                <a:solidFill>
                  <a:srgbClr val="00B050"/>
                </a:solidFill>
              </a:rPr>
              <a:t>		</a:t>
            </a:r>
            <a:endParaRPr lang="pt-BR" sz="4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4D7D20AA-FD21-4563-996B-5E2E17461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188013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4D997F2EABD549A264BAFC246AB9BB" ma:contentTypeVersion="10" ma:contentTypeDescription="Create a new document." ma:contentTypeScope="" ma:versionID="69c12efc407e6dd437c6ad2b084b9805">
  <xsd:schema xmlns:xsd="http://www.w3.org/2001/XMLSchema" xmlns:xs="http://www.w3.org/2001/XMLSchema" xmlns:p="http://schemas.microsoft.com/office/2006/metadata/properties" xmlns:ns3="599a3a66-412f-4d24-bce9-6e00be8380cc" targetNamespace="http://schemas.microsoft.com/office/2006/metadata/properties" ma:root="true" ma:fieldsID="ff96820fee3a19fe1f3991307fdf3540" ns3:_="">
    <xsd:import namespace="599a3a66-412f-4d24-bce9-6e00be8380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a3a66-412f-4d24-bce9-6e00be8380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86E577-87F9-4CDA-AC8D-7468DF6854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E40CB0-D99C-476C-99D5-F8E9E17EB7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a3a66-412f-4d24-bce9-6e00be8380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59BBB0-5D0E-4161-AF47-DEF9C78D121D}">
  <ds:schemaRefs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599a3a66-412f-4d24-bce9-6e00be8380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2525</Words>
  <Application>Microsoft Office PowerPoint</Application>
  <PresentationFormat>Widescreen</PresentationFormat>
  <Paragraphs>257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Arial Narrow</vt:lpstr>
      <vt:lpstr>Calibri</vt:lpstr>
      <vt:lpstr>Century Gothic</vt:lpstr>
      <vt:lpstr>Wingdings 3</vt:lpstr>
      <vt:lpstr>Cacho</vt:lpstr>
      <vt:lpstr>Apresentação do PowerPoint</vt:lpstr>
      <vt:lpstr>PREVIOUS DEFINITIONS:</vt:lpstr>
      <vt:lpstr>Apresentação do PowerPoint</vt:lpstr>
      <vt:lpstr>THE SILENT WAY METHOD   </vt:lpstr>
      <vt:lpstr>THE SILENT WAY METHOD   </vt:lpstr>
      <vt:lpstr>THE SILENT WAY METHOD   </vt:lpstr>
      <vt:lpstr>THE SILENT WAY METHOD   </vt:lpstr>
      <vt:lpstr>DESUGGESTOPEDIA   </vt:lpstr>
      <vt:lpstr>DESUGGESTOPEDIA   </vt:lpstr>
      <vt:lpstr>DESUGGESTOPEDIA   </vt:lpstr>
      <vt:lpstr>DESUGGESTOPEDIA   </vt:lpstr>
      <vt:lpstr>COMMUNITY LANGUAGE LEARNING   </vt:lpstr>
      <vt:lpstr>COMMUNITY LANGUAGE LEARNING   </vt:lpstr>
      <vt:lpstr>COMMUNITY LANGUAGE LEARNING   </vt:lpstr>
      <vt:lpstr>COMMUNITY LANGUAGE LEARNING   </vt:lpstr>
      <vt:lpstr>Apresentação do PowerPoint</vt:lpstr>
      <vt:lpstr>THE COMPREHENSION APPROACH  </vt:lpstr>
      <vt:lpstr>Apresentação do PowerPoint</vt:lpstr>
      <vt:lpstr>THE COMPREHENSION APPROACH  </vt:lpstr>
      <vt:lpstr>Apresentação do PowerPoint</vt:lpstr>
      <vt:lpstr>Apresentação do PowerPoint</vt:lpstr>
      <vt:lpstr>COMMUNICATIVE LANGUAGE TEACHING - CLT   </vt:lpstr>
      <vt:lpstr>COMMUNICATIVE LANGUAGE TEACHING - CLT   </vt:lpstr>
      <vt:lpstr>Apresentação do PowerPoint</vt:lpstr>
      <vt:lpstr>Apresentação do PowerPoint</vt:lpstr>
      <vt:lpstr>Apresentação do PowerPoint</vt:lpstr>
      <vt:lpstr>SUMMARIZING...</vt:lpstr>
      <vt:lpstr>SUMMARIZING...</vt:lpstr>
      <vt:lpstr>Thank you very much! (84) 996-087-119 cristianebrito1978@gmail.com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Metodologias mais conhecidas no Ensino-aprendizagem de língua inglesa</dc:title>
  <dc:creator>Cristiane de Brito Cruz</dc:creator>
  <cp:lastModifiedBy>Cristiane de Brito Cruz</cp:lastModifiedBy>
  <cp:revision>171</cp:revision>
  <dcterms:created xsi:type="dcterms:W3CDTF">2020-06-17T16:59:06Z</dcterms:created>
  <dcterms:modified xsi:type="dcterms:W3CDTF">2020-06-22T20:53:40Z</dcterms:modified>
</cp:coreProperties>
</file>