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1" r:id="rId4"/>
  </p:sldMasterIdLst>
  <p:notesMasterIdLst>
    <p:notesMasterId r:id="rId27"/>
  </p:notesMasterIdLst>
  <p:sldIdLst>
    <p:sldId id="381" r:id="rId5"/>
    <p:sldId id="384" r:id="rId6"/>
    <p:sldId id="385" r:id="rId7"/>
    <p:sldId id="386" r:id="rId8"/>
    <p:sldId id="387" r:id="rId9"/>
    <p:sldId id="388" r:id="rId10"/>
    <p:sldId id="389" r:id="rId11"/>
    <p:sldId id="390" r:id="rId12"/>
    <p:sldId id="391" r:id="rId13"/>
    <p:sldId id="392" r:id="rId14"/>
    <p:sldId id="393" r:id="rId15"/>
    <p:sldId id="394" r:id="rId16"/>
    <p:sldId id="395" r:id="rId17"/>
    <p:sldId id="396" r:id="rId18"/>
    <p:sldId id="397" r:id="rId19"/>
    <p:sldId id="398" r:id="rId20"/>
    <p:sldId id="399" r:id="rId21"/>
    <p:sldId id="400" r:id="rId22"/>
    <p:sldId id="401" r:id="rId23"/>
    <p:sldId id="402" r:id="rId24"/>
    <p:sldId id="403" r:id="rId25"/>
    <p:sldId id="316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ristiane de Brito Cruz" initials="CdBC" lastIdx="1" clrIdx="0">
    <p:extLst>
      <p:ext uri="{19B8F6BF-5375-455C-9EA6-DF929625EA0E}">
        <p15:presenceInfo xmlns:p15="http://schemas.microsoft.com/office/powerpoint/2012/main" userId="Cristiane de Brito Cruz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65D1"/>
    <a:srgbClr val="F254F2"/>
    <a:srgbClr val="72CC04"/>
    <a:srgbClr val="0066FF"/>
    <a:srgbClr val="F8A2F8"/>
    <a:srgbClr val="FF6600"/>
    <a:srgbClr val="4CCA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5" autoAdjust="0"/>
    <p:restoredTop sz="94249" autoAdjust="0"/>
  </p:normalViewPr>
  <p:slideViewPr>
    <p:cSldViewPr snapToGrid="0">
      <p:cViewPr varScale="1">
        <p:scale>
          <a:sx n="72" d="100"/>
          <a:sy n="72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AE4D62-130B-46E2-830F-33B4D27D50CE}" type="datetimeFigureOut">
              <a:rPr lang="pt-BR" smtClean="0"/>
              <a:t>01/09/2020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F08A13-04D3-44C4-8927-319EE84BB69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7261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7CE633F-9882-4A5C-83A2-1109D0C732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24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7CE633F-9882-4A5C-83A2-1109D0C732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632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7CE633F-9882-4A5C-83A2-1109D0C73261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1533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9/1/2020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7CE633F-9882-4A5C-83A2-1109D0C732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621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9/1/2020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7CE633F-9882-4A5C-83A2-1109D0C73261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60051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9/1/2020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7CE633F-9882-4A5C-83A2-1109D0C732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743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6583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066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60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7CE633F-9882-4A5C-83A2-1109D0C732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085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9/1/2020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7CE633F-9882-4A5C-83A2-1109D0C732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420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9/1/2020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7CE633F-9882-4A5C-83A2-1109D0C732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682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9/1/2020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655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9/1/2020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698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9/1/2020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051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pPr/>
              <a:t>9/1/2020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7CE633F-9882-4A5C-83A2-1109D0C732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01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703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  <p:sldLayoutId id="2147483796" r:id="rId15"/>
    <p:sldLayoutId id="214748379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cristianebrito1978@gmail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hyperlink" Target="https://docente.ifrn.edu.br/cristianecruz/projetos-de-extensao/spanglish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 descr="Symbiosis wanted ad: text, images, music, video | Glogster EDU ...">
            <a:extLst>
              <a:ext uri="{FF2B5EF4-FFF2-40B4-BE49-F238E27FC236}">
                <a16:creationId xmlns:a16="http://schemas.microsoft.com/office/drawing/2014/main" id="{10142324-93CC-4CD9-A916-5F856ACE5A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07" b="27543"/>
          <a:stretch/>
        </p:blipFill>
        <p:spPr bwMode="auto">
          <a:xfrm>
            <a:off x="-1" y="0"/>
            <a:ext cx="12191999" cy="6865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ubtítulo 2">
            <a:extLst>
              <a:ext uri="{FF2B5EF4-FFF2-40B4-BE49-F238E27FC236}">
                <a16:creationId xmlns:a16="http://schemas.microsoft.com/office/drawing/2014/main" id="{001CEEE5-D251-44CB-A998-3179CB559EED}"/>
              </a:ext>
            </a:extLst>
          </p:cNvPr>
          <p:cNvSpPr txBox="1">
            <a:spLocks/>
          </p:cNvSpPr>
          <p:nvPr/>
        </p:nvSpPr>
        <p:spPr>
          <a:xfrm>
            <a:off x="3910519" y="5390992"/>
            <a:ext cx="8066498" cy="10876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pt-BR" sz="2000" b="1" dirty="0">
                <a:solidFill>
                  <a:schemeClr val="bg1"/>
                </a:solidFill>
              </a:rPr>
              <a:t>Coordenadora: </a:t>
            </a:r>
            <a:r>
              <a:rPr lang="pt-BR" sz="2000" dirty="0" err="1">
                <a:solidFill>
                  <a:schemeClr val="bg1"/>
                </a:solidFill>
              </a:rPr>
              <a:t>Profª</a:t>
            </a:r>
            <a:r>
              <a:rPr lang="pt-BR" sz="2000" dirty="0">
                <a:solidFill>
                  <a:schemeClr val="bg1"/>
                </a:solidFill>
              </a:rPr>
              <a:t>. Ma. Cristiane de Brito Cruz </a:t>
            </a:r>
          </a:p>
          <a:p>
            <a:pPr algn="r">
              <a:spcBef>
                <a:spcPts val="0"/>
              </a:spcBef>
            </a:pPr>
            <a:r>
              <a:rPr lang="pt-BR" sz="2000" b="1" dirty="0">
                <a:solidFill>
                  <a:schemeClr val="bg1"/>
                </a:solidFill>
              </a:rPr>
              <a:t>Aluna voluntária: </a:t>
            </a:r>
            <a:r>
              <a:rPr lang="pt-BR" sz="2000" dirty="0">
                <a:solidFill>
                  <a:schemeClr val="bg1"/>
                </a:solidFill>
              </a:rPr>
              <a:t>Kelly Aline Hipólito de Medeiros</a:t>
            </a:r>
          </a:p>
          <a:p>
            <a:pPr algn="r">
              <a:spcBef>
                <a:spcPts val="0"/>
              </a:spcBef>
            </a:pPr>
            <a:r>
              <a:rPr lang="pt-BR" sz="2000" b="1" dirty="0">
                <a:solidFill>
                  <a:schemeClr val="bg1"/>
                </a:solidFill>
              </a:rPr>
              <a:t>Aluna bolsista: </a:t>
            </a:r>
            <a:r>
              <a:rPr lang="pt-BR" sz="2000" dirty="0" err="1">
                <a:solidFill>
                  <a:schemeClr val="bg1"/>
                </a:solidFill>
              </a:rPr>
              <a:t>Eline</a:t>
            </a:r>
            <a:r>
              <a:rPr lang="pt-BR" sz="2000" dirty="0">
                <a:solidFill>
                  <a:schemeClr val="bg1"/>
                </a:solidFill>
              </a:rPr>
              <a:t> Costa de Lima 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9CF15BE9-F9A6-4D88-A6F3-2D1F498112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4" t="17913" r="10009" b="6365"/>
          <a:stretch/>
        </p:blipFill>
        <p:spPr>
          <a:xfrm>
            <a:off x="311285" y="4053899"/>
            <a:ext cx="3404682" cy="2274059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E80E74D3-32D3-4176-B221-F0469D34666F}"/>
              </a:ext>
            </a:extLst>
          </p:cNvPr>
          <p:cNvSpPr txBox="1">
            <a:spLocks/>
          </p:cNvSpPr>
          <p:nvPr/>
        </p:nvSpPr>
        <p:spPr>
          <a:xfrm>
            <a:off x="2470825" y="183960"/>
            <a:ext cx="8283064" cy="10806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2200" b="1" dirty="0" err="1">
                <a:solidFill>
                  <a:schemeClr val="bg1"/>
                </a:solidFill>
              </a:rPr>
              <a:t>Pró-reitoria</a:t>
            </a:r>
            <a:r>
              <a:rPr lang="pt-BR" sz="2200" b="1" dirty="0">
                <a:solidFill>
                  <a:schemeClr val="bg1"/>
                </a:solidFill>
              </a:rPr>
              <a:t> de Extensão</a:t>
            </a:r>
            <a:br>
              <a:rPr lang="pt-BR" sz="2200" b="1" dirty="0">
                <a:solidFill>
                  <a:schemeClr val="bg1"/>
                </a:solidFill>
              </a:rPr>
            </a:br>
            <a:r>
              <a:rPr lang="pt-BR" sz="2200" b="1" dirty="0">
                <a:solidFill>
                  <a:schemeClr val="bg1"/>
                </a:solidFill>
              </a:rPr>
              <a:t>Programa de Apoio Institucional à Extensão</a:t>
            </a:r>
            <a:br>
              <a:rPr lang="pt-BR" sz="2200" b="1" dirty="0">
                <a:solidFill>
                  <a:schemeClr val="bg1"/>
                </a:solidFill>
              </a:rPr>
            </a:br>
            <a:r>
              <a:rPr lang="pt-BR" sz="2200" b="1" dirty="0">
                <a:solidFill>
                  <a:schemeClr val="bg1"/>
                </a:solidFill>
              </a:rPr>
              <a:t>Coordenação de Extensão do IFRN campus Currais Novos</a:t>
            </a:r>
          </a:p>
        </p:txBody>
      </p: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62191DEF-C6E9-43F3-8DF9-27189B698EE5}"/>
              </a:ext>
            </a:extLst>
          </p:cNvPr>
          <p:cNvCxnSpPr>
            <a:cxnSpLocks/>
          </p:cNvCxnSpPr>
          <p:nvPr/>
        </p:nvCxnSpPr>
        <p:spPr>
          <a:xfrm>
            <a:off x="144850" y="2451653"/>
            <a:ext cx="159118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ítulo 1">
            <a:extLst>
              <a:ext uri="{FF2B5EF4-FFF2-40B4-BE49-F238E27FC236}">
                <a16:creationId xmlns:a16="http://schemas.microsoft.com/office/drawing/2014/main" id="{6AFB8009-F13E-4239-A036-E02FD6D8365E}"/>
              </a:ext>
            </a:extLst>
          </p:cNvPr>
          <p:cNvSpPr txBox="1">
            <a:spLocks/>
          </p:cNvSpPr>
          <p:nvPr/>
        </p:nvSpPr>
        <p:spPr>
          <a:xfrm>
            <a:off x="2133601" y="2295728"/>
            <a:ext cx="9163050" cy="20820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pt-BR" sz="45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Metodologias mais conhecidas no Ensino-aprendizagem de língua inglesa – Parte II</a:t>
            </a:r>
            <a:endParaRPr lang="pt-BR" sz="4500" b="1" dirty="0">
              <a:solidFill>
                <a:srgbClr val="A365D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Picture 2" descr="Direção Geral divulga novas logomarcas do IFRN Campus Currais ...">
            <a:extLst>
              <a:ext uri="{FF2B5EF4-FFF2-40B4-BE49-F238E27FC236}">
                <a16:creationId xmlns:a16="http://schemas.microsoft.com/office/drawing/2014/main" id="{E2444094-CC8D-4701-8DC0-3BDDCE43C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35" y="252919"/>
            <a:ext cx="1809294" cy="262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374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enseCâmbio - O que é VET? O Valor Efetivo Total?">
            <a:extLst>
              <a:ext uri="{FF2B5EF4-FFF2-40B4-BE49-F238E27FC236}">
                <a16:creationId xmlns:a16="http://schemas.microsoft.com/office/drawing/2014/main" id="{CD612BFA-14BF-4658-BD24-A1E0B95E93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9" r="17086" b="-1"/>
          <a:stretch/>
        </p:blipFill>
        <p:spPr bwMode="auto">
          <a:xfrm>
            <a:off x="4637957" y="0"/>
            <a:ext cx="77064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3B5114-800F-46CD-8AA5-4B92D98E1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2319" y="726880"/>
            <a:ext cx="7861923" cy="156730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pt-BR" sz="2500" dirty="0">
                <a:solidFill>
                  <a:schemeClr val="tx1"/>
                </a:solidFill>
              </a:rPr>
              <a:t>O método </a:t>
            </a:r>
            <a:r>
              <a:rPr lang="pt-BR" sz="2500" b="1" dirty="0">
                <a:solidFill>
                  <a:schemeClr val="tx1"/>
                </a:solidFill>
              </a:rPr>
              <a:t>DESSUGESTOPEDIA </a:t>
            </a:r>
            <a:r>
              <a:rPr lang="pt-BR" sz="2500" dirty="0">
                <a:solidFill>
                  <a:schemeClr val="tx1"/>
                </a:solidFill>
              </a:rPr>
              <a:t>possui um item bem diferente dos outros métodos não só em relação ao que se utiliza de objetos na sala de aula. Qual das opções abaixo traz esta novidade:</a:t>
            </a:r>
            <a:endParaRPr lang="pt-BR" sz="2500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Direção Geral divulga novas logomarcas do IFRN Campus Currais ...">
            <a:extLst>
              <a:ext uri="{FF2B5EF4-FFF2-40B4-BE49-F238E27FC236}">
                <a16:creationId xmlns:a16="http://schemas.microsoft.com/office/drawing/2014/main" id="{03A8F79F-AE3A-4E44-8740-32E48325C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5129235"/>
            <a:ext cx="1516990" cy="172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AA33CF7C-C6FC-4F93-B2B8-5005AFBD5B86}"/>
              </a:ext>
            </a:extLst>
          </p:cNvPr>
          <p:cNvSpPr txBox="1">
            <a:spLocks/>
          </p:cNvSpPr>
          <p:nvPr/>
        </p:nvSpPr>
        <p:spPr>
          <a:xfrm>
            <a:off x="1597396" y="118309"/>
            <a:ext cx="5439508" cy="67586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4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QUESTION-</a:t>
            </a:r>
            <a:r>
              <a:rPr lang="pt-BR" sz="4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NINE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A954A150-0AAF-40A7-974B-044201ED6EB7}"/>
              </a:ext>
            </a:extLst>
          </p:cNvPr>
          <p:cNvSpPr/>
          <p:nvPr/>
        </p:nvSpPr>
        <p:spPr>
          <a:xfrm>
            <a:off x="312430" y="4519001"/>
            <a:ext cx="10859151" cy="83161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 err="1">
                <a:solidFill>
                  <a:schemeClr val="bg1"/>
                </a:solidFill>
              </a:rPr>
              <a:t>Os</a:t>
            </a:r>
            <a:r>
              <a:rPr lang="en-US" sz="2700" b="1" dirty="0">
                <a:solidFill>
                  <a:schemeClr val="bg1"/>
                </a:solidFill>
              </a:rPr>
              <a:t> </a:t>
            </a:r>
            <a:r>
              <a:rPr lang="en-US" sz="2700" b="1" dirty="0" err="1">
                <a:solidFill>
                  <a:schemeClr val="bg1"/>
                </a:solidFill>
              </a:rPr>
              <a:t>alunos</a:t>
            </a:r>
            <a:r>
              <a:rPr lang="en-US" sz="2700" b="1" dirty="0">
                <a:solidFill>
                  <a:schemeClr val="bg1"/>
                </a:solidFill>
              </a:rPr>
              <a:t> </a:t>
            </a:r>
            <a:r>
              <a:rPr lang="en-US" sz="2700" b="1" dirty="0" err="1">
                <a:solidFill>
                  <a:schemeClr val="bg1"/>
                </a:solidFill>
              </a:rPr>
              <a:t>assumem</a:t>
            </a:r>
            <a:r>
              <a:rPr lang="en-US" sz="2700" b="1" dirty="0">
                <a:solidFill>
                  <a:schemeClr val="bg1"/>
                </a:solidFill>
              </a:rPr>
              <a:t> </a:t>
            </a:r>
            <a:r>
              <a:rPr lang="en-US" sz="2700" b="1" dirty="0" err="1">
                <a:solidFill>
                  <a:schemeClr val="bg1"/>
                </a:solidFill>
              </a:rPr>
              <a:t>novas</a:t>
            </a:r>
            <a:r>
              <a:rPr lang="en-US" sz="2700" b="1" dirty="0">
                <a:solidFill>
                  <a:schemeClr val="bg1"/>
                </a:solidFill>
              </a:rPr>
              <a:t> </a:t>
            </a:r>
            <a:r>
              <a:rPr lang="en-US" sz="2700" b="1" dirty="0" err="1">
                <a:solidFill>
                  <a:schemeClr val="bg1"/>
                </a:solidFill>
              </a:rPr>
              <a:t>identidades</a:t>
            </a:r>
            <a:r>
              <a:rPr lang="en-US" sz="2700" b="1" dirty="0">
                <a:solidFill>
                  <a:schemeClr val="bg1"/>
                </a:solidFill>
              </a:rPr>
              <a:t>, </a:t>
            </a:r>
            <a:r>
              <a:rPr lang="en-US" sz="2700" b="1" dirty="0" err="1">
                <a:solidFill>
                  <a:schemeClr val="bg1"/>
                </a:solidFill>
              </a:rPr>
              <a:t>eles</a:t>
            </a:r>
            <a:r>
              <a:rPr lang="en-US" sz="2700" b="1" dirty="0">
                <a:solidFill>
                  <a:schemeClr val="bg1"/>
                </a:solidFill>
              </a:rPr>
              <a:t> </a:t>
            </a:r>
            <a:r>
              <a:rPr lang="en-US" sz="2700" b="1" dirty="0" err="1">
                <a:solidFill>
                  <a:schemeClr val="bg1"/>
                </a:solidFill>
              </a:rPr>
              <a:t>dramatizam</a:t>
            </a:r>
            <a:r>
              <a:rPr lang="en-US" sz="2700" b="1" dirty="0">
                <a:solidFill>
                  <a:schemeClr val="bg1"/>
                </a:solidFill>
              </a:rPr>
              <a:t> </a:t>
            </a:r>
            <a:r>
              <a:rPr lang="en-US" sz="2700" b="1" dirty="0" err="1">
                <a:solidFill>
                  <a:schemeClr val="bg1"/>
                </a:solidFill>
              </a:rPr>
              <a:t>peças</a:t>
            </a:r>
            <a:r>
              <a:rPr lang="en-US" sz="2700" b="1" dirty="0">
                <a:solidFill>
                  <a:schemeClr val="bg1"/>
                </a:solidFill>
              </a:rPr>
              <a:t> com </a:t>
            </a:r>
            <a:r>
              <a:rPr lang="en-US" sz="2700" b="1" dirty="0" err="1">
                <a:solidFill>
                  <a:schemeClr val="bg1"/>
                </a:solidFill>
              </a:rPr>
              <a:t>seus</a:t>
            </a:r>
            <a:r>
              <a:rPr lang="en-US" sz="2700" b="1" dirty="0">
                <a:solidFill>
                  <a:schemeClr val="bg1"/>
                </a:solidFill>
              </a:rPr>
              <a:t> </a:t>
            </a:r>
            <a:r>
              <a:rPr lang="en-US" sz="2700" b="1" dirty="0" err="1">
                <a:solidFill>
                  <a:schemeClr val="bg1"/>
                </a:solidFill>
              </a:rPr>
              <a:t>personagens</a:t>
            </a:r>
            <a:r>
              <a:rPr lang="en-US" sz="2700" b="1" dirty="0">
                <a:solidFill>
                  <a:schemeClr val="bg1"/>
                </a:solidFill>
              </a:rPr>
              <a:t>.</a:t>
            </a:r>
            <a:endParaRPr lang="pt-BR" sz="2700" dirty="0">
              <a:solidFill>
                <a:schemeClr val="bg1"/>
              </a:solidFill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12548CE4-DCF6-4928-B79F-69CA31E430CA}"/>
              </a:ext>
            </a:extLst>
          </p:cNvPr>
          <p:cNvSpPr/>
          <p:nvPr/>
        </p:nvSpPr>
        <p:spPr>
          <a:xfrm>
            <a:off x="312431" y="3570746"/>
            <a:ext cx="10859152" cy="83161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solidFill>
                  <a:schemeClr val="bg1"/>
                </a:solidFill>
              </a:rPr>
              <a:t>O professor </a:t>
            </a:r>
            <a:r>
              <a:rPr lang="en-US" sz="2700" b="1" dirty="0" err="1">
                <a:solidFill>
                  <a:schemeClr val="bg1"/>
                </a:solidFill>
              </a:rPr>
              <a:t>demonstra</a:t>
            </a:r>
            <a:r>
              <a:rPr lang="en-US" sz="2700" b="1" dirty="0">
                <a:solidFill>
                  <a:schemeClr val="bg1"/>
                </a:solidFill>
              </a:rPr>
              <a:t> </a:t>
            </a:r>
            <a:r>
              <a:rPr lang="en-US" sz="2700" b="1" dirty="0" err="1">
                <a:solidFill>
                  <a:schemeClr val="bg1"/>
                </a:solidFill>
              </a:rPr>
              <a:t>através</a:t>
            </a:r>
            <a:r>
              <a:rPr lang="en-US" sz="2700" b="1" dirty="0">
                <a:solidFill>
                  <a:schemeClr val="bg1"/>
                </a:solidFill>
              </a:rPr>
              <a:t> de um </a:t>
            </a:r>
            <a:r>
              <a:rPr lang="en-US" sz="2700" b="1" dirty="0" err="1">
                <a:solidFill>
                  <a:schemeClr val="bg1"/>
                </a:solidFill>
              </a:rPr>
              <a:t>quadro</a:t>
            </a:r>
            <a:r>
              <a:rPr lang="en-US" sz="2700" b="1" dirty="0">
                <a:solidFill>
                  <a:schemeClr val="bg1"/>
                </a:solidFill>
              </a:rPr>
              <a:t> de </a:t>
            </a:r>
            <a:r>
              <a:rPr lang="en-US" sz="2700" b="1" dirty="0" err="1">
                <a:solidFill>
                  <a:schemeClr val="bg1"/>
                </a:solidFill>
              </a:rPr>
              <a:t>pronúncia</a:t>
            </a:r>
            <a:r>
              <a:rPr lang="en-US" sz="2700" b="1" dirty="0">
                <a:solidFill>
                  <a:schemeClr val="bg1"/>
                </a:solidFill>
              </a:rPr>
              <a:t> a forma </a:t>
            </a:r>
            <a:r>
              <a:rPr lang="en-US" sz="2700" b="1" dirty="0" err="1">
                <a:solidFill>
                  <a:schemeClr val="bg1"/>
                </a:solidFill>
              </a:rPr>
              <a:t>correta</a:t>
            </a:r>
            <a:r>
              <a:rPr lang="en-US" sz="2700" b="1" dirty="0">
                <a:solidFill>
                  <a:schemeClr val="bg1"/>
                </a:solidFill>
              </a:rPr>
              <a:t> de </a:t>
            </a:r>
            <a:r>
              <a:rPr lang="en-US" sz="2700" b="1" dirty="0" err="1">
                <a:solidFill>
                  <a:schemeClr val="bg1"/>
                </a:solidFill>
              </a:rPr>
              <a:t>dizer</a:t>
            </a:r>
            <a:r>
              <a:rPr lang="en-US" sz="2700" b="1" dirty="0">
                <a:solidFill>
                  <a:schemeClr val="bg1"/>
                </a:solidFill>
              </a:rPr>
              <a:t> as </a:t>
            </a:r>
            <a:r>
              <a:rPr lang="en-US" sz="2700" b="1" dirty="0" err="1">
                <a:solidFill>
                  <a:schemeClr val="bg1"/>
                </a:solidFill>
              </a:rPr>
              <a:t>palavras</a:t>
            </a:r>
            <a:r>
              <a:rPr lang="en-US" sz="2700" b="1" dirty="0">
                <a:solidFill>
                  <a:schemeClr val="bg1"/>
                </a:solidFill>
              </a:rPr>
              <a:t>.</a:t>
            </a:r>
            <a:endParaRPr lang="pt-BR" sz="2700" dirty="0">
              <a:solidFill>
                <a:schemeClr val="bg1"/>
              </a:solidFill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CC9F6055-DBCD-4EF1-8AFA-8E61C6344F7C}"/>
              </a:ext>
            </a:extLst>
          </p:cNvPr>
          <p:cNvSpPr/>
          <p:nvPr/>
        </p:nvSpPr>
        <p:spPr>
          <a:xfrm>
            <a:off x="312431" y="2776575"/>
            <a:ext cx="10859152" cy="65242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solidFill>
                  <a:schemeClr val="bg1"/>
                </a:solidFill>
              </a:rPr>
              <a:t>O professor </a:t>
            </a:r>
            <a:r>
              <a:rPr lang="en-US" sz="2700" b="1" dirty="0" err="1">
                <a:solidFill>
                  <a:schemeClr val="bg1"/>
                </a:solidFill>
              </a:rPr>
              <a:t>grava</a:t>
            </a:r>
            <a:r>
              <a:rPr lang="en-US" sz="2700" b="1" dirty="0">
                <a:solidFill>
                  <a:schemeClr val="bg1"/>
                </a:solidFill>
              </a:rPr>
              <a:t> as </a:t>
            </a:r>
            <a:r>
              <a:rPr lang="en-US" sz="2700" b="1" dirty="0" err="1">
                <a:solidFill>
                  <a:schemeClr val="bg1"/>
                </a:solidFill>
              </a:rPr>
              <a:t>vozes</a:t>
            </a:r>
            <a:r>
              <a:rPr lang="en-US" sz="2700" b="1" dirty="0">
                <a:solidFill>
                  <a:schemeClr val="bg1"/>
                </a:solidFill>
              </a:rPr>
              <a:t> dos </a:t>
            </a:r>
            <a:r>
              <a:rPr lang="en-US" sz="2700" b="1" dirty="0" err="1">
                <a:solidFill>
                  <a:schemeClr val="bg1"/>
                </a:solidFill>
              </a:rPr>
              <a:t>alunos</a:t>
            </a:r>
            <a:r>
              <a:rPr lang="en-US" sz="2700" b="1" dirty="0">
                <a:solidFill>
                  <a:schemeClr val="bg1"/>
                </a:solidFill>
              </a:rPr>
              <a:t> </a:t>
            </a:r>
            <a:r>
              <a:rPr lang="en-US" sz="2700" b="1" dirty="0" err="1">
                <a:solidFill>
                  <a:schemeClr val="bg1"/>
                </a:solidFill>
              </a:rPr>
              <a:t>em</a:t>
            </a:r>
            <a:r>
              <a:rPr lang="en-US" sz="2700" b="1" dirty="0">
                <a:solidFill>
                  <a:schemeClr val="bg1"/>
                </a:solidFill>
              </a:rPr>
              <a:t> um </a:t>
            </a:r>
            <a:r>
              <a:rPr lang="en-US" sz="2700" b="1" dirty="0" err="1">
                <a:solidFill>
                  <a:schemeClr val="bg1"/>
                </a:solidFill>
              </a:rPr>
              <a:t>gravador</a:t>
            </a:r>
            <a:r>
              <a:rPr lang="en-US" sz="2700" b="1" dirty="0">
                <a:solidFill>
                  <a:schemeClr val="bg1"/>
                </a:solidFill>
              </a:rPr>
              <a:t> </a:t>
            </a:r>
            <a:r>
              <a:rPr lang="en-US" sz="2700" b="1" dirty="0" err="1">
                <a:solidFill>
                  <a:schemeClr val="bg1"/>
                </a:solidFill>
              </a:rPr>
              <a:t>portátil</a:t>
            </a:r>
            <a:r>
              <a:rPr lang="en-US" sz="2700" b="1" dirty="0">
                <a:solidFill>
                  <a:schemeClr val="bg1"/>
                </a:solidFill>
              </a:rPr>
              <a:t>.</a:t>
            </a:r>
            <a:endParaRPr lang="pt-BR" sz="2700" dirty="0">
              <a:solidFill>
                <a:schemeClr val="bg1"/>
              </a:solidFill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887C2BCD-0580-4043-8FB4-8A233374D4AA}"/>
              </a:ext>
            </a:extLst>
          </p:cNvPr>
          <p:cNvSpPr/>
          <p:nvPr/>
        </p:nvSpPr>
        <p:spPr>
          <a:xfrm>
            <a:off x="312430" y="5492356"/>
            <a:ext cx="10859152" cy="83161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>
                <a:solidFill>
                  <a:schemeClr val="bg1"/>
                </a:solidFill>
              </a:rPr>
              <a:t>O professor </a:t>
            </a:r>
            <a:r>
              <a:rPr lang="en-US" sz="2700" b="1" dirty="0" err="1">
                <a:solidFill>
                  <a:schemeClr val="bg1"/>
                </a:solidFill>
              </a:rPr>
              <a:t>trabalha</a:t>
            </a:r>
            <a:r>
              <a:rPr lang="en-US" sz="2700" b="1" dirty="0">
                <a:solidFill>
                  <a:schemeClr val="bg1"/>
                </a:solidFill>
              </a:rPr>
              <a:t> com material </a:t>
            </a:r>
            <a:r>
              <a:rPr lang="en-US" sz="2700" b="1" dirty="0" err="1">
                <a:solidFill>
                  <a:schemeClr val="bg1"/>
                </a:solidFill>
              </a:rPr>
              <a:t>autêntico</a:t>
            </a:r>
            <a:r>
              <a:rPr lang="en-US" sz="2700" b="1" dirty="0">
                <a:solidFill>
                  <a:schemeClr val="bg1"/>
                </a:solidFill>
              </a:rPr>
              <a:t> e </a:t>
            </a:r>
            <a:r>
              <a:rPr lang="en-US" sz="2700" b="1" dirty="0" err="1">
                <a:solidFill>
                  <a:schemeClr val="bg1"/>
                </a:solidFill>
              </a:rPr>
              <a:t>não</a:t>
            </a:r>
            <a:r>
              <a:rPr lang="en-US" sz="2700" b="1" dirty="0">
                <a:solidFill>
                  <a:schemeClr val="bg1"/>
                </a:solidFill>
              </a:rPr>
              <a:t> o que </a:t>
            </a:r>
            <a:r>
              <a:rPr lang="en-US" sz="2700" b="1" dirty="0" err="1">
                <a:solidFill>
                  <a:schemeClr val="bg1"/>
                </a:solidFill>
              </a:rPr>
              <a:t>tem</a:t>
            </a:r>
            <a:r>
              <a:rPr lang="en-US" sz="2700" b="1" dirty="0">
                <a:solidFill>
                  <a:schemeClr val="bg1"/>
                </a:solidFill>
              </a:rPr>
              <a:t> </a:t>
            </a:r>
            <a:r>
              <a:rPr lang="en-US" sz="2700" b="1" dirty="0" err="1">
                <a:solidFill>
                  <a:schemeClr val="bg1"/>
                </a:solidFill>
              </a:rPr>
              <a:t>nos</a:t>
            </a:r>
            <a:r>
              <a:rPr lang="en-US" sz="2700" b="1" dirty="0">
                <a:solidFill>
                  <a:schemeClr val="bg1"/>
                </a:solidFill>
              </a:rPr>
              <a:t> </a:t>
            </a:r>
            <a:r>
              <a:rPr lang="en-US" sz="2700" b="1" dirty="0" err="1">
                <a:solidFill>
                  <a:schemeClr val="bg1"/>
                </a:solidFill>
              </a:rPr>
              <a:t>livros</a:t>
            </a:r>
            <a:r>
              <a:rPr lang="en-US" sz="2700" b="1" dirty="0">
                <a:solidFill>
                  <a:schemeClr val="bg1"/>
                </a:solidFill>
              </a:rPr>
              <a:t> </a:t>
            </a:r>
            <a:r>
              <a:rPr lang="en-US" sz="2700" b="1" dirty="0" err="1">
                <a:solidFill>
                  <a:schemeClr val="bg1"/>
                </a:solidFill>
              </a:rPr>
              <a:t>didáticos</a:t>
            </a:r>
            <a:r>
              <a:rPr lang="en-US" sz="2700" b="1" dirty="0">
                <a:solidFill>
                  <a:schemeClr val="bg1"/>
                </a:solidFill>
              </a:rPr>
              <a:t>. </a:t>
            </a:r>
            <a:endParaRPr lang="pt-BR" sz="2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997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enseCâmbio - O que é VET? O Valor Efetivo Total?">
            <a:extLst>
              <a:ext uri="{FF2B5EF4-FFF2-40B4-BE49-F238E27FC236}">
                <a16:creationId xmlns:a16="http://schemas.microsoft.com/office/drawing/2014/main" id="{CD612BFA-14BF-4658-BD24-A1E0B95E93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9" r="17086" b="-1"/>
          <a:stretch/>
        </p:blipFill>
        <p:spPr bwMode="auto">
          <a:xfrm>
            <a:off x="4637957" y="0"/>
            <a:ext cx="77064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3B5114-800F-46CD-8AA5-4B92D98E1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443" y="726880"/>
            <a:ext cx="3684105" cy="1058838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pt-BR" sz="2500" dirty="0">
                <a:solidFill>
                  <a:schemeClr val="tx1"/>
                </a:solidFill>
              </a:rPr>
              <a:t>Relacione o papel do professor para cada método:</a:t>
            </a:r>
            <a:endParaRPr lang="pt-BR" sz="2500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Direção Geral divulga novas logomarcas do IFRN Campus Currais ...">
            <a:extLst>
              <a:ext uri="{FF2B5EF4-FFF2-40B4-BE49-F238E27FC236}">
                <a16:creationId xmlns:a16="http://schemas.microsoft.com/office/drawing/2014/main" id="{03A8F79F-AE3A-4E44-8740-32E48325C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5129235"/>
            <a:ext cx="1516990" cy="172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AA33CF7C-C6FC-4F93-B2B8-5005AFBD5B86}"/>
              </a:ext>
            </a:extLst>
          </p:cNvPr>
          <p:cNvSpPr txBox="1">
            <a:spLocks/>
          </p:cNvSpPr>
          <p:nvPr/>
        </p:nvSpPr>
        <p:spPr>
          <a:xfrm>
            <a:off x="1597396" y="118309"/>
            <a:ext cx="5041943" cy="67586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4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QUESTION-</a:t>
            </a:r>
            <a:r>
              <a:rPr lang="pt-BR" sz="4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75060F2D-810E-4832-AAE8-17A04BF0644B}"/>
              </a:ext>
            </a:extLst>
          </p:cNvPr>
          <p:cNvSpPr/>
          <p:nvPr/>
        </p:nvSpPr>
        <p:spPr>
          <a:xfrm>
            <a:off x="583950" y="2051630"/>
            <a:ext cx="3192920" cy="66669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Fonte do saber</a:t>
            </a:r>
            <a:endParaRPr lang="pt-BR" sz="3000" dirty="0">
              <a:solidFill>
                <a:schemeClr val="bg1"/>
              </a:solidFill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E32B3F71-1BAF-4474-8DFF-C639AC487C9B}"/>
              </a:ext>
            </a:extLst>
          </p:cNvPr>
          <p:cNvSpPr/>
          <p:nvPr/>
        </p:nvSpPr>
        <p:spPr>
          <a:xfrm>
            <a:off x="583951" y="2887563"/>
            <a:ext cx="3192919" cy="105883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bg1"/>
                </a:solidFill>
              </a:rPr>
              <a:t>Modelo</a:t>
            </a:r>
            <a:r>
              <a:rPr lang="en-US" sz="3000" b="1" dirty="0">
                <a:solidFill>
                  <a:schemeClr val="bg1"/>
                </a:solidFill>
              </a:rPr>
              <a:t> a ser </a:t>
            </a:r>
            <a:r>
              <a:rPr lang="en-US" sz="3000" b="1" dirty="0" err="1">
                <a:solidFill>
                  <a:schemeClr val="bg1"/>
                </a:solidFill>
              </a:rPr>
              <a:t>seguido</a:t>
            </a:r>
            <a:endParaRPr lang="pt-BR" sz="3000" dirty="0">
              <a:solidFill>
                <a:schemeClr val="bg1"/>
              </a:solidFill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664F6661-82AF-40C0-B51B-E3153BBC6DE4}"/>
              </a:ext>
            </a:extLst>
          </p:cNvPr>
          <p:cNvSpPr/>
          <p:nvPr/>
        </p:nvSpPr>
        <p:spPr>
          <a:xfrm>
            <a:off x="5158384" y="726880"/>
            <a:ext cx="6135757" cy="66669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Grammar Translation Method </a:t>
            </a:r>
            <a:endParaRPr lang="pt-BR" sz="3000" dirty="0">
              <a:solidFill>
                <a:schemeClr val="bg1"/>
              </a:solidFill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0611DE8E-7825-448E-80F2-E94BCE2C9FC6}"/>
              </a:ext>
            </a:extLst>
          </p:cNvPr>
          <p:cNvSpPr/>
          <p:nvPr/>
        </p:nvSpPr>
        <p:spPr>
          <a:xfrm>
            <a:off x="583950" y="4085373"/>
            <a:ext cx="3192920" cy="66669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Consultor</a:t>
            </a:r>
            <a:endParaRPr lang="pt-BR" sz="3000" dirty="0">
              <a:solidFill>
                <a:schemeClr val="bg1"/>
              </a:solidFill>
            </a:endParaRP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638EDDC6-F01F-4BE9-B4BE-4BF9A1EB2398}"/>
              </a:ext>
            </a:extLst>
          </p:cNvPr>
          <p:cNvSpPr/>
          <p:nvPr/>
        </p:nvSpPr>
        <p:spPr>
          <a:xfrm>
            <a:off x="583950" y="4891038"/>
            <a:ext cx="3192920" cy="66669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bg1"/>
                </a:solidFill>
              </a:rPr>
              <a:t>Facilitador</a:t>
            </a:r>
            <a:endParaRPr lang="pt-BR" sz="3000" dirty="0">
              <a:solidFill>
                <a:schemeClr val="bg1"/>
              </a:solidFill>
            </a:endParaRP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13E3C449-0E7F-4389-A79B-D32B5E058FD9}"/>
              </a:ext>
            </a:extLst>
          </p:cNvPr>
          <p:cNvSpPr/>
          <p:nvPr/>
        </p:nvSpPr>
        <p:spPr>
          <a:xfrm>
            <a:off x="5158384" y="1526334"/>
            <a:ext cx="6135757" cy="66669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bg1"/>
                </a:solidFill>
              </a:rPr>
              <a:t>Audiolingualism</a:t>
            </a:r>
            <a:r>
              <a:rPr lang="en-US" sz="3000" b="1" dirty="0">
                <a:solidFill>
                  <a:schemeClr val="bg1"/>
                </a:solidFill>
              </a:rPr>
              <a:t> Method </a:t>
            </a:r>
            <a:endParaRPr lang="pt-BR" sz="3000" dirty="0">
              <a:solidFill>
                <a:schemeClr val="bg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081C3E0C-623D-4592-851C-A62B0656EABC}"/>
              </a:ext>
            </a:extLst>
          </p:cNvPr>
          <p:cNvSpPr/>
          <p:nvPr/>
        </p:nvSpPr>
        <p:spPr>
          <a:xfrm>
            <a:off x="5158384" y="2349617"/>
            <a:ext cx="6135757" cy="66669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The Silent Way</a:t>
            </a:r>
            <a:endParaRPr lang="pt-BR" sz="3000" dirty="0">
              <a:solidFill>
                <a:schemeClr val="bg1"/>
              </a:solidFill>
            </a:endParaRP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CE44D07E-EB56-439C-AB1C-5FD2739DBE46}"/>
              </a:ext>
            </a:extLst>
          </p:cNvPr>
          <p:cNvSpPr/>
          <p:nvPr/>
        </p:nvSpPr>
        <p:spPr>
          <a:xfrm>
            <a:off x="5158383" y="5924341"/>
            <a:ext cx="6135757" cy="66669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Desuggestopedia</a:t>
            </a:r>
            <a:endParaRPr lang="pt-BR" sz="3000" dirty="0">
              <a:solidFill>
                <a:schemeClr val="bg1"/>
              </a:solidFill>
            </a:endParaRP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9D807DC3-4F5E-4C4F-86EB-3663F5F4EDB5}"/>
              </a:ext>
            </a:extLst>
          </p:cNvPr>
          <p:cNvSpPr/>
          <p:nvPr/>
        </p:nvSpPr>
        <p:spPr>
          <a:xfrm>
            <a:off x="5158383" y="3990485"/>
            <a:ext cx="6135757" cy="66669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Community Language Learning</a:t>
            </a:r>
            <a:endParaRPr lang="pt-BR" sz="3000" dirty="0">
              <a:solidFill>
                <a:schemeClr val="bg1"/>
              </a:solidFill>
            </a:endParaRP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3954A941-0525-48D2-8525-E9E978A746BC}"/>
              </a:ext>
            </a:extLst>
          </p:cNvPr>
          <p:cNvSpPr/>
          <p:nvPr/>
        </p:nvSpPr>
        <p:spPr>
          <a:xfrm>
            <a:off x="5158383" y="4828223"/>
            <a:ext cx="6135757" cy="95492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Communicative Language Teaching</a:t>
            </a:r>
            <a:endParaRPr lang="pt-BR" sz="3000" dirty="0">
              <a:solidFill>
                <a:schemeClr val="bg1"/>
              </a:solidFill>
            </a:endParaRP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6D569C2C-97C2-4DA3-A786-AC648960283A}"/>
              </a:ext>
            </a:extLst>
          </p:cNvPr>
          <p:cNvSpPr/>
          <p:nvPr/>
        </p:nvSpPr>
        <p:spPr>
          <a:xfrm>
            <a:off x="564580" y="5696703"/>
            <a:ext cx="3192920" cy="66669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bg1"/>
                </a:solidFill>
              </a:rPr>
              <a:t>Instrutor</a:t>
            </a:r>
            <a:endParaRPr lang="pt-BR" sz="3000" dirty="0">
              <a:solidFill>
                <a:schemeClr val="bg1"/>
              </a:solidFill>
            </a:endParaRP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26C6FDF4-90C1-4FA7-A079-12EFA9F82732}"/>
              </a:ext>
            </a:extLst>
          </p:cNvPr>
          <p:cNvSpPr/>
          <p:nvPr/>
        </p:nvSpPr>
        <p:spPr>
          <a:xfrm>
            <a:off x="5158383" y="3128845"/>
            <a:ext cx="6135756" cy="72044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Total Physical response _ TPR</a:t>
            </a:r>
            <a:endParaRPr lang="pt-BR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969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enseCâmbio - O que é VET? O Valor Efetivo Total?">
            <a:extLst>
              <a:ext uri="{FF2B5EF4-FFF2-40B4-BE49-F238E27FC236}">
                <a16:creationId xmlns:a16="http://schemas.microsoft.com/office/drawing/2014/main" id="{CD612BFA-14BF-4658-BD24-A1E0B95E93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9" r="17086" b="-1"/>
          <a:stretch/>
        </p:blipFill>
        <p:spPr bwMode="auto">
          <a:xfrm>
            <a:off x="4637957" y="0"/>
            <a:ext cx="77064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3B5114-800F-46CD-8AA5-4B92D98E1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443" y="726880"/>
            <a:ext cx="8119735" cy="889885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pt-BR" sz="2500" dirty="0">
                <a:solidFill>
                  <a:schemeClr val="tx1"/>
                </a:solidFill>
              </a:rPr>
              <a:t>Em qual/quais dos métodos abaixo a tradução </a:t>
            </a:r>
            <a:r>
              <a:rPr lang="pt-BR" sz="2500" b="1" dirty="0">
                <a:solidFill>
                  <a:schemeClr val="tx1"/>
                </a:solidFill>
                <a:highlight>
                  <a:srgbClr val="FFFF00"/>
                </a:highlight>
              </a:rPr>
              <a:t>não é aceita</a:t>
            </a:r>
            <a:r>
              <a:rPr lang="pt-BR" sz="2500" dirty="0">
                <a:solidFill>
                  <a:schemeClr val="tx1"/>
                </a:solidFill>
              </a:rPr>
              <a:t>:</a:t>
            </a:r>
            <a:endParaRPr lang="pt-BR" sz="2500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Direção Geral divulga novas logomarcas do IFRN Campus Currais ...">
            <a:extLst>
              <a:ext uri="{FF2B5EF4-FFF2-40B4-BE49-F238E27FC236}">
                <a16:creationId xmlns:a16="http://schemas.microsoft.com/office/drawing/2014/main" id="{03A8F79F-AE3A-4E44-8740-32E48325C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5129235"/>
            <a:ext cx="1516990" cy="172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AA33CF7C-C6FC-4F93-B2B8-5005AFBD5B86}"/>
              </a:ext>
            </a:extLst>
          </p:cNvPr>
          <p:cNvSpPr txBox="1">
            <a:spLocks/>
          </p:cNvSpPr>
          <p:nvPr/>
        </p:nvSpPr>
        <p:spPr>
          <a:xfrm>
            <a:off x="1597396" y="118309"/>
            <a:ext cx="7400830" cy="67586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4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QUESTION-</a:t>
            </a:r>
            <a:r>
              <a:rPr lang="pt-BR" sz="4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ELEVEN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F2624148-56A3-4A20-978A-678B5524284F}"/>
              </a:ext>
            </a:extLst>
          </p:cNvPr>
          <p:cNvSpPr/>
          <p:nvPr/>
        </p:nvSpPr>
        <p:spPr>
          <a:xfrm>
            <a:off x="497809" y="2697172"/>
            <a:ext cx="3597111" cy="66669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Desuggestopedia</a:t>
            </a:r>
            <a:endParaRPr lang="pt-BR" sz="3000" dirty="0">
              <a:solidFill>
                <a:schemeClr val="bg1"/>
              </a:solidFill>
            </a:endParaRP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B7D10D0B-E97B-4E21-9161-400946B88EC5}"/>
              </a:ext>
            </a:extLst>
          </p:cNvPr>
          <p:cNvSpPr/>
          <p:nvPr/>
        </p:nvSpPr>
        <p:spPr>
          <a:xfrm>
            <a:off x="497810" y="1831878"/>
            <a:ext cx="3597112" cy="66669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The Silent Way</a:t>
            </a:r>
            <a:endParaRPr lang="pt-BR" sz="3000" dirty="0">
              <a:solidFill>
                <a:schemeClr val="bg1"/>
              </a:solidFill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EE55788E-E317-4EC3-BAF9-1C7EEB7E710A}"/>
              </a:ext>
            </a:extLst>
          </p:cNvPr>
          <p:cNvSpPr/>
          <p:nvPr/>
        </p:nvSpPr>
        <p:spPr>
          <a:xfrm>
            <a:off x="497809" y="3597248"/>
            <a:ext cx="3597111" cy="94652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Grammar Translation</a:t>
            </a:r>
            <a:endParaRPr lang="pt-BR" sz="3000" dirty="0">
              <a:solidFill>
                <a:schemeClr val="bg1"/>
              </a:solidFill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4D1F6BD-9AB6-45E4-B5F1-AAA4DC275454}"/>
              </a:ext>
            </a:extLst>
          </p:cNvPr>
          <p:cNvSpPr/>
          <p:nvPr/>
        </p:nvSpPr>
        <p:spPr>
          <a:xfrm>
            <a:off x="4297444" y="1831878"/>
            <a:ext cx="3799636" cy="66669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The Direct Method</a:t>
            </a:r>
            <a:endParaRPr lang="pt-BR" sz="3000" dirty="0">
              <a:solidFill>
                <a:schemeClr val="bg1"/>
              </a:solidFill>
            </a:endParaRP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8A1672F2-15B4-4EED-9855-0E637BC2AA2B}"/>
              </a:ext>
            </a:extLst>
          </p:cNvPr>
          <p:cNvSpPr/>
          <p:nvPr/>
        </p:nvSpPr>
        <p:spPr>
          <a:xfrm>
            <a:off x="4297444" y="2713684"/>
            <a:ext cx="3799638" cy="66669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bg1"/>
                </a:solidFill>
              </a:rPr>
              <a:t>Audiolingualism</a:t>
            </a:r>
            <a:endParaRPr lang="pt-BR" sz="3000" dirty="0">
              <a:solidFill>
                <a:schemeClr val="bg1"/>
              </a:solidFill>
            </a:endParaRP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F698D8EF-88CB-4641-A53A-DC20939BD4C9}"/>
              </a:ext>
            </a:extLst>
          </p:cNvPr>
          <p:cNvSpPr/>
          <p:nvPr/>
        </p:nvSpPr>
        <p:spPr>
          <a:xfrm>
            <a:off x="4297443" y="3570689"/>
            <a:ext cx="3799639" cy="97308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Community Language Learning</a:t>
            </a:r>
            <a:endParaRPr lang="pt-BR" sz="3000" dirty="0">
              <a:solidFill>
                <a:schemeClr val="bg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5E58F066-8263-434C-98DD-F00E56FF8D50}"/>
              </a:ext>
            </a:extLst>
          </p:cNvPr>
          <p:cNvSpPr/>
          <p:nvPr/>
        </p:nvSpPr>
        <p:spPr>
          <a:xfrm>
            <a:off x="497809" y="4777158"/>
            <a:ext cx="3597111" cy="13539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Communicative Language Teaching</a:t>
            </a:r>
            <a:endParaRPr lang="pt-BR" sz="3000" dirty="0">
              <a:solidFill>
                <a:schemeClr val="bg1"/>
              </a:solidFill>
            </a:endParaRP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CA25D158-021C-4557-A6C4-C103B7FE2DC5}"/>
              </a:ext>
            </a:extLst>
          </p:cNvPr>
          <p:cNvSpPr/>
          <p:nvPr/>
        </p:nvSpPr>
        <p:spPr>
          <a:xfrm>
            <a:off x="4297442" y="4789637"/>
            <a:ext cx="3799636" cy="134148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Total Physical response _ TPR</a:t>
            </a:r>
            <a:endParaRPr lang="pt-BR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542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enseCâmbio - O que é VET? O Valor Efetivo Total?">
            <a:extLst>
              <a:ext uri="{FF2B5EF4-FFF2-40B4-BE49-F238E27FC236}">
                <a16:creationId xmlns:a16="http://schemas.microsoft.com/office/drawing/2014/main" id="{CD612BFA-14BF-4658-BD24-A1E0B95E93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9" r="17086" b="-1"/>
          <a:stretch/>
        </p:blipFill>
        <p:spPr bwMode="auto">
          <a:xfrm>
            <a:off x="4637957" y="0"/>
            <a:ext cx="77064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3B5114-800F-46CD-8AA5-4B92D98E1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2319" y="726880"/>
            <a:ext cx="7861923" cy="156730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pt-BR" sz="2500" dirty="0">
                <a:solidFill>
                  <a:schemeClr val="tx1"/>
                </a:solidFill>
              </a:rPr>
              <a:t>O método </a:t>
            </a:r>
            <a:r>
              <a:rPr lang="pt-BR" sz="2500" b="1" dirty="0">
                <a:solidFill>
                  <a:schemeClr val="tx1"/>
                </a:solidFill>
              </a:rPr>
              <a:t>CLL – Community </a:t>
            </a:r>
            <a:r>
              <a:rPr lang="pt-BR" sz="2500" b="1" dirty="0" err="1">
                <a:solidFill>
                  <a:schemeClr val="tx1"/>
                </a:solidFill>
              </a:rPr>
              <a:t>Language</a:t>
            </a:r>
            <a:r>
              <a:rPr lang="pt-BR" sz="2500" b="1" dirty="0">
                <a:solidFill>
                  <a:schemeClr val="tx1"/>
                </a:solidFill>
              </a:rPr>
              <a:t> Learning </a:t>
            </a:r>
            <a:r>
              <a:rPr lang="pt-BR" sz="2500" dirty="0">
                <a:solidFill>
                  <a:schemeClr val="tx1"/>
                </a:solidFill>
              </a:rPr>
              <a:t>trouxe duas ideias novas no que diz respeito ao ensino de línguas, tais quais:</a:t>
            </a:r>
            <a:endParaRPr lang="pt-BR" sz="2500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Direção Geral divulga novas logomarcas do IFRN Campus Currais ...">
            <a:extLst>
              <a:ext uri="{FF2B5EF4-FFF2-40B4-BE49-F238E27FC236}">
                <a16:creationId xmlns:a16="http://schemas.microsoft.com/office/drawing/2014/main" id="{03A8F79F-AE3A-4E44-8740-32E48325C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5129235"/>
            <a:ext cx="1516990" cy="172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AA33CF7C-C6FC-4F93-B2B8-5005AFBD5B86}"/>
              </a:ext>
            </a:extLst>
          </p:cNvPr>
          <p:cNvSpPr txBox="1">
            <a:spLocks/>
          </p:cNvSpPr>
          <p:nvPr/>
        </p:nvSpPr>
        <p:spPr>
          <a:xfrm>
            <a:off x="1597396" y="118309"/>
            <a:ext cx="7374326" cy="67586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4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QUESTION-</a:t>
            </a:r>
            <a:r>
              <a:rPr lang="pt-BR" sz="4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TWELVE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5A9B9A63-07E8-4922-AE71-7538707379ED}"/>
              </a:ext>
            </a:extLst>
          </p:cNvPr>
          <p:cNvSpPr/>
          <p:nvPr/>
        </p:nvSpPr>
        <p:spPr>
          <a:xfrm>
            <a:off x="637158" y="6132087"/>
            <a:ext cx="8520292" cy="66669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bg1"/>
                </a:solidFill>
              </a:rPr>
              <a:t>Utilização</a:t>
            </a:r>
            <a:r>
              <a:rPr lang="en-US" sz="3000" b="1" dirty="0">
                <a:solidFill>
                  <a:schemeClr val="bg1"/>
                </a:solidFill>
              </a:rPr>
              <a:t> de </a:t>
            </a:r>
            <a:r>
              <a:rPr lang="en-US" sz="3000" b="1" dirty="0" err="1">
                <a:solidFill>
                  <a:schemeClr val="bg1"/>
                </a:solidFill>
              </a:rPr>
              <a:t>música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clássica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nas</a:t>
            </a:r>
            <a:r>
              <a:rPr lang="en-US" sz="3000" b="1" dirty="0">
                <a:solidFill>
                  <a:schemeClr val="bg1"/>
                </a:solidFill>
              </a:rPr>
              <a:t> aulas.</a:t>
            </a:r>
            <a:endParaRPr lang="pt-BR" sz="3000" dirty="0">
              <a:solidFill>
                <a:schemeClr val="bg1"/>
              </a:solidFill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75060F2D-810E-4832-AAE8-17A04BF0644B}"/>
              </a:ext>
            </a:extLst>
          </p:cNvPr>
          <p:cNvSpPr/>
          <p:nvPr/>
        </p:nvSpPr>
        <p:spPr>
          <a:xfrm>
            <a:off x="583950" y="2222131"/>
            <a:ext cx="8520292" cy="66669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bg1"/>
                </a:solidFill>
              </a:rPr>
              <a:t>Utilização</a:t>
            </a:r>
            <a:r>
              <a:rPr lang="en-US" sz="3000" b="1" dirty="0">
                <a:solidFill>
                  <a:schemeClr val="bg1"/>
                </a:solidFill>
              </a:rPr>
              <a:t> de um video cassette.</a:t>
            </a:r>
            <a:endParaRPr lang="pt-BR" sz="3000" dirty="0">
              <a:solidFill>
                <a:schemeClr val="bg1"/>
              </a:solidFill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A954A150-0AAF-40A7-974B-044201ED6EB7}"/>
              </a:ext>
            </a:extLst>
          </p:cNvPr>
          <p:cNvSpPr/>
          <p:nvPr/>
        </p:nvSpPr>
        <p:spPr>
          <a:xfrm>
            <a:off x="583950" y="4268023"/>
            <a:ext cx="8526766" cy="97465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bg1"/>
                </a:solidFill>
              </a:rPr>
              <a:t>Perguntar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aos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estudantes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como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eles</a:t>
            </a:r>
            <a:r>
              <a:rPr lang="en-US" sz="3000" b="1" dirty="0">
                <a:solidFill>
                  <a:schemeClr val="bg1"/>
                </a:solidFill>
              </a:rPr>
              <a:t> se </a:t>
            </a:r>
            <a:r>
              <a:rPr lang="en-US" sz="3000" b="1" dirty="0" err="1">
                <a:solidFill>
                  <a:schemeClr val="bg1"/>
                </a:solidFill>
              </a:rPr>
              <a:t>sentiram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na</a:t>
            </a:r>
            <a:r>
              <a:rPr lang="en-US" sz="3000" b="1" dirty="0">
                <a:solidFill>
                  <a:schemeClr val="bg1"/>
                </a:solidFill>
              </a:rPr>
              <a:t> aula.</a:t>
            </a:r>
            <a:endParaRPr lang="pt-BR" sz="3000" dirty="0">
              <a:solidFill>
                <a:schemeClr val="bg1"/>
              </a:solidFill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12548CE4-DCF6-4928-B79F-69CA31E430CA}"/>
              </a:ext>
            </a:extLst>
          </p:cNvPr>
          <p:cNvSpPr/>
          <p:nvPr/>
        </p:nvSpPr>
        <p:spPr>
          <a:xfrm>
            <a:off x="577476" y="5360543"/>
            <a:ext cx="8520292" cy="66669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bg1"/>
                </a:solidFill>
              </a:rPr>
              <a:t>Utilização</a:t>
            </a:r>
            <a:r>
              <a:rPr lang="en-US" sz="3000" b="1" dirty="0">
                <a:solidFill>
                  <a:schemeClr val="bg1"/>
                </a:solidFill>
              </a:rPr>
              <a:t> de </a:t>
            </a:r>
            <a:r>
              <a:rPr lang="en-US" sz="3000" b="1" dirty="0" err="1">
                <a:solidFill>
                  <a:schemeClr val="bg1"/>
                </a:solidFill>
              </a:rPr>
              <a:t>tradução</a:t>
            </a:r>
            <a:r>
              <a:rPr lang="en-US" sz="3000" b="1" dirty="0">
                <a:solidFill>
                  <a:schemeClr val="bg1"/>
                </a:solidFill>
              </a:rPr>
              <a:t> de </a:t>
            </a:r>
            <a:r>
              <a:rPr lang="en-US" sz="3000" b="1" dirty="0" err="1">
                <a:solidFill>
                  <a:schemeClr val="bg1"/>
                </a:solidFill>
              </a:rPr>
              <a:t>textos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escritos</a:t>
            </a:r>
            <a:r>
              <a:rPr lang="en-US" sz="3000" b="1" dirty="0">
                <a:solidFill>
                  <a:schemeClr val="bg1"/>
                </a:solidFill>
              </a:rPr>
              <a:t>.</a:t>
            </a:r>
            <a:endParaRPr lang="pt-BR" sz="3000" dirty="0">
              <a:solidFill>
                <a:schemeClr val="bg1"/>
              </a:solidFill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CC9F6055-DBCD-4EF1-8AFA-8E61C6344F7C}"/>
              </a:ext>
            </a:extLst>
          </p:cNvPr>
          <p:cNvSpPr/>
          <p:nvPr/>
        </p:nvSpPr>
        <p:spPr>
          <a:xfrm>
            <a:off x="577476" y="3057033"/>
            <a:ext cx="8526766" cy="109312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bg1"/>
                </a:solidFill>
              </a:rPr>
              <a:t>Trabalhar</a:t>
            </a:r>
            <a:r>
              <a:rPr lang="en-US" sz="3000" b="1" dirty="0">
                <a:solidFill>
                  <a:schemeClr val="bg1"/>
                </a:solidFill>
              </a:rPr>
              <a:t> com “</a:t>
            </a:r>
            <a:r>
              <a:rPr lang="en-US" sz="3000" b="1" dirty="0" err="1">
                <a:solidFill>
                  <a:schemeClr val="bg1"/>
                </a:solidFill>
              </a:rPr>
              <a:t>blocos</a:t>
            </a:r>
            <a:r>
              <a:rPr lang="en-US" sz="3000" b="1" dirty="0">
                <a:solidFill>
                  <a:schemeClr val="bg1"/>
                </a:solidFill>
              </a:rPr>
              <a:t>” de </a:t>
            </a:r>
            <a:r>
              <a:rPr lang="en-US" sz="3000" b="1" dirty="0" err="1">
                <a:solidFill>
                  <a:schemeClr val="bg1"/>
                </a:solidFill>
              </a:rPr>
              <a:t>línguas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chamados</a:t>
            </a:r>
            <a:r>
              <a:rPr lang="en-US" sz="3000" b="1" dirty="0">
                <a:solidFill>
                  <a:schemeClr val="bg1"/>
                </a:solidFill>
              </a:rPr>
              <a:t> de “chunks”.</a:t>
            </a:r>
            <a:endParaRPr lang="pt-BR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923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enseCâmbio - O que é VET? O Valor Efetivo Total?">
            <a:extLst>
              <a:ext uri="{FF2B5EF4-FFF2-40B4-BE49-F238E27FC236}">
                <a16:creationId xmlns:a16="http://schemas.microsoft.com/office/drawing/2014/main" id="{CD612BFA-14BF-4658-BD24-A1E0B95E93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9" r="17086" b="-1"/>
          <a:stretch/>
        </p:blipFill>
        <p:spPr bwMode="auto">
          <a:xfrm>
            <a:off x="4637957" y="0"/>
            <a:ext cx="77064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3B5114-800F-46CD-8AA5-4B92D98E1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443" y="726880"/>
            <a:ext cx="8119735" cy="889885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pt-BR" sz="2500" dirty="0">
                <a:solidFill>
                  <a:schemeClr val="tx1"/>
                </a:solidFill>
              </a:rPr>
              <a:t>Em qual/quais dos métodos abaixo existe uma ênfase na </a:t>
            </a:r>
            <a:r>
              <a:rPr lang="pt-BR" sz="2500" b="1" dirty="0">
                <a:solidFill>
                  <a:schemeClr val="tx1"/>
                </a:solidFill>
                <a:highlight>
                  <a:srgbClr val="FFFF00"/>
                </a:highlight>
              </a:rPr>
              <a:t>pronúncia correta </a:t>
            </a:r>
            <a:r>
              <a:rPr lang="pt-BR" sz="2500" dirty="0">
                <a:solidFill>
                  <a:schemeClr val="tx1"/>
                </a:solidFill>
              </a:rPr>
              <a:t>das palavras:</a:t>
            </a:r>
          </a:p>
        </p:txBody>
      </p:sp>
      <p:pic>
        <p:nvPicPr>
          <p:cNvPr id="4" name="Picture 2" descr="Direção Geral divulga novas logomarcas do IFRN Campus Currais ...">
            <a:extLst>
              <a:ext uri="{FF2B5EF4-FFF2-40B4-BE49-F238E27FC236}">
                <a16:creationId xmlns:a16="http://schemas.microsoft.com/office/drawing/2014/main" id="{03A8F79F-AE3A-4E44-8740-32E48325C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5129235"/>
            <a:ext cx="1516990" cy="172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AA33CF7C-C6FC-4F93-B2B8-5005AFBD5B86}"/>
              </a:ext>
            </a:extLst>
          </p:cNvPr>
          <p:cNvSpPr txBox="1">
            <a:spLocks/>
          </p:cNvSpPr>
          <p:nvPr/>
        </p:nvSpPr>
        <p:spPr>
          <a:xfrm>
            <a:off x="1597396" y="118309"/>
            <a:ext cx="6685213" cy="67586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4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QUESTION-</a:t>
            </a:r>
            <a:r>
              <a:rPr lang="pt-BR" sz="4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THIRTEEN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F2624148-56A3-4A20-978A-678B5524284F}"/>
              </a:ext>
            </a:extLst>
          </p:cNvPr>
          <p:cNvSpPr/>
          <p:nvPr/>
        </p:nvSpPr>
        <p:spPr>
          <a:xfrm>
            <a:off x="497809" y="2697172"/>
            <a:ext cx="3597111" cy="66669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Desuggestopedia</a:t>
            </a:r>
            <a:endParaRPr lang="pt-BR" sz="3000" dirty="0">
              <a:solidFill>
                <a:schemeClr val="bg1"/>
              </a:solidFill>
            </a:endParaRP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B7D10D0B-E97B-4E21-9161-400946B88EC5}"/>
              </a:ext>
            </a:extLst>
          </p:cNvPr>
          <p:cNvSpPr/>
          <p:nvPr/>
        </p:nvSpPr>
        <p:spPr>
          <a:xfrm>
            <a:off x="497810" y="1831878"/>
            <a:ext cx="3597112" cy="66669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The Silent Way</a:t>
            </a:r>
            <a:endParaRPr lang="pt-BR" sz="3000" dirty="0">
              <a:solidFill>
                <a:schemeClr val="bg1"/>
              </a:solidFill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EE55788E-E317-4EC3-BAF9-1C7EEB7E710A}"/>
              </a:ext>
            </a:extLst>
          </p:cNvPr>
          <p:cNvSpPr/>
          <p:nvPr/>
        </p:nvSpPr>
        <p:spPr>
          <a:xfrm>
            <a:off x="497809" y="3597248"/>
            <a:ext cx="3597111" cy="94652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Grammar Translation</a:t>
            </a:r>
            <a:endParaRPr lang="pt-BR" sz="3000" dirty="0">
              <a:solidFill>
                <a:schemeClr val="bg1"/>
              </a:solidFill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4D1F6BD-9AB6-45E4-B5F1-AAA4DC275454}"/>
              </a:ext>
            </a:extLst>
          </p:cNvPr>
          <p:cNvSpPr/>
          <p:nvPr/>
        </p:nvSpPr>
        <p:spPr>
          <a:xfrm>
            <a:off x="4297444" y="1831878"/>
            <a:ext cx="3799636" cy="66669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The Direct Method</a:t>
            </a:r>
            <a:endParaRPr lang="pt-BR" sz="3000" dirty="0">
              <a:solidFill>
                <a:schemeClr val="bg1"/>
              </a:solidFill>
            </a:endParaRP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8A1672F2-15B4-4EED-9855-0E637BC2AA2B}"/>
              </a:ext>
            </a:extLst>
          </p:cNvPr>
          <p:cNvSpPr/>
          <p:nvPr/>
        </p:nvSpPr>
        <p:spPr>
          <a:xfrm>
            <a:off x="4297444" y="2713684"/>
            <a:ext cx="3799638" cy="66669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bg1"/>
                </a:solidFill>
              </a:rPr>
              <a:t>Audiolingualism</a:t>
            </a:r>
            <a:endParaRPr lang="pt-BR" sz="3000" dirty="0">
              <a:solidFill>
                <a:schemeClr val="bg1"/>
              </a:solidFill>
            </a:endParaRP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F698D8EF-88CB-4641-A53A-DC20939BD4C9}"/>
              </a:ext>
            </a:extLst>
          </p:cNvPr>
          <p:cNvSpPr/>
          <p:nvPr/>
        </p:nvSpPr>
        <p:spPr>
          <a:xfrm>
            <a:off x="4297443" y="3570689"/>
            <a:ext cx="3799639" cy="97308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Community Language Learning</a:t>
            </a:r>
            <a:endParaRPr lang="pt-BR" sz="3000" dirty="0">
              <a:solidFill>
                <a:schemeClr val="bg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5E58F066-8263-434C-98DD-F00E56FF8D50}"/>
              </a:ext>
            </a:extLst>
          </p:cNvPr>
          <p:cNvSpPr/>
          <p:nvPr/>
        </p:nvSpPr>
        <p:spPr>
          <a:xfrm>
            <a:off x="497809" y="4777158"/>
            <a:ext cx="3597111" cy="13539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Communicative Language Teaching</a:t>
            </a:r>
            <a:endParaRPr lang="pt-BR" sz="3000" dirty="0">
              <a:solidFill>
                <a:schemeClr val="bg1"/>
              </a:solidFill>
            </a:endParaRP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CA25D158-021C-4557-A6C4-C103B7FE2DC5}"/>
              </a:ext>
            </a:extLst>
          </p:cNvPr>
          <p:cNvSpPr/>
          <p:nvPr/>
        </p:nvSpPr>
        <p:spPr>
          <a:xfrm>
            <a:off x="4297442" y="4789637"/>
            <a:ext cx="3799636" cy="134148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Total Physical response _ TPR</a:t>
            </a:r>
            <a:endParaRPr lang="pt-BR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872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enseCâmbio - O que é VET? O Valor Efetivo Total?">
            <a:extLst>
              <a:ext uri="{FF2B5EF4-FFF2-40B4-BE49-F238E27FC236}">
                <a16:creationId xmlns:a16="http://schemas.microsoft.com/office/drawing/2014/main" id="{CD612BFA-14BF-4658-BD24-A1E0B95E93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9" r="17086" b="-1"/>
          <a:stretch/>
        </p:blipFill>
        <p:spPr bwMode="auto">
          <a:xfrm>
            <a:off x="4637957" y="0"/>
            <a:ext cx="77064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3B5114-800F-46CD-8AA5-4B92D98E1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443" y="726880"/>
            <a:ext cx="8119735" cy="889885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pt-BR" sz="2500" dirty="0">
                <a:solidFill>
                  <a:schemeClr val="tx1"/>
                </a:solidFill>
              </a:rPr>
              <a:t>Em qual/quais dos métodos abaixo o que o aluno </a:t>
            </a:r>
            <a:r>
              <a:rPr lang="pt-BR" sz="2500" b="1" dirty="0">
                <a:solidFill>
                  <a:schemeClr val="tx1"/>
                </a:solidFill>
                <a:highlight>
                  <a:srgbClr val="FFFF00"/>
                </a:highlight>
              </a:rPr>
              <a:t>quer/sente </a:t>
            </a:r>
            <a:r>
              <a:rPr lang="pt-BR" sz="2500" dirty="0">
                <a:solidFill>
                  <a:schemeClr val="tx1"/>
                </a:solidFill>
              </a:rPr>
              <a:t>é levado em consideração:</a:t>
            </a:r>
          </a:p>
        </p:txBody>
      </p:sp>
      <p:pic>
        <p:nvPicPr>
          <p:cNvPr id="4" name="Picture 2" descr="Direção Geral divulga novas logomarcas do IFRN Campus Currais ...">
            <a:extLst>
              <a:ext uri="{FF2B5EF4-FFF2-40B4-BE49-F238E27FC236}">
                <a16:creationId xmlns:a16="http://schemas.microsoft.com/office/drawing/2014/main" id="{03A8F79F-AE3A-4E44-8740-32E48325C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5129235"/>
            <a:ext cx="1516990" cy="172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AA33CF7C-C6FC-4F93-B2B8-5005AFBD5B86}"/>
              </a:ext>
            </a:extLst>
          </p:cNvPr>
          <p:cNvSpPr txBox="1">
            <a:spLocks/>
          </p:cNvSpPr>
          <p:nvPr/>
        </p:nvSpPr>
        <p:spPr>
          <a:xfrm>
            <a:off x="1597396" y="118309"/>
            <a:ext cx="7016517" cy="67586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4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QUESTION-</a:t>
            </a:r>
            <a:r>
              <a:rPr lang="pt-BR" sz="4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FOURTEEN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F2624148-56A3-4A20-978A-678B5524284F}"/>
              </a:ext>
            </a:extLst>
          </p:cNvPr>
          <p:cNvSpPr/>
          <p:nvPr/>
        </p:nvSpPr>
        <p:spPr>
          <a:xfrm>
            <a:off x="497809" y="2697172"/>
            <a:ext cx="3597111" cy="66669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Desuggestopedia</a:t>
            </a:r>
            <a:endParaRPr lang="pt-BR" sz="3000" dirty="0">
              <a:solidFill>
                <a:schemeClr val="bg1"/>
              </a:solidFill>
            </a:endParaRP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B7D10D0B-E97B-4E21-9161-400946B88EC5}"/>
              </a:ext>
            </a:extLst>
          </p:cNvPr>
          <p:cNvSpPr/>
          <p:nvPr/>
        </p:nvSpPr>
        <p:spPr>
          <a:xfrm>
            <a:off x="497810" y="1831878"/>
            <a:ext cx="3597112" cy="66669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The Silent Way</a:t>
            </a:r>
            <a:endParaRPr lang="pt-BR" sz="3000" dirty="0">
              <a:solidFill>
                <a:schemeClr val="bg1"/>
              </a:solidFill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EE55788E-E317-4EC3-BAF9-1C7EEB7E710A}"/>
              </a:ext>
            </a:extLst>
          </p:cNvPr>
          <p:cNvSpPr/>
          <p:nvPr/>
        </p:nvSpPr>
        <p:spPr>
          <a:xfrm>
            <a:off x="497809" y="3597248"/>
            <a:ext cx="3597111" cy="94652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Grammar Translation</a:t>
            </a:r>
            <a:endParaRPr lang="pt-BR" sz="3000" dirty="0">
              <a:solidFill>
                <a:schemeClr val="bg1"/>
              </a:solidFill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4D1F6BD-9AB6-45E4-B5F1-AAA4DC275454}"/>
              </a:ext>
            </a:extLst>
          </p:cNvPr>
          <p:cNvSpPr/>
          <p:nvPr/>
        </p:nvSpPr>
        <p:spPr>
          <a:xfrm>
            <a:off x="4297444" y="1831878"/>
            <a:ext cx="3799636" cy="66669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The Direct Method</a:t>
            </a:r>
            <a:endParaRPr lang="pt-BR" sz="3000" dirty="0">
              <a:solidFill>
                <a:schemeClr val="bg1"/>
              </a:solidFill>
            </a:endParaRP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8A1672F2-15B4-4EED-9855-0E637BC2AA2B}"/>
              </a:ext>
            </a:extLst>
          </p:cNvPr>
          <p:cNvSpPr/>
          <p:nvPr/>
        </p:nvSpPr>
        <p:spPr>
          <a:xfrm>
            <a:off x="4297444" y="2713684"/>
            <a:ext cx="3799638" cy="66669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bg1"/>
                </a:solidFill>
              </a:rPr>
              <a:t>Audiolingualism</a:t>
            </a:r>
            <a:endParaRPr lang="pt-BR" sz="3000" dirty="0">
              <a:solidFill>
                <a:schemeClr val="bg1"/>
              </a:solidFill>
            </a:endParaRP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F698D8EF-88CB-4641-A53A-DC20939BD4C9}"/>
              </a:ext>
            </a:extLst>
          </p:cNvPr>
          <p:cNvSpPr/>
          <p:nvPr/>
        </p:nvSpPr>
        <p:spPr>
          <a:xfrm>
            <a:off x="4297443" y="3570689"/>
            <a:ext cx="3799639" cy="97308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Community Language Learning</a:t>
            </a:r>
            <a:endParaRPr lang="pt-BR" sz="3000" dirty="0">
              <a:solidFill>
                <a:schemeClr val="bg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5E58F066-8263-434C-98DD-F00E56FF8D50}"/>
              </a:ext>
            </a:extLst>
          </p:cNvPr>
          <p:cNvSpPr/>
          <p:nvPr/>
        </p:nvSpPr>
        <p:spPr>
          <a:xfrm>
            <a:off x="497809" y="4777158"/>
            <a:ext cx="3597111" cy="13539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Communicative Language Teaching</a:t>
            </a:r>
            <a:endParaRPr lang="pt-BR" sz="3000" dirty="0">
              <a:solidFill>
                <a:schemeClr val="bg1"/>
              </a:solidFill>
            </a:endParaRP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CA25D158-021C-4557-A6C4-C103B7FE2DC5}"/>
              </a:ext>
            </a:extLst>
          </p:cNvPr>
          <p:cNvSpPr/>
          <p:nvPr/>
        </p:nvSpPr>
        <p:spPr>
          <a:xfrm>
            <a:off x="4297442" y="4789637"/>
            <a:ext cx="3799636" cy="134148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Total Physical response _ TPR</a:t>
            </a:r>
            <a:endParaRPr lang="pt-BR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8444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enseCâmbio - O que é VET? O Valor Efetivo Total?">
            <a:extLst>
              <a:ext uri="{FF2B5EF4-FFF2-40B4-BE49-F238E27FC236}">
                <a16:creationId xmlns:a16="http://schemas.microsoft.com/office/drawing/2014/main" id="{CD612BFA-14BF-4658-BD24-A1E0B95E93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9" r="17086" b="-1"/>
          <a:stretch/>
        </p:blipFill>
        <p:spPr bwMode="auto">
          <a:xfrm>
            <a:off x="4637957" y="0"/>
            <a:ext cx="77064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3B5114-800F-46CD-8AA5-4B92D98E1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443" y="726880"/>
            <a:ext cx="8119735" cy="889885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pt-BR" sz="2500" dirty="0">
                <a:solidFill>
                  <a:schemeClr val="tx1"/>
                </a:solidFill>
              </a:rPr>
              <a:t>Em qual/quais dos métodos abaixo privilegia-se o </a:t>
            </a:r>
            <a:r>
              <a:rPr lang="pt-BR" sz="2500" b="1" dirty="0">
                <a:solidFill>
                  <a:schemeClr val="tx1"/>
                </a:solidFill>
              </a:rPr>
              <a:t>LISTENING</a:t>
            </a:r>
            <a:r>
              <a:rPr lang="pt-BR" sz="2500" dirty="0">
                <a:solidFill>
                  <a:schemeClr val="tx1"/>
                </a:solidFill>
              </a:rPr>
              <a:t> antes do </a:t>
            </a:r>
            <a:r>
              <a:rPr lang="pt-BR" sz="2500" b="1" dirty="0">
                <a:solidFill>
                  <a:schemeClr val="tx1"/>
                </a:solidFill>
              </a:rPr>
              <a:t>SPEAKING</a:t>
            </a:r>
            <a:r>
              <a:rPr lang="pt-BR" sz="2500" dirty="0">
                <a:solidFill>
                  <a:schemeClr val="tx1"/>
                </a:solidFill>
              </a:rPr>
              <a:t>:</a:t>
            </a:r>
          </a:p>
        </p:txBody>
      </p:sp>
      <p:pic>
        <p:nvPicPr>
          <p:cNvPr id="4" name="Picture 2" descr="Direção Geral divulga novas logomarcas do IFRN Campus Currais ...">
            <a:extLst>
              <a:ext uri="{FF2B5EF4-FFF2-40B4-BE49-F238E27FC236}">
                <a16:creationId xmlns:a16="http://schemas.microsoft.com/office/drawing/2014/main" id="{03A8F79F-AE3A-4E44-8740-32E48325C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5129235"/>
            <a:ext cx="1516990" cy="172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AA33CF7C-C6FC-4F93-B2B8-5005AFBD5B86}"/>
              </a:ext>
            </a:extLst>
          </p:cNvPr>
          <p:cNvSpPr txBox="1">
            <a:spLocks/>
          </p:cNvSpPr>
          <p:nvPr/>
        </p:nvSpPr>
        <p:spPr>
          <a:xfrm>
            <a:off x="1597396" y="118309"/>
            <a:ext cx="7533352" cy="67586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4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QUESTION-</a:t>
            </a:r>
            <a:r>
              <a:rPr lang="pt-BR" sz="4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FIFTEEN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F2624148-56A3-4A20-978A-678B5524284F}"/>
              </a:ext>
            </a:extLst>
          </p:cNvPr>
          <p:cNvSpPr/>
          <p:nvPr/>
        </p:nvSpPr>
        <p:spPr>
          <a:xfrm>
            <a:off x="497809" y="2697172"/>
            <a:ext cx="3597111" cy="66669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Desuggestopedia</a:t>
            </a:r>
            <a:endParaRPr lang="pt-BR" sz="3000" dirty="0">
              <a:solidFill>
                <a:schemeClr val="bg1"/>
              </a:solidFill>
            </a:endParaRP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B7D10D0B-E97B-4E21-9161-400946B88EC5}"/>
              </a:ext>
            </a:extLst>
          </p:cNvPr>
          <p:cNvSpPr/>
          <p:nvPr/>
        </p:nvSpPr>
        <p:spPr>
          <a:xfrm>
            <a:off x="497810" y="1831878"/>
            <a:ext cx="3597112" cy="66669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The Silent Way</a:t>
            </a:r>
            <a:endParaRPr lang="pt-BR" sz="3000" dirty="0">
              <a:solidFill>
                <a:schemeClr val="bg1"/>
              </a:solidFill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EE55788E-E317-4EC3-BAF9-1C7EEB7E710A}"/>
              </a:ext>
            </a:extLst>
          </p:cNvPr>
          <p:cNvSpPr/>
          <p:nvPr/>
        </p:nvSpPr>
        <p:spPr>
          <a:xfrm>
            <a:off x="497809" y="3597248"/>
            <a:ext cx="3597111" cy="94652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Grammar Translation</a:t>
            </a:r>
            <a:endParaRPr lang="pt-BR" sz="3000" dirty="0">
              <a:solidFill>
                <a:schemeClr val="bg1"/>
              </a:solidFill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4D1F6BD-9AB6-45E4-B5F1-AAA4DC275454}"/>
              </a:ext>
            </a:extLst>
          </p:cNvPr>
          <p:cNvSpPr/>
          <p:nvPr/>
        </p:nvSpPr>
        <p:spPr>
          <a:xfrm>
            <a:off x="4297444" y="1831878"/>
            <a:ext cx="3799636" cy="66669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The Direct Method</a:t>
            </a:r>
            <a:endParaRPr lang="pt-BR" sz="3000" dirty="0">
              <a:solidFill>
                <a:schemeClr val="bg1"/>
              </a:solidFill>
            </a:endParaRP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8A1672F2-15B4-4EED-9855-0E637BC2AA2B}"/>
              </a:ext>
            </a:extLst>
          </p:cNvPr>
          <p:cNvSpPr/>
          <p:nvPr/>
        </p:nvSpPr>
        <p:spPr>
          <a:xfrm>
            <a:off x="4297444" y="2713684"/>
            <a:ext cx="3799638" cy="66669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bg1"/>
                </a:solidFill>
              </a:rPr>
              <a:t>Audiolingualism</a:t>
            </a:r>
            <a:endParaRPr lang="pt-BR" sz="3000" dirty="0">
              <a:solidFill>
                <a:schemeClr val="bg1"/>
              </a:solidFill>
            </a:endParaRP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F698D8EF-88CB-4641-A53A-DC20939BD4C9}"/>
              </a:ext>
            </a:extLst>
          </p:cNvPr>
          <p:cNvSpPr/>
          <p:nvPr/>
        </p:nvSpPr>
        <p:spPr>
          <a:xfrm>
            <a:off x="4297443" y="3570689"/>
            <a:ext cx="3799639" cy="97308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Community Language Learning</a:t>
            </a:r>
            <a:endParaRPr lang="pt-BR" sz="3000" dirty="0">
              <a:solidFill>
                <a:schemeClr val="bg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5E58F066-8263-434C-98DD-F00E56FF8D50}"/>
              </a:ext>
            </a:extLst>
          </p:cNvPr>
          <p:cNvSpPr/>
          <p:nvPr/>
        </p:nvSpPr>
        <p:spPr>
          <a:xfrm>
            <a:off x="497809" y="4777158"/>
            <a:ext cx="3597111" cy="13539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Communicative Language Teaching</a:t>
            </a:r>
            <a:endParaRPr lang="pt-BR" sz="3000" dirty="0">
              <a:solidFill>
                <a:schemeClr val="bg1"/>
              </a:solidFill>
            </a:endParaRP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CA25D158-021C-4557-A6C4-C103B7FE2DC5}"/>
              </a:ext>
            </a:extLst>
          </p:cNvPr>
          <p:cNvSpPr/>
          <p:nvPr/>
        </p:nvSpPr>
        <p:spPr>
          <a:xfrm>
            <a:off x="4297442" y="4789637"/>
            <a:ext cx="3799636" cy="134148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Total Physical response _ TPR</a:t>
            </a:r>
            <a:endParaRPr lang="pt-BR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5963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enseCâmbio - O que é VET? O Valor Efetivo Total?">
            <a:extLst>
              <a:ext uri="{FF2B5EF4-FFF2-40B4-BE49-F238E27FC236}">
                <a16:creationId xmlns:a16="http://schemas.microsoft.com/office/drawing/2014/main" id="{CD612BFA-14BF-4658-BD24-A1E0B95E93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9" r="17086" b="-1"/>
          <a:stretch/>
        </p:blipFill>
        <p:spPr bwMode="auto">
          <a:xfrm>
            <a:off x="4637957" y="0"/>
            <a:ext cx="77064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3B5114-800F-46CD-8AA5-4B92D98E1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443" y="726880"/>
            <a:ext cx="8119735" cy="889885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pt-BR" sz="2500" dirty="0">
                <a:solidFill>
                  <a:schemeClr val="tx1"/>
                </a:solidFill>
              </a:rPr>
              <a:t>A abordagem compreensiva traz uma série de métodos relacionados a ela. Qual método abaixo não faz parte da lista de método relacionados à abordagem compreensiva:</a:t>
            </a:r>
          </a:p>
        </p:txBody>
      </p:sp>
      <p:pic>
        <p:nvPicPr>
          <p:cNvPr id="4" name="Picture 2" descr="Direção Geral divulga novas logomarcas do IFRN Campus Currais ...">
            <a:extLst>
              <a:ext uri="{FF2B5EF4-FFF2-40B4-BE49-F238E27FC236}">
                <a16:creationId xmlns:a16="http://schemas.microsoft.com/office/drawing/2014/main" id="{03A8F79F-AE3A-4E44-8740-32E48325C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5129235"/>
            <a:ext cx="1516990" cy="172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AA33CF7C-C6FC-4F93-B2B8-5005AFBD5B86}"/>
              </a:ext>
            </a:extLst>
          </p:cNvPr>
          <p:cNvSpPr txBox="1">
            <a:spLocks/>
          </p:cNvSpPr>
          <p:nvPr/>
        </p:nvSpPr>
        <p:spPr>
          <a:xfrm>
            <a:off x="1597396" y="118309"/>
            <a:ext cx="7906034" cy="67586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4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QUESTION-</a:t>
            </a:r>
            <a:r>
              <a:rPr lang="pt-BR" sz="4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SIXTEEN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F2624148-56A3-4A20-978A-678B5524284F}"/>
              </a:ext>
            </a:extLst>
          </p:cNvPr>
          <p:cNvSpPr/>
          <p:nvPr/>
        </p:nvSpPr>
        <p:spPr>
          <a:xfrm>
            <a:off x="399314" y="2439360"/>
            <a:ext cx="3597111" cy="66669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The </a:t>
            </a:r>
            <a:r>
              <a:rPr lang="en-US" sz="3000" b="1" dirty="0" err="1">
                <a:solidFill>
                  <a:schemeClr val="bg1"/>
                </a:solidFill>
              </a:rPr>
              <a:t>Learnables</a:t>
            </a:r>
            <a:endParaRPr lang="en-US" sz="3000" b="1" dirty="0">
              <a:solidFill>
                <a:schemeClr val="bg1"/>
              </a:solidFill>
            </a:endParaRP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B7D10D0B-E97B-4E21-9161-400946B88EC5}"/>
              </a:ext>
            </a:extLst>
          </p:cNvPr>
          <p:cNvSpPr/>
          <p:nvPr/>
        </p:nvSpPr>
        <p:spPr>
          <a:xfrm>
            <a:off x="1681034" y="3261955"/>
            <a:ext cx="4630782" cy="66669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The Natural Approach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EE55788E-E317-4EC3-BAF9-1C7EEB7E710A}"/>
              </a:ext>
            </a:extLst>
          </p:cNvPr>
          <p:cNvSpPr/>
          <p:nvPr/>
        </p:nvSpPr>
        <p:spPr>
          <a:xfrm>
            <a:off x="4433705" y="4870118"/>
            <a:ext cx="4312730" cy="66669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The Lexical Approach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4D1F6BD-9AB6-45E4-B5F1-AAA4DC275454}"/>
              </a:ext>
            </a:extLst>
          </p:cNvPr>
          <p:cNvSpPr/>
          <p:nvPr/>
        </p:nvSpPr>
        <p:spPr>
          <a:xfrm>
            <a:off x="3339492" y="4064766"/>
            <a:ext cx="3799636" cy="66669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The Direct Method</a:t>
            </a:r>
            <a:endParaRPr lang="pt-BR" sz="3000" dirty="0">
              <a:solidFill>
                <a:schemeClr val="bg1"/>
              </a:solidFill>
            </a:endParaRP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CA25D158-021C-4557-A6C4-C103B7FE2DC5}"/>
              </a:ext>
            </a:extLst>
          </p:cNvPr>
          <p:cNvSpPr/>
          <p:nvPr/>
        </p:nvSpPr>
        <p:spPr>
          <a:xfrm>
            <a:off x="5414366" y="5660270"/>
            <a:ext cx="5598192" cy="66669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Total Physical response _ TPR</a:t>
            </a:r>
            <a:endParaRPr lang="pt-BR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7701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enseCâmbio - O que é VET? O Valor Efetivo Total?">
            <a:extLst>
              <a:ext uri="{FF2B5EF4-FFF2-40B4-BE49-F238E27FC236}">
                <a16:creationId xmlns:a16="http://schemas.microsoft.com/office/drawing/2014/main" id="{CD612BFA-14BF-4658-BD24-A1E0B95E93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9" r="17086" b="-1"/>
          <a:stretch/>
        </p:blipFill>
        <p:spPr bwMode="auto">
          <a:xfrm>
            <a:off x="4637957" y="0"/>
            <a:ext cx="77064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3B5114-800F-46CD-8AA5-4B92D98E1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443" y="823299"/>
            <a:ext cx="7832035" cy="120120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pt-BR" sz="2500" dirty="0">
                <a:solidFill>
                  <a:schemeClr val="tx1"/>
                </a:solidFill>
              </a:rPr>
              <a:t>Em qual/quais dos métodos abaixo privilegia-se um ambiente de sala de aula </a:t>
            </a:r>
            <a:r>
              <a:rPr lang="pt-BR" sz="2500" b="1" dirty="0">
                <a:solidFill>
                  <a:schemeClr val="tx1"/>
                </a:solidFill>
                <a:highlight>
                  <a:srgbClr val="FFFF00"/>
                </a:highlight>
              </a:rPr>
              <a:t>calmo, livre de estresse</a:t>
            </a:r>
            <a:r>
              <a:rPr lang="pt-BR" sz="2500" dirty="0">
                <a:solidFill>
                  <a:schemeClr val="tx1"/>
                </a:solidFill>
              </a:rPr>
              <a:t>:</a:t>
            </a:r>
          </a:p>
        </p:txBody>
      </p:sp>
      <p:pic>
        <p:nvPicPr>
          <p:cNvPr id="4" name="Picture 2" descr="Direção Geral divulga novas logomarcas do IFRN Campus Currais ...">
            <a:extLst>
              <a:ext uri="{FF2B5EF4-FFF2-40B4-BE49-F238E27FC236}">
                <a16:creationId xmlns:a16="http://schemas.microsoft.com/office/drawing/2014/main" id="{03A8F79F-AE3A-4E44-8740-32E48325C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5129235"/>
            <a:ext cx="1516990" cy="172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AA33CF7C-C6FC-4F93-B2B8-5005AFBD5B86}"/>
              </a:ext>
            </a:extLst>
          </p:cNvPr>
          <p:cNvSpPr txBox="1">
            <a:spLocks/>
          </p:cNvSpPr>
          <p:nvPr/>
        </p:nvSpPr>
        <p:spPr>
          <a:xfrm>
            <a:off x="1597396" y="118309"/>
            <a:ext cx="7706443" cy="67586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4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QUESTION-</a:t>
            </a:r>
            <a:r>
              <a:rPr lang="pt-BR" sz="4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SEVENTEEN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F2624148-56A3-4A20-978A-678B5524284F}"/>
              </a:ext>
            </a:extLst>
          </p:cNvPr>
          <p:cNvSpPr/>
          <p:nvPr/>
        </p:nvSpPr>
        <p:spPr>
          <a:xfrm>
            <a:off x="1179443" y="3232213"/>
            <a:ext cx="3597111" cy="66669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Desuggestopedia</a:t>
            </a:r>
            <a:endParaRPr lang="pt-BR" sz="3000" dirty="0">
              <a:solidFill>
                <a:schemeClr val="bg1"/>
              </a:solidFill>
            </a:endParaRP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B7D10D0B-E97B-4E21-9161-400946B88EC5}"/>
              </a:ext>
            </a:extLst>
          </p:cNvPr>
          <p:cNvSpPr/>
          <p:nvPr/>
        </p:nvSpPr>
        <p:spPr>
          <a:xfrm>
            <a:off x="1179444" y="2366919"/>
            <a:ext cx="3597112" cy="66669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The Silent Way</a:t>
            </a:r>
            <a:endParaRPr lang="pt-BR" sz="3000" dirty="0">
              <a:solidFill>
                <a:schemeClr val="bg1"/>
              </a:solidFill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EE55788E-E317-4EC3-BAF9-1C7EEB7E710A}"/>
              </a:ext>
            </a:extLst>
          </p:cNvPr>
          <p:cNvSpPr/>
          <p:nvPr/>
        </p:nvSpPr>
        <p:spPr>
          <a:xfrm>
            <a:off x="1179443" y="4132289"/>
            <a:ext cx="3597111" cy="94652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Grammar Translation</a:t>
            </a:r>
            <a:endParaRPr lang="pt-BR" sz="3000" dirty="0">
              <a:solidFill>
                <a:schemeClr val="bg1"/>
              </a:solidFill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4D1F6BD-9AB6-45E4-B5F1-AAA4DC275454}"/>
              </a:ext>
            </a:extLst>
          </p:cNvPr>
          <p:cNvSpPr/>
          <p:nvPr/>
        </p:nvSpPr>
        <p:spPr>
          <a:xfrm>
            <a:off x="4979078" y="2366919"/>
            <a:ext cx="3799636" cy="66669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The Direct Method</a:t>
            </a:r>
            <a:endParaRPr lang="pt-BR" sz="3000" dirty="0">
              <a:solidFill>
                <a:schemeClr val="bg1"/>
              </a:solidFill>
            </a:endParaRP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8A1672F2-15B4-4EED-9855-0E637BC2AA2B}"/>
              </a:ext>
            </a:extLst>
          </p:cNvPr>
          <p:cNvSpPr/>
          <p:nvPr/>
        </p:nvSpPr>
        <p:spPr>
          <a:xfrm>
            <a:off x="4979078" y="3248725"/>
            <a:ext cx="3799638" cy="66669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bg1"/>
                </a:solidFill>
              </a:rPr>
              <a:t>Audiolingualism</a:t>
            </a:r>
            <a:endParaRPr lang="pt-BR" sz="3000" dirty="0">
              <a:solidFill>
                <a:schemeClr val="bg1"/>
              </a:solidFill>
            </a:endParaRP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F698D8EF-88CB-4641-A53A-DC20939BD4C9}"/>
              </a:ext>
            </a:extLst>
          </p:cNvPr>
          <p:cNvSpPr/>
          <p:nvPr/>
        </p:nvSpPr>
        <p:spPr>
          <a:xfrm>
            <a:off x="4979077" y="4105730"/>
            <a:ext cx="3799639" cy="97308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Community Language Learning</a:t>
            </a:r>
            <a:endParaRPr lang="pt-BR" sz="3000" dirty="0">
              <a:solidFill>
                <a:schemeClr val="bg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5E58F066-8263-434C-98DD-F00E56FF8D50}"/>
              </a:ext>
            </a:extLst>
          </p:cNvPr>
          <p:cNvSpPr/>
          <p:nvPr/>
        </p:nvSpPr>
        <p:spPr>
          <a:xfrm>
            <a:off x="1179443" y="5312199"/>
            <a:ext cx="3597111" cy="13539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Communicative Language Teaching</a:t>
            </a:r>
            <a:endParaRPr lang="pt-BR" sz="3000" dirty="0">
              <a:solidFill>
                <a:schemeClr val="bg1"/>
              </a:solidFill>
            </a:endParaRP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CA25D158-021C-4557-A6C4-C103B7FE2DC5}"/>
              </a:ext>
            </a:extLst>
          </p:cNvPr>
          <p:cNvSpPr/>
          <p:nvPr/>
        </p:nvSpPr>
        <p:spPr>
          <a:xfrm>
            <a:off x="4979076" y="5324678"/>
            <a:ext cx="3799636" cy="134148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Total Physical response _ TPR</a:t>
            </a:r>
            <a:endParaRPr lang="pt-BR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500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enseCâmbio - O que é VET? O Valor Efetivo Total?">
            <a:extLst>
              <a:ext uri="{FF2B5EF4-FFF2-40B4-BE49-F238E27FC236}">
                <a16:creationId xmlns:a16="http://schemas.microsoft.com/office/drawing/2014/main" id="{CD612BFA-14BF-4658-BD24-A1E0B95E93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9" r="17086" b="-1"/>
          <a:stretch/>
        </p:blipFill>
        <p:spPr bwMode="auto">
          <a:xfrm>
            <a:off x="4637957" y="0"/>
            <a:ext cx="77064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3B5114-800F-46CD-8AA5-4B92D98E1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2319" y="726880"/>
            <a:ext cx="7706443" cy="132704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pt-BR" sz="2500" dirty="0">
                <a:solidFill>
                  <a:schemeClr val="tx1"/>
                </a:solidFill>
              </a:rPr>
              <a:t>O método </a:t>
            </a:r>
            <a:r>
              <a:rPr lang="pt-BR" sz="2500" b="1" dirty="0">
                <a:solidFill>
                  <a:schemeClr val="tx1"/>
                </a:solidFill>
              </a:rPr>
              <a:t>CLT – </a:t>
            </a:r>
            <a:r>
              <a:rPr lang="pt-BR" sz="2500" b="1" dirty="0" err="1">
                <a:solidFill>
                  <a:schemeClr val="tx1"/>
                </a:solidFill>
              </a:rPr>
              <a:t>Communicative</a:t>
            </a:r>
            <a:r>
              <a:rPr lang="pt-BR" sz="2500" b="1" dirty="0">
                <a:solidFill>
                  <a:schemeClr val="tx1"/>
                </a:solidFill>
              </a:rPr>
              <a:t> </a:t>
            </a:r>
            <a:r>
              <a:rPr lang="pt-BR" sz="2500" b="1" dirty="0" err="1">
                <a:solidFill>
                  <a:schemeClr val="tx1"/>
                </a:solidFill>
              </a:rPr>
              <a:t>Language</a:t>
            </a:r>
            <a:r>
              <a:rPr lang="pt-BR" sz="2500" b="1" dirty="0">
                <a:solidFill>
                  <a:schemeClr val="tx1"/>
                </a:solidFill>
              </a:rPr>
              <a:t> </a:t>
            </a:r>
            <a:r>
              <a:rPr lang="pt-BR" sz="2500" b="1" dirty="0" err="1">
                <a:solidFill>
                  <a:schemeClr val="tx1"/>
                </a:solidFill>
              </a:rPr>
              <a:t>Teaching</a:t>
            </a:r>
            <a:r>
              <a:rPr lang="pt-BR" sz="2500" b="1" dirty="0">
                <a:solidFill>
                  <a:schemeClr val="tx1"/>
                </a:solidFill>
              </a:rPr>
              <a:t> </a:t>
            </a:r>
            <a:r>
              <a:rPr lang="pt-BR" sz="2500" dirty="0">
                <a:solidFill>
                  <a:schemeClr val="tx1"/>
                </a:solidFill>
              </a:rPr>
              <a:t>trouxe</a:t>
            </a:r>
            <a:r>
              <a:rPr lang="pt-BR" sz="2500" b="1" dirty="0">
                <a:solidFill>
                  <a:schemeClr val="tx1"/>
                </a:solidFill>
              </a:rPr>
              <a:t> </a:t>
            </a:r>
            <a:r>
              <a:rPr lang="pt-BR" sz="2500" dirty="0">
                <a:solidFill>
                  <a:schemeClr val="tx1"/>
                </a:solidFill>
              </a:rPr>
              <a:t>duas novidade para o ensino de línguas estrangeiras:</a:t>
            </a:r>
            <a:endParaRPr lang="pt-BR" sz="2500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Direção Geral divulga novas logomarcas do IFRN Campus Currais ...">
            <a:extLst>
              <a:ext uri="{FF2B5EF4-FFF2-40B4-BE49-F238E27FC236}">
                <a16:creationId xmlns:a16="http://schemas.microsoft.com/office/drawing/2014/main" id="{03A8F79F-AE3A-4E44-8740-32E48325C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5129235"/>
            <a:ext cx="1516990" cy="172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AA33CF7C-C6FC-4F93-B2B8-5005AFBD5B86}"/>
              </a:ext>
            </a:extLst>
          </p:cNvPr>
          <p:cNvSpPr txBox="1">
            <a:spLocks/>
          </p:cNvSpPr>
          <p:nvPr/>
        </p:nvSpPr>
        <p:spPr>
          <a:xfrm>
            <a:off x="1597396" y="118309"/>
            <a:ext cx="7493898" cy="67586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4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QUESTION-</a:t>
            </a:r>
            <a:r>
              <a:rPr lang="pt-BR" sz="4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EIGHTEEN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5A9B9A63-07E8-4922-AE71-7538707379ED}"/>
              </a:ext>
            </a:extLst>
          </p:cNvPr>
          <p:cNvSpPr/>
          <p:nvPr/>
        </p:nvSpPr>
        <p:spPr>
          <a:xfrm>
            <a:off x="571002" y="5583728"/>
            <a:ext cx="8520292" cy="66669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bg1"/>
                </a:solidFill>
              </a:rPr>
              <a:t>Utilização</a:t>
            </a:r>
            <a:r>
              <a:rPr lang="en-US" sz="3000" b="1" dirty="0">
                <a:solidFill>
                  <a:schemeClr val="bg1"/>
                </a:solidFill>
              </a:rPr>
              <a:t> de material </a:t>
            </a:r>
            <a:r>
              <a:rPr lang="en-US" sz="3000" b="1" dirty="0" err="1">
                <a:solidFill>
                  <a:schemeClr val="bg1"/>
                </a:solidFill>
              </a:rPr>
              <a:t>autêntico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nas</a:t>
            </a:r>
            <a:r>
              <a:rPr lang="en-US" sz="3000" b="1" dirty="0">
                <a:solidFill>
                  <a:schemeClr val="bg1"/>
                </a:solidFill>
              </a:rPr>
              <a:t> aulas.</a:t>
            </a:r>
            <a:endParaRPr lang="pt-BR" sz="3000" dirty="0">
              <a:solidFill>
                <a:schemeClr val="bg1"/>
              </a:solidFill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A954A150-0AAF-40A7-974B-044201ED6EB7}"/>
              </a:ext>
            </a:extLst>
          </p:cNvPr>
          <p:cNvSpPr/>
          <p:nvPr/>
        </p:nvSpPr>
        <p:spPr>
          <a:xfrm>
            <a:off x="571002" y="3293579"/>
            <a:ext cx="8526766" cy="97465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bg1"/>
                </a:solidFill>
              </a:rPr>
              <a:t>Perguntar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aos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estudantes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como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eles</a:t>
            </a:r>
            <a:r>
              <a:rPr lang="en-US" sz="3000" b="1" dirty="0">
                <a:solidFill>
                  <a:schemeClr val="bg1"/>
                </a:solidFill>
              </a:rPr>
              <a:t> se </a:t>
            </a:r>
            <a:r>
              <a:rPr lang="en-US" sz="3000" b="1" dirty="0" err="1">
                <a:solidFill>
                  <a:schemeClr val="bg1"/>
                </a:solidFill>
              </a:rPr>
              <a:t>sentiram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na</a:t>
            </a:r>
            <a:r>
              <a:rPr lang="en-US" sz="3000" b="1" dirty="0">
                <a:solidFill>
                  <a:schemeClr val="bg1"/>
                </a:solidFill>
              </a:rPr>
              <a:t> aula.</a:t>
            </a:r>
            <a:endParaRPr lang="pt-BR" sz="3000" dirty="0">
              <a:solidFill>
                <a:schemeClr val="bg1"/>
              </a:solidFill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12548CE4-DCF6-4928-B79F-69CA31E430CA}"/>
              </a:ext>
            </a:extLst>
          </p:cNvPr>
          <p:cNvSpPr/>
          <p:nvPr/>
        </p:nvSpPr>
        <p:spPr>
          <a:xfrm>
            <a:off x="571002" y="4414765"/>
            <a:ext cx="8520292" cy="97465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bg1"/>
                </a:solidFill>
              </a:rPr>
              <a:t>Utilização</a:t>
            </a:r>
            <a:r>
              <a:rPr lang="en-US" sz="3000" b="1" dirty="0">
                <a:solidFill>
                  <a:schemeClr val="bg1"/>
                </a:solidFill>
              </a:rPr>
              <a:t> de “</a:t>
            </a:r>
            <a:r>
              <a:rPr lang="en-US" sz="3000" b="1" dirty="0" err="1">
                <a:solidFill>
                  <a:schemeClr val="bg1"/>
                </a:solidFill>
              </a:rPr>
              <a:t>funções</a:t>
            </a:r>
            <a:r>
              <a:rPr lang="en-US" sz="3000" b="1" dirty="0">
                <a:solidFill>
                  <a:schemeClr val="bg1"/>
                </a:solidFill>
              </a:rPr>
              <a:t>” da </a:t>
            </a:r>
            <a:r>
              <a:rPr lang="en-US" sz="3000" b="1" dirty="0" err="1">
                <a:solidFill>
                  <a:schemeClr val="bg1"/>
                </a:solidFill>
              </a:rPr>
              <a:t>línguagem</a:t>
            </a:r>
            <a:r>
              <a:rPr lang="en-US" sz="3000" b="1" dirty="0">
                <a:solidFill>
                  <a:schemeClr val="bg1"/>
                </a:solidFill>
              </a:rPr>
              <a:t>, </a:t>
            </a:r>
            <a:r>
              <a:rPr lang="en-US" sz="3000" b="1" dirty="0" err="1">
                <a:solidFill>
                  <a:schemeClr val="bg1"/>
                </a:solidFill>
              </a:rPr>
              <a:t>não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mais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trabalhar</a:t>
            </a:r>
            <a:r>
              <a:rPr lang="en-US" sz="3000" b="1" dirty="0">
                <a:solidFill>
                  <a:schemeClr val="bg1"/>
                </a:solidFill>
              </a:rPr>
              <a:t> com </a:t>
            </a:r>
            <a:r>
              <a:rPr lang="en-US" sz="3000" b="1" dirty="0" err="1">
                <a:solidFill>
                  <a:schemeClr val="bg1"/>
                </a:solidFill>
              </a:rPr>
              <a:t>estruturas</a:t>
            </a:r>
            <a:r>
              <a:rPr lang="en-US" sz="3000" b="1" dirty="0">
                <a:solidFill>
                  <a:schemeClr val="bg1"/>
                </a:solidFill>
              </a:rPr>
              <a:t> da </a:t>
            </a:r>
            <a:r>
              <a:rPr lang="en-US" sz="3000" b="1" dirty="0" err="1">
                <a:solidFill>
                  <a:schemeClr val="bg1"/>
                </a:solidFill>
              </a:rPr>
              <a:t>língua</a:t>
            </a:r>
            <a:r>
              <a:rPr lang="en-US" sz="3000" b="1" dirty="0">
                <a:solidFill>
                  <a:schemeClr val="bg1"/>
                </a:solidFill>
              </a:rPr>
              <a:t>.</a:t>
            </a:r>
            <a:endParaRPr lang="pt-BR" sz="3000" dirty="0">
              <a:solidFill>
                <a:schemeClr val="bg1"/>
              </a:solidFill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CC9F6055-DBCD-4EF1-8AFA-8E61C6344F7C}"/>
              </a:ext>
            </a:extLst>
          </p:cNvPr>
          <p:cNvSpPr/>
          <p:nvPr/>
        </p:nvSpPr>
        <p:spPr>
          <a:xfrm>
            <a:off x="577476" y="2053922"/>
            <a:ext cx="8526766" cy="109312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bg1"/>
                </a:solidFill>
              </a:rPr>
              <a:t>Trabalhar</a:t>
            </a:r>
            <a:r>
              <a:rPr lang="en-US" sz="3000" b="1" dirty="0">
                <a:solidFill>
                  <a:schemeClr val="bg1"/>
                </a:solidFill>
              </a:rPr>
              <a:t> com “</a:t>
            </a:r>
            <a:r>
              <a:rPr lang="en-US" sz="3000" b="1" dirty="0" err="1">
                <a:solidFill>
                  <a:schemeClr val="bg1"/>
                </a:solidFill>
              </a:rPr>
              <a:t>blocos</a:t>
            </a:r>
            <a:r>
              <a:rPr lang="en-US" sz="3000" b="1" dirty="0">
                <a:solidFill>
                  <a:schemeClr val="bg1"/>
                </a:solidFill>
              </a:rPr>
              <a:t>” de </a:t>
            </a:r>
            <a:r>
              <a:rPr lang="en-US" sz="3000" b="1" dirty="0" err="1">
                <a:solidFill>
                  <a:schemeClr val="bg1"/>
                </a:solidFill>
              </a:rPr>
              <a:t>línguas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chamados</a:t>
            </a:r>
            <a:r>
              <a:rPr lang="en-US" sz="3000" b="1" dirty="0">
                <a:solidFill>
                  <a:schemeClr val="bg1"/>
                </a:solidFill>
              </a:rPr>
              <a:t> de “chunks”.</a:t>
            </a:r>
            <a:endParaRPr lang="pt-BR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721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enseCâmbio - O que é VET? O Valor Efetivo Total?">
            <a:extLst>
              <a:ext uri="{FF2B5EF4-FFF2-40B4-BE49-F238E27FC236}">
                <a16:creationId xmlns:a16="http://schemas.microsoft.com/office/drawing/2014/main" id="{CD612BFA-14BF-4658-BD24-A1E0B95E93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9" r="17086" b="-1"/>
          <a:stretch/>
        </p:blipFill>
        <p:spPr bwMode="auto">
          <a:xfrm>
            <a:off x="4637957" y="0"/>
            <a:ext cx="77064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3B5114-800F-46CD-8AA5-4B92D98E1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9871" y="874643"/>
            <a:ext cx="6980992" cy="635025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pt-BR" sz="2500" b="1" dirty="0">
                <a:solidFill>
                  <a:schemeClr val="tx1"/>
                </a:solidFill>
              </a:rPr>
              <a:t>The </a:t>
            </a:r>
            <a:r>
              <a:rPr lang="pt-BR" sz="2500" b="1" dirty="0" err="1">
                <a:solidFill>
                  <a:schemeClr val="tx1"/>
                </a:solidFill>
              </a:rPr>
              <a:t>Silent</a:t>
            </a:r>
            <a:r>
              <a:rPr lang="pt-BR" sz="2500" b="1" dirty="0">
                <a:solidFill>
                  <a:schemeClr val="tx1"/>
                </a:solidFill>
              </a:rPr>
              <a:t> Way </a:t>
            </a:r>
            <a:r>
              <a:rPr lang="pt-BR" sz="2500" dirty="0">
                <a:solidFill>
                  <a:schemeClr val="tx1"/>
                </a:solidFill>
              </a:rPr>
              <a:t>foi um método criado por:</a:t>
            </a:r>
            <a:endParaRPr lang="pt-BR" sz="2500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Direção Geral divulga novas logomarcas do IFRN Campus Currais ...">
            <a:extLst>
              <a:ext uri="{FF2B5EF4-FFF2-40B4-BE49-F238E27FC236}">
                <a16:creationId xmlns:a16="http://schemas.microsoft.com/office/drawing/2014/main" id="{03A8F79F-AE3A-4E44-8740-32E48325C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5129235"/>
            <a:ext cx="1516990" cy="172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5A9B9A63-07E8-4922-AE71-7538707379ED}"/>
              </a:ext>
            </a:extLst>
          </p:cNvPr>
          <p:cNvSpPr/>
          <p:nvPr/>
        </p:nvSpPr>
        <p:spPr>
          <a:xfrm>
            <a:off x="1950672" y="3279148"/>
            <a:ext cx="3863551" cy="69410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Caleb </a:t>
            </a:r>
            <a:r>
              <a:rPr lang="en-US" sz="3200" b="1" dirty="0" err="1">
                <a:solidFill>
                  <a:schemeClr val="bg1"/>
                </a:solidFill>
              </a:rPr>
              <a:t>Gatteno</a:t>
            </a:r>
            <a:endParaRPr lang="pt-BR" sz="3000" b="1" dirty="0">
              <a:solidFill>
                <a:schemeClr val="bg1"/>
              </a:solidFill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AA33CF7C-C6FC-4F93-B2B8-5005AFBD5B86}"/>
              </a:ext>
            </a:extLst>
          </p:cNvPr>
          <p:cNvSpPr txBox="1">
            <a:spLocks/>
          </p:cNvSpPr>
          <p:nvPr/>
        </p:nvSpPr>
        <p:spPr>
          <a:xfrm>
            <a:off x="1597396" y="118309"/>
            <a:ext cx="4320209" cy="67586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4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QUESTION-</a:t>
            </a:r>
            <a:r>
              <a:rPr lang="pt-BR" sz="4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5A9B9A63-07E8-4922-AE71-7538707379ED}"/>
              </a:ext>
            </a:extLst>
          </p:cNvPr>
          <p:cNvSpPr/>
          <p:nvPr/>
        </p:nvSpPr>
        <p:spPr>
          <a:xfrm>
            <a:off x="1950671" y="5048628"/>
            <a:ext cx="3863551" cy="69410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Noam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b="1" dirty="0">
                <a:solidFill>
                  <a:schemeClr val="bg1"/>
                </a:solidFill>
              </a:rPr>
              <a:t>Chomsky</a:t>
            </a:r>
            <a:endParaRPr lang="pt-BR" sz="3000" b="1" dirty="0">
              <a:solidFill>
                <a:schemeClr val="bg1"/>
              </a:solidFill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5A9B9A63-07E8-4922-AE71-7538707379ED}"/>
              </a:ext>
            </a:extLst>
          </p:cNvPr>
          <p:cNvSpPr/>
          <p:nvPr/>
        </p:nvSpPr>
        <p:spPr>
          <a:xfrm>
            <a:off x="1950672" y="4163888"/>
            <a:ext cx="3863551" cy="69410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bg1"/>
                </a:solidFill>
              </a:rPr>
              <a:t>Georgi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Lozanov</a:t>
            </a:r>
            <a:endParaRPr lang="pt-BR" sz="3000" b="1" dirty="0">
              <a:solidFill>
                <a:schemeClr val="bg1"/>
              </a:solidFill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5A9B9A63-07E8-4922-AE71-7538707379ED}"/>
              </a:ext>
            </a:extLst>
          </p:cNvPr>
          <p:cNvSpPr/>
          <p:nvPr/>
        </p:nvSpPr>
        <p:spPr>
          <a:xfrm>
            <a:off x="1967232" y="1522292"/>
            <a:ext cx="3863552" cy="69410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Charles A. Curran</a:t>
            </a:r>
            <a:endParaRPr lang="pt-BR" sz="3200" dirty="0"/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5A9B9A63-07E8-4922-AE71-7538707379ED}"/>
              </a:ext>
            </a:extLst>
          </p:cNvPr>
          <p:cNvSpPr/>
          <p:nvPr/>
        </p:nvSpPr>
        <p:spPr>
          <a:xfrm>
            <a:off x="1950672" y="2394408"/>
            <a:ext cx="3863552" cy="69410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Carl Rogers</a:t>
            </a:r>
            <a:endParaRPr lang="pt-B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1473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enseCâmbio - O que é VET? O Valor Efetivo Total?">
            <a:extLst>
              <a:ext uri="{FF2B5EF4-FFF2-40B4-BE49-F238E27FC236}">
                <a16:creationId xmlns:a16="http://schemas.microsoft.com/office/drawing/2014/main" id="{CD612BFA-14BF-4658-BD24-A1E0B95E93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9" r="17086" b="-1"/>
          <a:stretch/>
        </p:blipFill>
        <p:spPr bwMode="auto">
          <a:xfrm>
            <a:off x="4637957" y="0"/>
            <a:ext cx="77064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3B5114-800F-46CD-8AA5-4B92D98E1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443" y="827273"/>
            <a:ext cx="7447722" cy="1398299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pt-BR" sz="2500" dirty="0">
                <a:solidFill>
                  <a:schemeClr val="tx1"/>
                </a:solidFill>
              </a:rPr>
              <a:t>Em qual destes métodos abaixo os </a:t>
            </a:r>
            <a:r>
              <a:rPr lang="pt-BR" sz="2500" b="1" dirty="0">
                <a:solidFill>
                  <a:schemeClr val="tx1"/>
                </a:solidFill>
                <a:highlight>
                  <a:srgbClr val="FFFF00"/>
                </a:highlight>
              </a:rPr>
              <a:t>erros</a:t>
            </a:r>
            <a:r>
              <a:rPr lang="pt-BR" sz="2500" dirty="0">
                <a:solidFill>
                  <a:schemeClr val="tx1"/>
                </a:solidFill>
              </a:rPr>
              <a:t> não são vistos como negativos, mas sim parte do processo de aprendizagem:</a:t>
            </a:r>
            <a:endParaRPr lang="pt-BR" sz="2500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Direção Geral divulga novas logomarcas do IFRN Campus Currais ...">
            <a:extLst>
              <a:ext uri="{FF2B5EF4-FFF2-40B4-BE49-F238E27FC236}">
                <a16:creationId xmlns:a16="http://schemas.microsoft.com/office/drawing/2014/main" id="{03A8F79F-AE3A-4E44-8740-32E48325C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5129235"/>
            <a:ext cx="1516990" cy="172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AA33CF7C-C6FC-4F93-B2B8-5005AFBD5B86}"/>
              </a:ext>
            </a:extLst>
          </p:cNvPr>
          <p:cNvSpPr txBox="1">
            <a:spLocks/>
          </p:cNvSpPr>
          <p:nvPr/>
        </p:nvSpPr>
        <p:spPr>
          <a:xfrm>
            <a:off x="1597396" y="118309"/>
            <a:ext cx="8487508" cy="67586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4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QUESTION-</a:t>
            </a:r>
            <a:r>
              <a:rPr lang="pt-BR" sz="4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NINETEEN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664F6661-82AF-40C0-B51B-E3153BBC6DE4}"/>
              </a:ext>
            </a:extLst>
          </p:cNvPr>
          <p:cNvSpPr/>
          <p:nvPr/>
        </p:nvSpPr>
        <p:spPr>
          <a:xfrm>
            <a:off x="346850" y="2399114"/>
            <a:ext cx="6135757" cy="72044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Grammar Translation Method </a:t>
            </a:r>
            <a:endParaRPr lang="pt-BR" sz="3000" dirty="0">
              <a:solidFill>
                <a:schemeClr val="bg1"/>
              </a:solidFill>
            </a:endParaRP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13E3C449-0E7F-4389-A79B-D32B5E058FD9}"/>
              </a:ext>
            </a:extLst>
          </p:cNvPr>
          <p:cNvSpPr/>
          <p:nvPr/>
        </p:nvSpPr>
        <p:spPr>
          <a:xfrm>
            <a:off x="6585184" y="3184046"/>
            <a:ext cx="5423936" cy="72044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bg1"/>
                </a:solidFill>
              </a:rPr>
              <a:t>Audiolingualism</a:t>
            </a:r>
            <a:r>
              <a:rPr lang="en-US" sz="3000" b="1" dirty="0">
                <a:solidFill>
                  <a:schemeClr val="bg1"/>
                </a:solidFill>
              </a:rPr>
              <a:t> Method </a:t>
            </a:r>
            <a:endParaRPr lang="pt-BR" sz="3000" dirty="0">
              <a:solidFill>
                <a:schemeClr val="bg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081C3E0C-623D-4592-851C-A62B0656EABC}"/>
              </a:ext>
            </a:extLst>
          </p:cNvPr>
          <p:cNvSpPr/>
          <p:nvPr/>
        </p:nvSpPr>
        <p:spPr>
          <a:xfrm>
            <a:off x="6585184" y="2398555"/>
            <a:ext cx="5423936" cy="66669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The Silent Way</a:t>
            </a:r>
            <a:endParaRPr lang="pt-BR" sz="3000" dirty="0">
              <a:solidFill>
                <a:schemeClr val="bg1"/>
              </a:solidFill>
            </a:endParaRP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CE44D07E-EB56-439C-AB1C-5FD2739DBE46}"/>
              </a:ext>
            </a:extLst>
          </p:cNvPr>
          <p:cNvSpPr/>
          <p:nvPr/>
        </p:nvSpPr>
        <p:spPr>
          <a:xfrm>
            <a:off x="6585184" y="4043145"/>
            <a:ext cx="5423936" cy="66669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Desuggestopedia</a:t>
            </a:r>
            <a:endParaRPr lang="pt-BR" sz="3000" dirty="0">
              <a:solidFill>
                <a:schemeClr val="bg1"/>
              </a:solidFill>
            </a:endParaRP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9D807DC3-4F5E-4C4F-86EB-3663F5F4EDB5}"/>
              </a:ext>
            </a:extLst>
          </p:cNvPr>
          <p:cNvSpPr/>
          <p:nvPr/>
        </p:nvSpPr>
        <p:spPr>
          <a:xfrm>
            <a:off x="346848" y="4153309"/>
            <a:ext cx="6135757" cy="84656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Community Language Learning</a:t>
            </a:r>
            <a:endParaRPr lang="pt-BR" sz="3000" dirty="0">
              <a:solidFill>
                <a:schemeClr val="bg1"/>
              </a:solidFill>
            </a:endParaRP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3954A941-0525-48D2-8525-E9E978A746BC}"/>
              </a:ext>
            </a:extLst>
          </p:cNvPr>
          <p:cNvSpPr/>
          <p:nvPr/>
        </p:nvSpPr>
        <p:spPr>
          <a:xfrm>
            <a:off x="346848" y="5096748"/>
            <a:ext cx="6135757" cy="115763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Communicative Language Teaching</a:t>
            </a:r>
            <a:endParaRPr lang="pt-BR" sz="3000" dirty="0">
              <a:solidFill>
                <a:schemeClr val="bg1"/>
              </a:solidFill>
            </a:endParaRP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26C6FDF4-90C1-4FA7-A079-12EFA9F82732}"/>
              </a:ext>
            </a:extLst>
          </p:cNvPr>
          <p:cNvSpPr/>
          <p:nvPr/>
        </p:nvSpPr>
        <p:spPr>
          <a:xfrm>
            <a:off x="346848" y="3246364"/>
            <a:ext cx="6135756" cy="77564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Total Physical response _ TPR</a:t>
            </a:r>
            <a:endParaRPr lang="pt-BR" sz="3000" dirty="0">
              <a:solidFill>
                <a:schemeClr val="bg1"/>
              </a:solidFill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59EDDA5B-A96A-463A-9967-4F1592C28CC3}"/>
              </a:ext>
            </a:extLst>
          </p:cNvPr>
          <p:cNvSpPr/>
          <p:nvPr/>
        </p:nvSpPr>
        <p:spPr>
          <a:xfrm>
            <a:off x="6585183" y="4882820"/>
            <a:ext cx="5423935" cy="59557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The Natural Approach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661B20C3-C449-450A-9541-C7D2E55BF2E5}"/>
              </a:ext>
            </a:extLst>
          </p:cNvPr>
          <p:cNvSpPr/>
          <p:nvPr/>
        </p:nvSpPr>
        <p:spPr>
          <a:xfrm>
            <a:off x="6576961" y="5624252"/>
            <a:ext cx="5417760" cy="66669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The Direct Method</a:t>
            </a:r>
            <a:endParaRPr lang="pt-BR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7001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enseCâmbio - O que é VET? O Valor Efetivo Total?">
            <a:extLst>
              <a:ext uri="{FF2B5EF4-FFF2-40B4-BE49-F238E27FC236}">
                <a16:creationId xmlns:a16="http://schemas.microsoft.com/office/drawing/2014/main" id="{CD612BFA-14BF-4658-BD24-A1E0B95E93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9" r="17086" b="-1"/>
          <a:stretch/>
        </p:blipFill>
        <p:spPr bwMode="auto">
          <a:xfrm>
            <a:off x="4637957" y="0"/>
            <a:ext cx="77064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3B5114-800F-46CD-8AA5-4B92D98E1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2452" y="694569"/>
            <a:ext cx="7845287" cy="1531004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pt-BR" sz="2500" dirty="0">
                <a:solidFill>
                  <a:schemeClr val="tx1"/>
                </a:solidFill>
              </a:rPr>
              <a:t>Em qual destes métodos abaixo os </a:t>
            </a:r>
            <a:r>
              <a:rPr lang="pt-BR" sz="2500" b="1" dirty="0">
                <a:solidFill>
                  <a:schemeClr val="tx1"/>
                </a:solidFill>
                <a:highlight>
                  <a:srgbClr val="FFFF00"/>
                </a:highlight>
              </a:rPr>
              <a:t>erros</a:t>
            </a:r>
            <a:r>
              <a:rPr lang="pt-BR" sz="2500" dirty="0">
                <a:solidFill>
                  <a:schemeClr val="tx1"/>
                </a:solidFill>
              </a:rPr>
              <a:t>  são vistos como negativos de modo que o professor – que é quem sabe – deve corrigir os alunos, às vezes imediatamente:</a:t>
            </a:r>
            <a:endParaRPr lang="pt-BR" sz="2500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Direção Geral divulga novas logomarcas do IFRN Campus Currais ...">
            <a:extLst>
              <a:ext uri="{FF2B5EF4-FFF2-40B4-BE49-F238E27FC236}">
                <a16:creationId xmlns:a16="http://schemas.microsoft.com/office/drawing/2014/main" id="{03A8F79F-AE3A-4E44-8740-32E48325C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5129235"/>
            <a:ext cx="1516990" cy="172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AA33CF7C-C6FC-4F93-B2B8-5005AFBD5B86}"/>
              </a:ext>
            </a:extLst>
          </p:cNvPr>
          <p:cNvSpPr txBox="1">
            <a:spLocks/>
          </p:cNvSpPr>
          <p:nvPr/>
        </p:nvSpPr>
        <p:spPr>
          <a:xfrm>
            <a:off x="1597396" y="118309"/>
            <a:ext cx="8487508" cy="67586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45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QUESTION-</a:t>
            </a:r>
            <a:r>
              <a:rPr lang="pt-BR" sz="45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TWENTY</a:t>
            </a:r>
            <a:endParaRPr lang="pt-BR" sz="45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664F6661-82AF-40C0-B51B-E3153BBC6DE4}"/>
              </a:ext>
            </a:extLst>
          </p:cNvPr>
          <p:cNvSpPr/>
          <p:nvPr/>
        </p:nvSpPr>
        <p:spPr>
          <a:xfrm>
            <a:off x="346850" y="2399114"/>
            <a:ext cx="6135757" cy="72044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Grammar Translation Method </a:t>
            </a:r>
            <a:endParaRPr lang="pt-BR" sz="3000" dirty="0">
              <a:solidFill>
                <a:schemeClr val="bg1"/>
              </a:solidFill>
            </a:endParaRP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13E3C449-0E7F-4389-A79B-D32B5E058FD9}"/>
              </a:ext>
            </a:extLst>
          </p:cNvPr>
          <p:cNvSpPr/>
          <p:nvPr/>
        </p:nvSpPr>
        <p:spPr>
          <a:xfrm>
            <a:off x="6585184" y="3184046"/>
            <a:ext cx="5423936" cy="72044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bg1"/>
                </a:solidFill>
              </a:rPr>
              <a:t>Audiolingualism</a:t>
            </a:r>
            <a:r>
              <a:rPr lang="en-US" sz="3000" b="1" dirty="0">
                <a:solidFill>
                  <a:schemeClr val="bg1"/>
                </a:solidFill>
              </a:rPr>
              <a:t> Method </a:t>
            </a:r>
            <a:endParaRPr lang="pt-BR" sz="3000" dirty="0">
              <a:solidFill>
                <a:schemeClr val="bg1"/>
              </a:solidFill>
            </a:endParaRP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081C3E0C-623D-4592-851C-A62B0656EABC}"/>
              </a:ext>
            </a:extLst>
          </p:cNvPr>
          <p:cNvSpPr/>
          <p:nvPr/>
        </p:nvSpPr>
        <p:spPr>
          <a:xfrm>
            <a:off x="6585184" y="2398555"/>
            <a:ext cx="5423936" cy="66669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The Silent Way</a:t>
            </a:r>
            <a:endParaRPr lang="pt-BR" sz="3000" dirty="0">
              <a:solidFill>
                <a:schemeClr val="bg1"/>
              </a:solidFill>
            </a:endParaRPr>
          </a:p>
        </p:txBody>
      </p:sp>
      <p:sp>
        <p:nvSpPr>
          <p:cNvPr id="27" name="Retângulo 26">
            <a:extLst>
              <a:ext uri="{FF2B5EF4-FFF2-40B4-BE49-F238E27FC236}">
                <a16:creationId xmlns:a16="http://schemas.microsoft.com/office/drawing/2014/main" id="{CE44D07E-EB56-439C-AB1C-5FD2739DBE46}"/>
              </a:ext>
            </a:extLst>
          </p:cNvPr>
          <p:cNvSpPr/>
          <p:nvPr/>
        </p:nvSpPr>
        <p:spPr>
          <a:xfrm>
            <a:off x="6585184" y="4043145"/>
            <a:ext cx="5423936" cy="66669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Desuggestopedia</a:t>
            </a:r>
            <a:endParaRPr lang="pt-BR" sz="3000" dirty="0">
              <a:solidFill>
                <a:schemeClr val="bg1"/>
              </a:solidFill>
            </a:endParaRP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9D807DC3-4F5E-4C4F-86EB-3663F5F4EDB5}"/>
              </a:ext>
            </a:extLst>
          </p:cNvPr>
          <p:cNvSpPr/>
          <p:nvPr/>
        </p:nvSpPr>
        <p:spPr>
          <a:xfrm>
            <a:off x="346848" y="4153309"/>
            <a:ext cx="6135757" cy="84656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Community Language Learning</a:t>
            </a:r>
            <a:endParaRPr lang="pt-BR" sz="3000" dirty="0">
              <a:solidFill>
                <a:schemeClr val="bg1"/>
              </a:solidFill>
            </a:endParaRP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3954A941-0525-48D2-8525-E9E978A746BC}"/>
              </a:ext>
            </a:extLst>
          </p:cNvPr>
          <p:cNvSpPr/>
          <p:nvPr/>
        </p:nvSpPr>
        <p:spPr>
          <a:xfrm>
            <a:off x="346848" y="5096748"/>
            <a:ext cx="6135757" cy="115763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Communicative Language Teaching</a:t>
            </a:r>
            <a:endParaRPr lang="pt-BR" sz="3000" dirty="0">
              <a:solidFill>
                <a:schemeClr val="bg1"/>
              </a:solidFill>
            </a:endParaRP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26C6FDF4-90C1-4FA7-A079-12EFA9F82732}"/>
              </a:ext>
            </a:extLst>
          </p:cNvPr>
          <p:cNvSpPr/>
          <p:nvPr/>
        </p:nvSpPr>
        <p:spPr>
          <a:xfrm>
            <a:off x="346848" y="3246364"/>
            <a:ext cx="6135756" cy="77564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Total Physical response _ TPR</a:t>
            </a:r>
            <a:endParaRPr lang="pt-BR" sz="3000" dirty="0">
              <a:solidFill>
                <a:schemeClr val="bg1"/>
              </a:solidFill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59EDDA5B-A96A-463A-9967-4F1592C28CC3}"/>
              </a:ext>
            </a:extLst>
          </p:cNvPr>
          <p:cNvSpPr/>
          <p:nvPr/>
        </p:nvSpPr>
        <p:spPr>
          <a:xfrm>
            <a:off x="6585183" y="4882820"/>
            <a:ext cx="5423935" cy="59557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The Natural Approach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661B20C3-C449-450A-9541-C7D2E55BF2E5}"/>
              </a:ext>
            </a:extLst>
          </p:cNvPr>
          <p:cNvSpPr/>
          <p:nvPr/>
        </p:nvSpPr>
        <p:spPr>
          <a:xfrm>
            <a:off x="6576961" y="5624252"/>
            <a:ext cx="5417760" cy="66669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The Direct Method</a:t>
            </a:r>
            <a:endParaRPr lang="pt-BR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1529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id="{BABBC8B0-3234-45F4-AB62-EF0F8AE73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1371" y="3788708"/>
            <a:ext cx="5517608" cy="1499267"/>
          </a:xfrm>
        </p:spPr>
        <p:txBody>
          <a:bodyPr>
            <a:noAutofit/>
          </a:bodyPr>
          <a:lstStyle/>
          <a:p>
            <a:pPr algn="ctr"/>
            <a:r>
              <a:rPr lang="pt-BR" sz="2600" b="1" dirty="0" err="1">
                <a:solidFill>
                  <a:schemeClr val="tx1"/>
                </a:solidFill>
              </a:rPr>
              <a:t>Thank</a:t>
            </a:r>
            <a:r>
              <a:rPr lang="pt-BR" sz="2600" b="1" dirty="0">
                <a:solidFill>
                  <a:schemeClr val="tx1"/>
                </a:solidFill>
              </a:rPr>
              <a:t> </a:t>
            </a:r>
            <a:r>
              <a:rPr lang="pt-BR" sz="2600" b="1" dirty="0" err="1">
                <a:solidFill>
                  <a:schemeClr val="tx1"/>
                </a:solidFill>
              </a:rPr>
              <a:t>you</a:t>
            </a:r>
            <a:r>
              <a:rPr lang="pt-BR" sz="2600" b="1" dirty="0">
                <a:solidFill>
                  <a:schemeClr val="tx1"/>
                </a:solidFill>
              </a:rPr>
              <a:t> </a:t>
            </a:r>
            <a:r>
              <a:rPr lang="pt-BR" sz="2600" b="1" dirty="0" err="1">
                <a:solidFill>
                  <a:schemeClr val="tx1"/>
                </a:solidFill>
              </a:rPr>
              <a:t>very</a:t>
            </a:r>
            <a:r>
              <a:rPr lang="pt-BR" sz="2600" b="1" dirty="0">
                <a:solidFill>
                  <a:schemeClr val="tx1"/>
                </a:solidFill>
              </a:rPr>
              <a:t> </a:t>
            </a:r>
            <a:r>
              <a:rPr lang="pt-BR" sz="2600" b="1" dirty="0" err="1">
                <a:solidFill>
                  <a:schemeClr val="tx1"/>
                </a:solidFill>
              </a:rPr>
              <a:t>much</a:t>
            </a:r>
            <a:r>
              <a:rPr lang="pt-BR" sz="2600" b="1" dirty="0">
                <a:solidFill>
                  <a:schemeClr val="tx1"/>
                </a:solidFill>
              </a:rPr>
              <a:t>!</a:t>
            </a:r>
            <a:br>
              <a:rPr lang="pt-BR" sz="2600" b="1" dirty="0">
                <a:solidFill>
                  <a:schemeClr val="tx1"/>
                </a:solidFill>
              </a:rPr>
            </a:br>
            <a:r>
              <a:rPr lang="pt-BR" sz="2600" dirty="0">
                <a:solidFill>
                  <a:schemeClr val="tx1"/>
                </a:solidFill>
              </a:rPr>
              <a:t>(84) 996-087-119</a:t>
            </a:r>
            <a:br>
              <a:rPr lang="pt-BR" sz="2600" dirty="0">
                <a:solidFill>
                  <a:schemeClr val="tx1"/>
                </a:solidFill>
              </a:rPr>
            </a:br>
            <a:r>
              <a:rPr lang="pt-BR" sz="2600" dirty="0">
                <a:solidFill>
                  <a:schemeClr val="tx1"/>
                </a:solidFill>
                <a:hlinkClick r:id="rId2"/>
              </a:rPr>
              <a:t>cristianebrito1978@gmail.com</a:t>
            </a:r>
            <a:r>
              <a:rPr lang="pt-BR" sz="26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1034" name="Picture 10" descr="Power puff girl png 1 » PNG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695" y="338624"/>
            <a:ext cx="5707274" cy="494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1338470" y="5756414"/>
            <a:ext cx="10721007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300" b="1" dirty="0">
                <a:hlinkClick r:id="rId4"/>
              </a:rPr>
              <a:t>https://docente.ifrn.edu.br/cristianecruz/projetos-de-extensao/spanglish/</a:t>
            </a:r>
            <a:r>
              <a:rPr lang="pt-BR" sz="2300" b="1" dirty="0"/>
              <a:t> </a:t>
            </a:r>
          </a:p>
        </p:txBody>
      </p:sp>
      <p:pic>
        <p:nvPicPr>
          <p:cNvPr id="5122" name="Picture 2" descr="Gracias por cuidarme - NatuMalta">
            <a:extLst>
              <a:ext uri="{FF2B5EF4-FFF2-40B4-BE49-F238E27FC236}">
                <a16:creationId xmlns:a16="http://schemas.microsoft.com/office/drawing/2014/main" id="{BADC05DD-06D7-4621-A253-07E587FE8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6150">
            <a:off x="7438892" y="2963341"/>
            <a:ext cx="3153378" cy="1020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ireção Geral divulga novas logomarcas do IFRN Campus Currais ...">
            <a:extLst>
              <a:ext uri="{FF2B5EF4-FFF2-40B4-BE49-F238E27FC236}">
                <a16:creationId xmlns:a16="http://schemas.microsoft.com/office/drawing/2014/main" id="{80F072D4-1941-4EA4-86FF-5845EB1F8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2383" y="178050"/>
            <a:ext cx="2054086" cy="2340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502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enseCâmbio - O que é VET? O Valor Efetivo Total?">
            <a:extLst>
              <a:ext uri="{FF2B5EF4-FFF2-40B4-BE49-F238E27FC236}">
                <a16:creationId xmlns:a16="http://schemas.microsoft.com/office/drawing/2014/main" id="{CD612BFA-14BF-4658-BD24-A1E0B95E93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9" r="17086" b="-1"/>
          <a:stretch/>
        </p:blipFill>
        <p:spPr bwMode="auto">
          <a:xfrm>
            <a:off x="4637957" y="0"/>
            <a:ext cx="77064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3B5114-800F-46CD-8AA5-4B92D98E1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9871" y="874643"/>
            <a:ext cx="7016618" cy="994903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pt-BR" sz="2500" b="1" dirty="0">
                <a:solidFill>
                  <a:schemeClr val="tx1"/>
                </a:solidFill>
              </a:rPr>
              <a:t>The </a:t>
            </a:r>
            <a:r>
              <a:rPr lang="pt-BR" sz="2500" b="1" dirty="0" err="1">
                <a:solidFill>
                  <a:schemeClr val="tx1"/>
                </a:solidFill>
              </a:rPr>
              <a:t>Silent</a:t>
            </a:r>
            <a:r>
              <a:rPr lang="pt-BR" sz="2500" b="1" dirty="0">
                <a:solidFill>
                  <a:schemeClr val="tx1"/>
                </a:solidFill>
              </a:rPr>
              <a:t> Way </a:t>
            </a:r>
            <a:r>
              <a:rPr lang="pt-BR" sz="2500" dirty="0">
                <a:solidFill>
                  <a:schemeClr val="tx1"/>
                </a:solidFill>
              </a:rPr>
              <a:t>foi um método criado para que:</a:t>
            </a:r>
            <a:endParaRPr lang="pt-BR" sz="2500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Direção Geral divulga novas logomarcas do IFRN Campus Currais ...">
            <a:extLst>
              <a:ext uri="{FF2B5EF4-FFF2-40B4-BE49-F238E27FC236}">
                <a16:creationId xmlns:a16="http://schemas.microsoft.com/office/drawing/2014/main" id="{03A8F79F-AE3A-4E44-8740-32E48325C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5129235"/>
            <a:ext cx="1516990" cy="172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tângulo 22">
            <a:extLst>
              <a:ext uri="{FF2B5EF4-FFF2-40B4-BE49-F238E27FC236}">
                <a16:creationId xmlns:a16="http://schemas.microsoft.com/office/drawing/2014/main" id="{5A9B9A63-07E8-4922-AE71-7538707379ED}"/>
              </a:ext>
            </a:extLst>
          </p:cNvPr>
          <p:cNvSpPr/>
          <p:nvPr/>
        </p:nvSpPr>
        <p:spPr>
          <a:xfrm>
            <a:off x="296883" y="1828394"/>
            <a:ext cx="10058400" cy="58229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bg1"/>
                </a:solidFill>
              </a:rPr>
              <a:t>Os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alunos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falem</a:t>
            </a:r>
            <a:r>
              <a:rPr lang="en-US" sz="3000" b="1" dirty="0">
                <a:solidFill>
                  <a:schemeClr val="bg1"/>
                </a:solidFill>
              </a:rPr>
              <a:t> e o professor </a:t>
            </a:r>
            <a:r>
              <a:rPr lang="en-US" sz="3000" b="1" dirty="0" err="1">
                <a:solidFill>
                  <a:schemeClr val="bg1"/>
                </a:solidFill>
              </a:rPr>
              <a:t>fique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em</a:t>
            </a:r>
            <a:r>
              <a:rPr lang="en-US" sz="3000" b="1" dirty="0">
                <a:solidFill>
                  <a:schemeClr val="bg1"/>
                </a:solidFill>
              </a:rPr>
              <a:t> total </a:t>
            </a:r>
            <a:r>
              <a:rPr lang="en-US" sz="3000" b="1" dirty="0" err="1">
                <a:solidFill>
                  <a:schemeClr val="bg1"/>
                </a:solidFill>
              </a:rPr>
              <a:t>silêncio</a:t>
            </a:r>
            <a:r>
              <a:rPr lang="en-US" sz="3000" b="1" dirty="0">
                <a:solidFill>
                  <a:schemeClr val="bg1"/>
                </a:solidFill>
              </a:rPr>
              <a:t>.</a:t>
            </a:r>
            <a:endParaRPr lang="pt-BR" sz="3000" dirty="0">
              <a:solidFill>
                <a:schemeClr val="bg1"/>
              </a:solidFill>
            </a:endParaRP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AA33CF7C-C6FC-4F93-B2B8-5005AFBD5B86}"/>
              </a:ext>
            </a:extLst>
          </p:cNvPr>
          <p:cNvSpPr txBox="1">
            <a:spLocks/>
          </p:cNvSpPr>
          <p:nvPr/>
        </p:nvSpPr>
        <p:spPr>
          <a:xfrm>
            <a:off x="1597396" y="118309"/>
            <a:ext cx="4320209" cy="67586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4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QUESTION-</a:t>
            </a:r>
            <a:r>
              <a:rPr lang="pt-BR" sz="4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5A9B9A63-07E8-4922-AE71-7538707379ED}"/>
              </a:ext>
            </a:extLst>
          </p:cNvPr>
          <p:cNvSpPr/>
          <p:nvPr/>
        </p:nvSpPr>
        <p:spPr>
          <a:xfrm>
            <a:off x="296883" y="2589404"/>
            <a:ext cx="10058400" cy="58229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solidFill>
                  <a:schemeClr val="bg1"/>
                </a:solidFill>
              </a:rPr>
              <a:t>O professor fale e os alunos fiquem em total silêncio.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5A9B9A63-07E8-4922-AE71-7538707379ED}"/>
              </a:ext>
            </a:extLst>
          </p:cNvPr>
          <p:cNvSpPr/>
          <p:nvPr/>
        </p:nvSpPr>
        <p:spPr>
          <a:xfrm>
            <a:off x="296883" y="4455077"/>
            <a:ext cx="10058400" cy="101781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solidFill>
                  <a:schemeClr val="bg1"/>
                </a:solidFill>
              </a:rPr>
              <a:t>Que haja uma eliminação de todos os barulhos externos a aula.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5A9B9A63-07E8-4922-AE71-7538707379ED}"/>
              </a:ext>
            </a:extLst>
          </p:cNvPr>
          <p:cNvSpPr/>
          <p:nvPr/>
        </p:nvSpPr>
        <p:spPr>
          <a:xfrm>
            <a:off x="296883" y="3338215"/>
            <a:ext cx="10058400" cy="9741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000" b="1" dirty="0">
                <a:solidFill>
                  <a:schemeClr val="bg1"/>
                </a:solidFill>
              </a:rPr>
              <a:t>O professor fale menos e que os alunos sejam incentivados a falar mais que o professor.</a:t>
            </a:r>
          </a:p>
        </p:txBody>
      </p:sp>
    </p:spTree>
    <p:extLst>
      <p:ext uri="{BB962C8B-B14F-4D97-AF65-F5344CB8AC3E}">
        <p14:creationId xmlns:p14="http://schemas.microsoft.com/office/powerpoint/2010/main" val="3586895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enseCâmbio - O que é VET? O Valor Efetivo Total?">
            <a:extLst>
              <a:ext uri="{FF2B5EF4-FFF2-40B4-BE49-F238E27FC236}">
                <a16:creationId xmlns:a16="http://schemas.microsoft.com/office/drawing/2014/main" id="{CD612BFA-14BF-4658-BD24-A1E0B95E93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9" r="17086" b="-1"/>
          <a:stretch/>
        </p:blipFill>
        <p:spPr bwMode="auto">
          <a:xfrm>
            <a:off x="4637957" y="0"/>
            <a:ext cx="77064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3B5114-800F-46CD-8AA5-4B92D98E1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9232" y="821716"/>
            <a:ext cx="7741012" cy="1115679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pt-BR" sz="2500" b="1" dirty="0">
                <a:solidFill>
                  <a:schemeClr val="tx1"/>
                </a:solidFill>
              </a:rPr>
              <a:t>The </a:t>
            </a:r>
            <a:r>
              <a:rPr lang="pt-BR" sz="2500" b="1" dirty="0" err="1">
                <a:solidFill>
                  <a:schemeClr val="tx1"/>
                </a:solidFill>
              </a:rPr>
              <a:t>Silent</a:t>
            </a:r>
            <a:r>
              <a:rPr lang="pt-BR" sz="2500" b="1" dirty="0">
                <a:solidFill>
                  <a:schemeClr val="tx1"/>
                </a:solidFill>
              </a:rPr>
              <a:t> Way </a:t>
            </a:r>
            <a:r>
              <a:rPr lang="pt-BR" sz="2500" dirty="0">
                <a:solidFill>
                  <a:schemeClr val="tx1"/>
                </a:solidFill>
              </a:rPr>
              <a:t>utiliza alguns materiais específicos para o ensino, </a:t>
            </a:r>
            <a:r>
              <a:rPr lang="pt-BR" sz="2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exceto:</a:t>
            </a:r>
          </a:p>
        </p:txBody>
      </p:sp>
      <p:pic>
        <p:nvPicPr>
          <p:cNvPr id="4" name="Picture 2" descr="Direção Geral divulga novas logomarcas do IFRN Campus Currais ...">
            <a:extLst>
              <a:ext uri="{FF2B5EF4-FFF2-40B4-BE49-F238E27FC236}">
                <a16:creationId xmlns:a16="http://schemas.microsoft.com/office/drawing/2014/main" id="{03A8F79F-AE3A-4E44-8740-32E48325C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5129235"/>
            <a:ext cx="1516990" cy="172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5A9B9A63-07E8-4922-AE71-7538707379ED}"/>
              </a:ext>
            </a:extLst>
          </p:cNvPr>
          <p:cNvSpPr/>
          <p:nvPr/>
        </p:nvSpPr>
        <p:spPr>
          <a:xfrm>
            <a:off x="5004357" y="2049810"/>
            <a:ext cx="2444504" cy="74001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RODS</a:t>
            </a:r>
            <a:endParaRPr lang="pt-BR" sz="3000" b="1" dirty="0">
              <a:solidFill>
                <a:schemeClr val="bg1"/>
              </a:solidFill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AA33CF7C-C6FC-4F93-B2B8-5005AFBD5B86}"/>
              </a:ext>
            </a:extLst>
          </p:cNvPr>
          <p:cNvSpPr txBox="1">
            <a:spLocks/>
          </p:cNvSpPr>
          <p:nvPr/>
        </p:nvSpPr>
        <p:spPr>
          <a:xfrm>
            <a:off x="1597396" y="118309"/>
            <a:ext cx="4601523" cy="74371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4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QUESTION-</a:t>
            </a:r>
            <a:r>
              <a:rPr lang="pt-BR" sz="4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5A9B9A63-07E8-4922-AE71-7538707379ED}"/>
              </a:ext>
            </a:extLst>
          </p:cNvPr>
          <p:cNvSpPr/>
          <p:nvPr/>
        </p:nvSpPr>
        <p:spPr>
          <a:xfrm>
            <a:off x="5004357" y="2934204"/>
            <a:ext cx="2425892" cy="70608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TABLE</a:t>
            </a:r>
            <a:endParaRPr lang="pt-BR" sz="3000" b="1" dirty="0">
              <a:solidFill>
                <a:schemeClr val="bg1"/>
              </a:solidFill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5A9B9A63-07E8-4922-AE71-7538707379ED}"/>
              </a:ext>
            </a:extLst>
          </p:cNvPr>
          <p:cNvSpPr/>
          <p:nvPr/>
        </p:nvSpPr>
        <p:spPr>
          <a:xfrm>
            <a:off x="931024" y="3177611"/>
            <a:ext cx="3884251" cy="134145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PRONUNCIATION CHART</a:t>
            </a:r>
            <a:endParaRPr lang="pt-BR" sz="3000" b="1" dirty="0">
              <a:solidFill>
                <a:schemeClr val="bg1"/>
              </a:solidFill>
            </a:endParaRP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5A9B9A63-07E8-4922-AE71-7538707379ED}"/>
              </a:ext>
            </a:extLst>
          </p:cNvPr>
          <p:cNvSpPr/>
          <p:nvPr/>
        </p:nvSpPr>
        <p:spPr>
          <a:xfrm>
            <a:off x="5004356" y="3800072"/>
            <a:ext cx="2444505" cy="71899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BLOCKS</a:t>
            </a:r>
            <a:endParaRPr lang="pt-BR" sz="3200" dirty="0">
              <a:solidFill>
                <a:schemeClr val="bg1"/>
              </a:solidFill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5A9B9A63-07E8-4922-AE71-7538707379ED}"/>
              </a:ext>
            </a:extLst>
          </p:cNvPr>
          <p:cNvSpPr/>
          <p:nvPr/>
        </p:nvSpPr>
        <p:spPr>
          <a:xfrm>
            <a:off x="941375" y="2049811"/>
            <a:ext cx="3863551" cy="92545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VIDEO CASSETTE</a:t>
            </a:r>
            <a:endParaRPr lang="pt-BR" sz="3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352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enseCâmbio - O que é VET? O Valor Efetivo Total?">
            <a:extLst>
              <a:ext uri="{FF2B5EF4-FFF2-40B4-BE49-F238E27FC236}">
                <a16:creationId xmlns:a16="http://schemas.microsoft.com/office/drawing/2014/main" id="{CD612BFA-14BF-4658-BD24-A1E0B95E93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9" r="17086" b="-1"/>
          <a:stretch/>
        </p:blipFill>
        <p:spPr bwMode="auto">
          <a:xfrm>
            <a:off x="4637957" y="0"/>
            <a:ext cx="77064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3B5114-800F-46CD-8AA5-4B92D98E1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9870" y="874643"/>
            <a:ext cx="7159121" cy="994903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pt-BR" sz="2500" dirty="0">
                <a:solidFill>
                  <a:schemeClr val="tx1"/>
                </a:solidFill>
              </a:rPr>
              <a:t>O método </a:t>
            </a:r>
            <a:r>
              <a:rPr lang="pt-BR" sz="2500" b="1" dirty="0">
                <a:solidFill>
                  <a:schemeClr val="tx1"/>
                </a:solidFill>
              </a:rPr>
              <a:t>DESSUGESTOPEDIA </a:t>
            </a:r>
            <a:r>
              <a:rPr lang="pt-BR" sz="2500" dirty="0">
                <a:solidFill>
                  <a:schemeClr val="tx1"/>
                </a:solidFill>
              </a:rPr>
              <a:t>nasceu da necessidade de:</a:t>
            </a:r>
            <a:r>
              <a:rPr lang="pt-BR" sz="2500" b="1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4" name="Picture 2" descr="Direção Geral divulga novas logomarcas do IFRN Campus Currais ...">
            <a:extLst>
              <a:ext uri="{FF2B5EF4-FFF2-40B4-BE49-F238E27FC236}">
                <a16:creationId xmlns:a16="http://schemas.microsoft.com/office/drawing/2014/main" id="{03A8F79F-AE3A-4E44-8740-32E48325C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5129235"/>
            <a:ext cx="1516990" cy="172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AA33CF7C-C6FC-4F93-B2B8-5005AFBD5B86}"/>
              </a:ext>
            </a:extLst>
          </p:cNvPr>
          <p:cNvSpPr txBox="1">
            <a:spLocks/>
          </p:cNvSpPr>
          <p:nvPr/>
        </p:nvSpPr>
        <p:spPr>
          <a:xfrm>
            <a:off x="1597396" y="118309"/>
            <a:ext cx="4320209" cy="67586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4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QUESTION-</a:t>
            </a:r>
            <a:r>
              <a:rPr lang="pt-BR" sz="4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FOUR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5A9B9A63-07E8-4922-AE71-7538707379ED}"/>
              </a:ext>
            </a:extLst>
          </p:cNvPr>
          <p:cNvSpPr/>
          <p:nvPr/>
        </p:nvSpPr>
        <p:spPr>
          <a:xfrm>
            <a:off x="1045028" y="4136875"/>
            <a:ext cx="7647709" cy="91579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bg1"/>
                </a:solidFill>
              </a:rPr>
              <a:t>Eliminar</a:t>
            </a:r>
            <a:r>
              <a:rPr lang="en-US" sz="3000" b="1" dirty="0">
                <a:solidFill>
                  <a:schemeClr val="bg1"/>
                </a:solidFill>
              </a:rPr>
              <a:t> as </a:t>
            </a:r>
            <a:r>
              <a:rPr lang="en-US" sz="3000" b="1" dirty="0" err="1">
                <a:solidFill>
                  <a:schemeClr val="bg1"/>
                </a:solidFill>
              </a:rPr>
              <a:t>barreiras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psicológicas</a:t>
            </a:r>
            <a:r>
              <a:rPr lang="en-US" sz="3000" b="1" dirty="0">
                <a:solidFill>
                  <a:schemeClr val="bg1"/>
                </a:solidFill>
              </a:rPr>
              <a:t> de </a:t>
            </a:r>
            <a:r>
              <a:rPr lang="en-US" sz="3000" b="1" dirty="0" err="1">
                <a:solidFill>
                  <a:schemeClr val="bg1"/>
                </a:solidFill>
              </a:rPr>
              <a:t>aprendizado</a:t>
            </a:r>
            <a:r>
              <a:rPr lang="en-US" sz="3000" b="1" dirty="0">
                <a:solidFill>
                  <a:schemeClr val="bg1"/>
                </a:solidFill>
              </a:rPr>
              <a:t> dos </a:t>
            </a:r>
            <a:r>
              <a:rPr lang="en-US" sz="3000" b="1" dirty="0" err="1">
                <a:solidFill>
                  <a:schemeClr val="bg1"/>
                </a:solidFill>
              </a:rPr>
              <a:t>estudantes</a:t>
            </a:r>
            <a:r>
              <a:rPr lang="en-US" sz="3000" b="1" dirty="0">
                <a:solidFill>
                  <a:schemeClr val="bg1"/>
                </a:solidFill>
              </a:rPr>
              <a:t>.</a:t>
            </a:r>
            <a:endParaRPr lang="pt-BR" sz="3000" dirty="0">
              <a:solidFill>
                <a:schemeClr val="bg1"/>
              </a:solidFill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5A9B9A63-07E8-4922-AE71-7538707379ED}"/>
              </a:ext>
            </a:extLst>
          </p:cNvPr>
          <p:cNvSpPr/>
          <p:nvPr/>
        </p:nvSpPr>
        <p:spPr>
          <a:xfrm>
            <a:off x="1045028" y="3001963"/>
            <a:ext cx="7647709" cy="91579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bg1"/>
                </a:solidFill>
              </a:rPr>
              <a:t>Fazer</a:t>
            </a:r>
            <a:r>
              <a:rPr lang="en-US" sz="3000" b="1" dirty="0">
                <a:solidFill>
                  <a:schemeClr val="bg1"/>
                </a:solidFill>
              </a:rPr>
              <a:t> com </a:t>
            </a:r>
            <a:r>
              <a:rPr lang="en-US" sz="3000" b="1" dirty="0" err="1">
                <a:solidFill>
                  <a:schemeClr val="bg1"/>
                </a:solidFill>
              </a:rPr>
              <a:t>que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os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alunos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possam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chegar</a:t>
            </a:r>
            <a:r>
              <a:rPr lang="en-US" sz="3000" b="1" dirty="0">
                <a:solidFill>
                  <a:schemeClr val="bg1"/>
                </a:solidFill>
              </a:rPr>
              <a:t> à </a:t>
            </a:r>
            <a:r>
              <a:rPr lang="en-US" sz="3000" b="1" dirty="0" err="1">
                <a:solidFill>
                  <a:schemeClr val="bg1"/>
                </a:solidFill>
              </a:rPr>
              <a:t>pronúncia</a:t>
            </a:r>
            <a:r>
              <a:rPr lang="en-US" sz="3000" b="1" dirty="0">
                <a:solidFill>
                  <a:schemeClr val="bg1"/>
                </a:solidFill>
              </a:rPr>
              <a:t> de um </a:t>
            </a:r>
            <a:r>
              <a:rPr lang="en-US" sz="3000" b="1" dirty="0" err="1">
                <a:solidFill>
                  <a:schemeClr val="bg1"/>
                </a:solidFill>
              </a:rPr>
              <a:t>nativo</a:t>
            </a:r>
            <a:endParaRPr lang="pt-BR" sz="3000" dirty="0">
              <a:solidFill>
                <a:schemeClr val="bg1"/>
              </a:solidFill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5A9B9A63-07E8-4922-AE71-7538707379ED}"/>
              </a:ext>
            </a:extLst>
          </p:cNvPr>
          <p:cNvSpPr/>
          <p:nvPr/>
        </p:nvSpPr>
        <p:spPr>
          <a:xfrm>
            <a:off x="1045029" y="5282365"/>
            <a:ext cx="7647709" cy="91579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bg1"/>
                </a:solidFill>
              </a:rPr>
              <a:t>Fazer</a:t>
            </a:r>
            <a:r>
              <a:rPr lang="en-US" sz="3000" b="1" dirty="0">
                <a:solidFill>
                  <a:schemeClr val="bg1"/>
                </a:solidFill>
              </a:rPr>
              <a:t> com </a:t>
            </a:r>
            <a:r>
              <a:rPr lang="en-US" sz="3000" b="1" dirty="0" err="1">
                <a:solidFill>
                  <a:schemeClr val="bg1"/>
                </a:solidFill>
              </a:rPr>
              <a:t>que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os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alunos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possam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ler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textos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clássicos</a:t>
            </a:r>
            <a:r>
              <a:rPr lang="en-US" sz="3000" b="1" dirty="0">
                <a:solidFill>
                  <a:schemeClr val="bg1"/>
                </a:solidFill>
              </a:rPr>
              <a:t>. </a:t>
            </a:r>
            <a:endParaRPr lang="pt-BR" sz="3000" dirty="0">
              <a:solidFill>
                <a:schemeClr val="bg1"/>
              </a:solidFill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5A9B9A63-07E8-4922-AE71-7538707379ED}"/>
              </a:ext>
            </a:extLst>
          </p:cNvPr>
          <p:cNvSpPr/>
          <p:nvPr/>
        </p:nvSpPr>
        <p:spPr>
          <a:xfrm>
            <a:off x="1045029" y="1869546"/>
            <a:ext cx="7647709" cy="91579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bg1"/>
                </a:solidFill>
              </a:rPr>
              <a:t>Fazer</a:t>
            </a:r>
            <a:r>
              <a:rPr lang="en-US" sz="3000" b="1" dirty="0">
                <a:solidFill>
                  <a:schemeClr val="bg1"/>
                </a:solidFill>
              </a:rPr>
              <a:t> com </a:t>
            </a:r>
            <a:r>
              <a:rPr lang="en-US" sz="3000" b="1" dirty="0" err="1">
                <a:solidFill>
                  <a:schemeClr val="bg1"/>
                </a:solidFill>
              </a:rPr>
              <a:t>que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os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alunos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possam</a:t>
            </a:r>
            <a:r>
              <a:rPr lang="en-US" sz="3000" b="1" dirty="0">
                <a:solidFill>
                  <a:schemeClr val="bg1"/>
                </a:solidFill>
              </a:rPr>
              <a:t> se </a:t>
            </a:r>
            <a:r>
              <a:rPr lang="en-US" sz="3000" b="1" dirty="0" err="1">
                <a:solidFill>
                  <a:schemeClr val="bg1"/>
                </a:solidFill>
              </a:rPr>
              <a:t>comunicar</a:t>
            </a:r>
            <a:r>
              <a:rPr lang="en-US" sz="3000" b="1" dirty="0">
                <a:solidFill>
                  <a:schemeClr val="bg1"/>
                </a:solidFill>
              </a:rPr>
              <a:t> de forma natural.</a:t>
            </a:r>
            <a:endParaRPr lang="pt-BR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3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enseCâmbio - O que é VET? O Valor Efetivo Total?">
            <a:extLst>
              <a:ext uri="{FF2B5EF4-FFF2-40B4-BE49-F238E27FC236}">
                <a16:creationId xmlns:a16="http://schemas.microsoft.com/office/drawing/2014/main" id="{CD612BFA-14BF-4658-BD24-A1E0B95E93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9" r="17086" b="-1"/>
          <a:stretch/>
        </p:blipFill>
        <p:spPr bwMode="auto">
          <a:xfrm>
            <a:off x="4637957" y="0"/>
            <a:ext cx="77064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3B5114-800F-46CD-8AA5-4B92D98E1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9870" y="874644"/>
            <a:ext cx="7349127" cy="775786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pt-BR" sz="2500" dirty="0">
                <a:solidFill>
                  <a:schemeClr val="tx1"/>
                </a:solidFill>
              </a:rPr>
              <a:t>O método </a:t>
            </a:r>
            <a:r>
              <a:rPr lang="pt-BR" sz="2500" b="1" dirty="0">
                <a:solidFill>
                  <a:schemeClr val="tx1"/>
                </a:solidFill>
              </a:rPr>
              <a:t>DESSUGESTOPEDIA </a:t>
            </a:r>
            <a:r>
              <a:rPr lang="pt-BR" sz="2500" dirty="0">
                <a:solidFill>
                  <a:schemeClr val="tx1"/>
                </a:solidFill>
              </a:rPr>
              <a:t>trabalha com a ideia de que o/a aluno/a falha:</a:t>
            </a:r>
            <a:endParaRPr lang="pt-BR" sz="2500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Direção Geral divulga novas logomarcas do IFRN Campus Currais ...">
            <a:extLst>
              <a:ext uri="{FF2B5EF4-FFF2-40B4-BE49-F238E27FC236}">
                <a16:creationId xmlns:a16="http://schemas.microsoft.com/office/drawing/2014/main" id="{03A8F79F-AE3A-4E44-8740-32E48325C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5129235"/>
            <a:ext cx="1516990" cy="172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AA33CF7C-C6FC-4F93-B2B8-5005AFBD5B86}"/>
              </a:ext>
            </a:extLst>
          </p:cNvPr>
          <p:cNvSpPr txBox="1">
            <a:spLocks/>
          </p:cNvSpPr>
          <p:nvPr/>
        </p:nvSpPr>
        <p:spPr>
          <a:xfrm>
            <a:off x="1597396" y="118309"/>
            <a:ext cx="4320209" cy="67586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4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QUESTION-</a:t>
            </a:r>
            <a:r>
              <a:rPr lang="pt-BR" sz="4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FIVE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5A9B9A63-07E8-4922-AE71-7538707379ED}"/>
              </a:ext>
            </a:extLst>
          </p:cNvPr>
          <p:cNvSpPr/>
          <p:nvPr/>
        </p:nvSpPr>
        <p:spPr>
          <a:xfrm>
            <a:off x="1045028" y="4136875"/>
            <a:ext cx="7647709" cy="91579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bg1"/>
                </a:solidFill>
              </a:rPr>
              <a:t>Por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que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eles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não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sabem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estudar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direito</a:t>
            </a:r>
            <a:r>
              <a:rPr lang="en-US" sz="3000" b="1" dirty="0">
                <a:solidFill>
                  <a:schemeClr val="bg1"/>
                </a:solidFill>
              </a:rPr>
              <a:t>.</a:t>
            </a:r>
            <a:endParaRPr lang="pt-BR" sz="3000" dirty="0">
              <a:solidFill>
                <a:schemeClr val="bg1"/>
              </a:solidFill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5A9B9A63-07E8-4922-AE71-7538707379ED}"/>
              </a:ext>
            </a:extLst>
          </p:cNvPr>
          <p:cNvSpPr/>
          <p:nvPr/>
        </p:nvSpPr>
        <p:spPr>
          <a:xfrm>
            <a:off x="1045028" y="3001963"/>
            <a:ext cx="7647709" cy="91579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bg1"/>
                </a:solidFill>
              </a:rPr>
              <a:t>Por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que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os</a:t>
            </a:r>
            <a:r>
              <a:rPr lang="en-US" sz="3000" b="1" dirty="0">
                <a:solidFill>
                  <a:schemeClr val="bg1"/>
                </a:solidFill>
              </a:rPr>
              <a:t> professors </a:t>
            </a:r>
            <a:r>
              <a:rPr lang="en-US" sz="3000" b="1" dirty="0" err="1">
                <a:solidFill>
                  <a:schemeClr val="bg1"/>
                </a:solidFill>
              </a:rPr>
              <a:t>são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agressivos</a:t>
            </a:r>
            <a:r>
              <a:rPr lang="en-US" sz="3000" b="1" dirty="0">
                <a:solidFill>
                  <a:schemeClr val="bg1"/>
                </a:solidFill>
              </a:rPr>
              <a:t>.</a:t>
            </a:r>
            <a:endParaRPr lang="pt-BR" sz="3000" dirty="0">
              <a:solidFill>
                <a:schemeClr val="bg1"/>
              </a:solidFill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5A9B9A63-07E8-4922-AE71-7538707379ED}"/>
              </a:ext>
            </a:extLst>
          </p:cNvPr>
          <p:cNvSpPr/>
          <p:nvPr/>
        </p:nvSpPr>
        <p:spPr>
          <a:xfrm>
            <a:off x="1045030" y="5282365"/>
            <a:ext cx="7647708" cy="111843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bg1"/>
                </a:solidFill>
              </a:rPr>
              <a:t>Por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que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uma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língua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estrangeira</a:t>
            </a:r>
            <a:r>
              <a:rPr lang="en-US" sz="3000" b="1" dirty="0">
                <a:solidFill>
                  <a:schemeClr val="bg1"/>
                </a:solidFill>
              </a:rPr>
              <a:t> é </a:t>
            </a:r>
            <a:r>
              <a:rPr lang="en-US" sz="3000" b="1" dirty="0" err="1">
                <a:solidFill>
                  <a:schemeClr val="bg1"/>
                </a:solidFill>
              </a:rPr>
              <a:t>muito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difícil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mesmo</a:t>
            </a:r>
            <a:r>
              <a:rPr lang="en-US" sz="3000" b="1" dirty="0">
                <a:solidFill>
                  <a:schemeClr val="bg1"/>
                </a:solidFill>
              </a:rPr>
              <a:t>.</a:t>
            </a:r>
            <a:endParaRPr lang="pt-BR" sz="3000" dirty="0">
              <a:solidFill>
                <a:schemeClr val="bg1"/>
              </a:solidFill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5A9B9A63-07E8-4922-AE71-7538707379ED}"/>
              </a:ext>
            </a:extLst>
          </p:cNvPr>
          <p:cNvSpPr/>
          <p:nvPr/>
        </p:nvSpPr>
        <p:spPr>
          <a:xfrm>
            <a:off x="1045029" y="1869546"/>
            <a:ext cx="7647709" cy="91579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bg1"/>
                </a:solidFill>
              </a:rPr>
              <a:t>Por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que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ele</a:t>
            </a:r>
            <a:r>
              <a:rPr lang="en-US" sz="3000" b="1" dirty="0">
                <a:solidFill>
                  <a:schemeClr val="bg1"/>
                </a:solidFill>
              </a:rPr>
              <a:t>/</a:t>
            </a:r>
            <a:r>
              <a:rPr lang="en-US" sz="3000" b="1" dirty="0" err="1">
                <a:solidFill>
                  <a:schemeClr val="bg1"/>
                </a:solidFill>
              </a:rPr>
              <a:t>ela</a:t>
            </a:r>
            <a:r>
              <a:rPr lang="en-US" sz="3000" b="1" dirty="0">
                <a:solidFill>
                  <a:schemeClr val="bg1"/>
                </a:solidFill>
              </a:rPr>
              <a:t> tem </a:t>
            </a:r>
            <a:r>
              <a:rPr lang="en-US" sz="3000" b="1" dirty="0" err="1">
                <a:solidFill>
                  <a:schemeClr val="bg1"/>
                </a:solidFill>
              </a:rPr>
              <a:t>medo</a:t>
            </a:r>
            <a:r>
              <a:rPr lang="en-US" sz="3000" b="1" dirty="0">
                <a:solidFill>
                  <a:schemeClr val="bg1"/>
                </a:solidFill>
              </a:rPr>
              <a:t> de </a:t>
            </a:r>
            <a:r>
              <a:rPr lang="en-US" sz="3000" b="1" dirty="0" err="1">
                <a:solidFill>
                  <a:schemeClr val="bg1"/>
                </a:solidFill>
              </a:rPr>
              <a:t>sua</a:t>
            </a:r>
            <a:r>
              <a:rPr lang="en-US" sz="3000" b="1" dirty="0">
                <a:solidFill>
                  <a:schemeClr val="bg1"/>
                </a:solidFill>
              </a:rPr>
              <a:t> performance.</a:t>
            </a:r>
            <a:endParaRPr lang="pt-BR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475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enseCâmbio - O que é VET? O Valor Efetivo Total?">
            <a:extLst>
              <a:ext uri="{FF2B5EF4-FFF2-40B4-BE49-F238E27FC236}">
                <a16:creationId xmlns:a16="http://schemas.microsoft.com/office/drawing/2014/main" id="{CD612BFA-14BF-4658-BD24-A1E0B95E93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9" r="17086" b="-1"/>
          <a:stretch/>
        </p:blipFill>
        <p:spPr bwMode="auto">
          <a:xfrm>
            <a:off x="4637957" y="0"/>
            <a:ext cx="77064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3B5114-800F-46CD-8AA5-4B92D98E1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2320" y="726880"/>
            <a:ext cx="7706442" cy="1670119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pt-BR" sz="2500" dirty="0">
                <a:solidFill>
                  <a:schemeClr val="tx1"/>
                </a:solidFill>
              </a:rPr>
              <a:t>O método </a:t>
            </a:r>
            <a:r>
              <a:rPr lang="pt-BR" sz="2500" b="1" dirty="0">
                <a:solidFill>
                  <a:schemeClr val="tx1"/>
                </a:solidFill>
              </a:rPr>
              <a:t>DESSUGESTOPEDIA </a:t>
            </a:r>
            <a:r>
              <a:rPr lang="pt-BR" sz="2500" dirty="0">
                <a:solidFill>
                  <a:schemeClr val="tx1"/>
                </a:solidFill>
              </a:rPr>
              <a:t>utiliza a ideia de </a:t>
            </a:r>
            <a:r>
              <a:rPr lang="pt-BR" sz="2500" b="1" dirty="0">
                <a:solidFill>
                  <a:schemeClr val="tx1"/>
                </a:solidFill>
                <a:highlight>
                  <a:srgbClr val="FFFF00"/>
                </a:highlight>
              </a:rPr>
              <a:t>de-sugestionar</a:t>
            </a:r>
            <a:r>
              <a:rPr lang="pt-BR" sz="2500" dirty="0">
                <a:solidFill>
                  <a:schemeClr val="tx1"/>
                </a:solidFill>
              </a:rPr>
              <a:t> no sentido de propiciar um ambiente mais acolhedor e ajudar com que os estudantes...</a:t>
            </a:r>
            <a:endParaRPr lang="pt-BR" sz="2500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Direção Geral divulga novas logomarcas do IFRN Campus Currais ...">
            <a:extLst>
              <a:ext uri="{FF2B5EF4-FFF2-40B4-BE49-F238E27FC236}">
                <a16:creationId xmlns:a16="http://schemas.microsoft.com/office/drawing/2014/main" id="{03A8F79F-AE3A-4E44-8740-32E48325C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5129235"/>
            <a:ext cx="1516990" cy="172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AA33CF7C-C6FC-4F93-B2B8-5005AFBD5B86}"/>
              </a:ext>
            </a:extLst>
          </p:cNvPr>
          <p:cNvSpPr txBox="1">
            <a:spLocks/>
          </p:cNvSpPr>
          <p:nvPr/>
        </p:nvSpPr>
        <p:spPr>
          <a:xfrm>
            <a:off x="1597396" y="118309"/>
            <a:ext cx="4320209" cy="67586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4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QUESTION-</a:t>
            </a:r>
            <a:r>
              <a:rPr lang="pt-BR" sz="4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SIX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5A9B9A63-07E8-4922-AE71-7538707379ED}"/>
              </a:ext>
            </a:extLst>
          </p:cNvPr>
          <p:cNvSpPr/>
          <p:nvPr/>
        </p:nvSpPr>
        <p:spPr>
          <a:xfrm>
            <a:off x="1045026" y="3365945"/>
            <a:ext cx="7647709" cy="109659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bg1"/>
                </a:solidFill>
              </a:rPr>
              <a:t>possam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utilizar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plenamente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sua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capacidade</a:t>
            </a:r>
            <a:r>
              <a:rPr lang="en-US" sz="3000" b="1" dirty="0">
                <a:solidFill>
                  <a:schemeClr val="bg1"/>
                </a:solidFill>
              </a:rPr>
              <a:t> cerebral.</a:t>
            </a:r>
            <a:endParaRPr lang="pt-BR" sz="3000" dirty="0">
              <a:solidFill>
                <a:schemeClr val="bg1"/>
              </a:solidFill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5A9B9A63-07E8-4922-AE71-7538707379ED}"/>
              </a:ext>
            </a:extLst>
          </p:cNvPr>
          <p:cNvSpPr/>
          <p:nvPr/>
        </p:nvSpPr>
        <p:spPr>
          <a:xfrm>
            <a:off x="1045028" y="2544762"/>
            <a:ext cx="7647709" cy="66669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se </a:t>
            </a:r>
            <a:r>
              <a:rPr lang="en-US" sz="3000" b="1" dirty="0" err="1">
                <a:solidFill>
                  <a:schemeClr val="bg1"/>
                </a:solidFill>
              </a:rPr>
              <a:t>sintam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felizes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na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sala</a:t>
            </a:r>
            <a:r>
              <a:rPr lang="en-US" sz="3000" b="1" dirty="0">
                <a:solidFill>
                  <a:schemeClr val="bg1"/>
                </a:solidFill>
              </a:rPr>
              <a:t> de aula.</a:t>
            </a:r>
            <a:endParaRPr lang="pt-BR" sz="3000" dirty="0">
              <a:solidFill>
                <a:schemeClr val="bg1"/>
              </a:solidFill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23244BE-F3F8-4F73-BA47-D417443B1FC0}"/>
              </a:ext>
            </a:extLst>
          </p:cNvPr>
          <p:cNvSpPr/>
          <p:nvPr/>
        </p:nvSpPr>
        <p:spPr>
          <a:xfrm>
            <a:off x="1045026" y="4616586"/>
            <a:ext cx="7647709" cy="100233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bg1"/>
                </a:solidFill>
              </a:rPr>
              <a:t>não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vejam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seus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professores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como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seus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inimigos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potenciais</a:t>
            </a:r>
            <a:r>
              <a:rPr lang="en-US" sz="3000" b="1" dirty="0">
                <a:solidFill>
                  <a:schemeClr val="bg1"/>
                </a:solidFill>
              </a:rPr>
              <a:t>.</a:t>
            </a:r>
            <a:endParaRPr lang="pt-BR" sz="3000" dirty="0">
              <a:solidFill>
                <a:schemeClr val="bg1"/>
              </a:solidFill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75060F2D-810E-4832-AAE8-17A04BF0644B}"/>
              </a:ext>
            </a:extLst>
          </p:cNvPr>
          <p:cNvSpPr/>
          <p:nvPr/>
        </p:nvSpPr>
        <p:spPr>
          <a:xfrm>
            <a:off x="1045026" y="5766684"/>
            <a:ext cx="7647709" cy="66669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se </a:t>
            </a:r>
            <a:r>
              <a:rPr lang="en-US" sz="3000" b="1" dirty="0" err="1">
                <a:solidFill>
                  <a:schemeClr val="bg1"/>
                </a:solidFill>
              </a:rPr>
              <a:t>apaixonem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plenamente</a:t>
            </a:r>
            <a:r>
              <a:rPr lang="en-US" sz="3000" b="1" dirty="0">
                <a:solidFill>
                  <a:schemeClr val="bg1"/>
                </a:solidFill>
              </a:rPr>
              <a:t> pela aula.</a:t>
            </a:r>
            <a:endParaRPr lang="pt-BR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002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enseCâmbio - O que é VET? O Valor Efetivo Total?">
            <a:extLst>
              <a:ext uri="{FF2B5EF4-FFF2-40B4-BE49-F238E27FC236}">
                <a16:creationId xmlns:a16="http://schemas.microsoft.com/office/drawing/2014/main" id="{CD612BFA-14BF-4658-BD24-A1E0B95E93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9" r="17086" b="-1"/>
          <a:stretch/>
        </p:blipFill>
        <p:spPr bwMode="auto">
          <a:xfrm>
            <a:off x="4637957" y="0"/>
            <a:ext cx="77064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3B5114-800F-46CD-8AA5-4B92D98E1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2319" y="726880"/>
            <a:ext cx="7861923" cy="156730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pt-BR" sz="2500" dirty="0">
                <a:solidFill>
                  <a:schemeClr val="tx1"/>
                </a:solidFill>
              </a:rPr>
              <a:t>O método </a:t>
            </a:r>
            <a:r>
              <a:rPr lang="pt-BR" sz="2500" b="1" dirty="0">
                <a:solidFill>
                  <a:schemeClr val="tx1"/>
                </a:solidFill>
              </a:rPr>
              <a:t>DESSUGESTOPEDIA </a:t>
            </a:r>
            <a:r>
              <a:rPr lang="pt-BR" sz="2500" dirty="0">
                <a:solidFill>
                  <a:schemeClr val="tx1"/>
                </a:solidFill>
              </a:rPr>
              <a:t>utiliza _________ no ambiente de sala de aula para eliminar sentimentos negativos relacionados à aprendizagem:</a:t>
            </a:r>
            <a:endParaRPr lang="pt-BR" sz="2500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Direção Geral divulga novas logomarcas do IFRN Campus Currais ...">
            <a:extLst>
              <a:ext uri="{FF2B5EF4-FFF2-40B4-BE49-F238E27FC236}">
                <a16:creationId xmlns:a16="http://schemas.microsoft.com/office/drawing/2014/main" id="{03A8F79F-AE3A-4E44-8740-32E48325C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5129235"/>
            <a:ext cx="1516990" cy="172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AA33CF7C-C6FC-4F93-B2B8-5005AFBD5B86}"/>
              </a:ext>
            </a:extLst>
          </p:cNvPr>
          <p:cNvSpPr txBox="1">
            <a:spLocks/>
          </p:cNvSpPr>
          <p:nvPr/>
        </p:nvSpPr>
        <p:spPr>
          <a:xfrm>
            <a:off x="1597396" y="118309"/>
            <a:ext cx="5094952" cy="67586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4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QUESTION-</a:t>
            </a:r>
            <a:r>
              <a:rPr lang="pt-BR" sz="4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SEVEN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5A9B9A63-07E8-4922-AE71-7538707379ED}"/>
              </a:ext>
            </a:extLst>
          </p:cNvPr>
          <p:cNvSpPr/>
          <p:nvPr/>
        </p:nvSpPr>
        <p:spPr>
          <a:xfrm>
            <a:off x="2345635" y="4989575"/>
            <a:ext cx="6360047" cy="66669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bg1"/>
                </a:solidFill>
              </a:rPr>
              <a:t>fantoches</a:t>
            </a:r>
            <a:r>
              <a:rPr lang="en-US" sz="3000" b="1" dirty="0">
                <a:solidFill>
                  <a:schemeClr val="bg1"/>
                </a:solidFill>
              </a:rPr>
              <a:t> e </a:t>
            </a:r>
            <a:r>
              <a:rPr lang="en-US" sz="3000" b="1" dirty="0" err="1">
                <a:solidFill>
                  <a:schemeClr val="bg1"/>
                </a:solidFill>
              </a:rPr>
              <a:t>bonecos</a:t>
            </a:r>
            <a:r>
              <a:rPr lang="en-US" sz="3000" b="1" dirty="0">
                <a:solidFill>
                  <a:schemeClr val="bg1"/>
                </a:solidFill>
              </a:rPr>
              <a:t>.</a:t>
            </a:r>
            <a:endParaRPr lang="pt-BR" sz="3000" dirty="0">
              <a:solidFill>
                <a:schemeClr val="bg1"/>
              </a:solidFill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75060F2D-810E-4832-AAE8-17A04BF0644B}"/>
              </a:ext>
            </a:extLst>
          </p:cNvPr>
          <p:cNvSpPr/>
          <p:nvPr/>
        </p:nvSpPr>
        <p:spPr>
          <a:xfrm>
            <a:off x="2345635" y="2471336"/>
            <a:ext cx="6347100" cy="66669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bg1"/>
                </a:solidFill>
              </a:rPr>
              <a:t>plantas</a:t>
            </a:r>
            <a:r>
              <a:rPr lang="en-US" sz="3000" b="1" dirty="0">
                <a:solidFill>
                  <a:schemeClr val="bg1"/>
                </a:solidFill>
              </a:rPr>
              <a:t> e </a:t>
            </a:r>
            <a:r>
              <a:rPr lang="en-US" sz="3000" b="1" dirty="0" err="1">
                <a:solidFill>
                  <a:schemeClr val="bg1"/>
                </a:solidFill>
              </a:rPr>
              <a:t>mobília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diferenciada</a:t>
            </a:r>
            <a:r>
              <a:rPr lang="en-US" sz="3000" b="1" dirty="0">
                <a:solidFill>
                  <a:schemeClr val="bg1"/>
                </a:solidFill>
              </a:rPr>
              <a:t>.</a:t>
            </a:r>
            <a:endParaRPr lang="pt-BR" sz="3000" dirty="0">
              <a:solidFill>
                <a:schemeClr val="bg1"/>
              </a:solidFill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A954A150-0AAF-40A7-974B-044201ED6EB7}"/>
              </a:ext>
            </a:extLst>
          </p:cNvPr>
          <p:cNvSpPr/>
          <p:nvPr/>
        </p:nvSpPr>
        <p:spPr>
          <a:xfrm>
            <a:off x="2326571" y="5828988"/>
            <a:ext cx="6360047" cy="66669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bg1"/>
                </a:solidFill>
              </a:rPr>
              <a:t>artes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clássicas</a:t>
            </a:r>
            <a:r>
              <a:rPr lang="en-US" sz="3000" b="1" dirty="0">
                <a:solidFill>
                  <a:schemeClr val="bg1"/>
                </a:solidFill>
              </a:rPr>
              <a:t>.</a:t>
            </a:r>
            <a:endParaRPr lang="pt-BR" sz="3000" dirty="0">
              <a:solidFill>
                <a:schemeClr val="bg1"/>
              </a:solidFill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12548CE4-DCF6-4928-B79F-69CA31E430CA}"/>
              </a:ext>
            </a:extLst>
          </p:cNvPr>
          <p:cNvSpPr/>
          <p:nvPr/>
        </p:nvSpPr>
        <p:spPr>
          <a:xfrm>
            <a:off x="2345635" y="4150162"/>
            <a:ext cx="6360047" cy="66669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bg1"/>
                </a:solidFill>
              </a:rPr>
              <a:t>diversidade</a:t>
            </a:r>
            <a:r>
              <a:rPr lang="en-US" sz="3000" b="1" dirty="0">
                <a:solidFill>
                  <a:schemeClr val="bg1"/>
                </a:solidFill>
              </a:rPr>
              <a:t> de </a:t>
            </a:r>
            <a:r>
              <a:rPr lang="en-US" sz="3000" b="1" dirty="0" err="1">
                <a:solidFill>
                  <a:schemeClr val="bg1"/>
                </a:solidFill>
              </a:rPr>
              <a:t>mídias</a:t>
            </a:r>
            <a:r>
              <a:rPr lang="en-US" sz="3000" b="1" dirty="0">
                <a:solidFill>
                  <a:schemeClr val="bg1"/>
                </a:solidFill>
              </a:rPr>
              <a:t>.</a:t>
            </a:r>
            <a:endParaRPr lang="pt-BR" sz="3000" dirty="0">
              <a:solidFill>
                <a:schemeClr val="bg1"/>
              </a:solidFill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CC9F6055-DBCD-4EF1-8AFA-8E61C6344F7C}"/>
              </a:ext>
            </a:extLst>
          </p:cNvPr>
          <p:cNvSpPr/>
          <p:nvPr/>
        </p:nvSpPr>
        <p:spPr>
          <a:xfrm>
            <a:off x="2345635" y="3310749"/>
            <a:ext cx="6360047" cy="66669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bg1"/>
                </a:solidFill>
              </a:rPr>
              <a:t>auxiliares</a:t>
            </a:r>
            <a:r>
              <a:rPr lang="en-US" sz="3000" b="1" dirty="0">
                <a:solidFill>
                  <a:schemeClr val="bg1"/>
                </a:solidFill>
              </a:rPr>
              <a:t> e </a:t>
            </a:r>
            <a:r>
              <a:rPr lang="en-US" sz="3000" b="1" dirty="0" err="1">
                <a:solidFill>
                  <a:schemeClr val="bg1"/>
                </a:solidFill>
              </a:rPr>
              <a:t>alunos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monitores</a:t>
            </a:r>
            <a:r>
              <a:rPr lang="en-US" sz="3000" b="1" dirty="0">
                <a:solidFill>
                  <a:schemeClr val="bg1"/>
                </a:solidFill>
              </a:rPr>
              <a:t>.</a:t>
            </a:r>
            <a:endParaRPr lang="pt-BR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819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enseCâmbio - O que é VET? O Valor Efetivo Total?">
            <a:extLst>
              <a:ext uri="{FF2B5EF4-FFF2-40B4-BE49-F238E27FC236}">
                <a16:creationId xmlns:a16="http://schemas.microsoft.com/office/drawing/2014/main" id="{CD612BFA-14BF-4658-BD24-A1E0B95E93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9" r="17086" b="-1"/>
          <a:stretch/>
        </p:blipFill>
        <p:spPr bwMode="auto">
          <a:xfrm>
            <a:off x="4637957" y="0"/>
            <a:ext cx="77064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3B5114-800F-46CD-8AA5-4B92D98E1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443" y="726880"/>
            <a:ext cx="8119735" cy="889885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pt-BR" sz="2500" dirty="0">
                <a:solidFill>
                  <a:schemeClr val="tx1"/>
                </a:solidFill>
              </a:rPr>
              <a:t>Marque das opções abaixo quais </a:t>
            </a:r>
            <a:r>
              <a:rPr lang="pt-BR" sz="2500" b="1" dirty="0">
                <a:solidFill>
                  <a:schemeClr val="tx1"/>
                </a:solidFill>
                <a:highlight>
                  <a:srgbClr val="FFFF00"/>
                </a:highlight>
              </a:rPr>
              <a:t>não se utilizam </a:t>
            </a:r>
            <a:r>
              <a:rPr lang="pt-BR" sz="2500" dirty="0">
                <a:solidFill>
                  <a:schemeClr val="tx1"/>
                </a:solidFill>
              </a:rPr>
              <a:t>no método </a:t>
            </a:r>
            <a:r>
              <a:rPr lang="pt-BR" sz="2500" b="1" dirty="0">
                <a:solidFill>
                  <a:schemeClr val="tx1"/>
                </a:solidFill>
              </a:rPr>
              <a:t>DESUGGESTOPEDIA/SUGGESTOPEDIA </a:t>
            </a:r>
            <a:r>
              <a:rPr lang="pt-BR" sz="2500" dirty="0">
                <a:solidFill>
                  <a:schemeClr val="tx1"/>
                </a:solidFill>
              </a:rPr>
              <a:t>no ambiente de sala de aula:</a:t>
            </a:r>
            <a:endParaRPr lang="pt-BR" sz="2500" b="1" dirty="0">
              <a:solidFill>
                <a:schemeClr val="tx1"/>
              </a:solidFill>
            </a:endParaRPr>
          </a:p>
        </p:txBody>
      </p:sp>
      <p:pic>
        <p:nvPicPr>
          <p:cNvPr id="4" name="Picture 2" descr="Direção Geral divulga novas logomarcas do IFRN Campus Currais ...">
            <a:extLst>
              <a:ext uri="{FF2B5EF4-FFF2-40B4-BE49-F238E27FC236}">
                <a16:creationId xmlns:a16="http://schemas.microsoft.com/office/drawing/2014/main" id="{03A8F79F-AE3A-4E44-8740-32E48325C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" y="5129235"/>
            <a:ext cx="1516990" cy="172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AA33CF7C-C6FC-4F93-B2B8-5005AFBD5B86}"/>
              </a:ext>
            </a:extLst>
          </p:cNvPr>
          <p:cNvSpPr txBox="1">
            <a:spLocks/>
          </p:cNvSpPr>
          <p:nvPr/>
        </p:nvSpPr>
        <p:spPr>
          <a:xfrm>
            <a:off x="1597396" y="118309"/>
            <a:ext cx="5253978" cy="67586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4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QUESTION-</a:t>
            </a:r>
            <a:r>
              <a:rPr lang="pt-BR" sz="4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EIGHT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75060F2D-810E-4832-AAE8-17A04BF0644B}"/>
              </a:ext>
            </a:extLst>
          </p:cNvPr>
          <p:cNvSpPr/>
          <p:nvPr/>
        </p:nvSpPr>
        <p:spPr>
          <a:xfrm>
            <a:off x="583950" y="2051630"/>
            <a:ext cx="1986972" cy="66669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bg1"/>
                </a:solidFill>
              </a:rPr>
              <a:t>plantas</a:t>
            </a:r>
            <a:endParaRPr lang="pt-BR" sz="3000" dirty="0">
              <a:solidFill>
                <a:schemeClr val="bg1"/>
              </a:solidFill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CC9F6055-DBCD-4EF1-8AFA-8E61C6344F7C}"/>
              </a:ext>
            </a:extLst>
          </p:cNvPr>
          <p:cNvSpPr/>
          <p:nvPr/>
        </p:nvSpPr>
        <p:spPr>
          <a:xfrm>
            <a:off x="583950" y="3859217"/>
            <a:ext cx="1986972" cy="66669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bg1"/>
                </a:solidFill>
              </a:rPr>
              <a:t>música</a:t>
            </a:r>
            <a:endParaRPr lang="pt-BR" sz="3000" dirty="0">
              <a:solidFill>
                <a:schemeClr val="bg1"/>
              </a:solidFill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E32B3F71-1BAF-4474-8DFF-C639AC487C9B}"/>
              </a:ext>
            </a:extLst>
          </p:cNvPr>
          <p:cNvSpPr/>
          <p:nvPr/>
        </p:nvSpPr>
        <p:spPr>
          <a:xfrm>
            <a:off x="583950" y="2969823"/>
            <a:ext cx="1986972" cy="66669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bg1"/>
                </a:solidFill>
              </a:rPr>
              <a:t>móveis</a:t>
            </a:r>
            <a:endParaRPr lang="pt-BR" sz="3000" dirty="0">
              <a:solidFill>
                <a:schemeClr val="bg1"/>
              </a:solidFill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90BEF695-2029-44BB-B4BF-C326682BBDC8}"/>
              </a:ext>
            </a:extLst>
          </p:cNvPr>
          <p:cNvSpPr/>
          <p:nvPr/>
        </p:nvSpPr>
        <p:spPr>
          <a:xfrm>
            <a:off x="6285467" y="3877082"/>
            <a:ext cx="3013712" cy="66669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bg1"/>
                </a:solidFill>
              </a:rPr>
              <a:t>Voz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r>
              <a:rPr lang="en-US" sz="3000" b="1" dirty="0" err="1">
                <a:solidFill>
                  <a:schemeClr val="bg1"/>
                </a:solidFill>
              </a:rPr>
              <a:t>entonada</a:t>
            </a:r>
            <a:endParaRPr lang="pt-BR" sz="3000" dirty="0">
              <a:solidFill>
                <a:schemeClr val="bg1"/>
              </a:solidFill>
            </a:endParaRP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F2624148-56A3-4A20-978A-678B5524284F}"/>
              </a:ext>
            </a:extLst>
          </p:cNvPr>
          <p:cNvSpPr/>
          <p:nvPr/>
        </p:nvSpPr>
        <p:spPr>
          <a:xfrm>
            <a:off x="3015723" y="2969822"/>
            <a:ext cx="3013712" cy="66669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</a:rPr>
              <a:t>Pinturas</a:t>
            </a:r>
            <a:endParaRPr lang="pt-BR" sz="3000" dirty="0">
              <a:solidFill>
                <a:schemeClr val="bg1"/>
              </a:solidFill>
            </a:endParaRP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B7D10D0B-E97B-4E21-9161-400946B88EC5}"/>
              </a:ext>
            </a:extLst>
          </p:cNvPr>
          <p:cNvSpPr/>
          <p:nvPr/>
        </p:nvSpPr>
        <p:spPr>
          <a:xfrm>
            <a:off x="3015723" y="2082703"/>
            <a:ext cx="3013712" cy="66669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bg1"/>
                </a:solidFill>
              </a:rPr>
              <a:t>Almofadas</a:t>
            </a:r>
            <a:endParaRPr lang="pt-BR" sz="3000" dirty="0">
              <a:solidFill>
                <a:schemeClr val="bg1"/>
              </a:solidFill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664F6661-82AF-40C0-B51B-E3153BBC6DE4}"/>
              </a:ext>
            </a:extLst>
          </p:cNvPr>
          <p:cNvSpPr/>
          <p:nvPr/>
        </p:nvSpPr>
        <p:spPr>
          <a:xfrm>
            <a:off x="6285467" y="2071297"/>
            <a:ext cx="3013712" cy="66669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bg1"/>
                </a:solidFill>
              </a:rPr>
              <a:t>Travesseiros</a:t>
            </a:r>
            <a:r>
              <a:rPr lang="en-US" sz="3000" b="1" dirty="0">
                <a:solidFill>
                  <a:schemeClr val="bg1"/>
                </a:solidFill>
              </a:rPr>
              <a:t> </a:t>
            </a:r>
            <a:endParaRPr lang="pt-BR" sz="3000" dirty="0">
              <a:solidFill>
                <a:schemeClr val="bg1"/>
              </a:solidFill>
            </a:endParaRP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FCEC960B-BB7F-470B-90EA-ACEC05C3935C}"/>
              </a:ext>
            </a:extLst>
          </p:cNvPr>
          <p:cNvSpPr/>
          <p:nvPr/>
        </p:nvSpPr>
        <p:spPr>
          <a:xfrm>
            <a:off x="3015723" y="3912325"/>
            <a:ext cx="3013712" cy="66669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bg1"/>
                </a:solidFill>
              </a:rPr>
              <a:t>Brinquedos</a:t>
            </a:r>
            <a:r>
              <a:rPr lang="en-US" sz="3000" b="1" dirty="0">
                <a:solidFill>
                  <a:schemeClr val="bg1"/>
                </a:solidFill>
              </a:rPr>
              <a:t>  </a:t>
            </a:r>
            <a:endParaRPr lang="pt-BR" sz="3000" dirty="0">
              <a:solidFill>
                <a:schemeClr val="bg1"/>
              </a:solidFill>
            </a:endParaRP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713BA10A-553B-4B0E-A5F1-E24F764A61EA}"/>
              </a:ext>
            </a:extLst>
          </p:cNvPr>
          <p:cNvSpPr/>
          <p:nvPr/>
        </p:nvSpPr>
        <p:spPr>
          <a:xfrm>
            <a:off x="6285467" y="3010076"/>
            <a:ext cx="3013712" cy="66669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bg1"/>
                </a:solidFill>
              </a:rPr>
              <a:t>Máscaras</a:t>
            </a:r>
            <a:r>
              <a:rPr lang="en-US" sz="3000" b="1" dirty="0">
                <a:solidFill>
                  <a:schemeClr val="bg1"/>
                </a:solidFill>
              </a:rPr>
              <a:t>  </a:t>
            </a:r>
            <a:endParaRPr lang="pt-BR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105243"/>
      </p:ext>
    </p:extLst>
  </p:cSld>
  <p:clrMapOvr>
    <a:masterClrMapping/>
  </p:clrMapOvr>
</p:sld>
</file>

<file path=ppt/theme/theme1.xml><?xml version="1.0" encoding="utf-8"?>
<a:theme xmlns:a="http://schemas.openxmlformats.org/drawingml/2006/main" name="Cacho">
  <a:themeElements>
    <a:clrScheme name="Cach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ch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4D997F2EABD549A264BAFC246AB9BB" ma:contentTypeVersion="10" ma:contentTypeDescription="Create a new document." ma:contentTypeScope="" ma:versionID="69c12efc407e6dd437c6ad2b084b9805">
  <xsd:schema xmlns:xsd="http://www.w3.org/2001/XMLSchema" xmlns:xs="http://www.w3.org/2001/XMLSchema" xmlns:p="http://schemas.microsoft.com/office/2006/metadata/properties" xmlns:ns3="599a3a66-412f-4d24-bce9-6e00be8380cc" targetNamespace="http://schemas.microsoft.com/office/2006/metadata/properties" ma:root="true" ma:fieldsID="ff96820fee3a19fe1f3991307fdf3540" ns3:_="">
    <xsd:import namespace="599a3a66-412f-4d24-bce9-6e00be8380c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9a3a66-412f-4d24-bce9-6e00be8380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786E577-87F9-4CDA-AC8D-7468DF68541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2E40CB0-D99C-476C-99D5-F8E9E17EB7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9a3a66-412f-4d24-bce9-6e00be8380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059BBB0-5D0E-4161-AF47-DEF9C78D121D}">
  <ds:schemaRefs>
    <ds:schemaRef ds:uri="http://purl.org/dc/dcmitype/"/>
    <ds:schemaRef ds:uri="http://purl.org/dc/elements/1.1/"/>
    <ds:schemaRef ds:uri="http://schemas.microsoft.com/office/2006/documentManagement/types"/>
    <ds:schemaRef ds:uri="599a3a66-412f-4d24-bce9-6e00be8380cc"/>
    <ds:schemaRef ds:uri="http://purl.org/dc/terms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1266</TotalTime>
  <Words>1027</Words>
  <Application>Microsoft Office PowerPoint</Application>
  <PresentationFormat>Widescreen</PresentationFormat>
  <Paragraphs>175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Century Gothic</vt:lpstr>
      <vt:lpstr>Wingdings 3</vt:lpstr>
      <vt:lpstr>Cacho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Thank you very much! (84) 996-087-119 cristianebrito1978@gmail.com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Metodologias mais conhecidas no Ensino-aprendizagem de língua inglesa</dc:title>
  <dc:creator>Cristiane de Brito Cruz</dc:creator>
  <cp:lastModifiedBy>Cristiane de Brito Cruz</cp:lastModifiedBy>
  <cp:revision>193</cp:revision>
  <dcterms:created xsi:type="dcterms:W3CDTF">2020-06-17T16:59:06Z</dcterms:created>
  <dcterms:modified xsi:type="dcterms:W3CDTF">2020-09-01T20:10:49Z</dcterms:modified>
</cp:coreProperties>
</file>