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33"/>
  </p:notesMasterIdLst>
  <p:sldIdLst>
    <p:sldId id="367" r:id="rId5"/>
    <p:sldId id="402" r:id="rId6"/>
    <p:sldId id="368" r:id="rId7"/>
    <p:sldId id="369" r:id="rId8"/>
    <p:sldId id="381" r:id="rId9"/>
    <p:sldId id="371" r:id="rId10"/>
    <p:sldId id="372" r:id="rId11"/>
    <p:sldId id="374" r:id="rId12"/>
    <p:sldId id="373" r:id="rId13"/>
    <p:sldId id="403" r:id="rId14"/>
    <p:sldId id="375" r:id="rId15"/>
    <p:sldId id="404" r:id="rId16"/>
    <p:sldId id="405" r:id="rId17"/>
    <p:sldId id="384" r:id="rId18"/>
    <p:sldId id="383" r:id="rId19"/>
    <p:sldId id="385" r:id="rId20"/>
    <p:sldId id="400" r:id="rId21"/>
    <p:sldId id="387" r:id="rId22"/>
    <p:sldId id="388" r:id="rId23"/>
    <p:sldId id="391" r:id="rId24"/>
    <p:sldId id="392" r:id="rId25"/>
    <p:sldId id="393" r:id="rId26"/>
    <p:sldId id="394" r:id="rId27"/>
    <p:sldId id="395" r:id="rId28"/>
    <p:sldId id="396" r:id="rId29"/>
    <p:sldId id="406" r:id="rId30"/>
    <p:sldId id="397" r:id="rId31"/>
    <p:sldId id="31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ane de Brito Cruz" initials="CdBC" lastIdx="1" clrIdx="0">
    <p:extLst>
      <p:ext uri="{19B8F6BF-5375-455C-9EA6-DF929625EA0E}">
        <p15:presenceInfo xmlns:p15="http://schemas.microsoft.com/office/powerpoint/2012/main" userId="Cristiane de Brito Cru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EE104F"/>
    <a:srgbClr val="11D3ED"/>
    <a:srgbClr val="53E618"/>
    <a:srgbClr val="4CCA06"/>
    <a:srgbClr val="F8A2F8"/>
    <a:srgbClr val="CC66FF"/>
    <a:srgbClr val="F254F2"/>
    <a:srgbClr val="72CC04"/>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249" autoAdjust="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E4D62-130B-46E2-830F-33B4D27D50CE}" type="datetimeFigureOut">
              <a:rPr lang="pt-BR" smtClean="0"/>
              <a:t>20/06/2020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08A13-04D3-44C4-8927-319EE84BB69D}" type="slidenum">
              <a:rPr lang="pt-BR" smtClean="0"/>
              <a:t>‹nº›</a:t>
            </a:fld>
            <a:endParaRPr lang="pt-BR"/>
          </a:p>
        </p:txBody>
      </p:sp>
    </p:spTree>
    <p:extLst>
      <p:ext uri="{BB962C8B-B14F-4D97-AF65-F5344CB8AC3E}">
        <p14:creationId xmlns:p14="http://schemas.microsoft.com/office/powerpoint/2010/main" val="2947261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419022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14563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E633F-9882-4A5C-83A2-1109D0C73261}" type="slidenum">
              <a:rPr lang="en-US" smtClean="0"/>
              <a:pPr/>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3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03062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7600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834374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992658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35606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20760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509085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26942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62468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55565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325469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293705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6A4B53A7-3209-46A6-9454-F38EAC8F11E7}" type="datetimeFigureOut">
              <a:rPr lang="en-US" smtClean="0"/>
              <a:pPr/>
              <a:t>6/20/2020</a:t>
            </a:fld>
            <a:endParaRPr lang="en-US" dirty="0"/>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7CE633F-9882-4A5C-83A2-1109D0C73261}" type="slidenum">
              <a:rPr lang="en-US" smtClean="0"/>
              <a:pPr/>
              <a:t>‹nº›</a:t>
            </a:fld>
            <a:endParaRPr lang="en-US"/>
          </a:p>
        </p:txBody>
      </p:sp>
    </p:spTree>
    <p:extLst>
      <p:ext uri="{BB962C8B-B14F-4D97-AF65-F5344CB8AC3E}">
        <p14:creationId xmlns:p14="http://schemas.microsoft.com/office/powerpoint/2010/main" val="13540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A4B53A7-3209-46A6-9454-F38EAC8F11E7}" type="datetimeFigureOut">
              <a:rPr lang="en-US" smtClean="0"/>
              <a:pPr/>
              <a:t>6/20/2020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7CE633F-9882-4A5C-83A2-1109D0C73261}" type="slidenum">
              <a:rPr lang="en-US" smtClean="0"/>
              <a:pPr/>
              <a:t>‹nº›</a:t>
            </a:fld>
            <a:endParaRPr lang="en-US"/>
          </a:p>
        </p:txBody>
      </p:sp>
    </p:spTree>
    <p:extLst>
      <p:ext uri="{BB962C8B-B14F-4D97-AF65-F5344CB8AC3E}">
        <p14:creationId xmlns:p14="http://schemas.microsoft.com/office/powerpoint/2010/main" val="41037033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cristianebrito1978@gmail.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hyperlink" Target="https://docente.ifrn.edu.br/cristianecruz/projetos-de-extensao/spanglis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Symbiosis wanted ad: text, images, music, video | Glogster EDU ...">
            <a:extLst>
              <a:ext uri="{FF2B5EF4-FFF2-40B4-BE49-F238E27FC236}">
                <a16:creationId xmlns:a16="http://schemas.microsoft.com/office/drawing/2014/main" id="{10142324-93CC-4CD9-A916-5F856ACE5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10" name="Subtítulo 2">
            <a:extLst>
              <a:ext uri="{FF2B5EF4-FFF2-40B4-BE49-F238E27FC236}">
                <a16:creationId xmlns:a16="http://schemas.microsoft.com/office/drawing/2014/main" id="{001CEEE5-D251-44CB-A998-3179CB559EED}"/>
              </a:ext>
            </a:extLst>
          </p:cNvPr>
          <p:cNvSpPr txBox="1">
            <a:spLocks/>
          </p:cNvSpPr>
          <p:nvPr/>
        </p:nvSpPr>
        <p:spPr>
          <a:xfrm>
            <a:off x="3910519" y="5390992"/>
            <a:ext cx="8066498" cy="1087630"/>
          </a:xfrm>
          <a:prstGeom prst="rect">
            <a:avLst/>
          </a:prstGeom>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r">
              <a:spcBef>
                <a:spcPts val="0"/>
              </a:spcBef>
            </a:pPr>
            <a:r>
              <a:rPr lang="pt-BR" sz="2000" b="1" dirty="0">
                <a:solidFill>
                  <a:schemeClr val="bg1"/>
                </a:solidFill>
              </a:rPr>
              <a:t>Coordenadora: </a:t>
            </a:r>
            <a:r>
              <a:rPr lang="pt-BR" sz="2000" dirty="0" err="1">
                <a:solidFill>
                  <a:schemeClr val="bg1"/>
                </a:solidFill>
              </a:rPr>
              <a:t>Profª</a:t>
            </a:r>
            <a:r>
              <a:rPr lang="pt-BR" sz="2000" dirty="0">
                <a:solidFill>
                  <a:schemeClr val="bg1"/>
                </a:solidFill>
              </a:rPr>
              <a:t>. Ma. Cristiane de Brito Cruz </a:t>
            </a:r>
          </a:p>
          <a:p>
            <a:pPr algn="r">
              <a:spcBef>
                <a:spcPts val="0"/>
              </a:spcBef>
            </a:pPr>
            <a:r>
              <a:rPr lang="pt-BR" sz="2000" b="1" dirty="0">
                <a:solidFill>
                  <a:schemeClr val="bg1"/>
                </a:solidFill>
              </a:rPr>
              <a:t>Aluna voluntária: </a:t>
            </a:r>
            <a:r>
              <a:rPr lang="pt-BR" sz="2000" dirty="0">
                <a:solidFill>
                  <a:schemeClr val="bg1"/>
                </a:solidFill>
              </a:rPr>
              <a:t>Kelly Aline Hipólito de Medeiros</a:t>
            </a:r>
          </a:p>
          <a:p>
            <a:pPr algn="r">
              <a:spcBef>
                <a:spcPts val="0"/>
              </a:spcBef>
            </a:pPr>
            <a:r>
              <a:rPr lang="pt-BR" sz="2000" b="1" dirty="0">
                <a:solidFill>
                  <a:schemeClr val="bg1"/>
                </a:solidFill>
              </a:rPr>
              <a:t>Aluna bolsista: </a:t>
            </a:r>
            <a:r>
              <a:rPr lang="pt-BR" sz="2000" dirty="0" err="1">
                <a:solidFill>
                  <a:schemeClr val="bg1"/>
                </a:solidFill>
              </a:rPr>
              <a:t>Eline</a:t>
            </a:r>
            <a:r>
              <a:rPr lang="pt-BR" sz="2000" dirty="0">
                <a:solidFill>
                  <a:schemeClr val="bg1"/>
                </a:solidFill>
              </a:rPr>
              <a:t> Costa de Lima </a:t>
            </a:r>
          </a:p>
        </p:txBody>
      </p:sp>
      <p:pic>
        <p:nvPicPr>
          <p:cNvPr id="11" name="Imagem 10">
            <a:extLst>
              <a:ext uri="{FF2B5EF4-FFF2-40B4-BE49-F238E27FC236}">
                <a16:creationId xmlns:a16="http://schemas.microsoft.com/office/drawing/2014/main" id="{9CF15BE9-F9A6-4D88-A6F3-2D1F498112BF}"/>
              </a:ext>
            </a:extLst>
          </p:cNvPr>
          <p:cNvPicPr>
            <a:picLocks noChangeAspect="1"/>
          </p:cNvPicPr>
          <p:nvPr/>
        </p:nvPicPr>
        <p:blipFill rotWithShape="1">
          <a:blip r:embed="rId3">
            <a:extLst>
              <a:ext uri="{28A0092B-C50C-407E-A947-70E740481C1C}">
                <a14:useLocalDpi xmlns:a14="http://schemas.microsoft.com/office/drawing/2010/main" val="0"/>
              </a:ext>
            </a:extLst>
          </a:blip>
          <a:srcRect l="8554" t="17913" r="10009" b="6365"/>
          <a:stretch/>
        </p:blipFill>
        <p:spPr>
          <a:xfrm>
            <a:off x="311285" y="4053899"/>
            <a:ext cx="3404682" cy="2274059"/>
          </a:xfrm>
          <a:prstGeom prst="rect">
            <a:avLst/>
          </a:prstGeom>
        </p:spPr>
      </p:pic>
      <p:sp>
        <p:nvSpPr>
          <p:cNvPr id="12" name="Título 1">
            <a:extLst>
              <a:ext uri="{FF2B5EF4-FFF2-40B4-BE49-F238E27FC236}">
                <a16:creationId xmlns:a16="http://schemas.microsoft.com/office/drawing/2014/main" id="{E80E74D3-32D3-4176-B221-F0469D34666F}"/>
              </a:ext>
            </a:extLst>
          </p:cNvPr>
          <p:cNvSpPr txBox="1">
            <a:spLocks/>
          </p:cNvSpPr>
          <p:nvPr/>
        </p:nvSpPr>
        <p:spPr>
          <a:xfrm>
            <a:off x="2470825" y="183960"/>
            <a:ext cx="8283064" cy="1080638"/>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pt-BR" sz="2200" b="1" dirty="0" err="1">
                <a:solidFill>
                  <a:schemeClr val="bg1"/>
                </a:solidFill>
              </a:rPr>
              <a:t>Pró-reitoria</a:t>
            </a:r>
            <a:r>
              <a:rPr lang="pt-BR" sz="2200" b="1" dirty="0">
                <a:solidFill>
                  <a:schemeClr val="bg1"/>
                </a:solidFill>
              </a:rPr>
              <a:t> de Extensão</a:t>
            </a:r>
            <a:br>
              <a:rPr lang="pt-BR" sz="2200" b="1" dirty="0">
                <a:solidFill>
                  <a:schemeClr val="bg1"/>
                </a:solidFill>
              </a:rPr>
            </a:br>
            <a:r>
              <a:rPr lang="pt-BR" sz="2200" b="1" dirty="0">
                <a:solidFill>
                  <a:schemeClr val="bg1"/>
                </a:solidFill>
              </a:rPr>
              <a:t>Programa de Apoio Institucional à Extensão</a:t>
            </a:r>
            <a:br>
              <a:rPr lang="pt-BR" sz="2200" b="1" dirty="0">
                <a:solidFill>
                  <a:schemeClr val="bg1"/>
                </a:solidFill>
              </a:rPr>
            </a:br>
            <a:r>
              <a:rPr lang="pt-BR" sz="2200" b="1" dirty="0">
                <a:solidFill>
                  <a:schemeClr val="bg1"/>
                </a:solidFill>
              </a:rPr>
              <a:t>Coordenação de Extensão do IFRN campus Currais Novos</a:t>
            </a:r>
          </a:p>
        </p:txBody>
      </p:sp>
      <p:cxnSp>
        <p:nvCxnSpPr>
          <p:cNvPr id="16" name="Conector reto 15">
            <a:extLst>
              <a:ext uri="{FF2B5EF4-FFF2-40B4-BE49-F238E27FC236}">
                <a16:creationId xmlns:a16="http://schemas.microsoft.com/office/drawing/2014/main" id="{62191DEF-C6E9-43F3-8DF9-27189B698EE5}"/>
              </a:ext>
            </a:extLst>
          </p:cNvPr>
          <p:cNvCxnSpPr>
            <a:cxnSpLocks/>
          </p:cNvCxnSpPr>
          <p:nvPr/>
        </p:nvCxnSpPr>
        <p:spPr>
          <a:xfrm>
            <a:off x="144850" y="2451653"/>
            <a:ext cx="159118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7" name="Título 1">
            <a:extLst>
              <a:ext uri="{FF2B5EF4-FFF2-40B4-BE49-F238E27FC236}">
                <a16:creationId xmlns:a16="http://schemas.microsoft.com/office/drawing/2014/main" id="{6AFB8009-F13E-4239-A036-E02FD6D8365E}"/>
              </a:ext>
            </a:extLst>
          </p:cNvPr>
          <p:cNvSpPr txBox="1">
            <a:spLocks/>
          </p:cNvSpPr>
          <p:nvPr/>
        </p:nvSpPr>
        <p:spPr>
          <a:xfrm>
            <a:off x="3171217" y="2295728"/>
            <a:ext cx="5680953" cy="208202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500" b="1" dirty="0">
                <a:solidFill>
                  <a:schemeClr val="bg1"/>
                </a:solidFill>
                <a:effectLst>
                  <a:outerShdw blurRad="38100" dist="38100" dir="2700000" algn="tl">
                    <a:srgbClr val="000000">
                      <a:alpha val="43137"/>
                    </a:srgbClr>
                  </a:outerShdw>
                </a:effectLst>
              </a:rPr>
              <a:t>P</a:t>
            </a:r>
            <a:r>
              <a:rPr lang="en-US" sz="6500" b="1" dirty="0">
                <a:solidFill>
                  <a:srgbClr val="0066FF"/>
                </a:solidFill>
                <a:effectLst>
                  <a:outerShdw blurRad="38100" dist="38100" dir="2700000" algn="tl">
                    <a:srgbClr val="000000">
                      <a:alpha val="43137"/>
                    </a:srgbClr>
                  </a:outerShdw>
                </a:effectLst>
              </a:rPr>
              <a:t>O</a:t>
            </a:r>
            <a:r>
              <a:rPr lang="en-US" sz="6500" b="1" dirty="0">
                <a:solidFill>
                  <a:srgbClr val="FF0000"/>
                </a:solidFill>
                <a:effectLst>
                  <a:outerShdw blurRad="38100" dist="38100" dir="2700000" algn="tl">
                    <a:srgbClr val="000000">
                      <a:alpha val="43137"/>
                    </a:srgbClr>
                  </a:outerShdw>
                </a:effectLst>
              </a:rPr>
              <a:t>S</a:t>
            </a:r>
            <a:r>
              <a:rPr lang="en-US" sz="6500" b="1" dirty="0">
                <a:solidFill>
                  <a:schemeClr val="bg2">
                    <a:lumMod val="50000"/>
                  </a:schemeClr>
                </a:solidFill>
                <a:effectLst>
                  <a:outerShdw blurRad="38100" dist="38100" dir="2700000" algn="tl">
                    <a:srgbClr val="000000">
                      <a:alpha val="43137"/>
                    </a:srgbClr>
                  </a:outerShdw>
                </a:effectLst>
              </a:rPr>
              <a:t>T</a:t>
            </a:r>
            <a:r>
              <a:rPr lang="en-US" sz="6500" b="1" dirty="0">
                <a:solidFill>
                  <a:schemeClr val="accent2"/>
                </a:solidFill>
                <a:effectLst>
                  <a:outerShdw blurRad="38100" dist="38100" dir="2700000" algn="tl">
                    <a:srgbClr val="000000">
                      <a:alpha val="43137"/>
                    </a:srgbClr>
                  </a:outerShdw>
                </a:effectLst>
              </a:rPr>
              <a:t>M</a:t>
            </a:r>
            <a:r>
              <a:rPr lang="en-US" sz="6500" b="1" dirty="0">
                <a:solidFill>
                  <a:srgbClr val="F254F2"/>
                </a:solidFill>
                <a:effectLst>
                  <a:outerShdw blurRad="38100" dist="38100" dir="2700000" algn="tl">
                    <a:srgbClr val="000000">
                      <a:alpha val="43137"/>
                    </a:srgbClr>
                  </a:outerShdw>
                </a:effectLst>
              </a:rPr>
              <a:t>E</a:t>
            </a:r>
            <a:r>
              <a:rPr lang="en-US" sz="6500" b="1" dirty="0">
                <a:solidFill>
                  <a:srgbClr val="00B0F0"/>
                </a:solidFill>
                <a:effectLst>
                  <a:outerShdw blurRad="38100" dist="38100" dir="2700000" algn="tl">
                    <a:srgbClr val="000000">
                      <a:alpha val="43137"/>
                    </a:srgbClr>
                  </a:outerShdw>
                </a:effectLst>
              </a:rPr>
              <a:t>T</a:t>
            </a:r>
            <a:r>
              <a:rPr lang="en-US" sz="6500" b="1" dirty="0">
                <a:solidFill>
                  <a:srgbClr val="A365D1"/>
                </a:solidFill>
                <a:effectLst>
                  <a:outerShdw blurRad="38100" dist="38100" dir="2700000" algn="tl">
                    <a:srgbClr val="000000">
                      <a:alpha val="43137"/>
                    </a:srgbClr>
                  </a:outerShdw>
                </a:effectLst>
              </a:rPr>
              <a:t>H</a:t>
            </a:r>
            <a:r>
              <a:rPr lang="en-US" sz="6500" b="1" dirty="0">
                <a:solidFill>
                  <a:srgbClr val="72CC04"/>
                </a:solidFill>
                <a:effectLst>
                  <a:outerShdw blurRad="38100" dist="38100" dir="2700000" algn="tl">
                    <a:srgbClr val="000000">
                      <a:alpha val="43137"/>
                    </a:srgbClr>
                  </a:outerShdw>
                </a:effectLst>
              </a:rPr>
              <a:t>O</a:t>
            </a:r>
            <a:r>
              <a:rPr lang="en-US" sz="6500" b="1" dirty="0">
                <a:solidFill>
                  <a:schemeClr val="bg1">
                    <a:lumMod val="50000"/>
                  </a:schemeClr>
                </a:solidFill>
                <a:effectLst>
                  <a:outerShdw blurRad="38100" dist="38100" dir="2700000" algn="tl">
                    <a:srgbClr val="000000">
                      <a:alpha val="43137"/>
                    </a:srgbClr>
                  </a:outerShdw>
                </a:effectLst>
              </a:rPr>
              <a:t>D</a:t>
            </a:r>
            <a:r>
              <a:rPr lang="en-US" sz="6500" b="1" dirty="0">
                <a:solidFill>
                  <a:srgbClr val="4CCA06"/>
                </a:solidFill>
                <a:effectLst>
                  <a:outerShdw blurRad="38100" dist="38100" dir="2700000" algn="tl">
                    <a:srgbClr val="000000">
                      <a:alpha val="43137"/>
                    </a:srgbClr>
                  </a:outerShdw>
                </a:effectLst>
              </a:rPr>
              <a:t> </a:t>
            </a:r>
            <a:r>
              <a:rPr lang="en-US" sz="6500" b="1" dirty="0">
                <a:solidFill>
                  <a:srgbClr val="FFC000"/>
                </a:solidFill>
                <a:effectLst>
                  <a:outerShdw blurRad="38100" dist="38100" dir="2700000" algn="tl">
                    <a:srgbClr val="000000">
                      <a:alpha val="43137"/>
                    </a:srgbClr>
                  </a:outerShdw>
                </a:effectLst>
              </a:rPr>
              <a:t>P</a:t>
            </a:r>
            <a:r>
              <a:rPr lang="en-US" sz="6500" b="1" dirty="0">
                <a:solidFill>
                  <a:schemeClr val="accent1">
                    <a:lumMod val="75000"/>
                  </a:schemeClr>
                </a:solidFill>
                <a:effectLst>
                  <a:outerShdw blurRad="38100" dist="38100" dir="2700000" algn="tl">
                    <a:srgbClr val="000000">
                      <a:alpha val="43137"/>
                    </a:srgbClr>
                  </a:outerShdw>
                </a:effectLst>
              </a:rPr>
              <a:t>E</a:t>
            </a:r>
            <a:r>
              <a:rPr lang="en-US" sz="6500" b="1" dirty="0">
                <a:solidFill>
                  <a:srgbClr val="0066FF"/>
                </a:solidFill>
                <a:effectLst>
                  <a:outerShdw blurRad="38100" dist="38100" dir="2700000" algn="tl">
                    <a:srgbClr val="000000">
                      <a:alpha val="43137"/>
                    </a:srgbClr>
                  </a:outerShdw>
                </a:effectLst>
              </a:rPr>
              <a:t>D</a:t>
            </a:r>
            <a:r>
              <a:rPr lang="en-US" sz="6500" b="1" dirty="0">
                <a:solidFill>
                  <a:srgbClr val="FF0000"/>
                </a:solidFill>
                <a:effectLst>
                  <a:outerShdw blurRad="38100" dist="38100" dir="2700000" algn="tl">
                    <a:srgbClr val="000000">
                      <a:alpha val="43137"/>
                    </a:srgbClr>
                  </a:outerShdw>
                </a:effectLst>
              </a:rPr>
              <a:t>A</a:t>
            </a:r>
            <a:r>
              <a:rPr lang="en-US" sz="6500" b="1" dirty="0">
                <a:solidFill>
                  <a:srgbClr val="72CC04"/>
                </a:solidFill>
                <a:effectLst>
                  <a:outerShdw blurRad="38100" dist="38100" dir="2700000" algn="tl">
                    <a:srgbClr val="000000">
                      <a:alpha val="43137"/>
                    </a:srgbClr>
                  </a:outerShdw>
                </a:effectLst>
              </a:rPr>
              <a:t>G</a:t>
            </a:r>
            <a:r>
              <a:rPr lang="en-US" sz="6500" b="1" dirty="0">
                <a:solidFill>
                  <a:schemeClr val="accent1">
                    <a:lumMod val="60000"/>
                    <a:lumOff val="40000"/>
                  </a:schemeClr>
                </a:solidFill>
                <a:effectLst>
                  <a:outerShdw blurRad="38100" dist="38100" dir="2700000" algn="tl">
                    <a:srgbClr val="000000">
                      <a:alpha val="43137"/>
                    </a:srgbClr>
                  </a:outerShdw>
                </a:effectLst>
              </a:rPr>
              <a:t>O</a:t>
            </a:r>
            <a:r>
              <a:rPr lang="en-US" sz="6500" b="1" dirty="0">
                <a:solidFill>
                  <a:srgbClr val="F254F2"/>
                </a:solidFill>
                <a:effectLst>
                  <a:outerShdw blurRad="38100" dist="38100" dir="2700000" algn="tl">
                    <a:srgbClr val="000000">
                      <a:alpha val="43137"/>
                    </a:srgbClr>
                  </a:outerShdw>
                </a:effectLst>
              </a:rPr>
              <a:t>G</a:t>
            </a:r>
            <a:r>
              <a:rPr lang="en-US" sz="6500" b="1" dirty="0">
                <a:solidFill>
                  <a:srgbClr val="A365D1"/>
                </a:solidFill>
                <a:effectLst>
                  <a:outerShdw blurRad="38100" dist="38100" dir="2700000" algn="tl">
                    <a:srgbClr val="000000">
                      <a:alpha val="43137"/>
                    </a:srgbClr>
                  </a:outerShdw>
                </a:effectLst>
              </a:rPr>
              <a:t>Y</a:t>
            </a:r>
            <a:endParaRPr lang="pt-BR" sz="6500" b="1" dirty="0">
              <a:solidFill>
                <a:srgbClr val="A365D1"/>
              </a:solidFill>
              <a:effectLst>
                <a:outerShdw blurRad="38100" dist="38100" dir="2700000" algn="tl">
                  <a:srgbClr val="000000">
                    <a:alpha val="43137"/>
                  </a:srgbClr>
                </a:outerShdw>
              </a:effectLst>
            </a:endParaRPr>
          </a:p>
        </p:txBody>
      </p:sp>
      <p:pic>
        <p:nvPicPr>
          <p:cNvPr id="18" name="Picture 2" descr="Direção Geral divulga novas logomarcas do IFRN Campus Currais ...">
            <a:extLst>
              <a:ext uri="{FF2B5EF4-FFF2-40B4-BE49-F238E27FC236}">
                <a16:creationId xmlns:a16="http://schemas.microsoft.com/office/drawing/2014/main" id="{E2444094-CC8D-4701-8DC0-3BDDCE43CBD3}"/>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02335" y="252919"/>
            <a:ext cx="1809294" cy="262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708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Symbiosis wanted ad: text, images, music, video | Glogster EDU ...">
            <a:extLst>
              <a:ext uri="{FF2B5EF4-FFF2-40B4-BE49-F238E27FC236}">
                <a16:creationId xmlns:a16="http://schemas.microsoft.com/office/drawing/2014/main" id="{A70889C7-D6F8-49E8-8005-68CA6EA09CF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ymbiosis wanted ad: text, images, music, video | Glogster EDU ...">
            <a:extLst>
              <a:ext uri="{FF2B5EF4-FFF2-40B4-BE49-F238E27FC236}">
                <a16:creationId xmlns:a16="http://schemas.microsoft.com/office/drawing/2014/main" id="{608085E7-9D32-4EE0-82C4-0C313420DB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126737" y="1092794"/>
            <a:ext cx="10290631" cy="3950853"/>
          </a:xfrm>
        </p:spPr>
        <p:txBody>
          <a:bodyPr>
            <a:noAutofit/>
          </a:bodyPr>
          <a:lstStyle/>
          <a:p>
            <a:pPr algn="just" fontAlgn="base">
              <a:spcBef>
                <a:spcPts val="0"/>
              </a:spcBef>
            </a:pPr>
            <a:r>
              <a:rPr lang="en-US" sz="2500" b="1" dirty="0">
                <a:solidFill>
                  <a:srgbClr val="FF0000"/>
                </a:solidFill>
                <a:effectLst>
                  <a:outerShdw blurRad="38100" dist="38100" dir="2700000" algn="tl">
                    <a:srgbClr val="000000">
                      <a:alpha val="43137"/>
                    </a:srgbClr>
                  </a:outerShdw>
                </a:effectLst>
              </a:rPr>
              <a:t>SECOND:</a:t>
            </a:r>
            <a:endParaRPr lang="en-US" sz="2500" b="1" dirty="0">
              <a:solidFill>
                <a:schemeClr val="bg1"/>
              </a:solidFill>
              <a:effectLst>
                <a:outerShdw blurRad="38100" dist="38100" dir="2700000" algn="tl">
                  <a:srgbClr val="000000">
                    <a:alpha val="43137"/>
                  </a:srgbClr>
                </a:outerShdw>
              </a:effectLst>
            </a:endParaRPr>
          </a:p>
          <a:p>
            <a:pPr algn="just" fontAlgn="base">
              <a:spcBef>
                <a:spcPts val="0"/>
              </a:spcBef>
            </a:pPr>
            <a:r>
              <a:rPr lang="en-US" sz="2500" dirty="0">
                <a:solidFill>
                  <a:schemeClr val="bg1"/>
                </a:solidFill>
              </a:rPr>
              <a:t>The </a:t>
            </a:r>
            <a:r>
              <a:rPr lang="en-US" sz="2500" dirty="0" err="1">
                <a:solidFill>
                  <a:schemeClr val="bg1"/>
                </a:solidFill>
              </a:rPr>
              <a:t>postmethod</a:t>
            </a:r>
            <a:r>
              <a:rPr lang="en-US" sz="2500" dirty="0">
                <a:solidFill>
                  <a:schemeClr val="bg1"/>
                </a:solidFill>
              </a:rPr>
              <a:t> condition signifies </a:t>
            </a:r>
            <a:r>
              <a:rPr lang="en-US" sz="2500" b="1" dirty="0">
                <a:solidFill>
                  <a:srgbClr val="FFFF00"/>
                </a:solidFill>
              </a:rPr>
              <a:t>teacher autonomy</a:t>
            </a:r>
            <a:r>
              <a:rPr lang="en-US" sz="2500" dirty="0">
                <a:solidFill>
                  <a:srgbClr val="FFFF00"/>
                </a:solidFill>
              </a:rPr>
              <a:t>. </a:t>
            </a:r>
          </a:p>
          <a:p>
            <a:pPr algn="just" fontAlgn="base">
              <a:spcBef>
                <a:spcPts val="0"/>
              </a:spcBef>
            </a:pPr>
            <a:r>
              <a:rPr lang="en-US" sz="2500" dirty="0">
                <a:solidFill>
                  <a:schemeClr val="bg1"/>
                </a:solidFill>
              </a:rPr>
              <a:t>The </a:t>
            </a:r>
            <a:r>
              <a:rPr lang="en-US" sz="2500" dirty="0" err="1">
                <a:solidFill>
                  <a:schemeClr val="bg1"/>
                </a:solidFill>
              </a:rPr>
              <a:t>postmethod</a:t>
            </a:r>
            <a:r>
              <a:rPr lang="en-US" sz="2500" dirty="0">
                <a:solidFill>
                  <a:schemeClr val="bg1"/>
                </a:solidFill>
              </a:rPr>
              <a:t> condition recognizes the </a:t>
            </a:r>
            <a:r>
              <a:rPr lang="en-US" sz="2500" b="1" dirty="0">
                <a:solidFill>
                  <a:srgbClr val="FFFF00"/>
                </a:solidFill>
              </a:rPr>
              <a:t>teachers’ potential </a:t>
            </a:r>
            <a:r>
              <a:rPr lang="en-US" sz="2500" dirty="0">
                <a:solidFill>
                  <a:schemeClr val="bg1"/>
                </a:solidFill>
              </a:rPr>
              <a:t>to know not only </a:t>
            </a:r>
            <a:r>
              <a:rPr lang="en-US" sz="2500" b="1" dirty="0">
                <a:solidFill>
                  <a:srgbClr val="FFFF00"/>
                </a:solidFill>
              </a:rPr>
              <a:t>how</a:t>
            </a:r>
            <a:r>
              <a:rPr lang="en-US" sz="2500" dirty="0">
                <a:solidFill>
                  <a:schemeClr val="bg1"/>
                </a:solidFill>
              </a:rPr>
              <a:t> to teach but also </a:t>
            </a:r>
            <a:r>
              <a:rPr lang="en-US" sz="2500" b="1" dirty="0">
                <a:solidFill>
                  <a:srgbClr val="FFFF00"/>
                </a:solidFill>
              </a:rPr>
              <a:t>how to act autonomously </a:t>
            </a:r>
            <a:r>
              <a:rPr lang="en-US" sz="2500" dirty="0">
                <a:solidFill>
                  <a:schemeClr val="bg1"/>
                </a:solidFill>
              </a:rPr>
              <a:t>within the academic and administrative constraints imposed by </a:t>
            </a:r>
            <a:r>
              <a:rPr lang="en-US" sz="2500" b="1" dirty="0">
                <a:solidFill>
                  <a:srgbClr val="FFFF00"/>
                </a:solidFill>
              </a:rPr>
              <a:t>institutions, curricula, </a:t>
            </a:r>
            <a:r>
              <a:rPr lang="en-US" sz="2500" dirty="0">
                <a:solidFill>
                  <a:srgbClr val="FFFF00"/>
                </a:solidFill>
              </a:rPr>
              <a:t>and</a:t>
            </a:r>
            <a:r>
              <a:rPr lang="en-US" sz="2500" b="1" dirty="0">
                <a:solidFill>
                  <a:srgbClr val="FFFF00"/>
                </a:solidFill>
              </a:rPr>
              <a:t> textbooks. </a:t>
            </a:r>
          </a:p>
          <a:p>
            <a:pPr algn="just" fontAlgn="base">
              <a:spcBef>
                <a:spcPts val="0"/>
              </a:spcBef>
            </a:pPr>
            <a:r>
              <a:rPr lang="en-US" sz="2500" dirty="0">
                <a:solidFill>
                  <a:schemeClr val="bg1"/>
                </a:solidFill>
              </a:rPr>
              <a:t>It also promotes the ability of teachers to know how to develop a </a:t>
            </a:r>
            <a:r>
              <a:rPr lang="en-US" sz="2500" b="1" dirty="0">
                <a:solidFill>
                  <a:srgbClr val="FFFF00"/>
                </a:solidFill>
              </a:rPr>
              <a:t>critical approach </a:t>
            </a:r>
            <a:r>
              <a:rPr lang="en-US" sz="2500" dirty="0">
                <a:solidFill>
                  <a:schemeClr val="bg1"/>
                </a:solidFill>
              </a:rPr>
              <a:t>in order to </a:t>
            </a:r>
            <a:r>
              <a:rPr lang="en-US" sz="2500" b="1" dirty="0">
                <a:solidFill>
                  <a:srgbClr val="FFFF00"/>
                </a:solidFill>
              </a:rPr>
              <a:t>self-observe, self-analyze, </a:t>
            </a:r>
            <a:r>
              <a:rPr lang="en-US" sz="2500" dirty="0">
                <a:solidFill>
                  <a:schemeClr val="bg1"/>
                </a:solidFill>
              </a:rPr>
              <a:t>and</a:t>
            </a:r>
            <a:r>
              <a:rPr lang="en-US" sz="2500" b="1" dirty="0">
                <a:solidFill>
                  <a:schemeClr val="bg1"/>
                </a:solidFill>
              </a:rPr>
              <a:t> </a:t>
            </a:r>
            <a:r>
              <a:rPr lang="en-US" sz="2500" b="1" dirty="0">
                <a:solidFill>
                  <a:srgbClr val="FFFF00"/>
                </a:solidFill>
              </a:rPr>
              <a:t>self-evaluate</a:t>
            </a:r>
            <a:r>
              <a:rPr lang="en-US" sz="2500" dirty="0">
                <a:solidFill>
                  <a:schemeClr val="bg1"/>
                </a:solidFill>
              </a:rPr>
              <a:t> their own teaching practice with a view to effecting desired changes. </a:t>
            </a:r>
            <a:endParaRPr lang="en-US" sz="2500" dirty="0">
              <a:solidFill>
                <a:schemeClr val="tx1"/>
              </a:solidFill>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BAC208A1-8230-437E-AA62-BD9276CCC27E}"/>
              </a:ext>
            </a:extLst>
          </p:cNvPr>
          <p:cNvSpPr>
            <a:spLocks noGrp="1"/>
          </p:cNvSpPr>
          <p:nvPr>
            <p:ph type="title"/>
          </p:nvPr>
        </p:nvSpPr>
        <p:spPr>
          <a:xfrm>
            <a:off x="2601640" y="359485"/>
            <a:ext cx="6755257" cy="702366"/>
          </a:xfrm>
        </p:spPr>
        <p:txBody>
          <a:bodyPr>
            <a:noAutofit/>
          </a:bodyPr>
          <a:lstStyle/>
          <a:p>
            <a:r>
              <a:rPr lang="en-US" sz="4000" b="1" dirty="0">
                <a:solidFill>
                  <a:schemeClr val="bg1"/>
                </a:solidFill>
                <a:effectLst>
                  <a:outerShdw blurRad="38100" dist="38100" dir="2700000" algn="tl">
                    <a:srgbClr val="000000">
                      <a:alpha val="43137"/>
                    </a:srgbClr>
                  </a:outerShdw>
                </a:effectLst>
              </a:rPr>
              <a:t>P</a:t>
            </a:r>
            <a:r>
              <a:rPr lang="en-US" sz="4000" b="1" dirty="0">
                <a:solidFill>
                  <a:srgbClr val="0066FF"/>
                </a:solidFill>
                <a:effectLst>
                  <a:outerShdw blurRad="38100" dist="38100" dir="2700000" algn="tl">
                    <a:srgbClr val="000000">
                      <a:alpha val="43137"/>
                    </a:srgbClr>
                  </a:outerShdw>
                </a:effectLst>
              </a:rPr>
              <a:t>O</a:t>
            </a:r>
            <a:r>
              <a:rPr lang="en-US" sz="4000" b="1" dirty="0">
                <a:solidFill>
                  <a:srgbClr val="FF0000"/>
                </a:solidFill>
                <a:effectLst>
                  <a:outerShdw blurRad="38100" dist="38100" dir="2700000" algn="tl">
                    <a:srgbClr val="000000">
                      <a:alpha val="43137"/>
                    </a:srgbClr>
                  </a:outerShdw>
                </a:effectLst>
              </a:rPr>
              <a:t>S</a:t>
            </a:r>
            <a:r>
              <a:rPr lang="en-US" sz="4000" b="1" dirty="0">
                <a:solidFill>
                  <a:schemeClr val="bg2">
                    <a:lumMod val="50000"/>
                  </a:schemeClr>
                </a:solidFill>
                <a:effectLst>
                  <a:outerShdw blurRad="38100" dist="38100" dir="2700000" algn="tl">
                    <a:srgbClr val="000000">
                      <a:alpha val="43137"/>
                    </a:srgbClr>
                  </a:outerShdw>
                </a:effectLst>
              </a:rPr>
              <a:t>T</a:t>
            </a:r>
            <a:r>
              <a:rPr lang="en-US" sz="4000" b="1" dirty="0">
                <a:solidFill>
                  <a:schemeClr val="accent2"/>
                </a:solidFill>
                <a:effectLst>
                  <a:outerShdw blurRad="38100" dist="38100" dir="2700000" algn="tl">
                    <a:srgbClr val="000000">
                      <a:alpha val="43137"/>
                    </a:srgbClr>
                  </a:outerShdw>
                </a:effectLst>
              </a:rPr>
              <a:t>M</a:t>
            </a:r>
            <a:r>
              <a:rPr lang="en-US" sz="4000" b="1" dirty="0">
                <a:solidFill>
                  <a:srgbClr val="F254F2"/>
                </a:solidFill>
                <a:effectLst>
                  <a:outerShdw blurRad="38100" dist="38100" dir="2700000" algn="tl">
                    <a:srgbClr val="000000">
                      <a:alpha val="43137"/>
                    </a:srgbClr>
                  </a:outerShdw>
                </a:effectLst>
              </a:rPr>
              <a:t>E</a:t>
            </a:r>
            <a:r>
              <a:rPr lang="en-US" sz="4000" b="1" dirty="0">
                <a:solidFill>
                  <a:srgbClr val="00B0F0"/>
                </a:solidFill>
                <a:effectLst>
                  <a:outerShdw blurRad="38100" dist="38100" dir="2700000" algn="tl">
                    <a:srgbClr val="000000">
                      <a:alpha val="43137"/>
                    </a:srgbClr>
                  </a:outerShdw>
                </a:effectLst>
              </a:rPr>
              <a:t>T</a:t>
            </a:r>
            <a:r>
              <a:rPr lang="en-US" sz="4000" b="1" dirty="0">
                <a:solidFill>
                  <a:srgbClr val="A365D1"/>
                </a:solidFill>
                <a:effectLst>
                  <a:outerShdw blurRad="38100" dist="38100" dir="2700000" algn="tl">
                    <a:srgbClr val="000000">
                      <a:alpha val="43137"/>
                    </a:srgbClr>
                  </a:outerShdw>
                </a:effectLst>
              </a:rPr>
              <a:t>H</a:t>
            </a:r>
            <a:r>
              <a:rPr lang="en-US" sz="4000" b="1" dirty="0">
                <a:solidFill>
                  <a:srgbClr val="72CC04"/>
                </a:solidFill>
                <a:effectLst>
                  <a:outerShdw blurRad="38100" dist="38100" dir="2700000" algn="tl">
                    <a:srgbClr val="000000">
                      <a:alpha val="43137"/>
                    </a:srgbClr>
                  </a:outerShdw>
                </a:effectLst>
              </a:rPr>
              <a:t>O</a:t>
            </a:r>
            <a:r>
              <a:rPr lang="en-US" sz="4000" b="1" dirty="0">
                <a:solidFill>
                  <a:schemeClr val="bg1">
                    <a:lumMod val="50000"/>
                  </a:schemeClr>
                </a:solidFill>
                <a:effectLst>
                  <a:outerShdw blurRad="38100" dist="38100" dir="2700000" algn="tl">
                    <a:srgbClr val="000000">
                      <a:alpha val="43137"/>
                    </a:srgbClr>
                  </a:outerShdw>
                </a:effectLst>
              </a:rPr>
              <a:t>D</a:t>
            </a:r>
            <a:r>
              <a:rPr lang="en-US" sz="4000" b="1" dirty="0">
                <a:solidFill>
                  <a:srgbClr val="4CCA06"/>
                </a:solidFill>
                <a:effectLst>
                  <a:outerShdw blurRad="38100" dist="38100" dir="2700000" algn="tl">
                    <a:srgbClr val="000000">
                      <a:alpha val="43137"/>
                    </a:srgbClr>
                  </a:outerShdw>
                </a:effectLst>
              </a:rPr>
              <a:t> </a:t>
            </a:r>
            <a:r>
              <a:rPr lang="en-US" sz="4000" b="1" dirty="0">
                <a:solidFill>
                  <a:srgbClr val="FFC000"/>
                </a:solidFill>
                <a:effectLst>
                  <a:outerShdw blurRad="38100" dist="38100" dir="2700000" algn="tl">
                    <a:srgbClr val="000000">
                      <a:alpha val="43137"/>
                    </a:srgbClr>
                  </a:outerShdw>
                </a:effectLst>
              </a:rPr>
              <a:t>C</a:t>
            </a:r>
            <a:r>
              <a:rPr lang="en-US" sz="4000" b="1" dirty="0">
                <a:solidFill>
                  <a:schemeClr val="accent1">
                    <a:lumMod val="75000"/>
                  </a:schemeClr>
                </a:solidFill>
                <a:effectLst>
                  <a:outerShdw blurRad="38100" dist="38100" dir="2700000" algn="tl">
                    <a:srgbClr val="000000">
                      <a:alpha val="43137"/>
                    </a:srgbClr>
                  </a:outerShdw>
                </a:effectLst>
              </a:rPr>
              <a:t>O</a:t>
            </a:r>
            <a:r>
              <a:rPr lang="en-US" sz="4000" b="1" dirty="0">
                <a:solidFill>
                  <a:srgbClr val="0066FF"/>
                </a:solidFill>
                <a:effectLst>
                  <a:outerShdw blurRad="38100" dist="38100" dir="2700000" algn="tl">
                    <a:srgbClr val="000000">
                      <a:alpha val="43137"/>
                    </a:srgbClr>
                  </a:outerShdw>
                </a:effectLst>
              </a:rPr>
              <a:t>D</a:t>
            </a:r>
            <a:r>
              <a:rPr lang="en-US" sz="4000" b="1" dirty="0">
                <a:solidFill>
                  <a:srgbClr val="FF0000"/>
                </a:solidFill>
                <a:effectLst>
                  <a:outerShdw blurRad="38100" dist="38100" dir="2700000" algn="tl">
                    <a:srgbClr val="000000">
                      <a:alpha val="43137"/>
                    </a:srgbClr>
                  </a:outerShdw>
                </a:effectLst>
              </a:rPr>
              <a:t>I</a:t>
            </a:r>
            <a:r>
              <a:rPr lang="en-US" sz="4000" b="1" dirty="0">
                <a:solidFill>
                  <a:srgbClr val="72CC04"/>
                </a:solidFill>
                <a:effectLst>
                  <a:outerShdw blurRad="38100" dist="38100" dir="2700000" algn="tl">
                    <a:srgbClr val="000000">
                      <a:alpha val="43137"/>
                    </a:srgbClr>
                  </a:outerShdw>
                </a:effectLst>
              </a:rPr>
              <a:t>T</a:t>
            </a:r>
            <a:r>
              <a:rPr lang="en-US" sz="4000" b="1" dirty="0">
                <a:solidFill>
                  <a:schemeClr val="accent1">
                    <a:lumMod val="60000"/>
                    <a:lumOff val="40000"/>
                  </a:schemeClr>
                </a:solidFill>
                <a:effectLst>
                  <a:outerShdw blurRad="38100" dist="38100" dir="2700000" algn="tl">
                    <a:srgbClr val="000000">
                      <a:alpha val="43137"/>
                    </a:srgbClr>
                  </a:outerShdw>
                </a:effectLst>
              </a:rPr>
              <a:t>I</a:t>
            </a:r>
            <a:r>
              <a:rPr lang="en-US" sz="4000" b="1" dirty="0">
                <a:solidFill>
                  <a:srgbClr val="F254F2"/>
                </a:solidFill>
                <a:effectLst>
                  <a:outerShdw blurRad="38100" dist="38100" dir="2700000" algn="tl">
                    <a:srgbClr val="000000">
                      <a:alpha val="43137"/>
                    </a:srgbClr>
                  </a:outerShdw>
                </a:effectLst>
              </a:rPr>
              <a:t>O</a:t>
            </a:r>
            <a:r>
              <a:rPr lang="en-US" sz="4000" b="1" dirty="0">
                <a:solidFill>
                  <a:srgbClr val="A365D1"/>
                </a:solidFill>
                <a:effectLst>
                  <a:outerShdw blurRad="38100" dist="38100" dir="2700000" algn="tl">
                    <a:srgbClr val="000000">
                      <a:alpha val="43137"/>
                    </a:srgbClr>
                  </a:outerShdw>
                </a:effectLst>
              </a:rPr>
              <a:t>N</a:t>
            </a:r>
            <a:endParaRPr lang="pt-BR" sz="4000" b="1" dirty="0">
              <a:solidFill>
                <a:srgbClr val="A365D1"/>
              </a:solidFill>
              <a:effectLst>
                <a:outerShdw blurRad="38100" dist="38100" dir="2700000" algn="tl">
                  <a:srgbClr val="000000">
                    <a:alpha val="43137"/>
                  </a:srgbClr>
                </a:outerShdw>
              </a:effectLst>
            </a:endParaRPr>
          </a:p>
        </p:txBody>
      </p:sp>
      <p:pic>
        <p:nvPicPr>
          <p:cNvPr id="8" name="Imagem 7">
            <a:extLst>
              <a:ext uri="{FF2B5EF4-FFF2-40B4-BE49-F238E27FC236}">
                <a16:creationId xmlns:a16="http://schemas.microsoft.com/office/drawing/2014/main" id="{9CA40AD4-9B3E-4DD6-A528-65B02B028B1E}"/>
              </a:ext>
            </a:extLst>
          </p:cNvPr>
          <p:cNvPicPr>
            <a:picLocks noChangeAspect="1"/>
          </p:cNvPicPr>
          <p:nvPr/>
        </p:nvPicPr>
        <p:blipFill>
          <a:blip r:embed="rId6"/>
          <a:stretch>
            <a:fillRect/>
          </a:stretch>
        </p:blipFill>
        <p:spPr>
          <a:xfrm>
            <a:off x="1541506" y="5129236"/>
            <a:ext cx="381000" cy="1683106"/>
          </a:xfrm>
          <a:prstGeom prst="rect">
            <a:avLst/>
          </a:prstGeom>
        </p:spPr>
      </p:pic>
      <p:pic>
        <p:nvPicPr>
          <p:cNvPr id="9" name="Imagem 8">
            <a:extLst>
              <a:ext uri="{FF2B5EF4-FFF2-40B4-BE49-F238E27FC236}">
                <a16:creationId xmlns:a16="http://schemas.microsoft.com/office/drawing/2014/main" id="{4C3FD4CF-80E8-45DE-A604-DFE059C9B9D2}"/>
              </a:ext>
            </a:extLst>
          </p:cNvPr>
          <p:cNvPicPr>
            <a:picLocks noChangeAspect="1"/>
          </p:cNvPicPr>
          <p:nvPr/>
        </p:nvPicPr>
        <p:blipFill>
          <a:blip r:embed="rId6"/>
          <a:stretch>
            <a:fillRect/>
          </a:stretch>
        </p:blipFill>
        <p:spPr>
          <a:xfrm>
            <a:off x="39756" y="5115982"/>
            <a:ext cx="235660" cy="1696359"/>
          </a:xfrm>
          <a:prstGeom prst="rect">
            <a:avLst/>
          </a:prstGeom>
        </p:spPr>
      </p:pic>
      <p:pic>
        <p:nvPicPr>
          <p:cNvPr id="10" name="Imagem 9">
            <a:extLst>
              <a:ext uri="{FF2B5EF4-FFF2-40B4-BE49-F238E27FC236}">
                <a16:creationId xmlns:a16="http://schemas.microsoft.com/office/drawing/2014/main" id="{24B15CD4-DFC8-4F96-A54F-9E1A7884B266}"/>
              </a:ext>
            </a:extLst>
          </p:cNvPr>
          <p:cNvPicPr>
            <a:picLocks noChangeAspect="1"/>
          </p:cNvPicPr>
          <p:nvPr/>
        </p:nvPicPr>
        <p:blipFill>
          <a:blip r:embed="rId6"/>
          <a:stretch>
            <a:fillRect/>
          </a:stretch>
        </p:blipFill>
        <p:spPr>
          <a:xfrm rot="16200000">
            <a:off x="1072850" y="4006473"/>
            <a:ext cx="206778" cy="2232775"/>
          </a:xfrm>
          <a:prstGeom prst="rect">
            <a:avLst/>
          </a:prstGeom>
        </p:spPr>
      </p:pic>
    </p:spTree>
    <p:extLst>
      <p:ext uri="{BB962C8B-B14F-4D97-AF65-F5344CB8AC3E}">
        <p14:creationId xmlns:p14="http://schemas.microsoft.com/office/powerpoint/2010/main" val="252265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Symbiosis wanted ad: text, images, music, video | Glogster EDU ...">
            <a:extLst>
              <a:ext uri="{FF2B5EF4-FFF2-40B4-BE49-F238E27FC236}">
                <a16:creationId xmlns:a16="http://schemas.microsoft.com/office/drawing/2014/main" id="{8A4C0038-83D9-4C83-AF61-440E751D431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ymbiosis wanted ad: text, images, music, video | Glogster EDU ...">
            <a:extLst>
              <a:ext uri="{FF2B5EF4-FFF2-40B4-BE49-F238E27FC236}">
                <a16:creationId xmlns:a16="http://schemas.microsoft.com/office/drawing/2014/main" id="{3A9F7CD8-858D-4571-A803-52081DE6CFB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1391479" y="744645"/>
            <a:ext cx="9727096" cy="4808016"/>
          </a:xfrm>
        </p:spPr>
        <p:txBody>
          <a:bodyPr>
            <a:noAutofit/>
          </a:bodyPr>
          <a:lstStyle/>
          <a:p>
            <a:pPr algn="just" fontAlgn="base">
              <a:spcBef>
                <a:spcPts val="0"/>
              </a:spcBef>
            </a:pPr>
            <a:r>
              <a:rPr lang="en-US" sz="2400" b="1" dirty="0">
                <a:solidFill>
                  <a:srgbClr val="FF0000"/>
                </a:solidFill>
                <a:effectLst>
                  <a:outerShdw blurRad="38100" dist="38100" dir="2700000" algn="tl">
                    <a:srgbClr val="000000">
                      <a:alpha val="43137"/>
                    </a:srgbClr>
                  </a:outerShdw>
                </a:effectLst>
              </a:rPr>
              <a:t>THIRD:</a:t>
            </a:r>
            <a:endParaRPr lang="en-US" sz="2400" b="1" dirty="0">
              <a:solidFill>
                <a:schemeClr val="bg1"/>
              </a:solidFill>
              <a:effectLst>
                <a:outerShdw blurRad="38100" dist="38100" dir="2700000" algn="tl">
                  <a:srgbClr val="000000">
                    <a:alpha val="43137"/>
                  </a:srgbClr>
                </a:outerShdw>
              </a:effectLst>
            </a:endParaRPr>
          </a:p>
          <a:p>
            <a:pPr algn="just" fontAlgn="base">
              <a:spcBef>
                <a:spcPts val="0"/>
              </a:spcBef>
            </a:pPr>
            <a:r>
              <a:rPr lang="en-US" sz="2400" dirty="0">
                <a:solidFill>
                  <a:schemeClr val="bg1"/>
                </a:solidFill>
              </a:rPr>
              <a:t>The third attribute is </a:t>
            </a:r>
            <a:r>
              <a:rPr lang="en-US" sz="2400" b="1" dirty="0">
                <a:solidFill>
                  <a:srgbClr val="FFFF00"/>
                </a:solidFill>
              </a:rPr>
              <a:t>principled pragmatism. </a:t>
            </a:r>
          </a:p>
          <a:p>
            <a:pPr algn="just" fontAlgn="base">
              <a:spcBef>
                <a:spcPts val="0"/>
              </a:spcBef>
            </a:pPr>
            <a:r>
              <a:rPr lang="en-US" sz="2400" dirty="0">
                <a:solidFill>
                  <a:schemeClr val="bg1"/>
                </a:solidFill>
              </a:rPr>
              <a:t>Unlike </a:t>
            </a:r>
            <a:r>
              <a:rPr lang="en-US" sz="2400" b="1" dirty="0">
                <a:solidFill>
                  <a:srgbClr val="FFFF00"/>
                </a:solidFill>
              </a:rPr>
              <a:t>eclecticism</a:t>
            </a:r>
            <a:r>
              <a:rPr lang="en-US" sz="2400" dirty="0">
                <a:solidFill>
                  <a:schemeClr val="bg1"/>
                </a:solidFill>
              </a:rPr>
              <a:t> which is constrained by the conventional concept of method, in the sense that one is supposed to </a:t>
            </a:r>
            <a:r>
              <a:rPr lang="en-US" sz="2400" b="1" dirty="0">
                <a:solidFill>
                  <a:srgbClr val="FFFF00"/>
                </a:solidFill>
              </a:rPr>
              <a:t>put</a:t>
            </a:r>
            <a:r>
              <a:rPr lang="en-US" sz="2400" b="1" dirty="0">
                <a:solidFill>
                  <a:schemeClr val="bg1"/>
                </a:solidFill>
              </a:rPr>
              <a:t> </a:t>
            </a:r>
            <a:r>
              <a:rPr lang="en-US" sz="2400" b="1" dirty="0">
                <a:solidFill>
                  <a:srgbClr val="FFFF00"/>
                </a:solidFill>
              </a:rPr>
              <a:t>together</a:t>
            </a:r>
            <a:r>
              <a:rPr lang="en-US" sz="2400" b="1" dirty="0">
                <a:solidFill>
                  <a:schemeClr val="bg1"/>
                </a:solidFill>
              </a:rPr>
              <a:t> </a:t>
            </a:r>
            <a:r>
              <a:rPr lang="en-US" sz="2400" b="1" dirty="0">
                <a:solidFill>
                  <a:srgbClr val="FFFF00"/>
                </a:solidFill>
              </a:rPr>
              <a:t>practices</a:t>
            </a:r>
            <a:r>
              <a:rPr lang="en-US" sz="2400" b="1" dirty="0">
                <a:solidFill>
                  <a:schemeClr val="bg1"/>
                </a:solidFill>
              </a:rPr>
              <a:t> </a:t>
            </a:r>
            <a:r>
              <a:rPr lang="en-US" sz="2400" dirty="0">
                <a:solidFill>
                  <a:schemeClr val="bg1"/>
                </a:solidFill>
              </a:rPr>
              <a:t>from different established methods, principled pragmatism is based on the pragmatics of pedagogy where “the relationship between theory and practice, ideas and their actualization, can only be realized within the domain of </a:t>
            </a:r>
            <a:r>
              <a:rPr lang="en-US" sz="2400" b="1" dirty="0">
                <a:solidFill>
                  <a:srgbClr val="FFFF00"/>
                </a:solidFill>
              </a:rPr>
              <a:t>application</a:t>
            </a:r>
            <a:r>
              <a:rPr lang="en-US" sz="2400" dirty="0">
                <a:solidFill>
                  <a:schemeClr val="bg1"/>
                </a:solidFill>
              </a:rPr>
              <a:t>, that is, through the </a:t>
            </a:r>
            <a:r>
              <a:rPr lang="en-US" sz="2400" b="1" dirty="0">
                <a:solidFill>
                  <a:srgbClr val="FFFF00"/>
                </a:solidFill>
              </a:rPr>
              <a:t>immediate</a:t>
            </a:r>
            <a:r>
              <a:rPr lang="en-US" sz="2400" b="1" dirty="0">
                <a:solidFill>
                  <a:schemeClr val="bg1"/>
                </a:solidFill>
              </a:rPr>
              <a:t> </a:t>
            </a:r>
            <a:r>
              <a:rPr lang="en-US" sz="2400" b="1" dirty="0">
                <a:solidFill>
                  <a:srgbClr val="FFFF00"/>
                </a:solidFill>
              </a:rPr>
              <a:t>activity</a:t>
            </a:r>
            <a:r>
              <a:rPr lang="en-US" sz="2400" b="1" dirty="0">
                <a:solidFill>
                  <a:schemeClr val="bg1"/>
                </a:solidFill>
              </a:rPr>
              <a:t> </a:t>
            </a:r>
            <a:r>
              <a:rPr lang="en-US" sz="2400" b="1" dirty="0">
                <a:solidFill>
                  <a:srgbClr val="FFFF00"/>
                </a:solidFill>
              </a:rPr>
              <a:t>of</a:t>
            </a:r>
            <a:r>
              <a:rPr lang="en-US" sz="2400" b="1" dirty="0">
                <a:solidFill>
                  <a:schemeClr val="bg1"/>
                </a:solidFill>
              </a:rPr>
              <a:t> </a:t>
            </a:r>
            <a:r>
              <a:rPr lang="en-US" sz="2400" b="1" dirty="0">
                <a:solidFill>
                  <a:srgbClr val="FFFF00"/>
                </a:solidFill>
              </a:rPr>
              <a:t>teaching</a:t>
            </a:r>
            <a:r>
              <a:rPr lang="en-US" sz="2400" dirty="0">
                <a:solidFill>
                  <a:schemeClr val="bg1"/>
                </a:solidFill>
              </a:rPr>
              <a:t>” (Widdowson, 1990, p. 30). </a:t>
            </a:r>
          </a:p>
          <a:p>
            <a:pPr algn="just" fontAlgn="base">
              <a:spcBef>
                <a:spcPts val="0"/>
              </a:spcBef>
            </a:pPr>
            <a:r>
              <a:rPr lang="en-US" sz="2400" b="1" dirty="0">
                <a:solidFill>
                  <a:srgbClr val="FFFF00"/>
                </a:solidFill>
              </a:rPr>
              <a:t>Principled</a:t>
            </a:r>
            <a:r>
              <a:rPr lang="en-US" sz="2400" b="1" dirty="0">
                <a:solidFill>
                  <a:schemeClr val="bg1"/>
                </a:solidFill>
              </a:rPr>
              <a:t> </a:t>
            </a:r>
            <a:r>
              <a:rPr lang="en-US" sz="2400" b="1" dirty="0">
                <a:solidFill>
                  <a:srgbClr val="FFFF00"/>
                </a:solidFill>
              </a:rPr>
              <a:t>pragmatism</a:t>
            </a:r>
            <a:r>
              <a:rPr lang="en-US" sz="2400" b="1" dirty="0">
                <a:solidFill>
                  <a:schemeClr val="bg1"/>
                </a:solidFill>
              </a:rPr>
              <a:t> </a:t>
            </a:r>
            <a:r>
              <a:rPr lang="en-US" sz="2400" dirty="0">
                <a:solidFill>
                  <a:schemeClr val="bg1"/>
                </a:solidFill>
              </a:rPr>
              <a:t>thus focuses on </a:t>
            </a:r>
            <a:r>
              <a:rPr lang="en-US" sz="2400" b="1" dirty="0">
                <a:solidFill>
                  <a:srgbClr val="FFFF00"/>
                </a:solidFill>
              </a:rPr>
              <a:t>how classroom learning</a:t>
            </a:r>
            <a:r>
              <a:rPr lang="en-US" sz="2400" b="1" dirty="0">
                <a:solidFill>
                  <a:schemeClr val="bg1"/>
                </a:solidFill>
              </a:rPr>
              <a:t> </a:t>
            </a:r>
            <a:r>
              <a:rPr lang="en-US" sz="2400" b="1" dirty="0">
                <a:solidFill>
                  <a:srgbClr val="FFFF00"/>
                </a:solidFill>
              </a:rPr>
              <a:t>can be shaped and reshaped </a:t>
            </a:r>
            <a:r>
              <a:rPr lang="en-US" sz="2400" dirty="0">
                <a:solidFill>
                  <a:schemeClr val="bg1"/>
                </a:solidFill>
              </a:rPr>
              <a:t>by teachers as a result of self-observation, self-analysis, and self-evaluation.</a:t>
            </a:r>
            <a:endParaRPr lang="en-US" sz="2400" dirty="0">
              <a:solidFill>
                <a:schemeClr val="tx1"/>
              </a:solidFill>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BAC208A1-8230-437E-AA62-BD9276CCC27E}"/>
              </a:ext>
            </a:extLst>
          </p:cNvPr>
          <p:cNvSpPr>
            <a:spLocks noGrp="1"/>
          </p:cNvSpPr>
          <p:nvPr>
            <p:ph type="title"/>
          </p:nvPr>
        </p:nvSpPr>
        <p:spPr>
          <a:xfrm>
            <a:off x="2874970" y="42279"/>
            <a:ext cx="6755257" cy="702366"/>
          </a:xfrm>
        </p:spPr>
        <p:txBody>
          <a:bodyPr>
            <a:noAutofit/>
          </a:bodyPr>
          <a:lstStyle/>
          <a:p>
            <a:r>
              <a:rPr lang="en-US" sz="4000" b="1" dirty="0">
                <a:solidFill>
                  <a:schemeClr val="bg1"/>
                </a:solidFill>
                <a:effectLst>
                  <a:outerShdw blurRad="38100" dist="38100" dir="2700000" algn="tl">
                    <a:srgbClr val="000000">
                      <a:alpha val="43137"/>
                    </a:srgbClr>
                  </a:outerShdw>
                </a:effectLst>
              </a:rPr>
              <a:t>P</a:t>
            </a:r>
            <a:r>
              <a:rPr lang="en-US" sz="4000" b="1" dirty="0">
                <a:solidFill>
                  <a:srgbClr val="0066FF"/>
                </a:solidFill>
                <a:effectLst>
                  <a:outerShdw blurRad="38100" dist="38100" dir="2700000" algn="tl">
                    <a:srgbClr val="000000">
                      <a:alpha val="43137"/>
                    </a:srgbClr>
                  </a:outerShdw>
                </a:effectLst>
              </a:rPr>
              <a:t>O</a:t>
            </a:r>
            <a:r>
              <a:rPr lang="en-US" sz="4000" b="1" dirty="0">
                <a:solidFill>
                  <a:srgbClr val="FF0000"/>
                </a:solidFill>
                <a:effectLst>
                  <a:outerShdw blurRad="38100" dist="38100" dir="2700000" algn="tl">
                    <a:srgbClr val="000000">
                      <a:alpha val="43137"/>
                    </a:srgbClr>
                  </a:outerShdw>
                </a:effectLst>
              </a:rPr>
              <a:t>S</a:t>
            </a:r>
            <a:r>
              <a:rPr lang="en-US" sz="4000" b="1" dirty="0">
                <a:solidFill>
                  <a:schemeClr val="bg2">
                    <a:lumMod val="50000"/>
                  </a:schemeClr>
                </a:solidFill>
                <a:effectLst>
                  <a:outerShdw blurRad="38100" dist="38100" dir="2700000" algn="tl">
                    <a:srgbClr val="000000">
                      <a:alpha val="43137"/>
                    </a:srgbClr>
                  </a:outerShdw>
                </a:effectLst>
              </a:rPr>
              <a:t>T</a:t>
            </a:r>
            <a:r>
              <a:rPr lang="en-US" sz="4000" b="1" dirty="0">
                <a:solidFill>
                  <a:schemeClr val="accent2"/>
                </a:solidFill>
                <a:effectLst>
                  <a:outerShdw blurRad="38100" dist="38100" dir="2700000" algn="tl">
                    <a:srgbClr val="000000">
                      <a:alpha val="43137"/>
                    </a:srgbClr>
                  </a:outerShdw>
                </a:effectLst>
              </a:rPr>
              <a:t>M</a:t>
            </a:r>
            <a:r>
              <a:rPr lang="en-US" sz="4000" b="1" dirty="0">
                <a:solidFill>
                  <a:srgbClr val="F254F2"/>
                </a:solidFill>
                <a:effectLst>
                  <a:outerShdw blurRad="38100" dist="38100" dir="2700000" algn="tl">
                    <a:srgbClr val="000000">
                      <a:alpha val="43137"/>
                    </a:srgbClr>
                  </a:outerShdw>
                </a:effectLst>
              </a:rPr>
              <a:t>E</a:t>
            </a:r>
            <a:r>
              <a:rPr lang="en-US" sz="4000" b="1" dirty="0">
                <a:solidFill>
                  <a:srgbClr val="00B0F0"/>
                </a:solidFill>
                <a:effectLst>
                  <a:outerShdw blurRad="38100" dist="38100" dir="2700000" algn="tl">
                    <a:srgbClr val="000000">
                      <a:alpha val="43137"/>
                    </a:srgbClr>
                  </a:outerShdw>
                </a:effectLst>
              </a:rPr>
              <a:t>T</a:t>
            </a:r>
            <a:r>
              <a:rPr lang="en-US" sz="4000" b="1" dirty="0">
                <a:solidFill>
                  <a:srgbClr val="A365D1"/>
                </a:solidFill>
                <a:effectLst>
                  <a:outerShdw blurRad="38100" dist="38100" dir="2700000" algn="tl">
                    <a:srgbClr val="000000">
                      <a:alpha val="43137"/>
                    </a:srgbClr>
                  </a:outerShdw>
                </a:effectLst>
              </a:rPr>
              <a:t>H</a:t>
            </a:r>
            <a:r>
              <a:rPr lang="en-US" sz="4000" b="1" dirty="0">
                <a:solidFill>
                  <a:srgbClr val="72CC04"/>
                </a:solidFill>
                <a:effectLst>
                  <a:outerShdw blurRad="38100" dist="38100" dir="2700000" algn="tl">
                    <a:srgbClr val="000000">
                      <a:alpha val="43137"/>
                    </a:srgbClr>
                  </a:outerShdw>
                </a:effectLst>
              </a:rPr>
              <a:t>O</a:t>
            </a:r>
            <a:r>
              <a:rPr lang="en-US" sz="4000" b="1" dirty="0">
                <a:solidFill>
                  <a:schemeClr val="bg1">
                    <a:lumMod val="50000"/>
                  </a:schemeClr>
                </a:solidFill>
                <a:effectLst>
                  <a:outerShdw blurRad="38100" dist="38100" dir="2700000" algn="tl">
                    <a:srgbClr val="000000">
                      <a:alpha val="43137"/>
                    </a:srgbClr>
                  </a:outerShdw>
                </a:effectLst>
              </a:rPr>
              <a:t>D</a:t>
            </a:r>
            <a:r>
              <a:rPr lang="en-US" sz="4000" b="1" dirty="0">
                <a:solidFill>
                  <a:srgbClr val="4CCA06"/>
                </a:solidFill>
                <a:effectLst>
                  <a:outerShdw blurRad="38100" dist="38100" dir="2700000" algn="tl">
                    <a:srgbClr val="000000">
                      <a:alpha val="43137"/>
                    </a:srgbClr>
                  </a:outerShdw>
                </a:effectLst>
              </a:rPr>
              <a:t> </a:t>
            </a:r>
            <a:r>
              <a:rPr lang="en-US" sz="4000" b="1" dirty="0">
                <a:solidFill>
                  <a:srgbClr val="FFC000"/>
                </a:solidFill>
                <a:effectLst>
                  <a:outerShdw blurRad="38100" dist="38100" dir="2700000" algn="tl">
                    <a:srgbClr val="000000">
                      <a:alpha val="43137"/>
                    </a:srgbClr>
                  </a:outerShdw>
                </a:effectLst>
              </a:rPr>
              <a:t>C</a:t>
            </a:r>
            <a:r>
              <a:rPr lang="en-US" sz="4000" b="1" dirty="0">
                <a:solidFill>
                  <a:schemeClr val="accent1">
                    <a:lumMod val="75000"/>
                  </a:schemeClr>
                </a:solidFill>
                <a:effectLst>
                  <a:outerShdw blurRad="38100" dist="38100" dir="2700000" algn="tl">
                    <a:srgbClr val="000000">
                      <a:alpha val="43137"/>
                    </a:srgbClr>
                  </a:outerShdw>
                </a:effectLst>
              </a:rPr>
              <a:t>O</a:t>
            </a:r>
            <a:r>
              <a:rPr lang="en-US" sz="4000" b="1" dirty="0">
                <a:solidFill>
                  <a:srgbClr val="0066FF"/>
                </a:solidFill>
                <a:effectLst>
                  <a:outerShdw blurRad="38100" dist="38100" dir="2700000" algn="tl">
                    <a:srgbClr val="000000">
                      <a:alpha val="43137"/>
                    </a:srgbClr>
                  </a:outerShdw>
                </a:effectLst>
              </a:rPr>
              <a:t>D</a:t>
            </a:r>
            <a:r>
              <a:rPr lang="en-US" sz="4000" b="1" dirty="0">
                <a:solidFill>
                  <a:srgbClr val="FF0000"/>
                </a:solidFill>
                <a:effectLst>
                  <a:outerShdw blurRad="38100" dist="38100" dir="2700000" algn="tl">
                    <a:srgbClr val="000000">
                      <a:alpha val="43137"/>
                    </a:srgbClr>
                  </a:outerShdw>
                </a:effectLst>
              </a:rPr>
              <a:t>I</a:t>
            </a:r>
            <a:r>
              <a:rPr lang="en-US" sz="4000" b="1" dirty="0">
                <a:solidFill>
                  <a:srgbClr val="72CC04"/>
                </a:solidFill>
                <a:effectLst>
                  <a:outerShdw blurRad="38100" dist="38100" dir="2700000" algn="tl">
                    <a:srgbClr val="000000">
                      <a:alpha val="43137"/>
                    </a:srgbClr>
                  </a:outerShdw>
                </a:effectLst>
              </a:rPr>
              <a:t>T</a:t>
            </a:r>
            <a:r>
              <a:rPr lang="en-US" sz="4000" b="1" dirty="0">
                <a:solidFill>
                  <a:schemeClr val="accent1">
                    <a:lumMod val="60000"/>
                    <a:lumOff val="40000"/>
                  </a:schemeClr>
                </a:solidFill>
                <a:effectLst>
                  <a:outerShdw blurRad="38100" dist="38100" dir="2700000" algn="tl">
                    <a:srgbClr val="000000">
                      <a:alpha val="43137"/>
                    </a:srgbClr>
                  </a:outerShdw>
                </a:effectLst>
              </a:rPr>
              <a:t>I</a:t>
            </a:r>
            <a:r>
              <a:rPr lang="en-US" sz="4000" b="1" dirty="0">
                <a:solidFill>
                  <a:srgbClr val="F254F2"/>
                </a:solidFill>
                <a:effectLst>
                  <a:outerShdw blurRad="38100" dist="38100" dir="2700000" algn="tl">
                    <a:srgbClr val="000000">
                      <a:alpha val="43137"/>
                    </a:srgbClr>
                  </a:outerShdw>
                </a:effectLst>
              </a:rPr>
              <a:t>O</a:t>
            </a:r>
            <a:r>
              <a:rPr lang="en-US" sz="4000" b="1" dirty="0">
                <a:solidFill>
                  <a:srgbClr val="A365D1"/>
                </a:solidFill>
                <a:effectLst>
                  <a:outerShdw blurRad="38100" dist="38100" dir="2700000" algn="tl">
                    <a:srgbClr val="000000">
                      <a:alpha val="43137"/>
                    </a:srgbClr>
                  </a:outerShdw>
                </a:effectLst>
              </a:rPr>
              <a:t>N</a:t>
            </a:r>
            <a:endParaRPr lang="pt-BR" sz="4000" b="1" dirty="0">
              <a:solidFill>
                <a:srgbClr val="A365D1"/>
              </a:solidFill>
              <a:effectLst>
                <a:outerShdw blurRad="38100" dist="38100" dir="2700000" algn="tl">
                  <a:srgbClr val="000000">
                    <a:alpha val="43137"/>
                  </a:srgbClr>
                </a:outerShdw>
              </a:effectLst>
            </a:endParaRPr>
          </a:p>
        </p:txBody>
      </p:sp>
      <p:pic>
        <p:nvPicPr>
          <p:cNvPr id="8" name="Imagem 7">
            <a:extLst>
              <a:ext uri="{FF2B5EF4-FFF2-40B4-BE49-F238E27FC236}">
                <a16:creationId xmlns:a16="http://schemas.microsoft.com/office/drawing/2014/main" id="{C2B80B7F-3F1A-498B-801B-396D16B08744}"/>
              </a:ext>
            </a:extLst>
          </p:cNvPr>
          <p:cNvPicPr>
            <a:picLocks noChangeAspect="1"/>
          </p:cNvPicPr>
          <p:nvPr/>
        </p:nvPicPr>
        <p:blipFill>
          <a:blip r:embed="rId6"/>
          <a:stretch>
            <a:fillRect/>
          </a:stretch>
        </p:blipFill>
        <p:spPr>
          <a:xfrm>
            <a:off x="1541505" y="5115982"/>
            <a:ext cx="300957" cy="1696359"/>
          </a:xfrm>
          <a:prstGeom prst="rect">
            <a:avLst/>
          </a:prstGeom>
        </p:spPr>
      </p:pic>
      <p:pic>
        <p:nvPicPr>
          <p:cNvPr id="9" name="Imagem 8">
            <a:extLst>
              <a:ext uri="{FF2B5EF4-FFF2-40B4-BE49-F238E27FC236}">
                <a16:creationId xmlns:a16="http://schemas.microsoft.com/office/drawing/2014/main" id="{84A7545D-328B-4EBD-BD7F-8D126C66E960}"/>
              </a:ext>
            </a:extLst>
          </p:cNvPr>
          <p:cNvPicPr>
            <a:picLocks noChangeAspect="1"/>
          </p:cNvPicPr>
          <p:nvPr/>
        </p:nvPicPr>
        <p:blipFill>
          <a:blip r:embed="rId6"/>
          <a:stretch>
            <a:fillRect/>
          </a:stretch>
        </p:blipFill>
        <p:spPr>
          <a:xfrm>
            <a:off x="39756" y="5115982"/>
            <a:ext cx="235660" cy="1696359"/>
          </a:xfrm>
          <a:prstGeom prst="rect">
            <a:avLst/>
          </a:prstGeom>
        </p:spPr>
      </p:pic>
      <p:pic>
        <p:nvPicPr>
          <p:cNvPr id="10" name="Imagem 9">
            <a:extLst>
              <a:ext uri="{FF2B5EF4-FFF2-40B4-BE49-F238E27FC236}">
                <a16:creationId xmlns:a16="http://schemas.microsoft.com/office/drawing/2014/main" id="{D31DCC98-D62C-4E29-B716-708758013B27}"/>
              </a:ext>
            </a:extLst>
          </p:cNvPr>
          <p:cNvPicPr>
            <a:picLocks noChangeAspect="1"/>
          </p:cNvPicPr>
          <p:nvPr/>
        </p:nvPicPr>
        <p:blipFill>
          <a:blip r:embed="rId6"/>
          <a:stretch>
            <a:fillRect/>
          </a:stretch>
        </p:blipFill>
        <p:spPr>
          <a:xfrm rot="16200000">
            <a:off x="689360" y="4215740"/>
            <a:ext cx="381000" cy="1640019"/>
          </a:xfrm>
          <a:prstGeom prst="rect">
            <a:avLst/>
          </a:prstGeom>
        </p:spPr>
      </p:pic>
    </p:spTree>
    <p:extLst>
      <p:ext uri="{BB962C8B-B14F-4D97-AF65-F5344CB8AC3E}">
        <p14:creationId xmlns:p14="http://schemas.microsoft.com/office/powerpoint/2010/main" val="2950950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Symbiosis wanted ad: text, images, music, video | Glogster EDU ...">
            <a:extLst>
              <a:ext uri="{FF2B5EF4-FFF2-40B4-BE49-F238E27FC236}">
                <a16:creationId xmlns:a16="http://schemas.microsoft.com/office/drawing/2014/main" id="{A70889C7-D6F8-49E8-8005-68CA6EA09CF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ymbiosis wanted ad: text, images, music, video | Glogster EDU ...">
            <a:extLst>
              <a:ext uri="{FF2B5EF4-FFF2-40B4-BE49-F238E27FC236}">
                <a16:creationId xmlns:a16="http://schemas.microsoft.com/office/drawing/2014/main" id="{608085E7-9D32-4EE0-82C4-0C313420DB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BAC208A1-8230-437E-AA62-BD9276CCC27E}"/>
              </a:ext>
            </a:extLst>
          </p:cNvPr>
          <p:cNvSpPr>
            <a:spLocks noGrp="1"/>
          </p:cNvSpPr>
          <p:nvPr>
            <p:ph type="title"/>
          </p:nvPr>
        </p:nvSpPr>
        <p:spPr>
          <a:xfrm>
            <a:off x="2698916" y="252916"/>
            <a:ext cx="6755257" cy="702366"/>
          </a:xfrm>
        </p:spPr>
        <p:txBody>
          <a:bodyPr>
            <a:noAutofit/>
          </a:bodyPr>
          <a:lstStyle/>
          <a:p>
            <a:r>
              <a:rPr lang="en-US" sz="4000" b="1" dirty="0">
                <a:solidFill>
                  <a:schemeClr val="bg1"/>
                </a:solidFill>
                <a:effectLst>
                  <a:outerShdw blurRad="38100" dist="38100" dir="2700000" algn="tl">
                    <a:srgbClr val="000000">
                      <a:alpha val="43137"/>
                    </a:srgbClr>
                  </a:outerShdw>
                </a:effectLst>
              </a:rPr>
              <a:t>P</a:t>
            </a:r>
            <a:r>
              <a:rPr lang="en-US" sz="4000" b="1" dirty="0">
                <a:solidFill>
                  <a:srgbClr val="0066FF"/>
                </a:solidFill>
                <a:effectLst>
                  <a:outerShdw blurRad="38100" dist="38100" dir="2700000" algn="tl">
                    <a:srgbClr val="000000">
                      <a:alpha val="43137"/>
                    </a:srgbClr>
                  </a:outerShdw>
                </a:effectLst>
              </a:rPr>
              <a:t>O</a:t>
            </a:r>
            <a:r>
              <a:rPr lang="en-US" sz="4000" b="1" dirty="0">
                <a:solidFill>
                  <a:srgbClr val="FF0000"/>
                </a:solidFill>
                <a:effectLst>
                  <a:outerShdw blurRad="38100" dist="38100" dir="2700000" algn="tl">
                    <a:srgbClr val="000000">
                      <a:alpha val="43137"/>
                    </a:srgbClr>
                  </a:outerShdw>
                </a:effectLst>
              </a:rPr>
              <a:t>S</a:t>
            </a:r>
            <a:r>
              <a:rPr lang="en-US" sz="4000" b="1" dirty="0">
                <a:solidFill>
                  <a:schemeClr val="bg2">
                    <a:lumMod val="50000"/>
                  </a:schemeClr>
                </a:solidFill>
                <a:effectLst>
                  <a:outerShdw blurRad="38100" dist="38100" dir="2700000" algn="tl">
                    <a:srgbClr val="000000">
                      <a:alpha val="43137"/>
                    </a:srgbClr>
                  </a:outerShdw>
                </a:effectLst>
              </a:rPr>
              <a:t>T</a:t>
            </a:r>
            <a:r>
              <a:rPr lang="en-US" sz="4000" b="1" dirty="0">
                <a:solidFill>
                  <a:schemeClr val="accent2"/>
                </a:solidFill>
                <a:effectLst>
                  <a:outerShdw blurRad="38100" dist="38100" dir="2700000" algn="tl">
                    <a:srgbClr val="000000">
                      <a:alpha val="43137"/>
                    </a:srgbClr>
                  </a:outerShdw>
                </a:effectLst>
              </a:rPr>
              <a:t>M</a:t>
            </a:r>
            <a:r>
              <a:rPr lang="en-US" sz="4000" b="1" dirty="0">
                <a:solidFill>
                  <a:srgbClr val="F254F2"/>
                </a:solidFill>
                <a:effectLst>
                  <a:outerShdw blurRad="38100" dist="38100" dir="2700000" algn="tl">
                    <a:srgbClr val="000000">
                      <a:alpha val="43137"/>
                    </a:srgbClr>
                  </a:outerShdw>
                </a:effectLst>
              </a:rPr>
              <a:t>E</a:t>
            </a:r>
            <a:r>
              <a:rPr lang="en-US" sz="4000" b="1" dirty="0">
                <a:solidFill>
                  <a:srgbClr val="00B0F0"/>
                </a:solidFill>
                <a:effectLst>
                  <a:outerShdw blurRad="38100" dist="38100" dir="2700000" algn="tl">
                    <a:srgbClr val="000000">
                      <a:alpha val="43137"/>
                    </a:srgbClr>
                  </a:outerShdw>
                </a:effectLst>
              </a:rPr>
              <a:t>T</a:t>
            </a:r>
            <a:r>
              <a:rPr lang="en-US" sz="4000" b="1" dirty="0">
                <a:solidFill>
                  <a:srgbClr val="A365D1"/>
                </a:solidFill>
                <a:effectLst>
                  <a:outerShdw blurRad="38100" dist="38100" dir="2700000" algn="tl">
                    <a:srgbClr val="000000">
                      <a:alpha val="43137"/>
                    </a:srgbClr>
                  </a:outerShdw>
                </a:effectLst>
              </a:rPr>
              <a:t>H</a:t>
            </a:r>
            <a:r>
              <a:rPr lang="en-US" sz="4000" b="1" dirty="0">
                <a:solidFill>
                  <a:srgbClr val="72CC04"/>
                </a:solidFill>
                <a:effectLst>
                  <a:outerShdw blurRad="38100" dist="38100" dir="2700000" algn="tl">
                    <a:srgbClr val="000000">
                      <a:alpha val="43137"/>
                    </a:srgbClr>
                  </a:outerShdw>
                </a:effectLst>
              </a:rPr>
              <a:t>O</a:t>
            </a:r>
            <a:r>
              <a:rPr lang="en-US" sz="4000" b="1" dirty="0">
                <a:solidFill>
                  <a:schemeClr val="bg1">
                    <a:lumMod val="50000"/>
                  </a:schemeClr>
                </a:solidFill>
                <a:effectLst>
                  <a:outerShdw blurRad="38100" dist="38100" dir="2700000" algn="tl">
                    <a:srgbClr val="000000">
                      <a:alpha val="43137"/>
                    </a:srgbClr>
                  </a:outerShdw>
                </a:effectLst>
              </a:rPr>
              <a:t>D</a:t>
            </a:r>
            <a:r>
              <a:rPr lang="en-US" sz="4000" b="1" dirty="0">
                <a:solidFill>
                  <a:srgbClr val="4CCA06"/>
                </a:solidFill>
                <a:effectLst>
                  <a:outerShdw blurRad="38100" dist="38100" dir="2700000" algn="tl">
                    <a:srgbClr val="000000">
                      <a:alpha val="43137"/>
                    </a:srgbClr>
                  </a:outerShdw>
                </a:effectLst>
              </a:rPr>
              <a:t> </a:t>
            </a:r>
            <a:r>
              <a:rPr lang="en-US" sz="4000" b="1" dirty="0">
                <a:solidFill>
                  <a:srgbClr val="FFC000"/>
                </a:solidFill>
                <a:effectLst>
                  <a:outerShdw blurRad="38100" dist="38100" dir="2700000" algn="tl">
                    <a:srgbClr val="000000">
                      <a:alpha val="43137"/>
                    </a:srgbClr>
                  </a:outerShdw>
                </a:effectLst>
              </a:rPr>
              <a:t>C</a:t>
            </a:r>
            <a:r>
              <a:rPr lang="en-US" sz="4000" b="1" dirty="0">
                <a:solidFill>
                  <a:schemeClr val="accent1">
                    <a:lumMod val="75000"/>
                  </a:schemeClr>
                </a:solidFill>
                <a:effectLst>
                  <a:outerShdw blurRad="38100" dist="38100" dir="2700000" algn="tl">
                    <a:srgbClr val="000000">
                      <a:alpha val="43137"/>
                    </a:srgbClr>
                  </a:outerShdw>
                </a:effectLst>
              </a:rPr>
              <a:t>O</a:t>
            </a:r>
            <a:r>
              <a:rPr lang="en-US" sz="4000" b="1" dirty="0">
                <a:solidFill>
                  <a:srgbClr val="0066FF"/>
                </a:solidFill>
                <a:effectLst>
                  <a:outerShdw blurRad="38100" dist="38100" dir="2700000" algn="tl">
                    <a:srgbClr val="000000">
                      <a:alpha val="43137"/>
                    </a:srgbClr>
                  </a:outerShdw>
                </a:effectLst>
              </a:rPr>
              <a:t>D</a:t>
            </a:r>
            <a:r>
              <a:rPr lang="en-US" sz="4000" b="1" dirty="0">
                <a:solidFill>
                  <a:srgbClr val="FF0000"/>
                </a:solidFill>
                <a:effectLst>
                  <a:outerShdw blurRad="38100" dist="38100" dir="2700000" algn="tl">
                    <a:srgbClr val="000000">
                      <a:alpha val="43137"/>
                    </a:srgbClr>
                  </a:outerShdw>
                </a:effectLst>
              </a:rPr>
              <a:t>I</a:t>
            </a:r>
            <a:r>
              <a:rPr lang="en-US" sz="4000" b="1" dirty="0">
                <a:solidFill>
                  <a:srgbClr val="72CC04"/>
                </a:solidFill>
                <a:effectLst>
                  <a:outerShdw blurRad="38100" dist="38100" dir="2700000" algn="tl">
                    <a:srgbClr val="000000">
                      <a:alpha val="43137"/>
                    </a:srgbClr>
                  </a:outerShdw>
                </a:effectLst>
              </a:rPr>
              <a:t>T</a:t>
            </a:r>
            <a:r>
              <a:rPr lang="en-US" sz="4000" b="1" dirty="0">
                <a:solidFill>
                  <a:schemeClr val="accent1">
                    <a:lumMod val="60000"/>
                    <a:lumOff val="40000"/>
                  </a:schemeClr>
                </a:solidFill>
                <a:effectLst>
                  <a:outerShdw blurRad="38100" dist="38100" dir="2700000" algn="tl">
                    <a:srgbClr val="000000">
                      <a:alpha val="43137"/>
                    </a:srgbClr>
                  </a:outerShdw>
                </a:effectLst>
              </a:rPr>
              <a:t>I</a:t>
            </a:r>
            <a:r>
              <a:rPr lang="en-US" sz="4000" b="1" dirty="0">
                <a:solidFill>
                  <a:srgbClr val="F254F2"/>
                </a:solidFill>
                <a:effectLst>
                  <a:outerShdw blurRad="38100" dist="38100" dir="2700000" algn="tl">
                    <a:srgbClr val="000000">
                      <a:alpha val="43137"/>
                    </a:srgbClr>
                  </a:outerShdw>
                </a:effectLst>
              </a:rPr>
              <a:t>O</a:t>
            </a:r>
            <a:r>
              <a:rPr lang="en-US" sz="4000" b="1" dirty="0">
                <a:solidFill>
                  <a:srgbClr val="A365D1"/>
                </a:solidFill>
                <a:effectLst>
                  <a:outerShdw blurRad="38100" dist="38100" dir="2700000" algn="tl">
                    <a:srgbClr val="000000">
                      <a:alpha val="43137"/>
                    </a:srgbClr>
                  </a:outerShdw>
                </a:effectLst>
              </a:rPr>
              <a:t>N</a:t>
            </a:r>
            <a:endParaRPr lang="pt-BR" sz="4000" b="1" dirty="0">
              <a:solidFill>
                <a:srgbClr val="A365D1"/>
              </a:solidFill>
              <a:effectLst>
                <a:outerShdw blurRad="38100" dist="38100" dir="2700000" algn="tl">
                  <a:srgbClr val="000000">
                    <a:alpha val="43137"/>
                  </a:srgbClr>
                </a:outerShdw>
              </a:effectLst>
            </a:endParaRPr>
          </a:p>
        </p:txBody>
      </p:sp>
      <p:pic>
        <p:nvPicPr>
          <p:cNvPr id="8" name="Imagem 7">
            <a:extLst>
              <a:ext uri="{FF2B5EF4-FFF2-40B4-BE49-F238E27FC236}">
                <a16:creationId xmlns:a16="http://schemas.microsoft.com/office/drawing/2014/main" id="{9CA40AD4-9B3E-4DD6-A528-65B02B028B1E}"/>
              </a:ext>
            </a:extLst>
          </p:cNvPr>
          <p:cNvPicPr>
            <a:picLocks noChangeAspect="1"/>
          </p:cNvPicPr>
          <p:nvPr/>
        </p:nvPicPr>
        <p:blipFill>
          <a:blip r:embed="rId5"/>
          <a:stretch>
            <a:fillRect/>
          </a:stretch>
        </p:blipFill>
        <p:spPr>
          <a:xfrm>
            <a:off x="1541506" y="5129236"/>
            <a:ext cx="381000" cy="1683106"/>
          </a:xfrm>
          <a:prstGeom prst="rect">
            <a:avLst/>
          </a:prstGeom>
        </p:spPr>
      </p:pic>
      <p:pic>
        <p:nvPicPr>
          <p:cNvPr id="9" name="Imagem 8">
            <a:extLst>
              <a:ext uri="{FF2B5EF4-FFF2-40B4-BE49-F238E27FC236}">
                <a16:creationId xmlns:a16="http://schemas.microsoft.com/office/drawing/2014/main" id="{4C3FD4CF-80E8-45DE-A604-DFE059C9B9D2}"/>
              </a:ext>
            </a:extLst>
          </p:cNvPr>
          <p:cNvPicPr>
            <a:picLocks noChangeAspect="1"/>
          </p:cNvPicPr>
          <p:nvPr/>
        </p:nvPicPr>
        <p:blipFill>
          <a:blip r:embed="rId5"/>
          <a:stretch>
            <a:fillRect/>
          </a:stretch>
        </p:blipFill>
        <p:spPr>
          <a:xfrm>
            <a:off x="39756" y="5115982"/>
            <a:ext cx="235660" cy="1696359"/>
          </a:xfrm>
          <a:prstGeom prst="rect">
            <a:avLst/>
          </a:prstGeom>
        </p:spPr>
      </p:pic>
      <p:pic>
        <p:nvPicPr>
          <p:cNvPr id="10" name="Imagem 9">
            <a:extLst>
              <a:ext uri="{FF2B5EF4-FFF2-40B4-BE49-F238E27FC236}">
                <a16:creationId xmlns:a16="http://schemas.microsoft.com/office/drawing/2014/main" id="{24B15CD4-DFC8-4F96-A54F-9E1A7884B266}"/>
              </a:ext>
            </a:extLst>
          </p:cNvPr>
          <p:cNvPicPr>
            <a:picLocks noChangeAspect="1"/>
          </p:cNvPicPr>
          <p:nvPr/>
        </p:nvPicPr>
        <p:blipFill>
          <a:blip r:embed="rId5"/>
          <a:stretch>
            <a:fillRect/>
          </a:stretch>
        </p:blipFill>
        <p:spPr>
          <a:xfrm rot="16200000">
            <a:off x="985738" y="3919362"/>
            <a:ext cx="381000" cy="2232775"/>
          </a:xfrm>
          <a:prstGeom prst="rect">
            <a:avLst/>
          </a:prstGeom>
        </p:spPr>
      </p:pic>
      <p:sp>
        <p:nvSpPr>
          <p:cNvPr id="11" name="Espaço Reservado para Conteúdo 2">
            <a:extLst>
              <a:ext uri="{FF2B5EF4-FFF2-40B4-BE49-F238E27FC236}">
                <a16:creationId xmlns:a16="http://schemas.microsoft.com/office/drawing/2014/main" id="{C33B5114-800F-46CD-8AA5-4B92D98E15ED}"/>
              </a:ext>
            </a:extLst>
          </p:cNvPr>
          <p:cNvSpPr txBox="1">
            <a:spLocks/>
          </p:cNvSpPr>
          <p:nvPr/>
        </p:nvSpPr>
        <p:spPr>
          <a:xfrm>
            <a:off x="700394" y="1965043"/>
            <a:ext cx="10700424" cy="855979"/>
          </a:xfrm>
          <a:prstGeom prst="rect">
            <a:avLst/>
          </a:prstGeom>
          <a:solidFill>
            <a:srgbClr val="FFFF00"/>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base">
              <a:spcBef>
                <a:spcPts val="0"/>
              </a:spcBef>
              <a:buNone/>
            </a:pPr>
            <a:r>
              <a:rPr lang="en-US" sz="2400" b="1" dirty="0">
                <a:solidFill>
                  <a:schemeClr val="tx1"/>
                </a:solidFill>
              </a:rPr>
              <a:t>Particularity: </a:t>
            </a:r>
            <a:r>
              <a:rPr lang="en-US" sz="2400" dirty="0">
                <a:solidFill>
                  <a:schemeClr val="tx1"/>
                </a:solidFill>
              </a:rPr>
              <a:t>group of teachers; group of learners; set of goals; institutional context; sociocultural milieu (</a:t>
            </a:r>
            <a:r>
              <a:rPr lang="en-US" sz="2400" dirty="0" err="1">
                <a:solidFill>
                  <a:schemeClr val="tx1"/>
                </a:solidFill>
              </a:rPr>
              <a:t>meio</a:t>
            </a:r>
            <a:r>
              <a:rPr lang="en-US" sz="2400" dirty="0">
                <a:solidFill>
                  <a:schemeClr val="tx1"/>
                </a:solidFill>
              </a:rPr>
              <a:t>).</a:t>
            </a:r>
          </a:p>
          <a:p>
            <a:pPr marL="0" indent="0" algn="just" fontAlgn="base">
              <a:spcBef>
                <a:spcPts val="0"/>
              </a:spcBef>
              <a:buNone/>
            </a:pPr>
            <a:endParaRPr lang="en-US" sz="2400" dirty="0">
              <a:solidFill>
                <a:schemeClr val="tx1"/>
              </a:solidFill>
            </a:endParaRPr>
          </a:p>
        </p:txBody>
      </p:sp>
      <p:sp>
        <p:nvSpPr>
          <p:cNvPr id="14" name="Espaço Reservado para Conteúdo 2">
            <a:extLst>
              <a:ext uri="{FF2B5EF4-FFF2-40B4-BE49-F238E27FC236}">
                <a16:creationId xmlns:a16="http://schemas.microsoft.com/office/drawing/2014/main" id="{C33B5114-800F-46CD-8AA5-4B92D98E15ED}"/>
              </a:ext>
            </a:extLst>
          </p:cNvPr>
          <p:cNvSpPr txBox="1">
            <a:spLocks/>
          </p:cNvSpPr>
          <p:nvPr/>
        </p:nvSpPr>
        <p:spPr>
          <a:xfrm>
            <a:off x="674451" y="3051298"/>
            <a:ext cx="10745821" cy="1579068"/>
          </a:xfrm>
          <a:prstGeom prst="rect">
            <a:avLst/>
          </a:prstGeom>
          <a:solidFill>
            <a:srgbClr val="FFFF00"/>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base">
              <a:spcBef>
                <a:spcPts val="0"/>
              </a:spcBef>
              <a:buNone/>
            </a:pPr>
            <a:r>
              <a:rPr lang="en-US" sz="2400" b="1" dirty="0">
                <a:solidFill>
                  <a:schemeClr val="tx1"/>
                </a:solidFill>
              </a:rPr>
              <a:t>Practicality: </a:t>
            </a:r>
            <a:r>
              <a:rPr lang="en-US" sz="2400" dirty="0">
                <a:solidFill>
                  <a:schemeClr val="tx1"/>
                </a:solidFill>
              </a:rPr>
              <a:t>a </a:t>
            </a:r>
            <a:r>
              <a:rPr lang="en-US" sz="2400" b="1" dirty="0">
                <a:solidFill>
                  <a:schemeClr val="tx1"/>
                </a:solidFill>
              </a:rPr>
              <a:t>teacher-generated theory of practice</a:t>
            </a:r>
            <a:r>
              <a:rPr lang="en-US" sz="2400" dirty="0">
                <a:solidFill>
                  <a:schemeClr val="tx1"/>
                </a:solidFill>
              </a:rPr>
              <a:t>. It involves </a:t>
            </a:r>
            <a:r>
              <a:rPr lang="en-US" sz="2400" b="1" dirty="0">
                <a:solidFill>
                  <a:schemeClr val="tx1"/>
                </a:solidFill>
              </a:rPr>
              <a:t>continual reflection and action </a:t>
            </a:r>
            <a:r>
              <a:rPr lang="en-US" sz="2400" dirty="0">
                <a:solidFill>
                  <a:schemeClr val="tx1"/>
                </a:solidFill>
              </a:rPr>
              <a:t>(understand, identify problems; analyze and assess information; consider and evaluate alternatives, and then choose the best).</a:t>
            </a:r>
          </a:p>
        </p:txBody>
      </p:sp>
      <p:sp>
        <p:nvSpPr>
          <p:cNvPr id="15" name="Espaço Reservado para Conteúdo 2">
            <a:extLst>
              <a:ext uri="{FF2B5EF4-FFF2-40B4-BE49-F238E27FC236}">
                <a16:creationId xmlns:a16="http://schemas.microsoft.com/office/drawing/2014/main" id="{C33B5114-800F-46CD-8AA5-4B92D98E15ED}"/>
              </a:ext>
            </a:extLst>
          </p:cNvPr>
          <p:cNvSpPr txBox="1">
            <a:spLocks/>
          </p:cNvSpPr>
          <p:nvPr/>
        </p:nvSpPr>
        <p:spPr>
          <a:xfrm>
            <a:off x="661481" y="4837945"/>
            <a:ext cx="10778247" cy="1621221"/>
          </a:xfrm>
          <a:prstGeom prst="rect">
            <a:avLst/>
          </a:prstGeom>
          <a:solidFill>
            <a:srgbClr val="FFFF00"/>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base">
              <a:spcBef>
                <a:spcPts val="0"/>
              </a:spcBef>
              <a:buNone/>
            </a:pPr>
            <a:r>
              <a:rPr lang="en-US" sz="2400" b="1" dirty="0">
                <a:solidFill>
                  <a:schemeClr val="tx1"/>
                </a:solidFill>
              </a:rPr>
              <a:t>Possibility: </a:t>
            </a:r>
            <a:r>
              <a:rPr lang="en-US" sz="2400" dirty="0">
                <a:solidFill>
                  <a:schemeClr val="tx1"/>
                </a:solidFill>
              </a:rPr>
              <a:t>is derived mainly from the works of </a:t>
            </a:r>
            <a:r>
              <a:rPr lang="en-US" sz="2400" b="1" dirty="0">
                <a:solidFill>
                  <a:schemeClr val="tx1"/>
                </a:solidFill>
              </a:rPr>
              <a:t>critical </a:t>
            </a:r>
            <a:r>
              <a:rPr lang="en-US" sz="2400" b="1" dirty="0" err="1">
                <a:solidFill>
                  <a:schemeClr val="tx1"/>
                </a:solidFill>
              </a:rPr>
              <a:t>pedagogists</a:t>
            </a:r>
            <a:r>
              <a:rPr lang="en-US" sz="2400" b="1" dirty="0">
                <a:solidFill>
                  <a:schemeClr val="tx1"/>
                </a:solidFill>
              </a:rPr>
              <a:t> </a:t>
            </a:r>
            <a:r>
              <a:rPr lang="en-US" sz="2400" dirty="0">
                <a:solidFill>
                  <a:schemeClr val="tx1"/>
                </a:solidFill>
              </a:rPr>
              <a:t>of </a:t>
            </a:r>
            <a:r>
              <a:rPr lang="en-US" sz="2400" b="1" dirty="0">
                <a:solidFill>
                  <a:schemeClr val="tx1"/>
                </a:solidFill>
              </a:rPr>
              <a:t>Freirean</a:t>
            </a:r>
            <a:r>
              <a:rPr lang="en-US" sz="2400" dirty="0">
                <a:solidFill>
                  <a:schemeClr val="tx1"/>
                </a:solidFill>
              </a:rPr>
              <a:t> </a:t>
            </a:r>
            <a:r>
              <a:rPr lang="en-US" sz="2400" b="1" dirty="0">
                <a:solidFill>
                  <a:schemeClr val="tx1"/>
                </a:solidFill>
              </a:rPr>
              <a:t>persuasion</a:t>
            </a:r>
            <a:r>
              <a:rPr lang="en-US" sz="2400" dirty="0">
                <a:solidFill>
                  <a:schemeClr val="tx1"/>
                </a:solidFill>
              </a:rPr>
              <a:t>.</a:t>
            </a:r>
            <a:r>
              <a:rPr lang="en-US" sz="2400" b="1" dirty="0">
                <a:solidFill>
                  <a:schemeClr val="tx1"/>
                </a:solidFill>
              </a:rPr>
              <a:t> </a:t>
            </a:r>
            <a:r>
              <a:rPr lang="en-US" sz="2400" dirty="0">
                <a:solidFill>
                  <a:schemeClr val="tx1"/>
                </a:solidFill>
              </a:rPr>
              <a:t>It is implicated in relations of </a:t>
            </a:r>
            <a:r>
              <a:rPr lang="en-US" sz="2400" b="1" dirty="0">
                <a:solidFill>
                  <a:schemeClr val="tx1"/>
                </a:solidFill>
              </a:rPr>
              <a:t>power</a:t>
            </a:r>
            <a:r>
              <a:rPr lang="en-US" sz="2400" dirty="0">
                <a:solidFill>
                  <a:schemeClr val="tx1"/>
                </a:solidFill>
              </a:rPr>
              <a:t> and </a:t>
            </a:r>
            <a:r>
              <a:rPr lang="en-US" sz="2400" b="1" dirty="0">
                <a:solidFill>
                  <a:schemeClr val="tx1"/>
                </a:solidFill>
              </a:rPr>
              <a:t>dominance</a:t>
            </a:r>
            <a:r>
              <a:rPr lang="en-US" sz="2400" dirty="0">
                <a:solidFill>
                  <a:schemeClr val="tx1"/>
                </a:solidFill>
              </a:rPr>
              <a:t>, and is implemented to create and sustain </a:t>
            </a:r>
            <a:r>
              <a:rPr lang="en-US" sz="2400" b="1" dirty="0">
                <a:solidFill>
                  <a:schemeClr val="tx1"/>
                </a:solidFill>
              </a:rPr>
              <a:t>social inequalities</a:t>
            </a:r>
            <a:r>
              <a:rPr lang="en-US" sz="2400" dirty="0">
                <a:solidFill>
                  <a:schemeClr val="tx1"/>
                </a:solidFill>
              </a:rPr>
              <a:t>. </a:t>
            </a:r>
          </a:p>
        </p:txBody>
      </p:sp>
      <p:sp>
        <p:nvSpPr>
          <p:cNvPr id="16"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700391" y="1031131"/>
            <a:ext cx="10680971" cy="875489"/>
          </a:xfrm>
        </p:spPr>
        <p:txBody>
          <a:bodyPr>
            <a:noAutofit/>
          </a:bodyPr>
          <a:lstStyle/>
          <a:p>
            <a:pPr marL="0" indent="0" algn="just" fontAlgn="base">
              <a:spcBef>
                <a:spcPts val="0"/>
              </a:spcBef>
              <a:buNone/>
            </a:pPr>
            <a:r>
              <a:rPr lang="en-US" sz="2400" dirty="0" err="1">
                <a:solidFill>
                  <a:schemeClr val="bg1"/>
                </a:solidFill>
              </a:rPr>
              <a:t>Postmethod</a:t>
            </a:r>
            <a:r>
              <a:rPr lang="en-US" sz="2400" dirty="0">
                <a:solidFill>
                  <a:schemeClr val="bg1"/>
                </a:solidFill>
              </a:rPr>
              <a:t> pedagogy is a three-dimensional system consisting of pedagogic </a:t>
            </a:r>
            <a:r>
              <a:rPr lang="en-US" sz="2400" b="1" dirty="0">
                <a:solidFill>
                  <a:srgbClr val="FFFF00"/>
                </a:solidFill>
              </a:rPr>
              <a:t>PARAMETERS</a:t>
            </a:r>
            <a:r>
              <a:rPr lang="en-US" sz="2400" dirty="0">
                <a:solidFill>
                  <a:schemeClr val="bg1"/>
                </a:solidFill>
              </a:rPr>
              <a:t> of:</a:t>
            </a:r>
            <a:endParaRPr lang="en-US" sz="2400" dirty="0">
              <a:solidFill>
                <a:srgbClr val="FFFF00"/>
              </a:solidFill>
            </a:endParaRPr>
          </a:p>
        </p:txBody>
      </p:sp>
    </p:spTree>
    <p:extLst>
      <p:ext uri="{BB962C8B-B14F-4D97-AF65-F5344CB8AC3E}">
        <p14:creationId xmlns:p14="http://schemas.microsoft.com/office/powerpoint/2010/main" val="2233504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Symbiosis wanted ad: text, images, music, video | Glogster EDU ...">
            <a:extLst>
              <a:ext uri="{FF2B5EF4-FFF2-40B4-BE49-F238E27FC236}">
                <a16:creationId xmlns:a16="http://schemas.microsoft.com/office/drawing/2014/main" id="{A70889C7-D6F8-49E8-8005-68CA6EA09CF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ymbiosis wanted ad: text, images, music, video | Glogster EDU ...">
            <a:extLst>
              <a:ext uri="{FF2B5EF4-FFF2-40B4-BE49-F238E27FC236}">
                <a16:creationId xmlns:a16="http://schemas.microsoft.com/office/drawing/2014/main" id="{608085E7-9D32-4EE0-82C4-0C313420DB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700391" y="1031131"/>
            <a:ext cx="10680971" cy="875489"/>
          </a:xfrm>
        </p:spPr>
        <p:txBody>
          <a:bodyPr>
            <a:noAutofit/>
          </a:bodyPr>
          <a:lstStyle/>
          <a:p>
            <a:pPr marL="0" indent="0" algn="just" fontAlgn="base">
              <a:spcBef>
                <a:spcPts val="0"/>
              </a:spcBef>
              <a:buNone/>
            </a:pPr>
            <a:r>
              <a:rPr lang="en-US" sz="2400" dirty="0" err="1">
                <a:solidFill>
                  <a:schemeClr val="bg1"/>
                </a:solidFill>
              </a:rPr>
              <a:t>Postmethod</a:t>
            </a:r>
            <a:r>
              <a:rPr lang="en-US" sz="2400" dirty="0">
                <a:solidFill>
                  <a:schemeClr val="bg1"/>
                </a:solidFill>
              </a:rPr>
              <a:t> pedagogy is a three-dimensional system consisting of pedagogic </a:t>
            </a:r>
            <a:r>
              <a:rPr lang="en-US" sz="2400" b="1" dirty="0">
                <a:solidFill>
                  <a:srgbClr val="FFFF00"/>
                </a:solidFill>
              </a:rPr>
              <a:t>PARAMETERS</a:t>
            </a:r>
            <a:r>
              <a:rPr lang="en-US" sz="2400" dirty="0">
                <a:solidFill>
                  <a:schemeClr val="bg1"/>
                </a:solidFill>
              </a:rPr>
              <a:t> of:</a:t>
            </a:r>
            <a:endParaRPr lang="en-US" sz="2400" dirty="0">
              <a:solidFill>
                <a:srgbClr val="FFFF00"/>
              </a:solidFill>
            </a:endParaRPr>
          </a:p>
        </p:txBody>
      </p:sp>
      <p:sp>
        <p:nvSpPr>
          <p:cNvPr id="7" name="Título 1">
            <a:extLst>
              <a:ext uri="{FF2B5EF4-FFF2-40B4-BE49-F238E27FC236}">
                <a16:creationId xmlns:a16="http://schemas.microsoft.com/office/drawing/2014/main" id="{BAC208A1-8230-437E-AA62-BD9276CCC27E}"/>
              </a:ext>
            </a:extLst>
          </p:cNvPr>
          <p:cNvSpPr>
            <a:spLocks noGrp="1"/>
          </p:cNvSpPr>
          <p:nvPr>
            <p:ph type="title"/>
          </p:nvPr>
        </p:nvSpPr>
        <p:spPr>
          <a:xfrm>
            <a:off x="2698916" y="252916"/>
            <a:ext cx="6755257" cy="702366"/>
          </a:xfrm>
        </p:spPr>
        <p:txBody>
          <a:bodyPr>
            <a:noAutofit/>
          </a:bodyPr>
          <a:lstStyle/>
          <a:p>
            <a:r>
              <a:rPr lang="en-US" sz="4000" b="1" dirty="0">
                <a:solidFill>
                  <a:schemeClr val="bg1"/>
                </a:solidFill>
                <a:effectLst>
                  <a:outerShdw blurRad="38100" dist="38100" dir="2700000" algn="tl">
                    <a:srgbClr val="000000">
                      <a:alpha val="43137"/>
                    </a:srgbClr>
                  </a:outerShdw>
                </a:effectLst>
              </a:rPr>
              <a:t>P</a:t>
            </a:r>
            <a:r>
              <a:rPr lang="en-US" sz="4000" b="1" dirty="0">
                <a:solidFill>
                  <a:srgbClr val="0066FF"/>
                </a:solidFill>
                <a:effectLst>
                  <a:outerShdw blurRad="38100" dist="38100" dir="2700000" algn="tl">
                    <a:srgbClr val="000000">
                      <a:alpha val="43137"/>
                    </a:srgbClr>
                  </a:outerShdw>
                </a:effectLst>
              </a:rPr>
              <a:t>O</a:t>
            </a:r>
            <a:r>
              <a:rPr lang="en-US" sz="4000" b="1" dirty="0">
                <a:solidFill>
                  <a:srgbClr val="FF0000"/>
                </a:solidFill>
                <a:effectLst>
                  <a:outerShdw blurRad="38100" dist="38100" dir="2700000" algn="tl">
                    <a:srgbClr val="000000">
                      <a:alpha val="43137"/>
                    </a:srgbClr>
                  </a:outerShdw>
                </a:effectLst>
              </a:rPr>
              <a:t>S</a:t>
            </a:r>
            <a:r>
              <a:rPr lang="en-US" sz="4000" b="1" dirty="0">
                <a:solidFill>
                  <a:schemeClr val="bg2">
                    <a:lumMod val="50000"/>
                  </a:schemeClr>
                </a:solidFill>
                <a:effectLst>
                  <a:outerShdw blurRad="38100" dist="38100" dir="2700000" algn="tl">
                    <a:srgbClr val="000000">
                      <a:alpha val="43137"/>
                    </a:srgbClr>
                  </a:outerShdw>
                </a:effectLst>
              </a:rPr>
              <a:t>T</a:t>
            </a:r>
            <a:r>
              <a:rPr lang="en-US" sz="4000" b="1" dirty="0">
                <a:solidFill>
                  <a:schemeClr val="accent2"/>
                </a:solidFill>
                <a:effectLst>
                  <a:outerShdw blurRad="38100" dist="38100" dir="2700000" algn="tl">
                    <a:srgbClr val="000000">
                      <a:alpha val="43137"/>
                    </a:srgbClr>
                  </a:outerShdw>
                </a:effectLst>
              </a:rPr>
              <a:t>M</a:t>
            </a:r>
            <a:r>
              <a:rPr lang="en-US" sz="4000" b="1" dirty="0">
                <a:solidFill>
                  <a:srgbClr val="F254F2"/>
                </a:solidFill>
                <a:effectLst>
                  <a:outerShdw blurRad="38100" dist="38100" dir="2700000" algn="tl">
                    <a:srgbClr val="000000">
                      <a:alpha val="43137"/>
                    </a:srgbClr>
                  </a:outerShdw>
                </a:effectLst>
              </a:rPr>
              <a:t>E</a:t>
            </a:r>
            <a:r>
              <a:rPr lang="en-US" sz="4000" b="1" dirty="0">
                <a:solidFill>
                  <a:srgbClr val="00B0F0"/>
                </a:solidFill>
                <a:effectLst>
                  <a:outerShdw blurRad="38100" dist="38100" dir="2700000" algn="tl">
                    <a:srgbClr val="000000">
                      <a:alpha val="43137"/>
                    </a:srgbClr>
                  </a:outerShdw>
                </a:effectLst>
              </a:rPr>
              <a:t>T</a:t>
            </a:r>
            <a:r>
              <a:rPr lang="en-US" sz="4000" b="1" dirty="0">
                <a:solidFill>
                  <a:srgbClr val="A365D1"/>
                </a:solidFill>
                <a:effectLst>
                  <a:outerShdw blurRad="38100" dist="38100" dir="2700000" algn="tl">
                    <a:srgbClr val="000000">
                      <a:alpha val="43137"/>
                    </a:srgbClr>
                  </a:outerShdw>
                </a:effectLst>
              </a:rPr>
              <a:t>H</a:t>
            </a:r>
            <a:r>
              <a:rPr lang="en-US" sz="4000" b="1" dirty="0">
                <a:solidFill>
                  <a:srgbClr val="72CC04"/>
                </a:solidFill>
                <a:effectLst>
                  <a:outerShdw blurRad="38100" dist="38100" dir="2700000" algn="tl">
                    <a:srgbClr val="000000">
                      <a:alpha val="43137"/>
                    </a:srgbClr>
                  </a:outerShdw>
                </a:effectLst>
              </a:rPr>
              <a:t>O</a:t>
            </a:r>
            <a:r>
              <a:rPr lang="en-US" sz="4000" b="1" dirty="0">
                <a:solidFill>
                  <a:schemeClr val="bg1">
                    <a:lumMod val="50000"/>
                  </a:schemeClr>
                </a:solidFill>
                <a:effectLst>
                  <a:outerShdw blurRad="38100" dist="38100" dir="2700000" algn="tl">
                    <a:srgbClr val="000000">
                      <a:alpha val="43137"/>
                    </a:srgbClr>
                  </a:outerShdw>
                </a:effectLst>
              </a:rPr>
              <a:t>D</a:t>
            </a:r>
            <a:r>
              <a:rPr lang="en-US" sz="4000" b="1" dirty="0">
                <a:solidFill>
                  <a:srgbClr val="4CCA06"/>
                </a:solidFill>
                <a:effectLst>
                  <a:outerShdw blurRad="38100" dist="38100" dir="2700000" algn="tl">
                    <a:srgbClr val="000000">
                      <a:alpha val="43137"/>
                    </a:srgbClr>
                  </a:outerShdw>
                </a:effectLst>
              </a:rPr>
              <a:t> </a:t>
            </a:r>
            <a:r>
              <a:rPr lang="en-US" sz="4000" b="1" dirty="0">
                <a:solidFill>
                  <a:srgbClr val="FFC000"/>
                </a:solidFill>
                <a:effectLst>
                  <a:outerShdw blurRad="38100" dist="38100" dir="2700000" algn="tl">
                    <a:srgbClr val="000000">
                      <a:alpha val="43137"/>
                    </a:srgbClr>
                  </a:outerShdw>
                </a:effectLst>
              </a:rPr>
              <a:t>C</a:t>
            </a:r>
            <a:r>
              <a:rPr lang="en-US" sz="4000" b="1" dirty="0">
                <a:solidFill>
                  <a:schemeClr val="accent1">
                    <a:lumMod val="75000"/>
                  </a:schemeClr>
                </a:solidFill>
                <a:effectLst>
                  <a:outerShdw blurRad="38100" dist="38100" dir="2700000" algn="tl">
                    <a:srgbClr val="000000">
                      <a:alpha val="43137"/>
                    </a:srgbClr>
                  </a:outerShdw>
                </a:effectLst>
              </a:rPr>
              <a:t>O</a:t>
            </a:r>
            <a:r>
              <a:rPr lang="en-US" sz="4000" b="1" dirty="0">
                <a:solidFill>
                  <a:srgbClr val="0066FF"/>
                </a:solidFill>
                <a:effectLst>
                  <a:outerShdw blurRad="38100" dist="38100" dir="2700000" algn="tl">
                    <a:srgbClr val="000000">
                      <a:alpha val="43137"/>
                    </a:srgbClr>
                  </a:outerShdw>
                </a:effectLst>
              </a:rPr>
              <a:t>D</a:t>
            </a:r>
            <a:r>
              <a:rPr lang="en-US" sz="4000" b="1" dirty="0">
                <a:solidFill>
                  <a:srgbClr val="FF0000"/>
                </a:solidFill>
                <a:effectLst>
                  <a:outerShdw blurRad="38100" dist="38100" dir="2700000" algn="tl">
                    <a:srgbClr val="000000">
                      <a:alpha val="43137"/>
                    </a:srgbClr>
                  </a:outerShdw>
                </a:effectLst>
              </a:rPr>
              <a:t>I</a:t>
            </a:r>
            <a:r>
              <a:rPr lang="en-US" sz="4000" b="1" dirty="0">
                <a:solidFill>
                  <a:srgbClr val="72CC04"/>
                </a:solidFill>
                <a:effectLst>
                  <a:outerShdw blurRad="38100" dist="38100" dir="2700000" algn="tl">
                    <a:srgbClr val="000000">
                      <a:alpha val="43137"/>
                    </a:srgbClr>
                  </a:outerShdw>
                </a:effectLst>
              </a:rPr>
              <a:t>T</a:t>
            </a:r>
            <a:r>
              <a:rPr lang="en-US" sz="4000" b="1" dirty="0">
                <a:solidFill>
                  <a:schemeClr val="accent1">
                    <a:lumMod val="60000"/>
                    <a:lumOff val="40000"/>
                  </a:schemeClr>
                </a:solidFill>
                <a:effectLst>
                  <a:outerShdw blurRad="38100" dist="38100" dir="2700000" algn="tl">
                    <a:srgbClr val="000000">
                      <a:alpha val="43137"/>
                    </a:srgbClr>
                  </a:outerShdw>
                </a:effectLst>
              </a:rPr>
              <a:t>I</a:t>
            </a:r>
            <a:r>
              <a:rPr lang="en-US" sz="4000" b="1" dirty="0">
                <a:solidFill>
                  <a:srgbClr val="F254F2"/>
                </a:solidFill>
                <a:effectLst>
                  <a:outerShdw blurRad="38100" dist="38100" dir="2700000" algn="tl">
                    <a:srgbClr val="000000">
                      <a:alpha val="43137"/>
                    </a:srgbClr>
                  </a:outerShdw>
                </a:effectLst>
              </a:rPr>
              <a:t>O</a:t>
            </a:r>
            <a:r>
              <a:rPr lang="en-US" sz="4000" b="1" dirty="0">
                <a:solidFill>
                  <a:srgbClr val="A365D1"/>
                </a:solidFill>
                <a:effectLst>
                  <a:outerShdw blurRad="38100" dist="38100" dir="2700000" algn="tl">
                    <a:srgbClr val="000000">
                      <a:alpha val="43137"/>
                    </a:srgbClr>
                  </a:outerShdw>
                </a:effectLst>
              </a:rPr>
              <a:t>N</a:t>
            </a:r>
            <a:endParaRPr lang="pt-BR" sz="4000" b="1" dirty="0">
              <a:solidFill>
                <a:srgbClr val="A365D1"/>
              </a:solidFill>
              <a:effectLst>
                <a:outerShdw blurRad="38100" dist="38100" dir="2700000" algn="tl">
                  <a:srgbClr val="000000">
                    <a:alpha val="43137"/>
                  </a:srgbClr>
                </a:outerShdw>
              </a:effectLst>
            </a:endParaRPr>
          </a:p>
        </p:txBody>
      </p:sp>
      <p:pic>
        <p:nvPicPr>
          <p:cNvPr id="8" name="Imagem 7">
            <a:extLst>
              <a:ext uri="{FF2B5EF4-FFF2-40B4-BE49-F238E27FC236}">
                <a16:creationId xmlns:a16="http://schemas.microsoft.com/office/drawing/2014/main" id="{9CA40AD4-9B3E-4DD6-A528-65B02B028B1E}"/>
              </a:ext>
            </a:extLst>
          </p:cNvPr>
          <p:cNvPicPr>
            <a:picLocks noChangeAspect="1"/>
          </p:cNvPicPr>
          <p:nvPr/>
        </p:nvPicPr>
        <p:blipFill>
          <a:blip r:embed="rId5"/>
          <a:stretch>
            <a:fillRect/>
          </a:stretch>
        </p:blipFill>
        <p:spPr>
          <a:xfrm>
            <a:off x="1541506" y="5129236"/>
            <a:ext cx="381000" cy="1683106"/>
          </a:xfrm>
          <a:prstGeom prst="rect">
            <a:avLst/>
          </a:prstGeom>
        </p:spPr>
      </p:pic>
      <p:pic>
        <p:nvPicPr>
          <p:cNvPr id="9" name="Imagem 8">
            <a:extLst>
              <a:ext uri="{FF2B5EF4-FFF2-40B4-BE49-F238E27FC236}">
                <a16:creationId xmlns:a16="http://schemas.microsoft.com/office/drawing/2014/main" id="{4C3FD4CF-80E8-45DE-A604-DFE059C9B9D2}"/>
              </a:ext>
            </a:extLst>
          </p:cNvPr>
          <p:cNvPicPr>
            <a:picLocks noChangeAspect="1"/>
          </p:cNvPicPr>
          <p:nvPr/>
        </p:nvPicPr>
        <p:blipFill>
          <a:blip r:embed="rId5"/>
          <a:stretch>
            <a:fillRect/>
          </a:stretch>
        </p:blipFill>
        <p:spPr>
          <a:xfrm>
            <a:off x="39756" y="5115982"/>
            <a:ext cx="235660" cy="1696359"/>
          </a:xfrm>
          <a:prstGeom prst="rect">
            <a:avLst/>
          </a:prstGeom>
        </p:spPr>
      </p:pic>
      <p:pic>
        <p:nvPicPr>
          <p:cNvPr id="10" name="Imagem 9">
            <a:extLst>
              <a:ext uri="{FF2B5EF4-FFF2-40B4-BE49-F238E27FC236}">
                <a16:creationId xmlns:a16="http://schemas.microsoft.com/office/drawing/2014/main" id="{24B15CD4-DFC8-4F96-A54F-9E1A7884B266}"/>
              </a:ext>
            </a:extLst>
          </p:cNvPr>
          <p:cNvPicPr>
            <a:picLocks noChangeAspect="1"/>
          </p:cNvPicPr>
          <p:nvPr/>
        </p:nvPicPr>
        <p:blipFill>
          <a:blip r:embed="rId5"/>
          <a:stretch>
            <a:fillRect/>
          </a:stretch>
        </p:blipFill>
        <p:spPr>
          <a:xfrm rot="16200000">
            <a:off x="985738" y="3919362"/>
            <a:ext cx="381000" cy="2232775"/>
          </a:xfrm>
          <a:prstGeom prst="rect">
            <a:avLst/>
          </a:prstGeom>
        </p:spPr>
      </p:pic>
      <p:sp>
        <p:nvSpPr>
          <p:cNvPr id="11" name="Espaço Reservado para Conteúdo 2">
            <a:extLst>
              <a:ext uri="{FF2B5EF4-FFF2-40B4-BE49-F238E27FC236}">
                <a16:creationId xmlns:a16="http://schemas.microsoft.com/office/drawing/2014/main" id="{C33B5114-800F-46CD-8AA5-4B92D98E15ED}"/>
              </a:ext>
            </a:extLst>
          </p:cNvPr>
          <p:cNvSpPr txBox="1">
            <a:spLocks/>
          </p:cNvSpPr>
          <p:nvPr/>
        </p:nvSpPr>
        <p:spPr>
          <a:xfrm>
            <a:off x="700394" y="1965043"/>
            <a:ext cx="10700424" cy="855979"/>
          </a:xfrm>
          <a:prstGeom prst="rect">
            <a:avLst/>
          </a:prstGeom>
          <a:solidFill>
            <a:srgbClr val="FFFF00"/>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base">
              <a:spcBef>
                <a:spcPts val="0"/>
              </a:spcBef>
              <a:buNone/>
            </a:pPr>
            <a:r>
              <a:rPr lang="en-US" sz="2400" b="1" dirty="0">
                <a:solidFill>
                  <a:schemeClr val="tx1"/>
                </a:solidFill>
              </a:rPr>
              <a:t>Particularity: </a:t>
            </a:r>
            <a:r>
              <a:rPr lang="en-US" sz="2400" dirty="0">
                <a:solidFill>
                  <a:schemeClr val="tx1"/>
                </a:solidFill>
              </a:rPr>
              <a:t>context-sensitive; location-specific; understanding of local linguistic; sociocultural, and political particularities.</a:t>
            </a:r>
          </a:p>
        </p:txBody>
      </p:sp>
      <p:sp>
        <p:nvSpPr>
          <p:cNvPr id="14" name="Espaço Reservado para Conteúdo 2">
            <a:extLst>
              <a:ext uri="{FF2B5EF4-FFF2-40B4-BE49-F238E27FC236}">
                <a16:creationId xmlns:a16="http://schemas.microsoft.com/office/drawing/2014/main" id="{C33B5114-800F-46CD-8AA5-4B92D98E15ED}"/>
              </a:ext>
            </a:extLst>
          </p:cNvPr>
          <p:cNvSpPr txBox="1">
            <a:spLocks/>
          </p:cNvSpPr>
          <p:nvPr/>
        </p:nvSpPr>
        <p:spPr>
          <a:xfrm>
            <a:off x="674451" y="3051298"/>
            <a:ext cx="10745821" cy="859221"/>
          </a:xfrm>
          <a:prstGeom prst="rect">
            <a:avLst/>
          </a:prstGeom>
          <a:solidFill>
            <a:srgbClr val="FFFF00"/>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base">
              <a:spcBef>
                <a:spcPts val="0"/>
              </a:spcBef>
              <a:buNone/>
            </a:pPr>
            <a:r>
              <a:rPr lang="en-US" sz="2400" b="1" dirty="0">
                <a:solidFill>
                  <a:schemeClr val="tx1"/>
                </a:solidFill>
              </a:rPr>
              <a:t>Practicality: </a:t>
            </a:r>
            <a:r>
              <a:rPr lang="en-US" sz="2400" dirty="0">
                <a:solidFill>
                  <a:schemeClr val="tx1"/>
                </a:solidFill>
              </a:rPr>
              <a:t>encourages teachers to theorize from their practice and to practice what they theorize.</a:t>
            </a:r>
          </a:p>
        </p:txBody>
      </p:sp>
      <p:sp>
        <p:nvSpPr>
          <p:cNvPr id="15" name="Espaço Reservado para Conteúdo 2">
            <a:extLst>
              <a:ext uri="{FF2B5EF4-FFF2-40B4-BE49-F238E27FC236}">
                <a16:creationId xmlns:a16="http://schemas.microsoft.com/office/drawing/2014/main" id="{C33B5114-800F-46CD-8AA5-4B92D98E15ED}"/>
              </a:ext>
            </a:extLst>
          </p:cNvPr>
          <p:cNvSpPr txBox="1">
            <a:spLocks/>
          </p:cNvSpPr>
          <p:nvPr/>
        </p:nvSpPr>
        <p:spPr>
          <a:xfrm>
            <a:off x="680936" y="4118101"/>
            <a:ext cx="10778247" cy="1251567"/>
          </a:xfrm>
          <a:prstGeom prst="rect">
            <a:avLst/>
          </a:prstGeom>
          <a:solidFill>
            <a:srgbClr val="FFFF00"/>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spcBef>
                <a:spcPts val="0"/>
              </a:spcBef>
              <a:buNone/>
            </a:pPr>
            <a:r>
              <a:rPr lang="en-US" sz="2400" b="1" dirty="0">
                <a:solidFill>
                  <a:schemeClr val="tx1"/>
                </a:solidFill>
              </a:rPr>
              <a:t>Possibility: </a:t>
            </a:r>
            <a:r>
              <a:rPr lang="en-US" sz="2400" dirty="0">
                <a:solidFill>
                  <a:schemeClr val="tx1"/>
                </a:solidFill>
              </a:rPr>
              <a:t>tap the </a:t>
            </a:r>
            <a:r>
              <a:rPr lang="en-US" sz="2400" b="1" dirty="0">
                <a:solidFill>
                  <a:schemeClr val="tx1"/>
                </a:solidFill>
              </a:rPr>
              <a:t>sociopolitical consciousness </a:t>
            </a:r>
            <a:r>
              <a:rPr lang="en-US" sz="2400" dirty="0">
                <a:solidFill>
                  <a:schemeClr val="tx1"/>
                </a:solidFill>
              </a:rPr>
              <a:t>that participants bring with them to the classroom so that it can also function as a </a:t>
            </a:r>
            <a:r>
              <a:rPr lang="en-US" sz="2400" b="1" dirty="0">
                <a:solidFill>
                  <a:schemeClr val="tx1"/>
                </a:solidFill>
              </a:rPr>
              <a:t>catalyst</a:t>
            </a:r>
            <a:r>
              <a:rPr lang="en-US" sz="2400" dirty="0">
                <a:solidFill>
                  <a:schemeClr val="tx1"/>
                </a:solidFill>
              </a:rPr>
              <a:t> for a continual quest for </a:t>
            </a:r>
            <a:r>
              <a:rPr lang="en-US" sz="2400" b="1" dirty="0">
                <a:solidFill>
                  <a:schemeClr val="tx1"/>
                </a:solidFill>
              </a:rPr>
              <a:t>identity formation </a:t>
            </a:r>
            <a:r>
              <a:rPr lang="pt-BR" sz="2400" b="1" dirty="0" err="1">
                <a:solidFill>
                  <a:schemeClr val="tx1"/>
                </a:solidFill>
              </a:rPr>
              <a:t>and</a:t>
            </a:r>
            <a:r>
              <a:rPr lang="pt-BR" sz="2400" b="1" dirty="0">
                <a:solidFill>
                  <a:schemeClr val="tx1"/>
                </a:solidFill>
              </a:rPr>
              <a:t> social </a:t>
            </a:r>
            <a:r>
              <a:rPr lang="pt-BR" sz="2400" b="1" dirty="0" err="1">
                <a:solidFill>
                  <a:schemeClr val="tx1"/>
                </a:solidFill>
              </a:rPr>
              <a:t>transformation</a:t>
            </a:r>
            <a:r>
              <a:rPr lang="pt-BR" sz="2400" b="1" dirty="0">
                <a:solidFill>
                  <a:schemeClr val="tx1"/>
                </a:solidFill>
              </a:rPr>
              <a:t>.</a:t>
            </a:r>
          </a:p>
        </p:txBody>
      </p:sp>
    </p:spTree>
    <p:extLst>
      <p:ext uri="{BB962C8B-B14F-4D97-AF65-F5344CB8AC3E}">
        <p14:creationId xmlns:p14="http://schemas.microsoft.com/office/powerpoint/2010/main" val="1404897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Symbiosis wanted ad: text, images, music, video | Glogster EDU ...">
            <a:extLst>
              <a:ext uri="{FF2B5EF4-FFF2-40B4-BE49-F238E27FC236}">
                <a16:creationId xmlns:a16="http://schemas.microsoft.com/office/drawing/2014/main" id="{C7590658-C21F-4FC8-B6AB-31757F6AFE3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Symbiosis wanted ad: text, images, music, video | Glogster EDU ...">
            <a:extLst>
              <a:ext uri="{FF2B5EF4-FFF2-40B4-BE49-F238E27FC236}">
                <a16:creationId xmlns:a16="http://schemas.microsoft.com/office/drawing/2014/main" id="{E24DFC74-2B93-4A12-8175-7289891487A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BAC208A1-8230-437E-AA62-BD9276CCC27E}"/>
              </a:ext>
            </a:extLst>
          </p:cNvPr>
          <p:cNvSpPr>
            <a:spLocks noGrp="1"/>
          </p:cNvSpPr>
          <p:nvPr>
            <p:ph type="title"/>
          </p:nvPr>
        </p:nvSpPr>
        <p:spPr>
          <a:xfrm>
            <a:off x="2412460" y="233465"/>
            <a:ext cx="7081736" cy="758757"/>
          </a:xfrm>
        </p:spPr>
        <p:txBody>
          <a:bodyPr>
            <a:noAutofit/>
          </a:bodyPr>
          <a:lstStyle/>
          <a:p>
            <a:pPr algn="ctr"/>
            <a:r>
              <a:rPr lang="en-US" sz="4000" b="1" dirty="0">
                <a:solidFill>
                  <a:schemeClr val="bg1"/>
                </a:solidFill>
                <a:effectLst>
                  <a:outerShdw blurRad="38100" dist="38100" dir="2700000" algn="tl">
                    <a:srgbClr val="000000">
                      <a:alpha val="43137"/>
                    </a:srgbClr>
                  </a:outerShdw>
                </a:effectLst>
              </a:rPr>
              <a:t>P</a:t>
            </a:r>
            <a:r>
              <a:rPr lang="en-US" sz="4000" b="1" dirty="0">
                <a:solidFill>
                  <a:srgbClr val="0066FF"/>
                </a:solidFill>
                <a:effectLst>
                  <a:outerShdw blurRad="38100" dist="38100" dir="2700000" algn="tl">
                    <a:srgbClr val="000000">
                      <a:alpha val="43137"/>
                    </a:srgbClr>
                  </a:outerShdw>
                </a:effectLst>
              </a:rPr>
              <a:t>O</a:t>
            </a:r>
            <a:r>
              <a:rPr lang="en-US" sz="4000" b="1" dirty="0">
                <a:solidFill>
                  <a:srgbClr val="FF0000"/>
                </a:solidFill>
                <a:effectLst>
                  <a:outerShdw blurRad="38100" dist="38100" dir="2700000" algn="tl">
                    <a:srgbClr val="000000">
                      <a:alpha val="43137"/>
                    </a:srgbClr>
                  </a:outerShdw>
                </a:effectLst>
              </a:rPr>
              <a:t>S</a:t>
            </a:r>
            <a:r>
              <a:rPr lang="en-US" sz="4000" b="1" dirty="0">
                <a:solidFill>
                  <a:schemeClr val="bg2">
                    <a:lumMod val="50000"/>
                  </a:schemeClr>
                </a:solidFill>
                <a:effectLst>
                  <a:outerShdw blurRad="38100" dist="38100" dir="2700000" algn="tl">
                    <a:srgbClr val="000000">
                      <a:alpha val="43137"/>
                    </a:srgbClr>
                  </a:outerShdw>
                </a:effectLst>
              </a:rPr>
              <a:t>T</a:t>
            </a:r>
            <a:r>
              <a:rPr lang="en-US" sz="4000" b="1" dirty="0">
                <a:solidFill>
                  <a:schemeClr val="accent2"/>
                </a:solidFill>
                <a:effectLst>
                  <a:outerShdw blurRad="38100" dist="38100" dir="2700000" algn="tl">
                    <a:srgbClr val="000000">
                      <a:alpha val="43137"/>
                    </a:srgbClr>
                  </a:outerShdw>
                </a:effectLst>
              </a:rPr>
              <a:t>M</a:t>
            </a:r>
            <a:r>
              <a:rPr lang="en-US" sz="4000" b="1" dirty="0">
                <a:solidFill>
                  <a:srgbClr val="F254F2"/>
                </a:solidFill>
                <a:effectLst>
                  <a:outerShdw blurRad="38100" dist="38100" dir="2700000" algn="tl">
                    <a:srgbClr val="000000">
                      <a:alpha val="43137"/>
                    </a:srgbClr>
                  </a:outerShdw>
                </a:effectLst>
              </a:rPr>
              <a:t>E</a:t>
            </a:r>
            <a:r>
              <a:rPr lang="en-US" sz="4000" b="1" dirty="0">
                <a:solidFill>
                  <a:srgbClr val="00B0F0"/>
                </a:solidFill>
                <a:effectLst>
                  <a:outerShdw blurRad="38100" dist="38100" dir="2700000" algn="tl">
                    <a:srgbClr val="000000">
                      <a:alpha val="43137"/>
                    </a:srgbClr>
                  </a:outerShdw>
                </a:effectLst>
              </a:rPr>
              <a:t>T</a:t>
            </a:r>
            <a:r>
              <a:rPr lang="en-US" sz="4000" b="1" dirty="0">
                <a:solidFill>
                  <a:srgbClr val="A365D1"/>
                </a:solidFill>
                <a:effectLst>
                  <a:outerShdw blurRad="38100" dist="38100" dir="2700000" algn="tl">
                    <a:srgbClr val="000000">
                      <a:alpha val="43137"/>
                    </a:srgbClr>
                  </a:outerShdw>
                </a:effectLst>
              </a:rPr>
              <a:t>H</a:t>
            </a:r>
            <a:r>
              <a:rPr lang="en-US" sz="4000" b="1" dirty="0">
                <a:solidFill>
                  <a:srgbClr val="72CC04"/>
                </a:solidFill>
                <a:effectLst>
                  <a:outerShdw blurRad="38100" dist="38100" dir="2700000" algn="tl">
                    <a:srgbClr val="000000">
                      <a:alpha val="43137"/>
                    </a:srgbClr>
                  </a:outerShdw>
                </a:effectLst>
              </a:rPr>
              <a:t>O</a:t>
            </a:r>
            <a:r>
              <a:rPr lang="en-US" sz="4000" b="1" dirty="0">
                <a:solidFill>
                  <a:schemeClr val="bg1">
                    <a:lumMod val="50000"/>
                  </a:schemeClr>
                </a:solidFill>
                <a:effectLst>
                  <a:outerShdw blurRad="38100" dist="38100" dir="2700000" algn="tl">
                    <a:srgbClr val="000000">
                      <a:alpha val="43137"/>
                    </a:srgbClr>
                  </a:outerShdw>
                </a:effectLst>
              </a:rPr>
              <a:t>D</a:t>
            </a:r>
            <a:r>
              <a:rPr lang="en-US" sz="4000" b="1" dirty="0">
                <a:solidFill>
                  <a:srgbClr val="4CCA06"/>
                </a:solidFill>
                <a:effectLst>
                  <a:outerShdw blurRad="38100" dist="38100" dir="2700000" algn="tl">
                    <a:srgbClr val="000000">
                      <a:alpha val="43137"/>
                    </a:srgbClr>
                  </a:outerShdw>
                </a:effectLst>
              </a:rPr>
              <a:t> </a:t>
            </a:r>
            <a:r>
              <a:rPr lang="en-US" sz="4000" b="1" dirty="0">
                <a:solidFill>
                  <a:srgbClr val="FFC000"/>
                </a:solidFill>
                <a:effectLst>
                  <a:outerShdw blurRad="38100" dist="38100" dir="2700000" algn="tl">
                    <a:srgbClr val="000000">
                      <a:alpha val="43137"/>
                    </a:srgbClr>
                  </a:outerShdw>
                </a:effectLst>
              </a:rPr>
              <a:t>P</a:t>
            </a:r>
            <a:r>
              <a:rPr lang="en-US" sz="4000" b="1" dirty="0">
                <a:solidFill>
                  <a:schemeClr val="accent1">
                    <a:lumMod val="75000"/>
                  </a:schemeClr>
                </a:solidFill>
                <a:effectLst>
                  <a:outerShdw blurRad="38100" dist="38100" dir="2700000" algn="tl">
                    <a:srgbClr val="000000">
                      <a:alpha val="43137"/>
                    </a:srgbClr>
                  </a:outerShdw>
                </a:effectLst>
              </a:rPr>
              <a:t>E</a:t>
            </a:r>
            <a:r>
              <a:rPr lang="en-US" sz="4000" b="1" dirty="0">
                <a:solidFill>
                  <a:srgbClr val="0066FF"/>
                </a:solidFill>
                <a:effectLst>
                  <a:outerShdw blurRad="38100" dist="38100" dir="2700000" algn="tl">
                    <a:srgbClr val="000000">
                      <a:alpha val="43137"/>
                    </a:srgbClr>
                  </a:outerShdw>
                </a:effectLst>
              </a:rPr>
              <a:t>D</a:t>
            </a:r>
            <a:r>
              <a:rPr lang="en-US" sz="4000" b="1" dirty="0">
                <a:solidFill>
                  <a:srgbClr val="FF0000"/>
                </a:solidFill>
                <a:effectLst>
                  <a:outerShdw blurRad="38100" dist="38100" dir="2700000" algn="tl">
                    <a:srgbClr val="000000">
                      <a:alpha val="43137"/>
                    </a:srgbClr>
                  </a:outerShdw>
                </a:effectLst>
              </a:rPr>
              <a:t>A</a:t>
            </a:r>
            <a:r>
              <a:rPr lang="en-US" sz="4000" b="1" dirty="0">
                <a:solidFill>
                  <a:srgbClr val="72CC04"/>
                </a:solidFill>
                <a:effectLst>
                  <a:outerShdw blurRad="38100" dist="38100" dir="2700000" algn="tl">
                    <a:srgbClr val="000000">
                      <a:alpha val="43137"/>
                    </a:srgbClr>
                  </a:outerShdw>
                </a:effectLst>
              </a:rPr>
              <a:t>G</a:t>
            </a:r>
            <a:r>
              <a:rPr lang="en-US" sz="4000" b="1" dirty="0">
                <a:solidFill>
                  <a:schemeClr val="accent1">
                    <a:lumMod val="60000"/>
                    <a:lumOff val="40000"/>
                  </a:schemeClr>
                </a:solidFill>
                <a:effectLst>
                  <a:outerShdw blurRad="38100" dist="38100" dir="2700000" algn="tl">
                    <a:srgbClr val="000000">
                      <a:alpha val="43137"/>
                    </a:srgbClr>
                  </a:outerShdw>
                </a:effectLst>
              </a:rPr>
              <a:t>O</a:t>
            </a:r>
            <a:r>
              <a:rPr lang="en-US" sz="4000" b="1" dirty="0">
                <a:solidFill>
                  <a:srgbClr val="F254F2"/>
                </a:solidFill>
                <a:effectLst>
                  <a:outerShdw blurRad="38100" dist="38100" dir="2700000" algn="tl">
                    <a:srgbClr val="000000">
                      <a:alpha val="43137"/>
                    </a:srgbClr>
                  </a:outerShdw>
                </a:effectLst>
              </a:rPr>
              <a:t>G</a:t>
            </a:r>
            <a:r>
              <a:rPr lang="en-US" sz="4000" b="1" dirty="0">
                <a:solidFill>
                  <a:srgbClr val="A365D1"/>
                </a:solidFill>
                <a:effectLst>
                  <a:outerShdw blurRad="38100" dist="38100" dir="2700000" algn="tl">
                    <a:srgbClr val="000000">
                      <a:alpha val="43137"/>
                    </a:srgbClr>
                  </a:outerShdw>
                </a:effectLst>
              </a:rPr>
              <a:t>Y</a:t>
            </a:r>
            <a:endParaRPr lang="pt-BR" sz="4000" b="1" dirty="0">
              <a:solidFill>
                <a:srgbClr val="A365D1"/>
              </a:solidFill>
              <a:effectLst>
                <a:outerShdw blurRad="38100" dist="38100" dir="2700000" algn="tl">
                  <a:srgbClr val="000000">
                    <a:alpha val="43137"/>
                  </a:srgbClr>
                </a:outerShdw>
              </a:effectLst>
            </a:endParaRPr>
          </a:p>
        </p:txBody>
      </p:sp>
      <p:sp>
        <p:nvSpPr>
          <p:cNvPr id="6" name="Retângulo 5"/>
          <p:cNvSpPr/>
          <p:nvPr/>
        </p:nvSpPr>
        <p:spPr>
          <a:xfrm>
            <a:off x="758758" y="972765"/>
            <a:ext cx="10252953" cy="4724370"/>
          </a:xfrm>
          <a:prstGeom prst="rect">
            <a:avLst/>
          </a:prstGeom>
        </p:spPr>
        <p:txBody>
          <a:bodyPr wrap="square">
            <a:spAutoFit/>
          </a:bodyPr>
          <a:lstStyle/>
          <a:p>
            <a:pPr algn="just"/>
            <a:r>
              <a:rPr lang="en-US" sz="2300" dirty="0">
                <a:solidFill>
                  <a:schemeClr val="bg1"/>
                </a:solidFill>
              </a:rPr>
              <a:t>One possible way of conceptualizing and constructing a </a:t>
            </a:r>
            <a:r>
              <a:rPr lang="en-US" sz="2300" dirty="0" err="1">
                <a:solidFill>
                  <a:schemeClr val="bg1"/>
                </a:solidFill>
              </a:rPr>
              <a:t>postmethod</a:t>
            </a:r>
            <a:r>
              <a:rPr lang="en-US" sz="2300" dirty="0">
                <a:solidFill>
                  <a:schemeClr val="bg1"/>
                </a:solidFill>
              </a:rPr>
              <a:t> pedagogy is to be sensitive to the parameters of particularity, practicality, and possibility, which can be incorporated in the </a:t>
            </a:r>
            <a:r>
              <a:rPr lang="en-US" sz="2500" b="1" dirty="0">
                <a:solidFill>
                  <a:srgbClr val="FFFF00"/>
                </a:solidFill>
              </a:rPr>
              <a:t>MACROSTRATEGIC</a:t>
            </a:r>
            <a:r>
              <a:rPr lang="en-US" sz="2300" dirty="0">
                <a:solidFill>
                  <a:schemeClr val="bg1"/>
                </a:solidFill>
              </a:rPr>
              <a:t> </a:t>
            </a:r>
            <a:r>
              <a:rPr lang="pt-BR" sz="2300" dirty="0">
                <a:solidFill>
                  <a:schemeClr val="bg1"/>
                </a:solidFill>
              </a:rPr>
              <a:t>framework.</a:t>
            </a:r>
          </a:p>
          <a:p>
            <a:pPr algn="just"/>
            <a:endParaRPr lang="pt-BR" sz="2300" dirty="0">
              <a:solidFill>
                <a:schemeClr val="bg1"/>
              </a:solidFill>
            </a:endParaRPr>
          </a:p>
          <a:p>
            <a:pPr marL="342900" indent="-342900" algn="just">
              <a:buFont typeface="Wingdings" panose="05000000000000000000" pitchFamily="2" charset="2"/>
              <a:buChar char="q"/>
            </a:pPr>
            <a:r>
              <a:rPr lang="en-US" sz="2300" b="1" dirty="0">
                <a:solidFill>
                  <a:srgbClr val="FFFF00"/>
                </a:solidFill>
              </a:rPr>
              <a:t>reflect</a:t>
            </a:r>
            <a:r>
              <a:rPr lang="en-US" sz="2300" dirty="0">
                <a:solidFill>
                  <a:schemeClr val="bg1"/>
                </a:solidFill>
              </a:rPr>
              <a:t> on the specific needs, wants, situations, and processes of </a:t>
            </a:r>
            <a:r>
              <a:rPr lang="pt-BR" sz="2300" dirty="0" err="1">
                <a:solidFill>
                  <a:schemeClr val="bg1"/>
                </a:solidFill>
              </a:rPr>
              <a:t>learning</a:t>
            </a:r>
            <a:r>
              <a:rPr lang="pt-BR" sz="2300" dirty="0">
                <a:solidFill>
                  <a:schemeClr val="bg1"/>
                </a:solidFill>
              </a:rPr>
              <a:t> </a:t>
            </a:r>
            <a:r>
              <a:rPr lang="pt-BR" sz="2300" dirty="0" err="1">
                <a:solidFill>
                  <a:schemeClr val="bg1"/>
                </a:solidFill>
              </a:rPr>
              <a:t>and</a:t>
            </a:r>
            <a:r>
              <a:rPr lang="pt-BR" sz="2300" dirty="0">
                <a:solidFill>
                  <a:schemeClr val="bg1"/>
                </a:solidFill>
              </a:rPr>
              <a:t> </a:t>
            </a:r>
            <a:r>
              <a:rPr lang="pt-BR" sz="2300" dirty="0" err="1">
                <a:solidFill>
                  <a:schemeClr val="bg1"/>
                </a:solidFill>
              </a:rPr>
              <a:t>teaching</a:t>
            </a:r>
            <a:r>
              <a:rPr lang="pt-BR" sz="2300" dirty="0">
                <a:solidFill>
                  <a:schemeClr val="bg1"/>
                </a:solidFill>
              </a:rPr>
              <a:t>;</a:t>
            </a:r>
          </a:p>
          <a:p>
            <a:pPr marL="342900" indent="-342900" algn="just">
              <a:buFont typeface="Wingdings" panose="05000000000000000000" pitchFamily="2" charset="2"/>
              <a:buChar char="q"/>
            </a:pPr>
            <a:r>
              <a:rPr lang="en-US" sz="2300" b="1" dirty="0">
                <a:solidFill>
                  <a:srgbClr val="FFFF00"/>
                </a:solidFill>
              </a:rPr>
              <a:t>stretch</a:t>
            </a:r>
            <a:r>
              <a:rPr lang="en-US" sz="2300" dirty="0">
                <a:solidFill>
                  <a:schemeClr val="bg1"/>
                </a:solidFill>
              </a:rPr>
              <a:t> their knowledge, skill, and attitude to stay informed and </a:t>
            </a:r>
            <a:r>
              <a:rPr lang="pt-BR" sz="2300" dirty="0" err="1">
                <a:solidFill>
                  <a:schemeClr val="bg1"/>
                </a:solidFill>
              </a:rPr>
              <a:t>involved</a:t>
            </a:r>
            <a:r>
              <a:rPr lang="pt-BR" sz="2300" dirty="0">
                <a:solidFill>
                  <a:schemeClr val="bg1"/>
                </a:solidFill>
              </a:rPr>
              <a:t>;</a:t>
            </a:r>
          </a:p>
          <a:p>
            <a:pPr marL="342900" indent="-342900" algn="just">
              <a:buFont typeface="Wingdings" panose="05000000000000000000" pitchFamily="2" charset="2"/>
              <a:buChar char="q"/>
            </a:pPr>
            <a:r>
              <a:rPr lang="en-US" sz="2300" b="1" dirty="0">
                <a:solidFill>
                  <a:srgbClr val="FFFF00"/>
                </a:solidFill>
              </a:rPr>
              <a:t>design and use</a:t>
            </a:r>
            <a:r>
              <a:rPr lang="en-US" sz="2300" dirty="0">
                <a:solidFill>
                  <a:srgbClr val="FFFF00"/>
                </a:solidFill>
              </a:rPr>
              <a:t> </a:t>
            </a:r>
            <a:r>
              <a:rPr lang="en-US" sz="2300" dirty="0">
                <a:solidFill>
                  <a:schemeClr val="bg1"/>
                </a:solidFill>
              </a:rPr>
              <a:t>appropriate </a:t>
            </a:r>
            <a:r>
              <a:rPr lang="en-US" sz="2300" dirty="0" err="1">
                <a:solidFill>
                  <a:schemeClr val="bg1"/>
                </a:solidFill>
              </a:rPr>
              <a:t>microstrategies</a:t>
            </a:r>
            <a:r>
              <a:rPr lang="en-US" sz="2300" dirty="0">
                <a:solidFill>
                  <a:schemeClr val="bg1"/>
                </a:solidFill>
              </a:rPr>
              <a:t> to maximize learning potential in the classroom; and</a:t>
            </a:r>
          </a:p>
          <a:p>
            <a:pPr marL="342900" indent="-342900" algn="just">
              <a:buFont typeface="Wingdings" panose="05000000000000000000" pitchFamily="2" charset="2"/>
              <a:buChar char="q"/>
            </a:pPr>
            <a:r>
              <a:rPr lang="en-US" sz="2300" b="1" dirty="0">
                <a:solidFill>
                  <a:srgbClr val="FFFF00"/>
                </a:solidFill>
              </a:rPr>
              <a:t>monitor</a:t>
            </a:r>
            <a:r>
              <a:rPr lang="en-US" sz="2300" dirty="0">
                <a:solidFill>
                  <a:srgbClr val="FFFF00"/>
                </a:solidFill>
              </a:rPr>
              <a:t> </a:t>
            </a:r>
            <a:r>
              <a:rPr lang="en-US" sz="2300" b="1" dirty="0">
                <a:solidFill>
                  <a:srgbClr val="FFFF00"/>
                </a:solidFill>
              </a:rPr>
              <a:t>and evaluate </a:t>
            </a:r>
            <a:r>
              <a:rPr lang="en-US" sz="2300" dirty="0">
                <a:solidFill>
                  <a:schemeClr val="bg1"/>
                </a:solidFill>
              </a:rPr>
              <a:t>their ability to react to myriad situations in </a:t>
            </a:r>
            <a:r>
              <a:rPr lang="pt-BR" sz="2300" dirty="0" err="1">
                <a:solidFill>
                  <a:schemeClr val="bg1"/>
                </a:solidFill>
              </a:rPr>
              <a:t>meaningful</a:t>
            </a:r>
            <a:r>
              <a:rPr lang="pt-BR" sz="2300" dirty="0">
                <a:solidFill>
                  <a:schemeClr val="bg1"/>
                </a:solidFill>
              </a:rPr>
              <a:t> </a:t>
            </a:r>
            <a:r>
              <a:rPr lang="pt-BR" sz="2300" dirty="0" err="1">
                <a:solidFill>
                  <a:schemeClr val="bg1"/>
                </a:solidFill>
              </a:rPr>
              <a:t>ways</a:t>
            </a:r>
            <a:r>
              <a:rPr lang="pt-BR" sz="2300" dirty="0">
                <a:solidFill>
                  <a:schemeClr val="bg1"/>
                </a:solidFill>
              </a:rPr>
              <a:t>.</a:t>
            </a:r>
          </a:p>
        </p:txBody>
      </p:sp>
    </p:spTree>
    <p:extLst>
      <p:ext uri="{BB962C8B-B14F-4D97-AF65-F5344CB8AC3E}">
        <p14:creationId xmlns:p14="http://schemas.microsoft.com/office/powerpoint/2010/main" val="3781253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Symbiosis wanted ad: text, images, music, video | Glogster EDU ...">
            <a:extLst>
              <a:ext uri="{FF2B5EF4-FFF2-40B4-BE49-F238E27FC236}">
                <a16:creationId xmlns:a16="http://schemas.microsoft.com/office/drawing/2014/main" id="{7A685F61-B0CB-45F4-95F2-AC06BB6EBAF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ymbiosis wanted ad: text, images, music, video | Glogster EDU ...">
            <a:extLst>
              <a:ext uri="{FF2B5EF4-FFF2-40B4-BE49-F238E27FC236}">
                <a16:creationId xmlns:a16="http://schemas.microsoft.com/office/drawing/2014/main" id="{D5258D54-0C0F-4E0C-BFD4-B7A3BFBB77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BAC208A1-8230-437E-AA62-BD9276CCC27E}"/>
              </a:ext>
            </a:extLst>
          </p:cNvPr>
          <p:cNvSpPr>
            <a:spLocks noGrp="1"/>
          </p:cNvSpPr>
          <p:nvPr>
            <p:ph type="title"/>
          </p:nvPr>
        </p:nvSpPr>
        <p:spPr>
          <a:xfrm>
            <a:off x="2493383" y="588043"/>
            <a:ext cx="7081736" cy="758757"/>
          </a:xfrm>
        </p:spPr>
        <p:txBody>
          <a:bodyPr>
            <a:noAutofit/>
          </a:bodyPr>
          <a:lstStyle/>
          <a:p>
            <a:pPr algn="ctr"/>
            <a:r>
              <a:rPr lang="en-US" sz="4000" b="1" dirty="0">
                <a:solidFill>
                  <a:schemeClr val="bg1"/>
                </a:solidFill>
                <a:effectLst>
                  <a:outerShdw blurRad="38100" dist="38100" dir="2700000" algn="tl">
                    <a:srgbClr val="000000">
                      <a:alpha val="43137"/>
                    </a:srgbClr>
                  </a:outerShdw>
                </a:effectLst>
              </a:rPr>
              <a:t>P</a:t>
            </a:r>
            <a:r>
              <a:rPr lang="en-US" sz="4000" b="1" dirty="0">
                <a:solidFill>
                  <a:srgbClr val="0066FF"/>
                </a:solidFill>
                <a:effectLst>
                  <a:outerShdw blurRad="38100" dist="38100" dir="2700000" algn="tl">
                    <a:srgbClr val="000000">
                      <a:alpha val="43137"/>
                    </a:srgbClr>
                  </a:outerShdw>
                </a:effectLst>
              </a:rPr>
              <a:t>O</a:t>
            </a:r>
            <a:r>
              <a:rPr lang="en-US" sz="4000" b="1" dirty="0">
                <a:solidFill>
                  <a:srgbClr val="FF0000"/>
                </a:solidFill>
                <a:effectLst>
                  <a:outerShdw blurRad="38100" dist="38100" dir="2700000" algn="tl">
                    <a:srgbClr val="000000">
                      <a:alpha val="43137"/>
                    </a:srgbClr>
                  </a:outerShdw>
                </a:effectLst>
              </a:rPr>
              <a:t>S</a:t>
            </a:r>
            <a:r>
              <a:rPr lang="en-US" sz="4000" b="1" dirty="0">
                <a:solidFill>
                  <a:schemeClr val="bg2">
                    <a:lumMod val="50000"/>
                  </a:schemeClr>
                </a:solidFill>
                <a:effectLst>
                  <a:outerShdw blurRad="38100" dist="38100" dir="2700000" algn="tl">
                    <a:srgbClr val="000000">
                      <a:alpha val="43137"/>
                    </a:srgbClr>
                  </a:outerShdw>
                </a:effectLst>
              </a:rPr>
              <a:t>T</a:t>
            </a:r>
            <a:r>
              <a:rPr lang="en-US" sz="4000" b="1" dirty="0">
                <a:solidFill>
                  <a:schemeClr val="accent2"/>
                </a:solidFill>
                <a:effectLst>
                  <a:outerShdw blurRad="38100" dist="38100" dir="2700000" algn="tl">
                    <a:srgbClr val="000000">
                      <a:alpha val="43137"/>
                    </a:srgbClr>
                  </a:outerShdw>
                </a:effectLst>
              </a:rPr>
              <a:t>M</a:t>
            </a:r>
            <a:r>
              <a:rPr lang="en-US" sz="4000" b="1" dirty="0">
                <a:solidFill>
                  <a:srgbClr val="F254F2"/>
                </a:solidFill>
                <a:effectLst>
                  <a:outerShdw blurRad="38100" dist="38100" dir="2700000" algn="tl">
                    <a:srgbClr val="000000">
                      <a:alpha val="43137"/>
                    </a:srgbClr>
                  </a:outerShdw>
                </a:effectLst>
              </a:rPr>
              <a:t>E</a:t>
            </a:r>
            <a:r>
              <a:rPr lang="en-US" sz="4000" b="1" dirty="0">
                <a:solidFill>
                  <a:srgbClr val="00B0F0"/>
                </a:solidFill>
                <a:effectLst>
                  <a:outerShdw blurRad="38100" dist="38100" dir="2700000" algn="tl">
                    <a:srgbClr val="000000">
                      <a:alpha val="43137"/>
                    </a:srgbClr>
                  </a:outerShdw>
                </a:effectLst>
              </a:rPr>
              <a:t>T</a:t>
            </a:r>
            <a:r>
              <a:rPr lang="en-US" sz="4000" b="1" dirty="0">
                <a:solidFill>
                  <a:srgbClr val="A365D1"/>
                </a:solidFill>
                <a:effectLst>
                  <a:outerShdw blurRad="38100" dist="38100" dir="2700000" algn="tl">
                    <a:srgbClr val="000000">
                      <a:alpha val="43137"/>
                    </a:srgbClr>
                  </a:outerShdw>
                </a:effectLst>
              </a:rPr>
              <a:t>H</a:t>
            </a:r>
            <a:r>
              <a:rPr lang="en-US" sz="4000" b="1" dirty="0">
                <a:solidFill>
                  <a:srgbClr val="72CC04"/>
                </a:solidFill>
                <a:effectLst>
                  <a:outerShdw blurRad="38100" dist="38100" dir="2700000" algn="tl">
                    <a:srgbClr val="000000">
                      <a:alpha val="43137"/>
                    </a:srgbClr>
                  </a:outerShdw>
                </a:effectLst>
              </a:rPr>
              <a:t>O</a:t>
            </a:r>
            <a:r>
              <a:rPr lang="en-US" sz="4000" b="1" dirty="0">
                <a:solidFill>
                  <a:schemeClr val="bg1">
                    <a:lumMod val="50000"/>
                  </a:schemeClr>
                </a:solidFill>
                <a:effectLst>
                  <a:outerShdw blurRad="38100" dist="38100" dir="2700000" algn="tl">
                    <a:srgbClr val="000000">
                      <a:alpha val="43137"/>
                    </a:srgbClr>
                  </a:outerShdw>
                </a:effectLst>
              </a:rPr>
              <a:t>D</a:t>
            </a:r>
            <a:r>
              <a:rPr lang="en-US" sz="4000" b="1" dirty="0">
                <a:solidFill>
                  <a:srgbClr val="4CCA06"/>
                </a:solidFill>
                <a:effectLst>
                  <a:outerShdw blurRad="38100" dist="38100" dir="2700000" algn="tl">
                    <a:srgbClr val="000000">
                      <a:alpha val="43137"/>
                    </a:srgbClr>
                  </a:outerShdw>
                </a:effectLst>
              </a:rPr>
              <a:t> </a:t>
            </a:r>
            <a:r>
              <a:rPr lang="en-US" sz="4000" b="1" dirty="0">
                <a:solidFill>
                  <a:srgbClr val="FFC000"/>
                </a:solidFill>
                <a:effectLst>
                  <a:outerShdw blurRad="38100" dist="38100" dir="2700000" algn="tl">
                    <a:srgbClr val="000000">
                      <a:alpha val="43137"/>
                    </a:srgbClr>
                  </a:outerShdw>
                </a:effectLst>
              </a:rPr>
              <a:t>P</a:t>
            </a:r>
            <a:r>
              <a:rPr lang="en-US" sz="4000" b="1" dirty="0">
                <a:solidFill>
                  <a:schemeClr val="accent1">
                    <a:lumMod val="75000"/>
                  </a:schemeClr>
                </a:solidFill>
                <a:effectLst>
                  <a:outerShdw blurRad="38100" dist="38100" dir="2700000" algn="tl">
                    <a:srgbClr val="000000">
                      <a:alpha val="43137"/>
                    </a:srgbClr>
                  </a:outerShdw>
                </a:effectLst>
              </a:rPr>
              <a:t>E</a:t>
            </a:r>
            <a:r>
              <a:rPr lang="en-US" sz="4000" b="1" dirty="0">
                <a:solidFill>
                  <a:srgbClr val="0066FF"/>
                </a:solidFill>
                <a:effectLst>
                  <a:outerShdw blurRad="38100" dist="38100" dir="2700000" algn="tl">
                    <a:srgbClr val="000000">
                      <a:alpha val="43137"/>
                    </a:srgbClr>
                  </a:outerShdw>
                </a:effectLst>
              </a:rPr>
              <a:t>D</a:t>
            </a:r>
            <a:r>
              <a:rPr lang="en-US" sz="4000" b="1" dirty="0">
                <a:solidFill>
                  <a:srgbClr val="FF0000"/>
                </a:solidFill>
                <a:effectLst>
                  <a:outerShdw blurRad="38100" dist="38100" dir="2700000" algn="tl">
                    <a:srgbClr val="000000">
                      <a:alpha val="43137"/>
                    </a:srgbClr>
                  </a:outerShdw>
                </a:effectLst>
              </a:rPr>
              <a:t>A</a:t>
            </a:r>
            <a:r>
              <a:rPr lang="en-US" sz="4000" b="1" dirty="0">
                <a:solidFill>
                  <a:srgbClr val="72CC04"/>
                </a:solidFill>
                <a:effectLst>
                  <a:outerShdw blurRad="38100" dist="38100" dir="2700000" algn="tl">
                    <a:srgbClr val="000000">
                      <a:alpha val="43137"/>
                    </a:srgbClr>
                  </a:outerShdw>
                </a:effectLst>
              </a:rPr>
              <a:t>G</a:t>
            </a:r>
            <a:r>
              <a:rPr lang="en-US" sz="4000" b="1" dirty="0">
                <a:solidFill>
                  <a:schemeClr val="accent1">
                    <a:lumMod val="60000"/>
                    <a:lumOff val="40000"/>
                  </a:schemeClr>
                </a:solidFill>
                <a:effectLst>
                  <a:outerShdw blurRad="38100" dist="38100" dir="2700000" algn="tl">
                    <a:srgbClr val="000000">
                      <a:alpha val="43137"/>
                    </a:srgbClr>
                  </a:outerShdw>
                </a:effectLst>
              </a:rPr>
              <a:t>O</a:t>
            </a:r>
            <a:r>
              <a:rPr lang="en-US" sz="4000" b="1" dirty="0">
                <a:solidFill>
                  <a:srgbClr val="F254F2"/>
                </a:solidFill>
                <a:effectLst>
                  <a:outerShdw blurRad="38100" dist="38100" dir="2700000" algn="tl">
                    <a:srgbClr val="000000">
                      <a:alpha val="43137"/>
                    </a:srgbClr>
                  </a:outerShdw>
                </a:effectLst>
              </a:rPr>
              <a:t>G</a:t>
            </a:r>
            <a:r>
              <a:rPr lang="en-US" sz="4000" b="1" dirty="0">
                <a:solidFill>
                  <a:srgbClr val="A365D1"/>
                </a:solidFill>
                <a:effectLst>
                  <a:outerShdw blurRad="38100" dist="38100" dir="2700000" algn="tl">
                    <a:srgbClr val="000000">
                      <a:alpha val="43137"/>
                    </a:srgbClr>
                  </a:outerShdw>
                </a:effectLst>
              </a:rPr>
              <a:t>Y</a:t>
            </a:r>
            <a:endParaRPr lang="pt-BR" sz="4000" b="1" dirty="0">
              <a:solidFill>
                <a:srgbClr val="A365D1"/>
              </a:solidFill>
              <a:effectLst>
                <a:outerShdw blurRad="38100" dist="38100" dir="2700000" algn="tl">
                  <a:srgbClr val="000000">
                    <a:alpha val="43137"/>
                  </a:srgbClr>
                </a:outerShdw>
              </a:effectLst>
            </a:endParaRPr>
          </a:p>
        </p:txBody>
      </p:sp>
      <p:sp>
        <p:nvSpPr>
          <p:cNvPr id="6" name="Retângulo 5"/>
          <p:cNvSpPr/>
          <p:nvPr/>
        </p:nvSpPr>
        <p:spPr>
          <a:xfrm>
            <a:off x="5882507" y="2264304"/>
            <a:ext cx="5272956" cy="2400657"/>
          </a:xfrm>
          <a:prstGeom prst="rect">
            <a:avLst/>
          </a:prstGeom>
        </p:spPr>
        <p:txBody>
          <a:bodyPr wrap="square">
            <a:spAutoFit/>
          </a:bodyPr>
          <a:lstStyle/>
          <a:p>
            <a:pPr algn="ctr"/>
            <a:r>
              <a:rPr lang="en-US" sz="2500" dirty="0">
                <a:solidFill>
                  <a:schemeClr val="bg1"/>
                </a:solidFill>
                <a:latin typeface="+mj-lt"/>
              </a:rPr>
              <a:t>Do the parameters of </a:t>
            </a:r>
            <a:r>
              <a:rPr lang="en-US" sz="2500" b="1" dirty="0">
                <a:solidFill>
                  <a:srgbClr val="FFFF00"/>
                </a:solidFill>
                <a:latin typeface="+mj-lt"/>
              </a:rPr>
              <a:t>particularity</a:t>
            </a:r>
            <a:r>
              <a:rPr lang="en-US" sz="2500" b="1" dirty="0">
                <a:solidFill>
                  <a:schemeClr val="bg1"/>
                </a:solidFill>
                <a:latin typeface="+mj-lt"/>
              </a:rPr>
              <a:t>, </a:t>
            </a:r>
            <a:r>
              <a:rPr lang="en-US" sz="2500" b="1" dirty="0">
                <a:solidFill>
                  <a:srgbClr val="FFFF00"/>
                </a:solidFill>
                <a:latin typeface="+mj-lt"/>
              </a:rPr>
              <a:t>practicality</a:t>
            </a:r>
            <a:r>
              <a:rPr lang="en-US" sz="2500" b="1" dirty="0">
                <a:solidFill>
                  <a:schemeClr val="bg1"/>
                </a:solidFill>
                <a:latin typeface="+mj-lt"/>
              </a:rPr>
              <a:t>, </a:t>
            </a:r>
            <a:r>
              <a:rPr lang="en-US" sz="2500" dirty="0">
                <a:solidFill>
                  <a:schemeClr val="bg1"/>
                </a:solidFill>
                <a:latin typeface="+mj-lt"/>
              </a:rPr>
              <a:t>and </a:t>
            </a:r>
            <a:r>
              <a:rPr lang="en-US" sz="2500" b="1" dirty="0">
                <a:solidFill>
                  <a:srgbClr val="FFFF00"/>
                </a:solidFill>
                <a:latin typeface="+mj-lt"/>
              </a:rPr>
              <a:t>possibility</a:t>
            </a:r>
            <a:r>
              <a:rPr lang="en-US" sz="2500" dirty="0">
                <a:solidFill>
                  <a:schemeClr val="bg1"/>
                </a:solidFill>
                <a:latin typeface="+mj-lt"/>
              </a:rPr>
              <a:t> seem appropriate to you? If they do, in what way can they guide you in your practice of </a:t>
            </a:r>
            <a:r>
              <a:rPr lang="pt-BR" sz="2500" dirty="0" err="1">
                <a:solidFill>
                  <a:schemeClr val="bg1"/>
                </a:solidFill>
                <a:latin typeface="+mj-lt"/>
              </a:rPr>
              <a:t>everyday</a:t>
            </a:r>
            <a:r>
              <a:rPr lang="pt-BR" sz="2500" dirty="0">
                <a:solidFill>
                  <a:schemeClr val="bg1"/>
                </a:solidFill>
                <a:latin typeface="+mj-lt"/>
              </a:rPr>
              <a:t> </a:t>
            </a:r>
            <a:r>
              <a:rPr lang="pt-BR" sz="2500" dirty="0" err="1">
                <a:solidFill>
                  <a:schemeClr val="bg1"/>
                </a:solidFill>
                <a:latin typeface="+mj-lt"/>
              </a:rPr>
              <a:t>teaching</a:t>
            </a:r>
            <a:r>
              <a:rPr lang="pt-BR" sz="2500" dirty="0">
                <a:solidFill>
                  <a:schemeClr val="bg1"/>
                </a:solidFill>
                <a:latin typeface="+mj-lt"/>
              </a:rPr>
              <a:t>?</a:t>
            </a:r>
          </a:p>
        </p:txBody>
      </p:sp>
      <p:pic>
        <p:nvPicPr>
          <p:cNvPr id="2" name="Imagem 1">
            <a:extLst>
              <a:ext uri="{FF2B5EF4-FFF2-40B4-BE49-F238E27FC236}">
                <a16:creationId xmlns:a16="http://schemas.microsoft.com/office/drawing/2014/main" id="{EFA548F6-6507-49CE-BBAA-50AA54B6DCA0}"/>
              </a:ext>
            </a:extLst>
          </p:cNvPr>
          <p:cNvPicPr>
            <a:picLocks noChangeAspect="1"/>
          </p:cNvPicPr>
          <p:nvPr/>
        </p:nvPicPr>
        <p:blipFill rotWithShape="1">
          <a:blip r:embed="rId6"/>
          <a:srcRect b="8465"/>
          <a:stretch/>
        </p:blipFill>
        <p:spPr>
          <a:xfrm>
            <a:off x="1108953" y="1398839"/>
            <a:ext cx="4798340" cy="4478272"/>
          </a:xfrm>
          <a:prstGeom prst="rect">
            <a:avLst/>
          </a:prstGeom>
        </p:spPr>
      </p:pic>
      <p:pic>
        <p:nvPicPr>
          <p:cNvPr id="3" name="Imagem 2">
            <a:extLst>
              <a:ext uri="{FF2B5EF4-FFF2-40B4-BE49-F238E27FC236}">
                <a16:creationId xmlns:a16="http://schemas.microsoft.com/office/drawing/2014/main" id="{D4BD4413-CA51-48D8-A076-3A70AD8EC9E0}"/>
              </a:ext>
            </a:extLst>
          </p:cNvPr>
          <p:cNvPicPr>
            <a:picLocks noChangeAspect="1"/>
          </p:cNvPicPr>
          <p:nvPr/>
        </p:nvPicPr>
        <p:blipFill>
          <a:blip r:embed="rId7"/>
          <a:stretch>
            <a:fillRect/>
          </a:stretch>
        </p:blipFill>
        <p:spPr>
          <a:xfrm>
            <a:off x="1541506" y="5716966"/>
            <a:ext cx="381000" cy="1095375"/>
          </a:xfrm>
          <a:prstGeom prst="rect">
            <a:avLst/>
          </a:prstGeom>
        </p:spPr>
      </p:pic>
      <p:pic>
        <p:nvPicPr>
          <p:cNvPr id="10" name="Imagem 9">
            <a:extLst>
              <a:ext uri="{FF2B5EF4-FFF2-40B4-BE49-F238E27FC236}">
                <a16:creationId xmlns:a16="http://schemas.microsoft.com/office/drawing/2014/main" id="{C776EC9B-B8C3-48F0-9D8A-A4888D7594ED}"/>
              </a:ext>
            </a:extLst>
          </p:cNvPr>
          <p:cNvPicPr>
            <a:picLocks noChangeAspect="1"/>
          </p:cNvPicPr>
          <p:nvPr/>
        </p:nvPicPr>
        <p:blipFill>
          <a:blip r:embed="rId7"/>
          <a:stretch>
            <a:fillRect/>
          </a:stretch>
        </p:blipFill>
        <p:spPr>
          <a:xfrm>
            <a:off x="39756" y="5115982"/>
            <a:ext cx="235660" cy="1696359"/>
          </a:xfrm>
          <a:prstGeom prst="rect">
            <a:avLst/>
          </a:prstGeom>
        </p:spPr>
      </p:pic>
      <p:pic>
        <p:nvPicPr>
          <p:cNvPr id="11" name="Imagem 10">
            <a:extLst>
              <a:ext uri="{FF2B5EF4-FFF2-40B4-BE49-F238E27FC236}">
                <a16:creationId xmlns:a16="http://schemas.microsoft.com/office/drawing/2014/main" id="{22450FAF-7663-4E64-99BE-0BF2174845D0}"/>
              </a:ext>
            </a:extLst>
          </p:cNvPr>
          <p:cNvPicPr>
            <a:picLocks noChangeAspect="1"/>
          </p:cNvPicPr>
          <p:nvPr/>
        </p:nvPicPr>
        <p:blipFill>
          <a:blip r:embed="rId7"/>
          <a:stretch>
            <a:fillRect/>
          </a:stretch>
        </p:blipFill>
        <p:spPr>
          <a:xfrm rot="16200000">
            <a:off x="521914" y="4383187"/>
            <a:ext cx="381000" cy="1305126"/>
          </a:xfrm>
          <a:prstGeom prst="rect">
            <a:avLst/>
          </a:prstGeom>
        </p:spPr>
      </p:pic>
    </p:spTree>
    <p:extLst>
      <p:ext uri="{BB962C8B-B14F-4D97-AF65-F5344CB8AC3E}">
        <p14:creationId xmlns:p14="http://schemas.microsoft.com/office/powerpoint/2010/main" val="1209662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Symbiosis wanted ad: text, images, music, video | Glogster EDU ...">
            <a:extLst>
              <a:ext uri="{FF2B5EF4-FFF2-40B4-BE49-F238E27FC236}">
                <a16:creationId xmlns:a16="http://schemas.microsoft.com/office/drawing/2014/main" id="{73CA090C-EC47-4185-A710-1859A9E1187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ymbiosis wanted ad: text, images, music, video | Glogster EDU ...">
            <a:extLst>
              <a:ext uri="{FF2B5EF4-FFF2-40B4-BE49-F238E27FC236}">
                <a16:creationId xmlns:a16="http://schemas.microsoft.com/office/drawing/2014/main" id="{B7A6A13E-ACB0-4399-8EDF-A65C653CF0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6"/>
          <a:stretch>
            <a:fillRect/>
          </a:stretch>
        </p:blipFill>
        <p:spPr>
          <a:xfrm>
            <a:off x="1261227" y="1414462"/>
            <a:ext cx="4286093" cy="4329019"/>
          </a:xfrm>
          <a:prstGeom prst="rect">
            <a:avLst/>
          </a:prstGeom>
          <a:effectLst>
            <a:outerShdw blurRad="50800" dist="190500" dir="18900000" algn="bl" rotWithShape="0">
              <a:prstClr val="black">
                <a:alpha val="40000"/>
              </a:prstClr>
            </a:outerShdw>
          </a:effectLst>
        </p:spPr>
      </p:pic>
      <p:sp>
        <p:nvSpPr>
          <p:cNvPr id="3" name="Título 2"/>
          <p:cNvSpPr>
            <a:spLocks noGrp="1"/>
          </p:cNvSpPr>
          <p:nvPr>
            <p:ph type="title"/>
          </p:nvPr>
        </p:nvSpPr>
        <p:spPr>
          <a:xfrm>
            <a:off x="6096001" y="1414462"/>
            <a:ext cx="5694522" cy="4179229"/>
          </a:xfrm>
          <a:effectLst/>
        </p:spPr>
        <p:txBody>
          <a:bodyPr>
            <a:noAutofit/>
          </a:bodyPr>
          <a:lstStyle/>
          <a:p>
            <a:r>
              <a:rPr lang="pt-BR" sz="2400" dirty="0" err="1">
                <a:solidFill>
                  <a:schemeClr val="bg1"/>
                </a:solidFill>
              </a:rPr>
              <a:t>Maximizing</a:t>
            </a:r>
            <a:r>
              <a:rPr lang="pt-BR" sz="2400" dirty="0">
                <a:solidFill>
                  <a:schemeClr val="bg1"/>
                </a:solidFill>
              </a:rPr>
              <a:t> </a:t>
            </a:r>
            <a:r>
              <a:rPr lang="pt-BR" sz="2400" dirty="0" err="1">
                <a:solidFill>
                  <a:schemeClr val="bg1"/>
                </a:solidFill>
              </a:rPr>
              <a:t>learning</a:t>
            </a:r>
            <a:r>
              <a:rPr lang="pt-BR" sz="2400" dirty="0">
                <a:solidFill>
                  <a:schemeClr val="bg1"/>
                </a:solidFill>
              </a:rPr>
              <a:t> </a:t>
            </a:r>
            <a:r>
              <a:rPr lang="pt-BR" sz="2400" dirty="0" err="1">
                <a:solidFill>
                  <a:schemeClr val="bg1"/>
                </a:solidFill>
              </a:rPr>
              <a:t>opportunities</a:t>
            </a:r>
            <a:r>
              <a:rPr lang="pt-BR" sz="2400" dirty="0">
                <a:solidFill>
                  <a:schemeClr val="bg1"/>
                </a:solidFill>
              </a:rPr>
              <a:t>;</a:t>
            </a:r>
            <a:br>
              <a:rPr lang="pt-BR" sz="2400" dirty="0">
                <a:solidFill>
                  <a:schemeClr val="bg1"/>
                </a:solidFill>
              </a:rPr>
            </a:br>
            <a:r>
              <a:rPr lang="en-US" sz="2400" dirty="0">
                <a:solidFill>
                  <a:schemeClr val="bg1"/>
                </a:solidFill>
              </a:rPr>
              <a:t>Minimizing perceptual mismatches; </a:t>
            </a:r>
            <a:br>
              <a:rPr lang="en-US" sz="2400" dirty="0">
                <a:solidFill>
                  <a:schemeClr val="bg1"/>
                </a:solidFill>
              </a:rPr>
            </a:br>
            <a:r>
              <a:rPr lang="en-US" sz="2400" dirty="0">
                <a:solidFill>
                  <a:schemeClr val="bg1"/>
                </a:solidFill>
              </a:rPr>
              <a:t>Facilitating negotiated interaction;</a:t>
            </a:r>
            <a:br>
              <a:rPr lang="en-US" sz="2400" dirty="0">
                <a:solidFill>
                  <a:schemeClr val="bg1"/>
                </a:solidFill>
              </a:rPr>
            </a:br>
            <a:r>
              <a:rPr lang="en-US" sz="2400" dirty="0">
                <a:solidFill>
                  <a:schemeClr val="bg1"/>
                </a:solidFill>
              </a:rPr>
              <a:t>Promoting learner autonomy;</a:t>
            </a:r>
            <a:br>
              <a:rPr lang="en-US" sz="2400" dirty="0">
                <a:solidFill>
                  <a:schemeClr val="bg1"/>
                </a:solidFill>
              </a:rPr>
            </a:br>
            <a:r>
              <a:rPr lang="pt-BR" sz="2400" dirty="0" err="1">
                <a:solidFill>
                  <a:schemeClr val="bg1"/>
                </a:solidFill>
              </a:rPr>
              <a:t>Fostering</a:t>
            </a:r>
            <a:r>
              <a:rPr lang="pt-BR" sz="2400" dirty="0">
                <a:solidFill>
                  <a:schemeClr val="bg1"/>
                </a:solidFill>
              </a:rPr>
              <a:t> </a:t>
            </a:r>
            <a:r>
              <a:rPr lang="pt-BR" sz="2400" dirty="0" err="1">
                <a:solidFill>
                  <a:schemeClr val="bg1"/>
                </a:solidFill>
              </a:rPr>
              <a:t>language</a:t>
            </a:r>
            <a:r>
              <a:rPr lang="pt-BR" sz="2400" dirty="0">
                <a:solidFill>
                  <a:schemeClr val="bg1"/>
                </a:solidFill>
              </a:rPr>
              <a:t> </a:t>
            </a:r>
            <a:r>
              <a:rPr lang="pt-BR" sz="2400" dirty="0" err="1">
                <a:solidFill>
                  <a:schemeClr val="bg1"/>
                </a:solidFill>
              </a:rPr>
              <a:t>awareness</a:t>
            </a:r>
            <a:r>
              <a:rPr lang="pt-BR" sz="2400" dirty="0">
                <a:solidFill>
                  <a:schemeClr val="bg1"/>
                </a:solidFill>
              </a:rPr>
              <a:t>;</a:t>
            </a:r>
            <a:br>
              <a:rPr lang="pt-BR" sz="2400" dirty="0">
                <a:solidFill>
                  <a:schemeClr val="bg1"/>
                </a:solidFill>
              </a:rPr>
            </a:br>
            <a:r>
              <a:rPr lang="pt-BR" sz="2400" dirty="0" err="1">
                <a:solidFill>
                  <a:schemeClr val="bg1"/>
                </a:solidFill>
              </a:rPr>
              <a:t>Activating</a:t>
            </a:r>
            <a:r>
              <a:rPr lang="pt-BR" sz="2400" dirty="0">
                <a:solidFill>
                  <a:schemeClr val="bg1"/>
                </a:solidFill>
              </a:rPr>
              <a:t> </a:t>
            </a:r>
            <a:r>
              <a:rPr lang="pt-BR" sz="2400" dirty="0" err="1">
                <a:solidFill>
                  <a:schemeClr val="bg1"/>
                </a:solidFill>
              </a:rPr>
              <a:t>intuitive</a:t>
            </a:r>
            <a:r>
              <a:rPr lang="pt-BR" sz="2400" dirty="0">
                <a:solidFill>
                  <a:schemeClr val="bg1"/>
                </a:solidFill>
              </a:rPr>
              <a:t> </a:t>
            </a:r>
            <a:r>
              <a:rPr lang="pt-BR" sz="2400" dirty="0" err="1">
                <a:solidFill>
                  <a:schemeClr val="bg1"/>
                </a:solidFill>
              </a:rPr>
              <a:t>heuristics</a:t>
            </a:r>
            <a:r>
              <a:rPr lang="pt-BR" sz="2400" dirty="0">
                <a:solidFill>
                  <a:schemeClr val="bg1"/>
                </a:solidFill>
              </a:rPr>
              <a:t>;</a:t>
            </a:r>
            <a:br>
              <a:rPr lang="pt-BR" sz="2400" dirty="0">
                <a:solidFill>
                  <a:schemeClr val="bg1"/>
                </a:solidFill>
              </a:rPr>
            </a:br>
            <a:r>
              <a:rPr lang="en-US" sz="2400" dirty="0">
                <a:solidFill>
                  <a:schemeClr val="bg1"/>
                </a:solidFill>
              </a:rPr>
              <a:t>Contextualizing linguistic input;</a:t>
            </a:r>
            <a:br>
              <a:rPr lang="en-US" sz="2400" dirty="0">
                <a:solidFill>
                  <a:schemeClr val="bg1"/>
                </a:solidFill>
              </a:rPr>
            </a:br>
            <a:r>
              <a:rPr lang="sv-SE" sz="2400" dirty="0">
                <a:solidFill>
                  <a:schemeClr val="bg1"/>
                </a:solidFill>
              </a:rPr>
              <a:t>Integrating language skills;</a:t>
            </a:r>
            <a:br>
              <a:rPr lang="sv-SE" sz="2400" dirty="0">
                <a:solidFill>
                  <a:schemeClr val="bg1"/>
                </a:solidFill>
              </a:rPr>
            </a:br>
            <a:r>
              <a:rPr lang="pt-BR" sz="2400" dirty="0" err="1">
                <a:solidFill>
                  <a:schemeClr val="bg1"/>
                </a:solidFill>
              </a:rPr>
              <a:t>Ensuring</a:t>
            </a:r>
            <a:r>
              <a:rPr lang="pt-BR" sz="2400" dirty="0">
                <a:solidFill>
                  <a:schemeClr val="bg1"/>
                </a:solidFill>
              </a:rPr>
              <a:t> social </a:t>
            </a:r>
            <a:r>
              <a:rPr lang="pt-BR" sz="2400" dirty="0" err="1">
                <a:solidFill>
                  <a:schemeClr val="bg1"/>
                </a:solidFill>
              </a:rPr>
              <a:t>relevance</a:t>
            </a:r>
            <a:r>
              <a:rPr lang="pt-BR" sz="2400" dirty="0">
                <a:solidFill>
                  <a:schemeClr val="bg1"/>
                </a:solidFill>
              </a:rPr>
              <a:t>;</a:t>
            </a:r>
            <a:br>
              <a:rPr lang="pt-BR" sz="2400" dirty="0">
                <a:solidFill>
                  <a:schemeClr val="bg1"/>
                </a:solidFill>
              </a:rPr>
            </a:br>
            <a:r>
              <a:rPr lang="en-US" sz="2400" dirty="0">
                <a:solidFill>
                  <a:schemeClr val="bg1"/>
                </a:solidFill>
              </a:rPr>
              <a:t>Raising cultural consciousness;</a:t>
            </a:r>
            <a:br>
              <a:rPr lang="en-US" sz="2400" dirty="0">
                <a:solidFill>
                  <a:schemeClr val="bg1"/>
                </a:solidFill>
              </a:rPr>
            </a:br>
            <a:r>
              <a:rPr lang="en-US" sz="2400" dirty="0">
                <a:solidFill>
                  <a:schemeClr val="bg1"/>
                </a:solidFill>
              </a:rPr>
              <a:t>Monitoring teaching acts.</a:t>
            </a:r>
            <a:endParaRPr lang="pt-BR" sz="2400" dirty="0">
              <a:solidFill>
                <a:schemeClr val="bg1"/>
              </a:solidFill>
            </a:endParaRPr>
          </a:p>
        </p:txBody>
      </p:sp>
      <p:sp>
        <p:nvSpPr>
          <p:cNvPr id="8" name="Título 1">
            <a:extLst>
              <a:ext uri="{FF2B5EF4-FFF2-40B4-BE49-F238E27FC236}">
                <a16:creationId xmlns:a16="http://schemas.microsoft.com/office/drawing/2014/main" id="{BAC208A1-8230-437E-AA62-BD9276CCC27E}"/>
              </a:ext>
            </a:extLst>
          </p:cNvPr>
          <p:cNvSpPr txBox="1">
            <a:spLocks/>
          </p:cNvSpPr>
          <p:nvPr/>
        </p:nvSpPr>
        <p:spPr>
          <a:xfrm>
            <a:off x="3385226" y="505552"/>
            <a:ext cx="5175114" cy="7587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chemeClr val="accent2"/>
                </a:solidFill>
                <a:effectLst>
                  <a:outerShdw blurRad="38100" dist="38100" dir="2700000" algn="tl">
                    <a:srgbClr val="000000">
                      <a:alpha val="43137"/>
                    </a:srgbClr>
                  </a:outerShdw>
                </a:effectLst>
              </a:rPr>
              <a:t>M</a:t>
            </a:r>
            <a:r>
              <a:rPr lang="en-US" sz="4000" b="1" dirty="0">
                <a:solidFill>
                  <a:srgbClr val="F254F2"/>
                </a:solidFill>
                <a:effectLst>
                  <a:outerShdw blurRad="38100" dist="38100" dir="2700000" algn="tl">
                    <a:srgbClr val="000000">
                      <a:alpha val="43137"/>
                    </a:srgbClr>
                  </a:outerShdw>
                </a:effectLst>
              </a:rPr>
              <a:t>A</a:t>
            </a:r>
            <a:r>
              <a:rPr lang="en-US" sz="4000" b="1" dirty="0">
                <a:solidFill>
                  <a:srgbClr val="00B0F0"/>
                </a:solidFill>
                <a:effectLst>
                  <a:outerShdw blurRad="38100" dist="38100" dir="2700000" algn="tl">
                    <a:srgbClr val="000000">
                      <a:alpha val="43137"/>
                    </a:srgbClr>
                  </a:outerShdw>
                </a:effectLst>
              </a:rPr>
              <a:t>C</a:t>
            </a:r>
            <a:r>
              <a:rPr lang="en-US" sz="4000" b="1" dirty="0">
                <a:solidFill>
                  <a:srgbClr val="A365D1"/>
                </a:solidFill>
                <a:effectLst>
                  <a:outerShdw blurRad="38100" dist="38100" dir="2700000" algn="tl">
                    <a:srgbClr val="000000">
                      <a:alpha val="43137"/>
                    </a:srgbClr>
                  </a:outerShdw>
                </a:effectLst>
              </a:rPr>
              <a:t>R</a:t>
            </a:r>
            <a:r>
              <a:rPr lang="en-US" sz="4000" b="1" dirty="0">
                <a:solidFill>
                  <a:srgbClr val="72CC04"/>
                </a:solidFill>
                <a:effectLst>
                  <a:outerShdw blurRad="38100" dist="38100" dir="2700000" algn="tl">
                    <a:srgbClr val="000000">
                      <a:alpha val="43137"/>
                    </a:srgbClr>
                  </a:outerShdw>
                </a:effectLst>
              </a:rPr>
              <a:t>O</a:t>
            </a:r>
            <a:r>
              <a:rPr lang="en-US" sz="4000" b="1" dirty="0">
                <a:solidFill>
                  <a:schemeClr val="bg1"/>
                </a:solidFill>
                <a:effectLst>
                  <a:outerShdw blurRad="38100" dist="38100" dir="2700000" algn="tl">
                    <a:srgbClr val="000000">
                      <a:alpha val="43137"/>
                    </a:srgbClr>
                  </a:outerShdw>
                </a:effectLst>
              </a:rPr>
              <a:t>S</a:t>
            </a:r>
            <a:r>
              <a:rPr lang="en-US" sz="4000" b="1" dirty="0">
                <a:solidFill>
                  <a:srgbClr val="FFFF00"/>
                </a:solidFill>
                <a:effectLst>
                  <a:outerShdw blurRad="38100" dist="38100" dir="2700000" algn="tl">
                    <a:srgbClr val="000000">
                      <a:alpha val="43137"/>
                    </a:srgbClr>
                  </a:outerShdw>
                </a:effectLst>
              </a:rPr>
              <a:t>T</a:t>
            </a:r>
            <a:r>
              <a:rPr lang="en-US" sz="4000" b="1" dirty="0">
                <a:solidFill>
                  <a:srgbClr val="53E618"/>
                </a:solidFill>
                <a:effectLst>
                  <a:outerShdw blurRad="38100" dist="38100" dir="2700000" algn="tl">
                    <a:srgbClr val="000000">
                      <a:alpha val="43137"/>
                    </a:srgbClr>
                  </a:outerShdw>
                </a:effectLst>
              </a:rPr>
              <a:t>R</a:t>
            </a:r>
            <a:r>
              <a:rPr lang="en-US" sz="4000" b="1" dirty="0">
                <a:solidFill>
                  <a:srgbClr val="11D3ED"/>
                </a:solidFill>
                <a:effectLst>
                  <a:outerShdw blurRad="38100" dist="38100" dir="2700000" algn="tl">
                    <a:srgbClr val="000000">
                      <a:alpha val="43137"/>
                    </a:srgbClr>
                  </a:outerShdw>
                </a:effectLst>
              </a:rPr>
              <a:t>A</a:t>
            </a:r>
            <a:r>
              <a:rPr lang="en-US" sz="4000" b="1" dirty="0">
                <a:solidFill>
                  <a:srgbClr val="FF0000"/>
                </a:solidFill>
                <a:effectLst>
                  <a:outerShdw blurRad="38100" dist="38100" dir="2700000" algn="tl">
                    <a:srgbClr val="000000">
                      <a:alpha val="43137"/>
                    </a:srgbClr>
                  </a:outerShdw>
                </a:effectLst>
              </a:rPr>
              <a:t>T</a:t>
            </a:r>
            <a:r>
              <a:rPr lang="en-US" sz="4000" b="1" dirty="0">
                <a:solidFill>
                  <a:schemeClr val="accent1">
                    <a:lumMod val="60000"/>
                    <a:lumOff val="40000"/>
                  </a:schemeClr>
                </a:solidFill>
                <a:effectLst>
                  <a:outerShdw blurRad="38100" dist="38100" dir="2700000" algn="tl">
                    <a:srgbClr val="000000">
                      <a:alpha val="43137"/>
                    </a:srgbClr>
                  </a:outerShdw>
                </a:effectLst>
              </a:rPr>
              <a:t>E</a:t>
            </a:r>
            <a:r>
              <a:rPr lang="en-US" sz="4000" b="1" dirty="0">
                <a:solidFill>
                  <a:schemeClr val="bg1"/>
                </a:solidFill>
                <a:effectLst>
                  <a:outerShdw blurRad="38100" dist="38100" dir="2700000" algn="tl">
                    <a:srgbClr val="000000">
                      <a:alpha val="43137"/>
                    </a:srgbClr>
                  </a:outerShdw>
                </a:effectLst>
              </a:rPr>
              <a:t>G</a:t>
            </a:r>
            <a:r>
              <a:rPr lang="en-US" sz="4000" b="1" dirty="0">
                <a:solidFill>
                  <a:srgbClr val="FFC000"/>
                </a:solidFill>
                <a:effectLst>
                  <a:outerShdw blurRad="38100" dist="38100" dir="2700000" algn="tl">
                    <a:srgbClr val="000000">
                      <a:alpha val="43137"/>
                    </a:srgbClr>
                  </a:outerShdw>
                </a:effectLst>
              </a:rPr>
              <a:t>I</a:t>
            </a:r>
            <a:r>
              <a:rPr lang="en-US" sz="4000" b="1" dirty="0">
                <a:solidFill>
                  <a:srgbClr val="EE104F"/>
                </a:solidFill>
                <a:effectLst>
                  <a:outerShdw blurRad="38100" dist="38100" dir="2700000" algn="tl">
                    <a:srgbClr val="000000">
                      <a:alpha val="43137"/>
                    </a:srgbClr>
                  </a:outerShdw>
                </a:effectLst>
              </a:rPr>
              <a:t>E</a:t>
            </a:r>
            <a:r>
              <a:rPr lang="en-US" sz="4000" b="1" dirty="0">
                <a:solidFill>
                  <a:srgbClr val="0066FF"/>
                </a:solidFill>
                <a:effectLst>
                  <a:outerShdw blurRad="38100" dist="38100" dir="2700000" algn="tl">
                    <a:srgbClr val="000000">
                      <a:alpha val="43137"/>
                    </a:srgbClr>
                  </a:outerShdw>
                </a:effectLst>
              </a:rPr>
              <a:t>S</a:t>
            </a:r>
            <a:endParaRPr lang="pt-BR" sz="4000" b="1" dirty="0">
              <a:solidFill>
                <a:srgbClr val="0066FF"/>
              </a:solidFill>
              <a:effectLst>
                <a:outerShdw blurRad="38100" dist="38100" dir="2700000" algn="tl">
                  <a:srgbClr val="000000">
                    <a:alpha val="43137"/>
                  </a:srgbClr>
                </a:outerShdw>
              </a:effectLst>
            </a:endParaRPr>
          </a:p>
        </p:txBody>
      </p:sp>
      <p:sp>
        <p:nvSpPr>
          <p:cNvPr id="6" name="Título 2">
            <a:extLst>
              <a:ext uri="{FF2B5EF4-FFF2-40B4-BE49-F238E27FC236}">
                <a16:creationId xmlns:a16="http://schemas.microsoft.com/office/drawing/2014/main" id="{30240720-62F6-4692-99B6-934A16B94163}"/>
              </a:ext>
            </a:extLst>
          </p:cNvPr>
          <p:cNvSpPr txBox="1">
            <a:spLocks/>
          </p:cNvSpPr>
          <p:nvPr/>
        </p:nvSpPr>
        <p:spPr>
          <a:xfrm>
            <a:off x="5547320" y="1450905"/>
            <a:ext cx="588437" cy="4179229"/>
          </a:xfrm>
          <a:prstGeom prst="rect">
            <a:avLst/>
          </a:prstGeom>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dirty="0">
                <a:solidFill>
                  <a:schemeClr val="bg1"/>
                </a:solidFill>
              </a:rPr>
              <a:t>1</a:t>
            </a:r>
          </a:p>
          <a:p>
            <a:r>
              <a:rPr lang="pt-BR" sz="2400" dirty="0">
                <a:solidFill>
                  <a:schemeClr val="bg1"/>
                </a:solidFill>
              </a:rPr>
              <a:t>2</a:t>
            </a:r>
          </a:p>
          <a:p>
            <a:r>
              <a:rPr lang="pt-BR" sz="2400" dirty="0">
                <a:solidFill>
                  <a:schemeClr val="bg1"/>
                </a:solidFill>
              </a:rPr>
              <a:t>3</a:t>
            </a:r>
          </a:p>
          <a:p>
            <a:r>
              <a:rPr lang="pt-BR" sz="2400" dirty="0">
                <a:solidFill>
                  <a:schemeClr val="bg1"/>
                </a:solidFill>
              </a:rPr>
              <a:t>4</a:t>
            </a:r>
          </a:p>
          <a:p>
            <a:r>
              <a:rPr lang="pt-BR" sz="2400" dirty="0">
                <a:solidFill>
                  <a:schemeClr val="bg1"/>
                </a:solidFill>
              </a:rPr>
              <a:t>5</a:t>
            </a:r>
          </a:p>
          <a:p>
            <a:r>
              <a:rPr lang="pt-BR" sz="2400" dirty="0">
                <a:solidFill>
                  <a:schemeClr val="bg1"/>
                </a:solidFill>
              </a:rPr>
              <a:t>6</a:t>
            </a:r>
          </a:p>
          <a:p>
            <a:r>
              <a:rPr lang="pt-BR" sz="2400" dirty="0">
                <a:solidFill>
                  <a:schemeClr val="bg1"/>
                </a:solidFill>
              </a:rPr>
              <a:t>7</a:t>
            </a:r>
          </a:p>
          <a:p>
            <a:r>
              <a:rPr lang="pt-BR" sz="2400" dirty="0">
                <a:solidFill>
                  <a:schemeClr val="bg1"/>
                </a:solidFill>
              </a:rPr>
              <a:t>8</a:t>
            </a:r>
          </a:p>
          <a:p>
            <a:r>
              <a:rPr lang="pt-BR" sz="2400" dirty="0">
                <a:solidFill>
                  <a:schemeClr val="bg1"/>
                </a:solidFill>
              </a:rPr>
              <a:t>9</a:t>
            </a:r>
          </a:p>
          <a:p>
            <a:r>
              <a:rPr lang="pt-BR" sz="2400" dirty="0">
                <a:solidFill>
                  <a:schemeClr val="bg1"/>
                </a:solidFill>
              </a:rPr>
              <a:t>10</a:t>
            </a:r>
          </a:p>
          <a:p>
            <a:r>
              <a:rPr lang="pt-BR" sz="2400" dirty="0">
                <a:solidFill>
                  <a:schemeClr val="bg1"/>
                </a:solidFill>
              </a:rPr>
              <a:t>11</a:t>
            </a:r>
          </a:p>
        </p:txBody>
      </p:sp>
      <p:pic>
        <p:nvPicPr>
          <p:cNvPr id="10" name="Imagem 9">
            <a:extLst>
              <a:ext uri="{FF2B5EF4-FFF2-40B4-BE49-F238E27FC236}">
                <a16:creationId xmlns:a16="http://schemas.microsoft.com/office/drawing/2014/main" id="{405377D5-740C-43CA-8916-A2C67FFA7AA5}"/>
              </a:ext>
            </a:extLst>
          </p:cNvPr>
          <p:cNvPicPr>
            <a:picLocks noChangeAspect="1"/>
          </p:cNvPicPr>
          <p:nvPr/>
        </p:nvPicPr>
        <p:blipFill>
          <a:blip r:embed="rId7"/>
          <a:stretch>
            <a:fillRect/>
          </a:stretch>
        </p:blipFill>
        <p:spPr>
          <a:xfrm>
            <a:off x="1541506" y="5756734"/>
            <a:ext cx="381000" cy="1055607"/>
          </a:xfrm>
          <a:prstGeom prst="rect">
            <a:avLst/>
          </a:prstGeom>
        </p:spPr>
      </p:pic>
      <p:pic>
        <p:nvPicPr>
          <p:cNvPr id="11" name="Imagem 10">
            <a:extLst>
              <a:ext uri="{FF2B5EF4-FFF2-40B4-BE49-F238E27FC236}">
                <a16:creationId xmlns:a16="http://schemas.microsoft.com/office/drawing/2014/main" id="{32A8E823-0546-4D3C-911A-A51F37144992}"/>
              </a:ext>
            </a:extLst>
          </p:cNvPr>
          <p:cNvPicPr>
            <a:picLocks noChangeAspect="1"/>
          </p:cNvPicPr>
          <p:nvPr/>
        </p:nvPicPr>
        <p:blipFill>
          <a:blip r:embed="rId7"/>
          <a:stretch>
            <a:fillRect/>
          </a:stretch>
        </p:blipFill>
        <p:spPr>
          <a:xfrm>
            <a:off x="66260" y="5115982"/>
            <a:ext cx="235660" cy="1696359"/>
          </a:xfrm>
          <a:prstGeom prst="rect">
            <a:avLst/>
          </a:prstGeom>
        </p:spPr>
      </p:pic>
      <p:pic>
        <p:nvPicPr>
          <p:cNvPr id="12" name="Imagem 11">
            <a:extLst>
              <a:ext uri="{FF2B5EF4-FFF2-40B4-BE49-F238E27FC236}">
                <a16:creationId xmlns:a16="http://schemas.microsoft.com/office/drawing/2014/main" id="{B177FA28-51E9-47F4-B5D2-48E76CC3C44C}"/>
              </a:ext>
            </a:extLst>
          </p:cNvPr>
          <p:cNvPicPr>
            <a:picLocks noChangeAspect="1"/>
          </p:cNvPicPr>
          <p:nvPr/>
        </p:nvPicPr>
        <p:blipFill>
          <a:blip r:embed="rId7"/>
          <a:stretch>
            <a:fillRect/>
          </a:stretch>
        </p:blipFill>
        <p:spPr>
          <a:xfrm rot="16200000">
            <a:off x="470039" y="4435062"/>
            <a:ext cx="381000" cy="1201376"/>
          </a:xfrm>
          <a:prstGeom prst="rect">
            <a:avLst/>
          </a:prstGeom>
        </p:spPr>
      </p:pic>
    </p:spTree>
    <p:extLst>
      <p:ext uri="{BB962C8B-B14F-4D97-AF65-F5344CB8AC3E}">
        <p14:creationId xmlns:p14="http://schemas.microsoft.com/office/powerpoint/2010/main" val="69074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Symbiosis wanted ad: text, images, music, video | Glogster EDU ...">
            <a:extLst>
              <a:ext uri="{FF2B5EF4-FFF2-40B4-BE49-F238E27FC236}">
                <a16:creationId xmlns:a16="http://schemas.microsoft.com/office/drawing/2014/main" id="{73CA090C-EC47-4185-A710-1859A9E1187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ymbiosis wanted ad: text, images, music, video | Glogster EDU ...">
            <a:extLst>
              <a:ext uri="{FF2B5EF4-FFF2-40B4-BE49-F238E27FC236}">
                <a16:creationId xmlns:a16="http://schemas.microsoft.com/office/drawing/2014/main" id="{B7A6A13E-ACB0-4399-8EDF-A65C653CF0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6"/>
          <a:stretch>
            <a:fillRect/>
          </a:stretch>
        </p:blipFill>
        <p:spPr>
          <a:xfrm>
            <a:off x="1261227" y="1414462"/>
            <a:ext cx="4286093" cy="4329019"/>
          </a:xfrm>
          <a:prstGeom prst="rect">
            <a:avLst/>
          </a:prstGeom>
          <a:effectLst>
            <a:outerShdw blurRad="50800" dist="190500" dir="18900000" algn="bl" rotWithShape="0">
              <a:prstClr val="black">
                <a:alpha val="40000"/>
              </a:prstClr>
            </a:outerShdw>
          </a:effectLst>
        </p:spPr>
      </p:pic>
      <p:sp>
        <p:nvSpPr>
          <p:cNvPr id="3" name="Título 2"/>
          <p:cNvSpPr>
            <a:spLocks noGrp="1"/>
          </p:cNvSpPr>
          <p:nvPr>
            <p:ph type="title"/>
          </p:nvPr>
        </p:nvSpPr>
        <p:spPr>
          <a:xfrm>
            <a:off x="6096001" y="1414462"/>
            <a:ext cx="5694522" cy="4179229"/>
          </a:xfrm>
          <a:effectLst/>
        </p:spPr>
        <p:txBody>
          <a:bodyPr>
            <a:noAutofit/>
          </a:bodyPr>
          <a:lstStyle/>
          <a:p>
            <a:r>
              <a:rPr lang="pt-BR" sz="2400" dirty="0" err="1">
                <a:solidFill>
                  <a:schemeClr val="bg1"/>
                </a:solidFill>
              </a:rPr>
              <a:t>Maximizing</a:t>
            </a:r>
            <a:r>
              <a:rPr lang="pt-BR" sz="2400" dirty="0">
                <a:solidFill>
                  <a:schemeClr val="bg1"/>
                </a:solidFill>
              </a:rPr>
              <a:t> </a:t>
            </a:r>
            <a:r>
              <a:rPr lang="pt-BR" sz="2400" dirty="0" err="1">
                <a:solidFill>
                  <a:schemeClr val="bg1"/>
                </a:solidFill>
              </a:rPr>
              <a:t>learning</a:t>
            </a:r>
            <a:r>
              <a:rPr lang="pt-BR" sz="2400" dirty="0">
                <a:solidFill>
                  <a:schemeClr val="bg1"/>
                </a:solidFill>
              </a:rPr>
              <a:t> </a:t>
            </a:r>
            <a:r>
              <a:rPr lang="pt-BR" sz="2400" dirty="0" err="1">
                <a:solidFill>
                  <a:schemeClr val="bg1"/>
                </a:solidFill>
              </a:rPr>
              <a:t>opportunities</a:t>
            </a:r>
            <a:r>
              <a:rPr lang="pt-BR" sz="2400" dirty="0">
                <a:solidFill>
                  <a:schemeClr val="bg1"/>
                </a:solidFill>
              </a:rPr>
              <a:t>;</a:t>
            </a:r>
            <a:br>
              <a:rPr lang="pt-BR" sz="2400" dirty="0">
                <a:solidFill>
                  <a:schemeClr val="bg1"/>
                </a:solidFill>
              </a:rPr>
            </a:br>
            <a:r>
              <a:rPr lang="en-US" sz="2400" dirty="0">
                <a:solidFill>
                  <a:schemeClr val="bg1"/>
                </a:solidFill>
              </a:rPr>
              <a:t>Minimizing perceptual mismatches; </a:t>
            </a:r>
            <a:br>
              <a:rPr lang="en-US" sz="2400" dirty="0">
                <a:solidFill>
                  <a:schemeClr val="bg1"/>
                </a:solidFill>
              </a:rPr>
            </a:br>
            <a:r>
              <a:rPr lang="en-US" sz="2400" dirty="0">
                <a:solidFill>
                  <a:schemeClr val="bg1"/>
                </a:solidFill>
              </a:rPr>
              <a:t>Facilitating negotiated interaction;</a:t>
            </a:r>
            <a:br>
              <a:rPr lang="en-US" sz="2400" dirty="0">
                <a:solidFill>
                  <a:schemeClr val="bg1"/>
                </a:solidFill>
              </a:rPr>
            </a:br>
            <a:r>
              <a:rPr lang="en-US" sz="2400" dirty="0">
                <a:solidFill>
                  <a:schemeClr val="bg1"/>
                </a:solidFill>
              </a:rPr>
              <a:t>Promoting learner autonomy;</a:t>
            </a:r>
            <a:br>
              <a:rPr lang="en-US" sz="2400" dirty="0">
                <a:solidFill>
                  <a:schemeClr val="bg1"/>
                </a:solidFill>
              </a:rPr>
            </a:br>
            <a:r>
              <a:rPr lang="pt-BR" sz="2400" dirty="0" err="1">
                <a:solidFill>
                  <a:schemeClr val="bg1"/>
                </a:solidFill>
              </a:rPr>
              <a:t>Fostering</a:t>
            </a:r>
            <a:r>
              <a:rPr lang="pt-BR" sz="2400" dirty="0">
                <a:solidFill>
                  <a:schemeClr val="bg1"/>
                </a:solidFill>
              </a:rPr>
              <a:t> </a:t>
            </a:r>
            <a:r>
              <a:rPr lang="pt-BR" sz="2400" dirty="0" err="1">
                <a:solidFill>
                  <a:schemeClr val="bg1"/>
                </a:solidFill>
              </a:rPr>
              <a:t>language</a:t>
            </a:r>
            <a:r>
              <a:rPr lang="pt-BR" sz="2400" dirty="0">
                <a:solidFill>
                  <a:schemeClr val="bg1"/>
                </a:solidFill>
              </a:rPr>
              <a:t> </a:t>
            </a:r>
            <a:r>
              <a:rPr lang="pt-BR" sz="2400" dirty="0" err="1">
                <a:solidFill>
                  <a:schemeClr val="bg1"/>
                </a:solidFill>
              </a:rPr>
              <a:t>awareness</a:t>
            </a:r>
            <a:r>
              <a:rPr lang="pt-BR" sz="2400" dirty="0">
                <a:solidFill>
                  <a:schemeClr val="bg1"/>
                </a:solidFill>
              </a:rPr>
              <a:t>;</a:t>
            </a:r>
            <a:br>
              <a:rPr lang="pt-BR" sz="2400" dirty="0">
                <a:solidFill>
                  <a:schemeClr val="bg1"/>
                </a:solidFill>
              </a:rPr>
            </a:br>
            <a:r>
              <a:rPr lang="pt-BR" sz="2400" dirty="0" err="1">
                <a:solidFill>
                  <a:schemeClr val="bg1"/>
                </a:solidFill>
              </a:rPr>
              <a:t>Activating</a:t>
            </a:r>
            <a:r>
              <a:rPr lang="pt-BR" sz="2400" dirty="0">
                <a:solidFill>
                  <a:schemeClr val="bg1"/>
                </a:solidFill>
              </a:rPr>
              <a:t> </a:t>
            </a:r>
            <a:r>
              <a:rPr lang="pt-BR" sz="2400" dirty="0" err="1">
                <a:solidFill>
                  <a:schemeClr val="bg1"/>
                </a:solidFill>
              </a:rPr>
              <a:t>intuitive</a:t>
            </a:r>
            <a:r>
              <a:rPr lang="pt-BR" sz="2400" dirty="0">
                <a:solidFill>
                  <a:schemeClr val="bg1"/>
                </a:solidFill>
              </a:rPr>
              <a:t> </a:t>
            </a:r>
            <a:r>
              <a:rPr lang="pt-BR" sz="2400" dirty="0" err="1">
                <a:solidFill>
                  <a:schemeClr val="bg1"/>
                </a:solidFill>
              </a:rPr>
              <a:t>heuristics</a:t>
            </a:r>
            <a:r>
              <a:rPr lang="pt-BR" sz="2400" dirty="0">
                <a:solidFill>
                  <a:schemeClr val="bg1"/>
                </a:solidFill>
              </a:rPr>
              <a:t>;</a:t>
            </a:r>
            <a:br>
              <a:rPr lang="pt-BR" sz="2400" dirty="0">
                <a:solidFill>
                  <a:schemeClr val="bg1"/>
                </a:solidFill>
              </a:rPr>
            </a:br>
            <a:r>
              <a:rPr lang="en-US" sz="2400" dirty="0">
                <a:solidFill>
                  <a:schemeClr val="bg1"/>
                </a:solidFill>
              </a:rPr>
              <a:t>Contextualizing linguistic input;</a:t>
            </a:r>
            <a:br>
              <a:rPr lang="en-US" sz="2400" dirty="0">
                <a:solidFill>
                  <a:schemeClr val="bg1"/>
                </a:solidFill>
              </a:rPr>
            </a:br>
            <a:r>
              <a:rPr lang="sv-SE" sz="2400" dirty="0">
                <a:solidFill>
                  <a:schemeClr val="bg1"/>
                </a:solidFill>
              </a:rPr>
              <a:t>Integrating language skills;</a:t>
            </a:r>
            <a:br>
              <a:rPr lang="sv-SE" sz="2400" dirty="0">
                <a:solidFill>
                  <a:schemeClr val="bg1"/>
                </a:solidFill>
              </a:rPr>
            </a:br>
            <a:r>
              <a:rPr lang="pt-BR" sz="2400" b="1" dirty="0" err="1">
                <a:solidFill>
                  <a:srgbClr val="FFFF00"/>
                </a:solidFill>
              </a:rPr>
              <a:t>Ensuring</a:t>
            </a:r>
            <a:r>
              <a:rPr lang="pt-BR" sz="2400" b="1" dirty="0">
                <a:solidFill>
                  <a:srgbClr val="FFFF00"/>
                </a:solidFill>
              </a:rPr>
              <a:t> social </a:t>
            </a:r>
            <a:r>
              <a:rPr lang="pt-BR" sz="2400" b="1" dirty="0" err="1">
                <a:solidFill>
                  <a:srgbClr val="FFFF00"/>
                </a:solidFill>
              </a:rPr>
              <a:t>relevance</a:t>
            </a:r>
            <a:r>
              <a:rPr lang="pt-BR" sz="2400" b="1" dirty="0">
                <a:solidFill>
                  <a:srgbClr val="FFFF00"/>
                </a:solidFill>
              </a:rPr>
              <a:t>;</a:t>
            </a:r>
            <a:br>
              <a:rPr lang="pt-BR" sz="2400" b="1" dirty="0">
                <a:solidFill>
                  <a:srgbClr val="FFFF00"/>
                </a:solidFill>
              </a:rPr>
            </a:br>
            <a:r>
              <a:rPr lang="en-US" sz="2400" b="1" dirty="0">
                <a:solidFill>
                  <a:srgbClr val="FFFF00"/>
                </a:solidFill>
              </a:rPr>
              <a:t>Raising cultural consciousness;</a:t>
            </a:r>
            <a:br>
              <a:rPr lang="en-US" sz="2400" b="1" dirty="0">
                <a:solidFill>
                  <a:srgbClr val="FFFF00"/>
                </a:solidFill>
              </a:rPr>
            </a:br>
            <a:r>
              <a:rPr lang="en-US" sz="2400" dirty="0">
                <a:solidFill>
                  <a:schemeClr val="bg1"/>
                </a:solidFill>
              </a:rPr>
              <a:t>Monitoring teaching acts.</a:t>
            </a:r>
            <a:endParaRPr lang="pt-BR" sz="2400" dirty="0">
              <a:solidFill>
                <a:schemeClr val="bg1"/>
              </a:solidFill>
            </a:endParaRPr>
          </a:p>
        </p:txBody>
      </p:sp>
      <p:sp>
        <p:nvSpPr>
          <p:cNvPr id="6" name="Título 2">
            <a:extLst>
              <a:ext uri="{FF2B5EF4-FFF2-40B4-BE49-F238E27FC236}">
                <a16:creationId xmlns:a16="http://schemas.microsoft.com/office/drawing/2014/main" id="{30240720-62F6-4692-99B6-934A16B94163}"/>
              </a:ext>
            </a:extLst>
          </p:cNvPr>
          <p:cNvSpPr txBox="1">
            <a:spLocks/>
          </p:cNvSpPr>
          <p:nvPr/>
        </p:nvSpPr>
        <p:spPr>
          <a:xfrm>
            <a:off x="5547320" y="1450905"/>
            <a:ext cx="588437" cy="4179229"/>
          </a:xfrm>
          <a:prstGeom prst="rect">
            <a:avLst/>
          </a:prstGeom>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2400" dirty="0">
                <a:solidFill>
                  <a:schemeClr val="bg1"/>
                </a:solidFill>
              </a:rPr>
              <a:t>1</a:t>
            </a:r>
          </a:p>
          <a:p>
            <a:r>
              <a:rPr lang="pt-BR" sz="2400" dirty="0">
                <a:solidFill>
                  <a:schemeClr val="bg1"/>
                </a:solidFill>
              </a:rPr>
              <a:t>2</a:t>
            </a:r>
          </a:p>
          <a:p>
            <a:r>
              <a:rPr lang="pt-BR" sz="2400" dirty="0">
                <a:solidFill>
                  <a:schemeClr val="bg1"/>
                </a:solidFill>
              </a:rPr>
              <a:t>3</a:t>
            </a:r>
          </a:p>
          <a:p>
            <a:r>
              <a:rPr lang="pt-BR" sz="2400" dirty="0">
                <a:solidFill>
                  <a:schemeClr val="bg1"/>
                </a:solidFill>
              </a:rPr>
              <a:t>4</a:t>
            </a:r>
          </a:p>
          <a:p>
            <a:r>
              <a:rPr lang="pt-BR" sz="2400" dirty="0">
                <a:solidFill>
                  <a:schemeClr val="bg1"/>
                </a:solidFill>
              </a:rPr>
              <a:t>5</a:t>
            </a:r>
          </a:p>
          <a:p>
            <a:r>
              <a:rPr lang="pt-BR" sz="2400" dirty="0">
                <a:solidFill>
                  <a:schemeClr val="bg1"/>
                </a:solidFill>
              </a:rPr>
              <a:t>6</a:t>
            </a:r>
          </a:p>
          <a:p>
            <a:r>
              <a:rPr lang="pt-BR" sz="2400" dirty="0">
                <a:solidFill>
                  <a:schemeClr val="bg1"/>
                </a:solidFill>
              </a:rPr>
              <a:t>7</a:t>
            </a:r>
          </a:p>
          <a:p>
            <a:r>
              <a:rPr lang="pt-BR" sz="2400" dirty="0">
                <a:solidFill>
                  <a:schemeClr val="bg1"/>
                </a:solidFill>
              </a:rPr>
              <a:t>8</a:t>
            </a:r>
          </a:p>
          <a:p>
            <a:r>
              <a:rPr lang="pt-BR" sz="2400" b="1" dirty="0">
                <a:solidFill>
                  <a:srgbClr val="FFFF00"/>
                </a:solidFill>
              </a:rPr>
              <a:t>9</a:t>
            </a:r>
          </a:p>
          <a:p>
            <a:r>
              <a:rPr lang="pt-BR" sz="2400" b="1" dirty="0">
                <a:solidFill>
                  <a:srgbClr val="FFFF00"/>
                </a:solidFill>
              </a:rPr>
              <a:t>10</a:t>
            </a:r>
          </a:p>
          <a:p>
            <a:r>
              <a:rPr lang="pt-BR" sz="2400" dirty="0">
                <a:solidFill>
                  <a:schemeClr val="bg1"/>
                </a:solidFill>
              </a:rPr>
              <a:t>11</a:t>
            </a:r>
          </a:p>
        </p:txBody>
      </p:sp>
      <p:pic>
        <p:nvPicPr>
          <p:cNvPr id="10" name="Imagem 9">
            <a:extLst>
              <a:ext uri="{FF2B5EF4-FFF2-40B4-BE49-F238E27FC236}">
                <a16:creationId xmlns:a16="http://schemas.microsoft.com/office/drawing/2014/main" id="{405377D5-740C-43CA-8916-A2C67FFA7AA5}"/>
              </a:ext>
            </a:extLst>
          </p:cNvPr>
          <p:cNvPicPr>
            <a:picLocks noChangeAspect="1"/>
          </p:cNvPicPr>
          <p:nvPr/>
        </p:nvPicPr>
        <p:blipFill>
          <a:blip r:embed="rId7"/>
          <a:stretch>
            <a:fillRect/>
          </a:stretch>
        </p:blipFill>
        <p:spPr>
          <a:xfrm>
            <a:off x="1541506" y="5756734"/>
            <a:ext cx="381000" cy="1055607"/>
          </a:xfrm>
          <a:prstGeom prst="rect">
            <a:avLst/>
          </a:prstGeom>
        </p:spPr>
      </p:pic>
      <p:pic>
        <p:nvPicPr>
          <p:cNvPr id="11" name="Imagem 10">
            <a:extLst>
              <a:ext uri="{FF2B5EF4-FFF2-40B4-BE49-F238E27FC236}">
                <a16:creationId xmlns:a16="http://schemas.microsoft.com/office/drawing/2014/main" id="{32A8E823-0546-4D3C-911A-A51F37144992}"/>
              </a:ext>
            </a:extLst>
          </p:cNvPr>
          <p:cNvPicPr>
            <a:picLocks noChangeAspect="1"/>
          </p:cNvPicPr>
          <p:nvPr/>
        </p:nvPicPr>
        <p:blipFill>
          <a:blip r:embed="rId7"/>
          <a:stretch>
            <a:fillRect/>
          </a:stretch>
        </p:blipFill>
        <p:spPr>
          <a:xfrm>
            <a:off x="66260" y="5115982"/>
            <a:ext cx="235660" cy="1696359"/>
          </a:xfrm>
          <a:prstGeom prst="rect">
            <a:avLst/>
          </a:prstGeom>
        </p:spPr>
      </p:pic>
      <p:pic>
        <p:nvPicPr>
          <p:cNvPr id="12" name="Imagem 11">
            <a:extLst>
              <a:ext uri="{FF2B5EF4-FFF2-40B4-BE49-F238E27FC236}">
                <a16:creationId xmlns:a16="http://schemas.microsoft.com/office/drawing/2014/main" id="{B177FA28-51E9-47F4-B5D2-48E76CC3C44C}"/>
              </a:ext>
            </a:extLst>
          </p:cNvPr>
          <p:cNvPicPr>
            <a:picLocks noChangeAspect="1"/>
          </p:cNvPicPr>
          <p:nvPr/>
        </p:nvPicPr>
        <p:blipFill>
          <a:blip r:embed="rId7"/>
          <a:stretch>
            <a:fillRect/>
          </a:stretch>
        </p:blipFill>
        <p:spPr>
          <a:xfrm rot="16200000">
            <a:off x="470039" y="4435062"/>
            <a:ext cx="381000" cy="1201376"/>
          </a:xfrm>
          <a:prstGeom prst="rect">
            <a:avLst/>
          </a:prstGeom>
        </p:spPr>
      </p:pic>
      <p:sp>
        <p:nvSpPr>
          <p:cNvPr id="13" name="Título 1">
            <a:extLst>
              <a:ext uri="{FF2B5EF4-FFF2-40B4-BE49-F238E27FC236}">
                <a16:creationId xmlns:a16="http://schemas.microsoft.com/office/drawing/2014/main" id="{BAC208A1-8230-437E-AA62-BD9276CCC27E}"/>
              </a:ext>
            </a:extLst>
          </p:cNvPr>
          <p:cNvSpPr txBox="1">
            <a:spLocks/>
          </p:cNvSpPr>
          <p:nvPr/>
        </p:nvSpPr>
        <p:spPr>
          <a:xfrm>
            <a:off x="3385226" y="505552"/>
            <a:ext cx="5175114" cy="7587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a:solidFill>
                  <a:schemeClr val="accent2"/>
                </a:solidFill>
                <a:effectLst>
                  <a:outerShdw blurRad="38100" dist="38100" dir="2700000" algn="tl">
                    <a:srgbClr val="000000">
                      <a:alpha val="43137"/>
                    </a:srgbClr>
                  </a:outerShdw>
                </a:effectLst>
              </a:rPr>
              <a:t>M</a:t>
            </a:r>
            <a:r>
              <a:rPr lang="en-US" sz="4000" b="1" dirty="0">
                <a:solidFill>
                  <a:srgbClr val="F254F2"/>
                </a:solidFill>
                <a:effectLst>
                  <a:outerShdw blurRad="38100" dist="38100" dir="2700000" algn="tl">
                    <a:srgbClr val="000000">
                      <a:alpha val="43137"/>
                    </a:srgbClr>
                  </a:outerShdw>
                </a:effectLst>
              </a:rPr>
              <a:t>A</a:t>
            </a:r>
            <a:r>
              <a:rPr lang="en-US" sz="4000" b="1" dirty="0">
                <a:solidFill>
                  <a:srgbClr val="00B0F0"/>
                </a:solidFill>
                <a:effectLst>
                  <a:outerShdw blurRad="38100" dist="38100" dir="2700000" algn="tl">
                    <a:srgbClr val="000000">
                      <a:alpha val="43137"/>
                    </a:srgbClr>
                  </a:outerShdw>
                </a:effectLst>
              </a:rPr>
              <a:t>C</a:t>
            </a:r>
            <a:r>
              <a:rPr lang="en-US" sz="4000" b="1" dirty="0">
                <a:solidFill>
                  <a:srgbClr val="A365D1"/>
                </a:solidFill>
                <a:effectLst>
                  <a:outerShdw blurRad="38100" dist="38100" dir="2700000" algn="tl">
                    <a:srgbClr val="000000">
                      <a:alpha val="43137"/>
                    </a:srgbClr>
                  </a:outerShdw>
                </a:effectLst>
              </a:rPr>
              <a:t>R</a:t>
            </a:r>
            <a:r>
              <a:rPr lang="en-US" sz="4000" b="1" dirty="0">
                <a:solidFill>
                  <a:srgbClr val="72CC04"/>
                </a:solidFill>
                <a:effectLst>
                  <a:outerShdw blurRad="38100" dist="38100" dir="2700000" algn="tl">
                    <a:srgbClr val="000000">
                      <a:alpha val="43137"/>
                    </a:srgbClr>
                  </a:outerShdw>
                </a:effectLst>
              </a:rPr>
              <a:t>O</a:t>
            </a:r>
            <a:r>
              <a:rPr lang="en-US" sz="4000" b="1" dirty="0">
                <a:solidFill>
                  <a:schemeClr val="bg1"/>
                </a:solidFill>
                <a:effectLst>
                  <a:outerShdw blurRad="38100" dist="38100" dir="2700000" algn="tl">
                    <a:srgbClr val="000000">
                      <a:alpha val="43137"/>
                    </a:srgbClr>
                  </a:outerShdw>
                </a:effectLst>
              </a:rPr>
              <a:t>S</a:t>
            </a:r>
            <a:r>
              <a:rPr lang="en-US" sz="4000" b="1" dirty="0">
                <a:solidFill>
                  <a:srgbClr val="FFFF00"/>
                </a:solidFill>
                <a:effectLst>
                  <a:outerShdw blurRad="38100" dist="38100" dir="2700000" algn="tl">
                    <a:srgbClr val="000000">
                      <a:alpha val="43137"/>
                    </a:srgbClr>
                  </a:outerShdw>
                </a:effectLst>
              </a:rPr>
              <a:t>T</a:t>
            </a:r>
            <a:r>
              <a:rPr lang="en-US" sz="4000" b="1" dirty="0">
                <a:solidFill>
                  <a:srgbClr val="53E618"/>
                </a:solidFill>
                <a:effectLst>
                  <a:outerShdw blurRad="38100" dist="38100" dir="2700000" algn="tl">
                    <a:srgbClr val="000000">
                      <a:alpha val="43137"/>
                    </a:srgbClr>
                  </a:outerShdw>
                </a:effectLst>
              </a:rPr>
              <a:t>R</a:t>
            </a:r>
            <a:r>
              <a:rPr lang="en-US" sz="4000" b="1" dirty="0">
                <a:solidFill>
                  <a:srgbClr val="11D3ED"/>
                </a:solidFill>
                <a:effectLst>
                  <a:outerShdw blurRad="38100" dist="38100" dir="2700000" algn="tl">
                    <a:srgbClr val="000000">
                      <a:alpha val="43137"/>
                    </a:srgbClr>
                  </a:outerShdw>
                </a:effectLst>
              </a:rPr>
              <a:t>A</a:t>
            </a:r>
            <a:r>
              <a:rPr lang="en-US" sz="4000" b="1" dirty="0">
                <a:solidFill>
                  <a:srgbClr val="FF0000"/>
                </a:solidFill>
                <a:effectLst>
                  <a:outerShdw blurRad="38100" dist="38100" dir="2700000" algn="tl">
                    <a:srgbClr val="000000">
                      <a:alpha val="43137"/>
                    </a:srgbClr>
                  </a:outerShdw>
                </a:effectLst>
              </a:rPr>
              <a:t>T</a:t>
            </a:r>
            <a:r>
              <a:rPr lang="en-US" sz="4000" b="1" dirty="0">
                <a:solidFill>
                  <a:schemeClr val="accent1">
                    <a:lumMod val="60000"/>
                    <a:lumOff val="40000"/>
                  </a:schemeClr>
                </a:solidFill>
                <a:effectLst>
                  <a:outerShdw blurRad="38100" dist="38100" dir="2700000" algn="tl">
                    <a:srgbClr val="000000">
                      <a:alpha val="43137"/>
                    </a:srgbClr>
                  </a:outerShdw>
                </a:effectLst>
              </a:rPr>
              <a:t>E</a:t>
            </a:r>
            <a:r>
              <a:rPr lang="en-US" sz="4000" b="1" dirty="0">
                <a:solidFill>
                  <a:schemeClr val="bg1"/>
                </a:solidFill>
                <a:effectLst>
                  <a:outerShdw blurRad="38100" dist="38100" dir="2700000" algn="tl">
                    <a:srgbClr val="000000">
                      <a:alpha val="43137"/>
                    </a:srgbClr>
                  </a:outerShdw>
                </a:effectLst>
              </a:rPr>
              <a:t>G</a:t>
            </a:r>
            <a:r>
              <a:rPr lang="en-US" sz="4000" b="1" dirty="0">
                <a:solidFill>
                  <a:srgbClr val="FFC000"/>
                </a:solidFill>
                <a:effectLst>
                  <a:outerShdw blurRad="38100" dist="38100" dir="2700000" algn="tl">
                    <a:srgbClr val="000000">
                      <a:alpha val="43137"/>
                    </a:srgbClr>
                  </a:outerShdw>
                </a:effectLst>
              </a:rPr>
              <a:t>I</a:t>
            </a:r>
            <a:r>
              <a:rPr lang="en-US" sz="4000" b="1" dirty="0">
                <a:solidFill>
                  <a:srgbClr val="EE104F"/>
                </a:solidFill>
                <a:effectLst>
                  <a:outerShdw blurRad="38100" dist="38100" dir="2700000" algn="tl">
                    <a:srgbClr val="000000">
                      <a:alpha val="43137"/>
                    </a:srgbClr>
                  </a:outerShdw>
                </a:effectLst>
              </a:rPr>
              <a:t>E</a:t>
            </a:r>
            <a:r>
              <a:rPr lang="en-US" sz="4000" b="1" dirty="0">
                <a:solidFill>
                  <a:srgbClr val="0066FF"/>
                </a:solidFill>
                <a:effectLst>
                  <a:outerShdw blurRad="38100" dist="38100" dir="2700000" algn="tl">
                    <a:srgbClr val="000000">
                      <a:alpha val="43137"/>
                    </a:srgbClr>
                  </a:outerShdw>
                </a:effectLst>
              </a:rPr>
              <a:t>S</a:t>
            </a:r>
            <a:endParaRPr lang="pt-BR" sz="40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6401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Symbiosis wanted ad: text, images, music, video | Glogster EDU ...">
            <a:extLst>
              <a:ext uri="{FF2B5EF4-FFF2-40B4-BE49-F238E27FC236}">
                <a16:creationId xmlns:a16="http://schemas.microsoft.com/office/drawing/2014/main" id="{B584F836-0684-4FDD-9A26-11068275538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ymbiosis wanted ad: text, images, music, video | Glogster EDU ...">
            <a:extLst>
              <a:ext uri="{FF2B5EF4-FFF2-40B4-BE49-F238E27FC236}">
                <a16:creationId xmlns:a16="http://schemas.microsoft.com/office/drawing/2014/main" id="{17205CA9-13AF-4DD0-B884-38FB6F9A37E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a:xfrm>
            <a:off x="2425146" y="340878"/>
            <a:ext cx="7619613" cy="694792"/>
          </a:xfrm>
          <a:noFill/>
          <a:effectLst>
            <a:outerShdw blurRad="50800" dist="254000" dir="13500000" algn="br" rotWithShape="0">
              <a:prstClr val="black">
                <a:alpha val="40000"/>
              </a:prstClr>
            </a:outerShdw>
          </a:effectLst>
        </p:spPr>
        <p:txBody>
          <a:bodyPr>
            <a:noAutofit/>
          </a:bodyPr>
          <a:lstStyle/>
          <a:p>
            <a:r>
              <a:rPr lang="pt-BR" sz="4000" b="1" dirty="0">
                <a:solidFill>
                  <a:schemeClr val="bg1"/>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N</a:t>
            </a:r>
            <a:r>
              <a:rPr lang="pt-BR" sz="4000" b="1" dirty="0">
                <a:solidFill>
                  <a:srgbClr val="92D050"/>
                </a:solidFill>
                <a:effectLst>
                  <a:outerShdw blurRad="38100" dist="38100" dir="2700000" algn="tl">
                    <a:srgbClr val="000000">
                      <a:alpha val="43137"/>
                    </a:srgbClr>
                  </a:outerShdw>
                </a:effectLst>
              </a:rPr>
              <a:t>S</a:t>
            </a:r>
            <a:r>
              <a:rPr lang="pt-BR" sz="4000" b="1" dirty="0">
                <a:solidFill>
                  <a:srgbClr val="00B0F0"/>
                </a:solidFill>
                <a:effectLst>
                  <a:outerShdw blurRad="38100" dist="38100" dir="2700000" algn="tl">
                    <a:srgbClr val="000000">
                      <a:alpha val="43137"/>
                    </a:srgbClr>
                  </a:outerShdw>
                </a:effectLst>
              </a:rPr>
              <a:t>U</a:t>
            </a:r>
            <a:r>
              <a:rPr lang="pt-BR" sz="4000" b="1" dirty="0">
                <a:solidFill>
                  <a:srgbClr val="F254F2"/>
                </a:solidFill>
                <a:effectLst>
                  <a:outerShdw blurRad="38100" dist="38100" dir="2700000" algn="tl">
                    <a:srgbClr val="000000">
                      <a:alpha val="43137"/>
                    </a:srgbClr>
                  </a:outerShdw>
                </a:effectLst>
              </a:rPr>
              <a:t>R</a:t>
            </a:r>
            <a:r>
              <a:rPr lang="pt-BR" sz="4000" b="1" dirty="0">
                <a:solidFill>
                  <a:srgbClr val="FF0000"/>
                </a:solidFill>
                <a:effectLst>
                  <a:outerShdw blurRad="38100" dist="38100" dir="2700000" algn="tl">
                    <a:srgbClr val="000000">
                      <a:alpha val="43137"/>
                    </a:srgbClr>
                  </a:outerShdw>
                </a:effectLst>
              </a:rPr>
              <a:t>I</a:t>
            </a:r>
            <a:r>
              <a:rPr lang="pt-BR" sz="4000" b="1" dirty="0">
                <a:solidFill>
                  <a:srgbClr val="4CCA06"/>
                </a:solidFill>
                <a:effectLst>
                  <a:outerShdw blurRad="38100" dist="38100" dir="2700000" algn="tl">
                    <a:srgbClr val="000000">
                      <a:alpha val="43137"/>
                    </a:srgbClr>
                  </a:outerShdw>
                </a:effectLst>
              </a:rPr>
              <a:t>N</a:t>
            </a:r>
            <a:r>
              <a:rPr lang="pt-BR" sz="4000" b="1" dirty="0">
                <a:solidFill>
                  <a:srgbClr val="CC99FF"/>
                </a:solidFill>
                <a:effectLst>
                  <a:outerShdw blurRad="38100" dist="38100" dir="2700000" algn="tl">
                    <a:srgbClr val="000000">
                      <a:alpha val="43137"/>
                    </a:srgbClr>
                  </a:outerShdw>
                </a:effectLst>
              </a:rPr>
              <a:t>G</a:t>
            </a:r>
            <a:r>
              <a:rPr lang="pt-BR" sz="4000" b="1" dirty="0">
                <a:solidFill>
                  <a:schemeClr val="bg1"/>
                </a:solidFill>
                <a:effectLst>
                  <a:outerShdw blurRad="38100" dist="38100" dir="2700000" algn="tl">
                    <a:srgbClr val="000000">
                      <a:alpha val="43137"/>
                    </a:srgbClr>
                  </a:outerShdw>
                </a:effectLst>
              </a:rPr>
              <a:t> </a:t>
            </a:r>
            <a:r>
              <a:rPr lang="pt-BR" sz="4000" b="1" dirty="0">
                <a:solidFill>
                  <a:schemeClr val="accent1"/>
                </a:solidFill>
                <a:effectLst>
                  <a:outerShdw blurRad="38100" dist="38100" dir="2700000" algn="tl">
                    <a:srgbClr val="000000">
                      <a:alpha val="43137"/>
                    </a:srgbClr>
                  </a:outerShdw>
                </a:effectLst>
              </a:rPr>
              <a:t>S</a:t>
            </a:r>
            <a:r>
              <a:rPr lang="pt-BR" sz="4000" b="1" dirty="0">
                <a:solidFill>
                  <a:schemeClr val="accent1">
                    <a:lumMod val="60000"/>
                    <a:lumOff val="40000"/>
                  </a:schemeClr>
                </a:solidFill>
                <a:effectLst>
                  <a:outerShdw blurRad="38100" dist="38100" dir="2700000" algn="tl">
                    <a:srgbClr val="000000">
                      <a:alpha val="43137"/>
                    </a:srgbClr>
                  </a:outerShdw>
                </a:effectLst>
              </a:rPr>
              <a:t>O</a:t>
            </a:r>
            <a:r>
              <a:rPr lang="pt-BR" sz="4000" b="1" dirty="0">
                <a:solidFill>
                  <a:schemeClr val="accent4">
                    <a:lumMod val="60000"/>
                    <a:lumOff val="40000"/>
                  </a:schemeClr>
                </a:solidFill>
                <a:effectLst>
                  <a:outerShdw blurRad="38100" dist="38100" dir="2700000" algn="tl">
                    <a:srgbClr val="000000">
                      <a:alpha val="43137"/>
                    </a:srgbClr>
                  </a:outerShdw>
                </a:effectLst>
              </a:rPr>
              <a:t>C</a:t>
            </a:r>
            <a:r>
              <a:rPr lang="pt-BR" sz="4000" b="1" dirty="0">
                <a:solidFill>
                  <a:schemeClr val="bg1">
                    <a:lumMod val="75000"/>
                  </a:schemeClr>
                </a:solidFill>
                <a:effectLst>
                  <a:outerShdw blurRad="38100" dist="38100" dir="2700000" algn="tl">
                    <a:srgbClr val="000000">
                      <a:alpha val="43137"/>
                    </a:srgbClr>
                  </a:outerShdw>
                </a:effectLst>
              </a:rPr>
              <a:t>I</a:t>
            </a:r>
            <a:r>
              <a:rPr lang="pt-BR" sz="4000" b="1" dirty="0">
                <a:solidFill>
                  <a:srgbClr val="FFFF00"/>
                </a:solidFill>
                <a:effectLst>
                  <a:outerShdw blurRad="38100" dist="38100" dir="2700000" algn="tl">
                    <a:srgbClr val="000000">
                      <a:alpha val="43137"/>
                    </a:srgbClr>
                  </a:outerShdw>
                </a:effectLst>
              </a:rPr>
              <a:t>A</a:t>
            </a:r>
            <a:r>
              <a:rPr lang="pt-BR" sz="4000" b="1" dirty="0">
                <a:solidFill>
                  <a:srgbClr val="FF0000"/>
                </a:solidFill>
                <a:effectLst>
                  <a:outerShdw blurRad="38100" dist="38100" dir="2700000" algn="tl">
                    <a:srgbClr val="000000">
                      <a:alpha val="43137"/>
                    </a:srgbClr>
                  </a:outerShdw>
                </a:effectLst>
              </a:rPr>
              <a:t>L</a:t>
            </a:r>
            <a:r>
              <a:rPr lang="pt-BR" sz="4000" b="1" dirty="0">
                <a:solidFill>
                  <a:schemeClr val="bg1"/>
                </a:solidFill>
                <a:effectLst>
                  <a:outerShdw blurRad="38100" dist="38100" dir="2700000" algn="tl">
                    <a:srgbClr val="000000">
                      <a:alpha val="43137"/>
                    </a:srgbClr>
                  </a:outerShdw>
                </a:effectLst>
              </a:rPr>
              <a:t> </a:t>
            </a:r>
            <a:r>
              <a:rPr lang="pt-BR" sz="4000" b="1" dirty="0">
                <a:solidFill>
                  <a:srgbClr val="7030A0"/>
                </a:solidFill>
                <a:effectLst>
                  <a:outerShdw blurRad="38100" dist="38100" dir="2700000" algn="tl">
                    <a:srgbClr val="000000">
                      <a:alpha val="43137"/>
                    </a:srgbClr>
                  </a:outerShdw>
                </a:effectLst>
              </a:rPr>
              <a:t>R</a:t>
            </a:r>
            <a:r>
              <a:rPr lang="pt-BR" sz="4000" b="1" dirty="0">
                <a:solidFill>
                  <a:srgbClr val="72CC04"/>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L</a:t>
            </a:r>
            <a:r>
              <a:rPr lang="pt-BR" sz="4000" b="1" dirty="0">
                <a:solidFill>
                  <a:schemeClr val="accent2"/>
                </a:solidFill>
                <a:effectLst>
                  <a:outerShdw blurRad="38100" dist="38100" dir="2700000" algn="tl">
                    <a:srgbClr val="000000">
                      <a:alpha val="43137"/>
                    </a:srgbClr>
                  </a:outerShdw>
                </a:effectLst>
              </a:rPr>
              <a:t>E</a:t>
            </a:r>
            <a:r>
              <a:rPr lang="pt-BR" sz="4000" b="1" dirty="0">
                <a:solidFill>
                  <a:srgbClr val="F254F2"/>
                </a:solidFill>
                <a:effectLst>
                  <a:outerShdw blurRad="38100" dist="38100" dir="2700000" algn="tl">
                    <a:srgbClr val="000000">
                      <a:alpha val="43137"/>
                    </a:srgbClr>
                  </a:outerShdw>
                </a:effectLst>
              </a:rPr>
              <a:t>V</a:t>
            </a:r>
            <a:r>
              <a:rPr lang="pt-BR" sz="4000" b="1" dirty="0">
                <a:solidFill>
                  <a:srgbClr val="0066FF"/>
                </a:solidFill>
                <a:effectLst>
                  <a:outerShdw blurRad="38100" dist="38100" dir="2700000" algn="tl">
                    <a:srgbClr val="000000">
                      <a:alpha val="43137"/>
                    </a:srgbClr>
                  </a:outerShdw>
                </a:effectLst>
              </a:rPr>
              <a:t>A</a:t>
            </a:r>
            <a:r>
              <a:rPr lang="pt-BR" sz="4000" b="1" dirty="0">
                <a:solidFill>
                  <a:srgbClr val="CC66FF"/>
                </a:solidFill>
                <a:effectLst>
                  <a:outerShdw blurRad="38100" dist="38100" dir="2700000" algn="tl">
                    <a:srgbClr val="000000">
                      <a:alpha val="43137"/>
                    </a:srgbClr>
                  </a:outerShdw>
                </a:effectLst>
              </a:rPr>
              <a:t>N</a:t>
            </a:r>
            <a:r>
              <a:rPr lang="pt-BR" sz="4000" b="1" dirty="0">
                <a:solidFill>
                  <a:schemeClr val="bg1"/>
                </a:solidFill>
                <a:effectLst>
                  <a:outerShdw blurRad="38100" dist="38100" dir="2700000" algn="tl">
                    <a:srgbClr val="000000">
                      <a:alpha val="43137"/>
                    </a:srgbClr>
                  </a:outerShdw>
                </a:effectLst>
              </a:rPr>
              <a:t>C</a:t>
            </a:r>
            <a:r>
              <a:rPr lang="pt-BR" sz="4000" b="1" dirty="0">
                <a:solidFill>
                  <a:srgbClr val="00B0F0"/>
                </a:solidFill>
                <a:effectLst>
                  <a:outerShdw blurRad="38100" dist="38100" dir="2700000" algn="tl">
                    <a:srgbClr val="000000">
                      <a:alpha val="43137"/>
                    </a:srgbClr>
                  </a:outerShdw>
                </a:effectLst>
              </a:rPr>
              <a:t>E</a:t>
            </a:r>
          </a:p>
        </p:txBody>
      </p:sp>
      <p:sp>
        <p:nvSpPr>
          <p:cNvPr id="6" name="Título 2"/>
          <p:cNvSpPr txBox="1">
            <a:spLocks/>
          </p:cNvSpPr>
          <p:nvPr/>
        </p:nvSpPr>
        <p:spPr>
          <a:xfrm>
            <a:off x="520570" y="1172811"/>
            <a:ext cx="11116099" cy="391594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500" dirty="0">
                <a:solidFill>
                  <a:schemeClr val="bg1"/>
                </a:solidFill>
              </a:rPr>
              <a:t>No classroom is an </a:t>
            </a:r>
            <a:r>
              <a:rPr lang="en-US" sz="2500" b="1" dirty="0">
                <a:solidFill>
                  <a:srgbClr val="FFFF00"/>
                </a:solidFill>
              </a:rPr>
              <a:t>island</a:t>
            </a:r>
            <a:r>
              <a:rPr lang="en-US" sz="2500" dirty="0">
                <a:solidFill>
                  <a:schemeClr val="bg1"/>
                </a:solidFill>
              </a:rPr>
              <a:t> unto itself. Every classroom is influenced by and is a reflection of the larger society of which it is a part. The term society itself refers to a very large unit consisting of a community of communities. In the specific context of language education, it stands for “all of those wider (and overlapping) contexts in which are situated the institutions in which language teaching takes place. These include — but are not limited to — the </a:t>
            </a:r>
            <a:r>
              <a:rPr lang="en-US" sz="2500" b="1" dirty="0">
                <a:solidFill>
                  <a:srgbClr val="FFFF00"/>
                </a:solidFill>
              </a:rPr>
              <a:t>international, national, community, ethnic, bureaucratic, professional, political, religious, economic </a:t>
            </a:r>
            <a:r>
              <a:rPr lang="en-US" sz="2500" dirty="0">
                <a:solidFill>
                  <a:schemeClr val="bg1"/>
                </a:solidFill>
              </a:rPr>
              <a:t>and</a:t>
            </a:r>
            <a:r>
              <a:rPr lang="en-US" sz="2500" b="1" dirty="0">
                <a:solidFill>
                  <a:schemeClr val="bg1"/>
                </a:solidFill>
              </a:rPr>
              <a:t> </a:t>
            </a:r>
            <a:r>
              <a:rPr lang="en-US" sz="2500" b="1" dirty="0">
                <a:solidFill>
                  <a:srgbClr val="FFFF00"/>
                </a:solidFill>
              </a:rPr>
              <a:t>family contexts </a:t>
            </a:r>
            <a:r>
              <a:rPr lang="en-US" sz="2500" dirty="0">
                <a:solidFill>
                  <a:schemeClr val="bg1"/>
                </a:solidFill>
              </a:rPr>
              <a:t>in which schools and other educational institutions are located and with which they interact” (</a:t>
            </a:r>
            <a:r>
              <a:rPr lang="en-US" sz="2500" dirty="0" err="1">
                <a:solidFill>
                  <a:schemeClr val="bg1"/>
                </a:solidFill>
              </a:rPr>
              <a:t>Hywel</a:t>
            </a:r>
            <a:r>
              <a:rPr lang="en-US" sz="2500" dirty="0">
                <a:solidFill>
                  <a:schemeClr val="bg1"/>
                </a:solidFill>
              </a:rPr>
              <a:t> </a:t>
            </a:r>
            <a:r>
              <a:rPr lang="pt-BR" sz="2500" dirty="0">
                <a:solidFill>
                  <a:schemeClr val="bg1"/>
                </a:solidFill>
              </a:rPr>
              <a:t>Coleman, 1996, p. 1).</a:t>
            </a:r>
          </a:p>
        </p:txBody>
      </p:sp>
      <p:pic>
        <p:nvPicPr>
          <p:cNvPr id="10" name="Imagem 9">
            <a:extLst>
              <a:ext uri="{FF2B5EF4-FFF2-40B4-BE49-F238E27FC236}">
                <a16:creationId xmlns:a16="http://schemas.microsoft.com/office/drawing/2014/main" id="{D052430D-5F8A-4D3F-8DD9-44D961D18AB2}"/>
              </a:ext>
            </a:extLst>
          </p:cNvPr>
          <p:cNvPicPr>
            <a:picLocks noChangeAspect="1"/>
          </p:cNvPicPr>
          <p:nvPr/>
        </p:nvPicPr>
        <p:blipFill>
          <a:blip r:embed="rId6"/>
          <a:stretch>
            <a:fillRect/>
          </a:stretch>
        </p:blipFill>
        <p:spPr>
          <a:xfrm>
            <a:off x="1564111" y="4996068"/>
            <a:ext cx="252379" cy="1803020"/>
          </a:xfrm>
          <a:prstGeom prst="rect">
            <a:avLst/>
          </a:prstGeom>
        </p:spPr>
      </p:pic>
      <p:pic>
        <p:nvPicPr>
          <p:cNvPr id="11" name="Imagem 10">
            <a:extLst>
              <a:ext uri="{FF2B5EF4-FFF2-40B4-BE49-F238E27FC236}">
                <a16:creationId xmlns:a16="http://schemas.microsoft.com/office/drawing/2014/main" id="{3AE21DEC-C873-47DF-94C4-84A04073FA05}"/>
              </a:ext>
            </a:extLst>
          </p:cNvPr>
          <p:cNvPicPr>
            <a:picLocks noChangeAspect="1"/>
          </p:cNvPicPr>
          <p:nvPr/>
        </p:nvPicPr>
        <p:blipFill>
          <a:blip r:embed="rId6"/>
          <a:stretch>
            <a:fillRect/>
          </a:stretch>
        </p:blipFill>
        <p:spPr>
          <a:xfrm>
            <a:off x="66260" y="5115982"/>
            <a:ext cx="235660" cy="1696359"/>
          </a:xfrm>
          <a:prstGeom prst="rect">
            <a:avLst/>
          </a:prstGeom>
        </p:spPr>
      </p:pic>
      <p:pic>
        <p:nvPicPr>
          <p:cNvPr id="12" name="Imagem 11">
            <a:extLst>
              <a:ext uri="{FF2B5EF4-FFF2-40B4-BE49-F238E27FC236}">
                <a16:creationId xmlns:a16="http://schemas.microsoft.com/office/drawing/2014/main" id="{08A82EEE-5A8E-4CED-9454-2501597040A1}"/>
              </a:ext>
            </a:extLst>
          </p:cNvPr>
          <p:cNvPicPr>
            <a:picLocks noChangeAspect="1"/>
          </p:cNvPicPr>
          <p:nvPr/>
        </p:nvPicPr>
        <p:blipFill>
          <a:blip r:embed="rId6"/>
          <a:stretch>
            <a:fillRect/>
          </a:stretch>
        </p:blipFill>
        <p:spPr>
          <a:xfrm rot="16200000">
            <a:off x="848618" y="4207301"/>
            <a:ext cx="191415" cy="1768949"/>
          </a:xfrm>
          <a:prstGeom prst="rect">
            <a:avLst/>
          </a:prstGeom>
        </p:spPr>
      </p:pic>
    </p:spTree>
    <p:extLst>
      <p:ext uri="{BB962C8B-B14F-4D97-AF65-F5344CB8AC3E}">
        <p14:creationId xmlns:p14="http://schemas.microsoft.com/office/powerpoint/2010/main" val="312817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Symbiosis wanted ad: text, images, music, video | Glogster EDU ...">
            <a:extLst>
              <a:ext uri="{FF2B5EF4-FFF2-40B4-BE49-F238E27FC236}">
                <a16:creationId xmlns:a16="http://schemas.microsoft.com/office/drawing/2014/main" id="{1CFEF484-3595-403E-BF44-621522C6E4C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Symbiosis wanted ad: text, images, music, video | Glogster EDU ...">
            <a:extLst>
              <a:ext uri="{FF2B5EF4-FFF2-40B4-BE49-F238E27FC236}">
                <a16:creationId xmlns:a16="http://schemas.microsoft.com/office/drawing/2014/main" id="{6A6A8E7A-ECAD-47D9-9954-F28652C0E7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a:xfrm>
            <a:off x="744619" y="1430913"/>
            <a:ext cx="10930545" cy="3498572"/>
          </a:xfrm>
        </p:spPr>
        <p:txBody>
          <a:bodyPr>
            <a:noAutofit/>
          </a:bodyPr>
          <a:lstStyle/>
          <a:p>
            <a:pPr algn="just"/>
            <a:r>
              <a:rPr lang="en-US" sz="2400" dirty="0">
                <a:solidFill>
                  <a:schemeClr val="bg1"/>
                </a:solidFill>
              </a:rPr>
              <a:t>Within a society, one comes across many forms of accommodation and assistance as well as </a:t>
            </a:r>
            <a:r>
              <a:rPr lang="en-US" sz="2400" b="1" dirty="0">
                <a:solidFill>
                  <a:srgbClr val="FFFF00"/>
                </a:solidFill>
              </a:rPr>
              <a:t>domination</a:t>
            </a:r>
            <a:r>
              <a:rPr lang="en-US" sz="2400" b="1" dirty="0">
                <a:solidFill>
                  <a:schemeClr val="bg1"/>
                </a:solidFill>
              </a:rPr>
              <a:t> </a:t>
            </a:r>
            <a:r>
              <a:rPr lang="en-US" sz="2400" dirty="0">
                <a:solidFill>
                  <a:schemeClr val="bg1"/>
                </a:solidFill>
              </a:rPr>
              <a:t>and</a:t>
            </a:r>
            <a:r>
              <a:rPr lang="en-US" sz="2400" b="1" dirty="0">
                <a:solidFill>
                  <a:schemeClr val="bg1"/>
                </a:solidFill>
              </a:rPr>
              <a:t> </a:t>
            </a:r>
            <a:r>
              <a:rPr lang="en-US" sz="2400" b="1" dirty="0">
                <a:solidFill>
                  <a:srgbClr val="FFFF00"/>
                </a:solidFill>
              </a:rPr>
              <a:t>resistance</a:t>
            </a:r>
            <a:r>
              <a:rPr lang="en-US" sz="2400" dirty="0">
                <a:solidFill>
                  <a:schemeClr val="bg1"/>
                </a:solidFill>
              </a:rPr>
              <a:t>. These forms are generally based on factors such as </a:t>
            </a:r>
            <a:r>
              <a:rPr lang="en-US" sz="2400" b="1" dirty="0">
                <a:solidFill>
                  <a:srgbClr val="FFFF00"/>
                </a:solidFill>
              </a:rPr>
              <a:t>class, gender, race, ethnicity, nationality, religion, language, and sexual orientation</a:t>
            </a:r>
            <a:r>
              <a:rPr lang="en-US" sz="2400" b="1" dirty="0">
                <a:solidFill>
                  <a:schemeClr val="bg1"/>
                </a:solidFill>
              </a:rPr>
              <a:t>. </a:t>
            </a:r>
            <a:r>
              <a:rPr lang="en-US" sz="2400" dirty="0">
                <a:solidFill>
                  <a:schemeClr val="bg1"/>
                </a:solidFill>
              </a:rPr>
              <a:t>The same factors play a role in </a:t>
            </a:r>
            <a:r>
              <a:rPr lang="en-US" sz="2400" b="1" dirty="0">
                <a:solidFill>
                  <a:srgbClr val="FFFF00"/>
                </a:solidFill>
              </a:rPr>
              <a:t>shaping classroom discourse </a:t>
            </a:r>
            <a:r>
              <a:rPr lang="en-US" sz="2400" dirty="0">
                <a:solidFill>
                  <a:schemeClr val="bg1"/>
                </a:solidFill>
              </a:rPr>
              <a:t>as well (see </a:t>
            </a:r>
            <a:r>
              <a:rPr lang="en-US" sz="2400" dirty="0" err="1">
                <a:solidFill>
                  <a:schemeClr val="bg1"/>
                </a:solidFill>
              </a:rPr>
              <a:t>Kumaravadivelu</a:t>
            </a:r>
            <a:r>
              <a:rPr lang="en-US" sz="2400" dirty="0">
                <a:solidFill>
                  <a:schemeClr val="bg1"/>
                </a:solidFill>
              </a:rPr>
              <a:t>, 1999b, for details). In order to make L2 learning and teaching </a:t>
            </a:r>
            <a:r>
              <a:rPr lang="en-US" sz="2400" b="1" dirty="0">
                <a:solidFill>
                  <a:srgbClr val="FFFF00"/>
                </a:solidFill>
              </a:rPr>
              <a:t>socially</a:t>
            </a:r>
            <a:r>
              <a:rPr lang="en-US" sz="2400" b="1" dirty="0">
                <a:solidFill>
                  <a:schemeClr val="bg1"/>
                </a:solidFill>
              </a:rPr>
              <a:t> </a:t>
            </a:r>
            <a:r>
              <a:rPr lang="en-US" sz="2400" b="1" dirty="0">
                <a:solidFill>
                  <a:srgbClr val="FFFF00"/>
                </a:solidFill>
              </a:rPr>
              <a:t>relevant</a:t>
            </a:r>
            <a:r>
              <a:rPr lang="en-US" sz="2400" b="1" dirty="0">
                <a:solidFill>
                  <a:schemeClr val="bg1"/>
                </a:solidFill>
              </a:rPr>
              <a:t> </a:t>
            </a:r>
            <a:r>
              <a:rPr lang="en-US" sz="2400" dirty="0">
                <a:solidFill>
                  <a:schemeClr val="bg1"/>
                </a:solidFill>
              </a:rPr>
              <a:t>one has to recognize that the broader </a:t>
            </a:r>
            <a:r>
              <a:rPr lang="en-US" sz="2400" b="1" dirty="0">
                <a:solidFill>
                  <a:srgbClr val="FFFF00"/>
                </a:solidFill>
              </a:rPr>
              <a:t>social</a:t>
            </a:r>
            <a:r>
              <a:rPr lang="en-US" sz="2400" b="1" dirty="0">
                <a:solidFill>
                  <a:schemeClr val="bg1"/>
                </a:solidFill>
              </a:rPr>
              <a:t>, </a:t>
            </a:r>
            <a:r>
              <a:rPr lang="en-US" sz="2400" b="1" dirty="0">
                <a:solidFill>
                  <a:srgbClr val="FFFF00"/>
                </a:solidFill>
              </a:rPr>
              <a:t>political</a:t>
            </a:r>
            <a:r>
              <a:rPr lang="en-US" sz="2400" b="1" dirty="0">
                <a:solidFill>
                  <a:schemeClr val="bg1"/>
                </a:solidFill>
              </a:rPr>
              <a:t>, </a:t>
            </a:r>
            <a:r>
              <a:rPr lang="en-US" sz="2400" b="1" dirty="0">
                <a:solidFill>
                  <a:srgbClr val="FFFF00"/>
                </a:solidFill>
              </a:rPr>
              <a:t>historical</a:t>
            </a:r>
            <a:r>
              <a:rPr lang="en-US" sz="2400" b="1" dirty="0">
                <a:solidFill>
                  <a:schemeClr val="bg1"/>
                </a:solidFill>
              </a:rPr>
              <a:t>, </a:t>
            </a:r>
            <a:r>
              <a:rPr lang="en-US" sz="2400" b="1" dirty="0">
                <a:solidFill>
                  <a:srgbClr val="FFFF00"/>
                </a:solidFill>
              </a:rPr>
              <a:t>and</a:t>
            </a:r>
            <a:r>
              <a:rPr lang="en-US" sz="2400" b="1" dirty="0">
                <a:solidFill>
                  <a:schemeClr val="bg1"/>
                </a:solidFill>
              </a:rPr>
              <a:t> </a:t>
            </a:r>
            <a:r>
              <a:rPr lang="en-US" sz="2400" b="1" dirty="0">
                <a:solidFill>
                  <a:srgbClr val="FFFF00"/>
                </a:solidFill>
              </a:rPr>
              <a:t>economic</a:t>
            </a:r>
            <a:r>
              <a:rPr lang="en-US" sz="2400" b="1" dirty="0">
                <a:solidFill>
                  <a:schemeClr val="bg1"/>
                </a:solidFill>
              </a:rPr>
              <a:t> </a:t>
            </a:r>
            <a:r>
              <a:rPr lang="en-US" sz="2400" b="1" dirty="0">
                <a:solidFill>
                  <a:srgbClr val="FFFF00"/>
                </a:solidFill>
              </a:rPr>
              <a:t>conditions</a:t>
            </a:r>
            <a:r>
              <a:rPr lang="en-US" sz="2400" b="1" dirty="0">
                <a:solidFill>
                  <a:schemeClr val="bg1"/>
                </a:solidFill>
              </a:rPr>
              <a:t> </a:t>
            </a:r>
            <a:r>
              <a:rPr lang="en-US" sz="2400" dirty="0">
                <a:solidFill>
                  <a:schemeClr val="bg1"/>
                </a:solidFill>
              </a:rPr>
              <a:t>that affect the lives of learners and teachers also affect classroom aims and activities.</a:t>
            </a:r>
            <a:endParaRPr lang="pt-BR" sz="2400" dirty="0">
              <a:solidFill>
                <a:schemeClr val="bg1"/>
              </a:solidFill>
            </a:endParaRPr>
          </a:p>
        </p:txBody>
      </p:sp>
      <p:pic>
        <p:nvPicPr>
          <p:cNvPr id="11" name="Imagem 10">
            <a:extLst>
              <a:ext uri="{FF2B5EF4-FFF2-40B4-BE49-F238E27FC236}">
                <a16:creationId xmlns:a16="http://schemas.microsoft.com/office/drawing/2014/main" id="{3E178CCF-FA4A-4F2B-A657-45572D448089}"/>
              </a:ext>
            </a:extLst>
          </p:cNvPr>
          <p:cNvPicPr>
            <a:picLocks noChangeAspect="1"/>
          </p:cNvPicPr>
          <p:nvPr/>
        </p:nvPicPr>
        <p:blipFill>
          <a:blip r:embed="rId6"/>
          <a:stretch>
            <a:fillRect/>
          </a:stretch>
        </p:blipFill>
        <p:spPr>
          <a:xfrm>
            <a:off x="1564111" y="4996068"/>
            <a:ext cx="252379" cy="1803020"/>
          </a:xfrm>
          <a:prstGeom prst="rect">
            <a:avLst/>
          </a:prstGeom>
        </p:spPr>
      </p:pic>
      <p:pic>
        <p:nvPicPr>
          <p:cNvPr id="12" name="Imagem 11">
            <a:extLst>
              <a:ext uri="{FF2B5EF4-FFF2-40B4-BE49-F238E27FC236}">
                <a16:creationId xmlns:a16="http://schemas.microsoft.com/office/drawing/2014/main" id="{AC9FEF9D-77CA-4E09-AB83-1F6056D833C0}"/>
              </a:ext>
            </a:extLst>
          </p:cNvPr>
          <p:cNvPicPr>
            <a:picLocks noChangeAspect="1"/>
          </p:cNvPicPr>
          <p:nvPr/>
        </p:nvPicPr>
        <p:blipFill>
          <a:blip r:embed="rId6"/>
          <a:stretch>
            <a:fillRect/>
          </a:stretch>
        </p:blipFill>
        <p:spPr>
          <a:xfrm>
            <a:off x="66260" y="5115982"/>
            <a:ext cx="235660" cy="1696359"/>
          </a:xfrm>
          <a:prstGeom prst="rect">
            <a:avLst/>
          </a:prstGeom>
        </p:spPr>
      </p:pic>
      <p:pic>
        <p:nvPicPr>
          <p:cNvPr id="13" name="Imagem 12">
            <a:extLst>
              <a:ext uri="{FF2B5EF4-FFF2-40B4-BE49-F238E27FC236}">
                <a16:creationId xmlns:a16="http://schemas.microsoft.com/office/drawing/2014/main" id="{C8856EB7-C5A5-4E4E-A63D-02BB635E5D7B}"/>
              </a:ext>
            </a:extLst>
          </p:cNvPr>
          <p:cNvPicPr>
            <a:picLocks noChangeAspect="1"/>
          </p:cNvPicPr>
          <p:nvPr/>
        </p:nvPicPr>
        <p:blipFill>
          <a:blip r:embed="rId6"/>
          <a:stretch>
            <a:fillRect/>
          </a:stretch>
        </p:blipFill>
        <p:spPr>
          <a:xfrm rot="16200000">
            <a:off x="848618" y="4207301"/>
            <a:ext cx="191415" cy="1768949"/>
          </a:xfrm>
          <a:prstGeom prst="rect">
            <a:avLst/>
          </a:prstGeom>
        </p:spPr>
      </p:pic>
      <p:sp>
        <p:nvSpPr>
          <p:cNvPr id="14" name="Título 2">
            <a:extLst>
              <a:ext uri="{FF2B5EF4-FFF2-40B4-BE49-F238E27FC236}">
                <a16:creationId xmlns:a16="http://schemas.microsoft.com/office/drawing/2014/main" id="{08CD3D9E-08B9-4329-9BC6-1E5929DD6CC7}"/>
              </a:ext>
            </a:extLst>
          </p:cNvPr>
          <p:cNvSpPr txBox="1">
            <a:spLocks/>
          </p:cNvSpPr>
          <p:nvPr/>
        </p:nvSpPr>
        <p:spPr>
          <a:xfrm>
            <a:off x="2268813" y="549624"/>
            <a:ext cx="7619613" cy="694792"/>
          </a:xfrm>
          <a:prstGeom prst="rect">
            <a:avLst/>
          </a:prstGeom>
          <a:noFill/>
          <a:effectLst>
            <a:outerShdw blurRad="50800" dist="254000" dir="13500000" algn="br"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000" b="1" dirty="0">
                <a:solidFill>
                  <a:schemeClr val="bg1"/>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N</a:t>
            </a:r>
            <a:r>
              <a:rPr lang="pt-BR" sz="4000" b="1" dirty="0">
                <a:solidFill>
                  <a:srgbClr val="92D050"/>
                </a:solidFill>
                <a:effectLst>
                  <a:outerShdw blurRad="38100" dist="38100" dir="2700000" algn="tl">
                    <a:srgbClr val="000000">
                      <a:alpha val="43137"/>
                    </a:srgbClr>
                  </a:outerShdw>
                </a:effectLst>
              </a:rPr>
              <a:t>S</a:t>
            </a:r>
            <a:r>
              <a:rPr lang="pt-BR" sz="4000" b="1" dirty="0">
                <a:solidFill>
                  <a:srgbClr val="00B0F0"/>
                </a:solidFill>
                <a:effectLst>
                  <a:outerShdw blurRad="38100" dist="38100" dir="2700000" algn="tl">
                    <a:srgbClr val="000000">
                      <a:alpha val="43137"/>
                    </a:srgbClr>
                  </a:outerShdw>
                </a:effectLst>
              </a:rPr>
              <a:t>U</a:t>
            </a:r>
            <a:r>
              <a:rPr lang="pt-BR" sz="4000" b="1" dirty="0">
                <a:solidFill>
                  <a:srgbClr val="F254F2"/>
                </a:solidFill>
                <a:effectLst>
                  <a:outerShdw blurRad="38100" dist="38100" dir="2700000" algn="tl">
                    <a:srgbClr val="000000">
                      <a:alpha val="43137"/>
                    </a:srgbClr>
                  </a:outerShdw>
                </a:effectLst>
              </a:rPr>
              <a:t>R</a:t>
            </a:r>
            <a:r>
              <a:rPr lang="pt-BR" sz="4000" b="1" dirty="0">
                <a:solidFill>
                  <a:srgbClr val="FF0000"/>
                </a:solidFill>
                <a:effectLst>
                  <a:outerShdw blurRad="38100" dist="38100" dir="2700000" algn="tl">
                    <a:srgbClr val="000000">
                      <a:alpha val="43137"/>
                    </a:srgbClr>
                  </a:outerShdw>
                </a:effectLst>
              </a:rPr>
              <a:t>I</a:t>
            </a:r>
            <a:r>
              <a:rPr lang="pt-BR" sz="4000" b="1" dirty="0">
                <a:solidFill>
                  <a:srgbClr val="4CCA06"/>
                </a:solidFill>
                <a:effectLst>
                  <a:outerShdw blurRad="38100" dist="38100" dir="2700000" algn="tl">
                    <a:srgbClr val="000000">
                      <a:alpha val="43137"/>
                    </a:srgbClr>
                  </a:outerShdw>
                </a:effectLst>
              </a:rPr>
              <a:t>N</a:t>
            </a:r>
            <a:r>
              <a:rPr lang="pt-BR" sz="4000" b="1" dirty="0">
                <a:solidFill>
                  <a:srgbClr val="CC99FF"/>
                </a:solidFill>
                <a:effectLst>
                  <a:outerShdw blurRad="38100" dist="38100" dir="2700000" algn="tl">
                    <a:srgbClr val="000000">
                      <a:alpha val="43137"/>
                    </a:srgbClr>
                  </a:outerShdw>
                </a:effectLst>
              </a:rPr>
              <a:t>G</a:t>
            </a:r>
            <a:r>
              <a:rPr lang="pt-BR" sz="4000" b="1" dirty="0">
                <a:solidFill>
                  <a:schemeClr val="bg1"/>
                </a:solidFill>
                <a:effectLst>
                  <a:outerShdw blurRad="38100" dist="38100" dir="2700000" algn="tl">
                    <a:srgbClr val="000000">
                      <a:alpha val="43137"/>
                    </a:srgbClr>
                  </a:outerShdw>
                </a:effectLst>
              </a:rPr>
              <a:t> </a:t>
            </a:r>
            <a:r>
              <a:rPr lang="pt-BR" sz="4000" b="1" dirty="0">
                <a:solidFill>
                  <a:schemeClr val="accent1"/>
                </a:solidFill>
                <a:effectLst>
                  <a:outerShdw blurRad="38100" dist="38100" dir="2700000" algn="tl">
                    <a:srgbClr val="000000">
                      <a:alpha val="43137"/>
                    </a:srgbClr>
                  </a:outerShdw>
                </a:effectLst>
              </a:rPr>
              <a:t>S</a:t>
            </a:r>
            <a:r>
              <a:rPr lang="pt-BR" sz="4000" b="1" dirty="0">
                <a:solidFill>
                  <a:schemeClr val="accent1">
                    <a:lumMod val="60000"/>
                    <a:lumOff val="40000"/>
                  </a:schemeClr>
                </a:solidFill>
                <a:effectLst>
                  <a:outerShdw blurRad="38100" dist="38100" dir="2700000" algn="tl">
                    <a:srgbClr val="000000">
                      <a:alpha val="43137"/>
                    </a:srgbClr>
                  </a:outerShdw>
                </a:effectLst>
              </a:rPr>
              <a:t>O</a:t>
            </a:r>
            <a:r>
              <a:rPr lang="pt-BR" sz="4000" b="1" dirty="0">
                <a:solidFill>
                  <a:schemeClr val="accent4">
                    <a:lumMod val="60000"/>
                    <a:lumOff val="40000"/>
                  </a:schemeClr>
                </a:solidFill>
                <a:effectLst>
                  <a:outerShdw blurRad="38100" dist="38100" dir="2700000" algn="tl">
                    <a:srgbClr val="000000">
                      <a:alpha val="43137"/>
                    </a:srgbClr>
                  </a:outerShdw>
                </a:effectLst>
              </a:rPr>
              <a:t>C</a:t>
            </a:r>
            <a:r>
              <a:rPr lang="pt-BR" sz="4000" b="1" dirty="0">
                <a:solidFill>
                  <a:schemeClr val="bg1">
                    <a:lumMod val="75000"/>
                  </a:schemeClr>
                </a:solidFill>
                <a:effectLst>
                  <a:outerShdw blurRad="38100" dist="38100" dir="2700000" algn="tl">
                    <a:srgbClr val="000000">
                      <a:alpha val="43137"/>
                    </a:srgbClr>
                  </a:outerShdw>
                </a:effectLst>
              </a:rPr>
              <a:t>I</a:t>
            </a:r>
            <a:r>
              <a:rPr lang="pt-BR" sz="4000" b="1" dirty="0">
                <a:solidFill>
                  <a:srgbClr val="FFFF00"/>
                </a:solidFill>
                <a:effectLst>
                  <a:outerShdw blurRad="38100" dist="38100" dir="2700000" algn="tl">
                    <a:srgbClr val="000000">
                      <a:alpha val="43137"/>
                    </a:srgbClr>
                  </a:outerShdw>
                </a:effectLst>
              </a:rPr>
              <a:t>A</a:t>
            </a:r>
            <a:r>
              <a:rPr lang="pt-BR" sz="4000" b="1" dirty="0">
                <a:solidFill>
                  <a:srgbClr val="FF0000"/>
                </a:solidFill>
                <a:effectLst>
                  <a:outerShdw blurRad="38100" dist="38100" dir="2700000" algn="tl">
                    <a:srgbClr val="000000">
                      <a:alpha val="43137"/>
                    </a:srgbClr>
                  </a:outerShdw>
                </a:effectLst>
              </a:rPr>
              <a:t>L</a:t>
            </a:r>
            <a:r>
              <a:rPr lang="pt-BR" sz="4000" b="1" dirty="0">
                <a:solidFill>
                  <a:schemeClr val="bg1"/>
                </a:solidFill>
                <a:effectLst>
                  <a:outerShdw blurRad="38100" dist="38100" dir="2700000" algn="tl">
                    <a:srgbClr val="000000">
                      <a:alpha val="43137"/>
                    </a:srgbClr>
                  </a:outerShdw>
                </a:effectLst>
              </a:rPr>
              <a:t> </a:t>
            </a:r>
            <a:r>
              <a:rPr lang="pt-BR" sz="4000" b="1" dirty="0">
                <a:solidFill>
                  <a:srgbClr val="7030A0"/>
                </a:solidFill>
                <a:effectLst>
                  <a:outerShdw blurRad="38100" dist="38100" dir="2700000" algn="tl">
                    <a:srgbClr val="000000">
                      <a:alpha val="43137"/>
                    </a:srgbClr>
                  </a:outerShdw>
                </a:effectLst>
              </a:rPr>
              <a:t>R</a:t>
            </a:r>
            <a:r>
              <a:rPr lang="pt-BR" sz="4000" b="1" dirty="0">
                <a:solidFill>
                  <a:srgbClr val="72CC04"/>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L</a:t>
            </a:r>
            <a:r>
              <a:rPr lang="pt-BR" sz="4000" b="1" dirty="0">
                <a:solidFill>
                  <a:schemeClr val="accent2"/>
                </a:solidFill>
                <a:effectLst>
                  <a:outerShdw blurRad="38100" dist="38100" dir="2700000" algn="tl">
                    <a:srgbClr val="000000">
                      <a:alpha val="43137"/>
                    </a:srgbClr>
                  </a:outerShdw>
                </a:effectLst>
              </a:rPr>
              <a:t>E</a:t>
            </a:r>
            <a:r>
              <a:rPr lang="pt-BR" sz="4000" b="1" dirty="0">
                <a:solidFill>
                  <a:srgbClr val="F254F2"/>
                </a:solidFill>
                <a:effectLst>
                  <a:outerShdw blurRad="38100" dist="38100" dir="2700000" algn="tl">
                    <a:srgbClr val="000000">
                      <a:alpha val="43137"/>
                    </a:srgbClr>
                  </a:outerShdw>
                </a:effectLst>
              </a:rPr>
              <a:t>V</a:t>
            </a:r>
            <a:r>
              <a:rPr lang="pt-BR" sz="4000" b="1" dirty="0">
                <a:solidFill>
                  <a:srgbClr val="0066FF"/>
                </a:solidFill>
                <a:effectLst>
                  <a:outerShdw blurRad="38100" dist="38100" dir="2700000" algn="tl">
                    <a:srgbClr val="000000">
                      <a:alpha val="43137"/>
                    </a:srgbClr>
                  </a:outerShdw>
                </a:effectLst>
              </a:rPr>
              <a:t>A</a:t>
            </a:r>
            <a:r>
              <a:rPr lang="pt-BR" sz="4000" b="1" dirty="0">
                <a:solidFill>
                  <a:srgbClr val="CC66FF"/>
                </a:solidFill>
                <a:effectLst>
                  <a:outerShdw blurRad="38100" dist="38100" dir="2700000" algn="tl">
                    <a:srgbClr val="000000">
                      <a:alpha val="43137"/>
                    </a:srgbClr>
                  </a:outerShdw>
                </a:effectLst>
              </a:rPr>
              <a:t>N</a:t>
            </a:r>
            <a:r>
              <a:rPr lang="pt-BR" sz="4000" b="1" dirty="0">
                <a:solidFill>
                  <a:schemeClr val="bg1"/>
                </a:solidFill>
                <a:effectLst>
                  <a:outerShdw blurRad="38100" dist="38100" dir="2700000" algn="tl">
                    <a:srgbClr val="000000">
                      <a:alpha val="43137"/>
                    </a:srgbClr>
                  </a:outerShdw>
                </a:effectLst>
              </a:rPr>
              <a:t>C</a:t>
            </a:r>
            <a:r>
              <a:rPr lang="pt-BR" sz="4000" b="1" dirty="0">
                <a:solidFill>
                  <a:srgbClr val="00B0F0"/>
                </a:solidFill>
                <a:effectLst>
                  <a:outerShdw blurRad="38100" dist="38100" dir="2700000" algn="tl">
                    <a:srgbClr val="000000">
                      <a:alpha val="43137"/>
                    </a:srgbClr>
                  </a:outerShdw>
                </a:effectLst>
              </a:rPr>
              <a:t>E</a:t>
            </a:r>
          </a:p>
        </p:txBody>
      </p:sp>
    </p:spTree>
    <p:extLst>
      <p:ext uri="{BB962C8B-B14F-4D97-AF65-F5344CB8AC3E}">
        <p14:creationId xmlns:p14="http://schemas.microsoft.com/office/powerpoint/2010/main" val="249858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Symbiosis wanted ad: text, images, music, video | Glogster EDU ...">
            <a:extLst>
              <a:ext uri="{FF2B5EF4-FFF2-40B4-BE49-F238E27FC236}">
                <a16:creationId xmlns:a16="http://schemas.microsoft.com/office/drawing/2014/main" id="{10142324-93CC-4CD9-A916-5F856ACE5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00533AEC-DC8E-416E-B975-CF0F5A89AE37}"/>
              </a:ext>
            </a:extLst>
          </p:cNvPr>
          <p:cNvSpPr txBox="1">
            <a:spLocks/>
          </p:cNvSpPr>
          <p:nvPr/>
        </p:nvSpPr>
        <p:spPr>
          <a:xfrm>
            <a:off x="951506" y="683168"/>
            <a:ext cx="5144494" cy="87464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500" b="1" dirty="0" err="1">
                <a:solidFill>
                  <a:schemeClr val="bg1"/>
                </a:solidFill>
                <a:effectLst>
                  <a:outerShdw blurRad="38100" dist="38100" dir="2700000" algn="tl">
                    <a:srgbClr val="000000">
                      <a:alpha val="43137"/>
                    </a:srgbClr>
                  </a:outerShdw>
                </a:effectLst>
              </a:rPr>
              <a:t>About</a:t>
            </a:r>
            <a:r>
              <a:rPr lang="pt-BR" sz="4500" b="1" dirty="0">
                <a:solidFill>
                  <a:schemeClr val="bg1"/>
                </a:solidFill>
                <a:effectLst>
                  <a:outerShdw blurRad="38100" dist="38100" dir="2700000" algn="tl">
                    <a:srgbClr val="000000">
                      <a:alpha val="43137"/>
                    </a:srgbClr>
                  </a:outerShdw>
                </a:effectLst>
              </a:rPr>
              <a:t> </a:t>
            </a:r>
            <a:r>
              <a:rPr lang="pt-BR" sz="4500" b="1" dirty="0" err="1">
                <a:solidFill>
                  <a:schemeClr val="bg1"/>
                </a:solidFill>
                <a:effectLst>
                  <a:outerShdw blurRad="38100" dist="38100" dir="2700000" algn="tl">
                    <a:srgbClr val="000000">
                      <a:alpha val="43137"/>
                    </a:srgbClr>
                  </a:outerShdw>
                </a:effectLst>
              </a:rPr>
              <a:t>the</a:t>
            </a:r>
            <a:r>
              <a:rPr lang="pt-BR" sz="4500" b="1" dirty="0">
                <a:solidFill>
                  <a:schemeClr val="bg1"/>
                </a:solidFill>
                <a:effectLst>
                  <a:outerShdw blurRad="38100" dist="38100" dir="2700000" algn="tl">
                    <a:srgbClr val="000000">
                      <a:alpha val="43137"/>
                    </a:srgbClr>
                  </a:outerShdw>
                </a:effectLst>
              </a:rPr>
              <a:t> class...</a:t>
            </a:r>
          </a:p>
        </p:txBody>
      </p:sp>
      <p:pic>
        <p:nvPicPr>
          <p:cNvPr id="35" name="Picture 4" descr="Check PNG HD | PNG Mart">
            <a:extLst>
              <a:ext uri="{FF2B5EF4-FFF2-40B4-BE49-F238E27FC236}">
                <a16:creationId xmlns:a16="http://schemas.microsoft.com/office/drawing/2014/main" id="{D225B228-A385-47FF-B0F7-F9A4B41E33D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3381" y="1834356"/>
            <a:ext cx="1375868" cy="137586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182880" y="3909414"/>
            <a:ext cx="6009951" cy="1015663"/>
          </a:xfrm>
          <a:prstGeom prst="rect">
            <a:avLst/>
          </a:prstGeom>
        </p:spPr>
        <p:txBody>
          <a:bodyPr wrap="square">
            <a:spAutoFit/>
          </a:bodyPr>
          <a:lstStyle/>
          <a:p>
            <a:pPr algn="r" fontAlgn="base"/>
            <a:r>
              <a:rPr lang="pt-BR" sz="2000" dirty="0">
                <a:solidFill>
                  <a:schemeClr val="bg1"/>
                </a:solidFill>
              </a:rPr>
              <a:t>KUMARAVADIVELU, B. (2003). </a:t>
            </a:r>
            <a:r>
              <a:rPr lang="pt-BR" sz="2000" b="1" dirty="0" err="1">
                <a:solidFill>
                  <a:schemeClr val="bg1"/>
                </a:solidFill>
              </a:rPr>
              <a:t>Beyond</a:t>
            </a:r>
            <a:r>
              <a:rPr lang="pt-BR" sz="2000" b="1" dirty="0">
                <a:solidFill>
                  <a:schemeClr val="bg1"/>
                </a:solidFill>
              </a:rPr>
              <a:t> </a:t>
            </a:r>
            <a:r>
              <a:rPr lang="pt-BR" sz="2000" b="1" dirty="0" err="1">
                <a:solidFill>
                  <a:schemeClr val="bg1"/>
                </a:solidFill>
              </a:rPr>
              <a:t>Methods</a:t>
            </a:r>
            <a:r>
              <a:rPr lang="pt-BR" sz="2000" b="1" dirty="0">
                <a:solidFill>
                  <a:schemeClr val="bg1"/>
                </a:solidFill>
              </a:rPr>
              <a:t>: </a:t>
            </a:r>
            <a:r>
              <a:rPr lang="pt-BR" sz="2000" b="1" dirty="0" err="1">
                <a:solidFill>
                  <a:schemeClr val="bg1"/>
                </a:solidFill>
              </a:rPr>
              <a:t>Macrostrategies</a:t>
            </a:r>
            <a:r>
              <a:rPr lang="pt-BR" sz="2000" b="1" dirty="0">
                <a:solidFill>
                  <a:schemeClr val="bg1"/>
                </a:solidFill>
              </a:rPr>
              <a:t> for </a:t>
            </a:r>
            <a:r>
              <a:rPr lang="pt-BR" sz="2000" b="1" dirty="0" err="1">
                <a:solidFill>
                  <a:schemeClr val="bg1"/>
                </a:solidFill>
              </a:rPr>
              <a:t>Language</a:t>
            </a:r>
            <a:r>
              <a:rPr lang="pt-BR" sz="2000" b="1" dirty="0">
                <a:solidFill>
                  <a:schemeClr val="bg1"/>
                </a:solidFill>
              </a:rPr>
              <a:t> </a:t>
            </a:r>
            <a:r>
              <a:rPr lang="pt-BR" sz="2000" b="1" dirty="0" err="1">
                <a:solidFill>
                  <a:schemeClr val="bg1"/>
                </a:solidFill>
              </a:rPr>
              <a:t>Teaching</a:t>
            </a:r>
            <a:r>
              <a:rPr lang="pt-BR" sz="2000" b="1" dirty="0">
                <a:solidFill>
                  <a:schemeClr val="bg1"/>
                </a:solidFill>
              </a:rPr>
              <a:t>. </a:t>
            </a:r>
            <a:r>
              <a:rPr lang="pt-BR" sz="2000" dirty="0">
                <a:solidFill>
                  <a:schemeClr val="bg1"/>
                </a:solidFill>
              </a:rPr>
              <a:t>Yale </a:t>
            </a:r>
            <a:r>
              <a:rPr lang="pt-BR" sz="2000" dirty="0" err="1">
                <a:solidFill>
                  <a:schemeClr val="bg1"/>
                </a:solidFill>
              </a:rPr>
              <a:t>University</a:t>
            </a:r>
            <a:r>
              <a:rPr lang="pt-BR" sz="2000" dirty="0">
                <a:solidFill>
                  <a:schemeClr val="bg1"/>
                </a:solidFill>
              </a:rPr>
              <a:t> Press New Haven </a:t>
            </a:r>
            <a:r>
              <a:rPr lang="pt-BR" sz="2000" dirty="0" err="1">
                <a:solidFill>
                  <a:schemeClr val="bg1"/>
                </a:solidFill>
              </a:rPr>
              <a:t>and</a:t>
            </a:r>
            <a:r>
              <a:rPr lang="pt-BR" sz="2000" dirty="0">
                <a:solidFill>
                  <a:schemeClr val="bg1"/>
                </a:solidFill>
              </a:rPr>
              <a:t> London.</a:t>
            </a:r>
            <a:endParaRPr lang="en-US" sz="2000" dirty="0">
              <a:solidFill>
                <a:schemeClr val="bg1"/>
              </a:solidFill>
            </a:endParaRPr>
          </a:p>
        </p:txBody>
      </p:sp>
      <p:sp>
        <p:nvSpPr>
          <p:cNvPr id="29" name="Título 1">
            <a:extLst>
              <a:ext uri="{FF2B5EF4-FFF2-40B4-BE49-F238E27FC236}">
                <a16:creationId xmlns:a16="http://schemas.microsoft.com/office/drawing/2014/main" id="{BAC208A1-8230-437E-AA62-BD9276CCC27E}"/>
              </a:ext>
            </a:extLst>
          </p:cNvPr>
          <p:cNvSpPr>
            <a:spLocks noGrp="1"/>
          </p:cNvSpPr>
          <p:nvPr>
            <p:ph type="title"/>
          </p:nvPr>
        </p:nvSpPr>
        <p:spPr>
          <a:xfrm>
            <a:off x="1547027" y="2329388"/>
            <a:ext cx="3863958" cy="1375868"/>
          </a:xfrm>
        </p:spPr>
        <p:txBody>
          <a:bodyPr>
            <a:noAutofit/>
          </a:bodyPr>
          <a:lstStyle/>
          <a:p>
            <a:pPr algn="ctr"/>
            <a:r>
              <a:rPr lang="en-US" sz="4500" b="1" dirty="0">
                <a:solidFill>
                  <a:schemeClr val="bg1"/>
                </a:solidFill>
                <a:effectLst>
                  <a:outerShdw blurRad="38100" dist="38100" dir="2700000" algn="tl">
                    <a:srgbClr val="000000">
                      <a:alpha val="43137"/>
                    </a:srgbClr>
                  </a:outerShdw>
                </a:effectLst>
              </a:rPr>
              <a:t>P</a:t>
            </a:r>
            <a:r>
              <a:rPr lang="en-US" sz="4500" b="1" dirty="0">
                <a:solidFill>
                  <a:srgbClr val="0066FF"/>
                </a:solidFill>
                <a:effectLst>
                  <a:outerShdw blurRad="38100" dist="38100" dir="2700000" algn="tl">
                    <a:srgbClr val="000000">
                      <a:alpha val="43137"/>
                    </a:srgbClr>
                  </a:outerShdw>
                </a:effectLst>
              </a:rPr>
              <a:t>O</a:t>
            </a:r>
            <a:r>
              <a:rPr lang="en-US" sz="4500" b="1" dirty="0">
                <a:solidFill>
                  <a:srgbClr val="FF0000"/>
                </a:solidFill>
                <a:effectLst>
                  <a:outerShdw blurRad="38100" dist="38100" dir="2700000" algn="tl">
                    <a:srgbClr val="000000">
                      <a:alpha val="43137"/>
                    </a:srgbClr>
                  </a:outerShdw>
                </a:effectLst>
              </a:rPr>
              <a:t>S</a:t>
            </a:r>
            <a:r>
              <a:rPr lang="en-US" sz="4500" b="1" dirty="0">
                <a:solidFill>
                  <a:schemeClr val="bg2">
                    <a:lumMod val="50000"/>
                  </a:schemeClr>
                </a:solidFill>
                <a:effectLst>
                  <a:outerShdw blurRad="38100" dist="38100" dir="2700000" algn="tl">
                    <a:srgbClr val="000000">
                      <a:alpha val="43137"/>
                    </a:srgbClr>
                  </a:outerShdw>
                </a:effectLst>
              </a:rPr>
              <a:t>T</a:t>
            </a:r>
            <a:r>
              <a:rPr lang="en-US" sz="4500" b="1" dirty="0">
                <a:solidFill>
                  <a:schemeClr val="accent2"/>
                </a:solidFill>
                <a:effectLst>
                  <a:outerShdw blurRad="38100" dist="38100" dir="2700000" algn="tl">
                    <a:srgbClr val="000000">
                      <a:alpha val="43137"/>
                    </a:srgbClr>
                  </a:outerShdw>
                </a:effectLst>
              </a:rPr>
              <a:t>M</a:t>
            </a:r>
            <a:r>
              <a:rPr lang="en-US" sz="4500" b="1" dirty="0">
                <a:solidFill>
                  <a:srgbClr val="F254F2"/>
                </a:solidFill>
                <a:effectLst>
                  <a:outerShdw blurRad="38100" dist="38100" dir="2700000" algn="tl">
                    <a:srgbClr val="000000">
                      <a:alpha val="43137"/>
                    </a:srgbClr>
                  </a:outerShdw>
                </a:effectLst>
              </a:rPr>
              <a:t>E</a:t>
            </a:r>
            <a:r>
              <a:rPr lang="en-US" sz="4500" b="1" dirty="0">
                <a:solidFill>
                  <a:srgbClr val="00B0F0"/>
                </a:solidFill>
                <a:effectLst>
                  <a:outerShdw blurRad="38100" dist="38100" dir="2700000" algn="tl">
                    <a:srgbClr val="000000">
                      <a:alpha val="43137"/>
                    </a:srgbClr>
                  </a:outerShdw>
                </a:effectLst>
              </a:rPr>
              <a:t>T</a:t>
            </a:r>
            <a:r>
              <a:rPr lang="en-US" sz="4500" b="1" dirty="0">
                <a:solidFill>
                  <a:srgbClr val="A365D1"/>
                </a:solidFill>
                <a:effectLst>
                  <a:outerShdw blurRad="38100" dist="38100" dir="2700000" algn="tl">
                    <a:srgbClr val="000000">
                      <a:alpha val="43137"/>
                    </a:srgbClr>
                  </a:outerShdw>
                </a:effectLst>
              </a:rPr>
              <a:t>H</a:t>
            </a:r>
            <a:r>
              <a:rPr lang="en-US" sz="4500" b="1" dirty="0">
                <a:solidFill>
                  <a:srgbClr val="72CC04"/>
                </a:solidFill>
                <a:effectLst>
                  <a:outerShdw blurRad="38100" dist="38100" dir="2700000" algn="tl">
                    <a:srgbClr val="000000">
                      <a:alpha val="43137"/>
                    </a:srgbClr>
                  </a:outerShdw>
                </a:effectLst>
              </a:rPr>
              <a:t>O</a:t>
            </a:r>
            <a:r>
              <a:rPr lang="en-US" sz="4500" b="1" dirty="0">
                <a:solidFill>
                  <a:schemeClr val="bg1">
                    <a:lumMod val="50000"/>
                  </a:schemeClr>
                </a:solidFill>
                <a:effectLst>
                  <a:outerShdw blurRad="38100" dist="38100" dir="2700000" algn="tl">
                    <a:srgbClr val="000000">
                      <a:alpha val="43137"/>
                    </a:srgbClr>
                  </a:outerShdw>
                </a:effectLst>
              </a:rPr>
              <a:t>D</a:t>
            </a:r>
            <a:r>
              <a:rPr lang="en-US" sz="4500" b="1" dirty="0">
                <a:solidFill>
                  <a:srgbClr val="4CCA06"/>
                </a:solidFill>
                <a:effectLst>
                  <a:outerShdw blurRad="38100" dist="38100" dir="2700000" algn="tl">
                    <a:srgbClr val="000000">
                      <a:alpha val="43137"/>
                    </a:srgbClr>
                  </a:outerShdw>
                </a:effectLst>
              </a:rPr>
              <a:t> </a:t>
            </a:r>
            <a:r>
              <a:rPr lang="en-US" sz="4500" b="1" dirty="0">
                <a:solidFill>
                  <a:srgbClr val="FFC000"/>
                </a:solidFill>
                <a:effectLst>
                  <a:outerShdw blurRad="38100" dist="38100" dir="2700000" algn="tl">
                    <a:srgbClr val="000000">
                      <a:alpha val="43137"/>
                    </a:srgbClr>
                  </a:outerShdw>
                </a:effectLst>
              </a:rPr>
              <a:t>P</a:t>
            </a:r>
            <a:r>
              <a:rPr lang="en-US" sz="4500" b="1" dirty="0">
                <a:solidFill>
                  <a:schemeClr val="accent1">
                    <a:lumMod val="75000"/>
                  </a:schemeClr>
                </a:solidFill>
                <a:effectLst>
                  <a:outerShdw blurRad="38100" dist="38100" dir="2700000" algn="tl">
                    <a:srgbClr val="000000">
                      <a:alpha val="43137"/>
                    </a:srgbClr>
                  </a:outerShdw>
                </a:effectLst>
              </a:rPr>
              <a:t>E</a:t>
            </a:r>
            <a:r>
              <a:rPr lang="en-US" sz="4500" b="1" dirty="0">
                <a:solidFill>
                  <a:srgbClr val="0066FF"/>
                </a:solidFill>
                <a:effectLst>
                  <a:outerShdw blurRad="38100" dist="38100" dir="2700000" algn="tl">
                    <a:srgbClr val="000000">
                      <a:alpha val="43137"/>
                    </a:srgbClr>
                  </a:outerShdw>
                </a:effectLst>
              </a:rPr>
              <a:t>D</a:t>
            </a:r>
            <a:r>
              <a:rPr lang="en-US" sz="4500" b="1" dirty="0">
                <a:solidFill>
                  <a:srgbClr val="FF0000"/>
                </a:solidFill>
                <a:effectLst>
                  <a:outerShdw blurRad="38100" dist="38100" dir="2700000" algn="tl">
                    <a:srgbClr val="000000">
                      <a:alpha val="43137"/>
                    </a:srgbClr>
                  </a:outerShdw>
                </a:effectLst>
              </a:rPr>
              <a:t>A</a:t>
            </a:r>
            <a:r>
              <a:rPr lang="en-US" sz="4500" b="1" dirty="0">
                <a:solidFill>
                  <a:srgbClr val="72CC04"/>
                </a:solidFill>
                <a:effectLst>
                  <a:outerShdw blurRad="38100" dist="38100" dir="2700000" algn="tl">
                    <a:srgbClr val="000000">
                      <a:alpha val="43137"/>
                    </a:srgbClr>
                  </a:outerShdw>
                </a:effectLst>
              </a:rPr>
              <a:t>G</a:t>
            </a:r>
            <a:r>
              <a:rPr lang="en-US" sz="4500" b="1" dirty="0">
                <a:solidFill>
                  <a:schemeClr val="accent1">
                    <a:lumMod val="60000"/>
                    <a:lumOff val="40000"/>
                  </a:schemeClr>
                </a:solidFill>
                <a:effectLst>
                  <a:outerShdw blurRad="38100" dist="38100" dir="2700000" algn="tl">
                    <a:srgbClr val="000000">
                      <a:alpha val="43137"/>
                    </a:srgbClr>
                  </a:outerShdw>
                </a:effectLst>
              </a:rPr>
              <a:t>O</a:t>
            </a:r>
            <a:r>
              <a:rPr lang="en-US" sz="4500" b="1" dirty="0">
                <a:solidFill>
                  <a:srgbClr val="F254F2"/>
                </a:solidFill>
                <a:effectLst>
                  <a:outerShdw blurRad="38100" dist="38100" dir="2700000" algn="tl">
                    <a:srgbClr val="000000">
                      <a:alpha val="43137"/>
                    </a:srgbClr>
                  </a:outerShdw>
                </a:effectLst>
              </a:rPr>
              <a:t>G</a:t>
            </a:r>
            <a:r>
              <a:rPr lang="en-US" sz="4500" b="1" dirty="0">
                <a:solidFill>
                  <a:srgbClr val="A365D1"/>
                </a:solidFill>
                <a:effectLst>
                  <a:outerShdw blurRad="38100" dist="38100" dir="2700000" algn="tl">
                    <a:srgbClr val="000000">
                      <a:alpha val="43137"/>
                    </a:srgbClr>
                  </a:outerShdw>
                </a:effectLst>
              </a:rPr>
              <a:t>Y</a:t>
            </a:r>
            <a:endParaRPr lang="pt-BR" sz="4500" b="1" dirty="0">
              <a:solidFill>
                <a:srgbClr val="A365D1"/>
              </a:solidFill>
              <a:effectLst>
                <a:outerShdw blurRad="38100" dist="38100" dir="2700000" algn="tl">
                  <a:srgbClr val="000000">
                    <a:alpha val="43137"/>
                  </a:srgbClr>
                </a:outerShdw>
              </a:effectLst>
            </a:endParaRPr>
          </a:p>
        </p:txBody>
      </p:sp>
      <p:pic>
        <p:nvPicPr>
          <p:cNvPr id="2" name="Imagem 1">
            <a:extLst>
              <a:ext uri="{FF2B5EF4-FFF2-40B4-BE49-F238E27FC236}">
                <a16:creationId xmlns:a16="http://schemas.microsoft.com/office/drawing/2014/main" id="{465A5020-E664-4B05-B5CC-01259A2E137D}"/>
              </a:ext>
            </a:extLst>
          </p:cNvPr>
          <p:cNvPicPr>
            <a:picLocks noChangeAspect="1"/>
          </p:cNvPicPr>
          <p:nvPr/>
        </p:nvPicPr>
        <p:blipFill rotWithShape="1">
          <a:blip r:embed="rId4"/>
          <a:srcRect l="38804" t="22982" r="36957" b="10319"/>
          <a:stretch/>
        </p:blipFill>
        <p:spPr>
          <a:xfrm>
            <a:off x="6958013" y="316516"/>
            <a:ext cx="4916785" cy="6396424"/>
          </a:xfrm>
          <a:prstGeom prst="rect">
            <a:avLst/>
          </a:prstGeom>
          <a:effectLst>
            <a:outerShdw blurRad="50800" dist="254000" dir="18900000" algn="bl" rotWithShape="0">
              <a:prstClr val="black">
                <a:alpha val="40000"/>
              </a:prstClr>
            </a:outerShdw>
          </a:effectLst>
        </p:spPr>
      </p:pic>
      <p:pic>
        <p:nvPicPr>
          <p:cNvPr id="8" name="Picture 2" descr="Direção Geral divulga novas logomarcas do IFRN Campus Currais ...">
            <a:extLst>
              <a:ext uri="{FF2B5EF4-FFF2-40B4-BE49-F238E27FC236}">
                <a16:creationId xmlns:a16="http://schemas.microsoft.com/office/drawing/2014/main" id="{E2444094-CC8D-4701-8DC0-3BDDCE43CBD3}"/>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40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Symbiosis wanted ad: text, images, music, video | Glogster EDU ...">
            <a:extLst>
              <a:ext uri="{FF2B5EF4-FFF2-40B4-BE49-F238E27FC236}">
                <a16:creationId xmlns:a16="http://schemas.microsoft.com/office/drawing/2014/main" id="{2A0FDFDF-09CD-4385-BD39-2E0493DCBB9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Symbiosis wanted ad: text, images, music, video | Glogster EDU ...">
            <a:extLst>
              <a:ext uri="{FF2B5EF4-FFF2-40B4-BE49-F238E27FC236}">
                <a16:creationId xmlns:a16="http://schemas.microsoft.com/office/drawing/2014/main" id="{5413D261-1A1D-46B0-A3B6-23B6342546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a:xfrm>
            <a:off x="778565" y="1854784"/>
            <a:ext cx="6255027" cy="2683564"/>
          </a:xfrm>
        </p:spPr>
        <p:txBody>
          <a:bodyPr>
            <a:noAutofit/>
          </a:bodyPr>
          <a:lstStyle/>
          <a:p>
            <a:pPr algn="ctr"/>
            <a:r>
              <a:rPr lang="en-US" sz="2400" i="1" dirty="0">
                <a:solidFill>
                  <a:schemeClr val="bg1"/>
                </a:solidFill>
              </a:rPr>
              <a:t>What criteria, do you think, must a language variety meet before it can be considered a “standard” variety? Who or what agency has the authority to declare a variety, a “standard” variety? Do you speak the “standard” variety of your first language? How do you know?</a:t>
            </a:r>
            <a:br>
              <a:rPr lang="en-US" sz="2400" i="1" dirty="0">
                <a:solidFill>
                  <a:schemeClr val="bg1"/>
                </a:solidFill>
              </a:rPr>
            </a:br>
            <a:br>
              <a:rPr lang="pt-BR" sz="2400" i="1" dirty="0">
                <a:solidFill>
                  <a:schemeClr val="bg1"/>
                </a:solidFill>
              </a:rPr>
            </a:br>
            <a:endParaRPr lang="pt-BR" sz="2400" i="1" dirty="0">
              <a:solidFill>
                <a:schemeClr val="bg1"/>
              </a:solidFill>
            </a:endParaRPr>
          </a:p>
        </p:txBody>
      </p:sp>
      <p:pic>
        <p:nvPicPr>
          <p:cNvPr id="13" name="Imagem 12">
            <a:extLst>
              <a:ext uri="{FF2B5EF4-FFF2-40B4-BE49-F238E27FC236}">
                <a16:creationId xmlns:a16="http://schemas.microsoft.com/office/drawing/2014/main" id="{91CC9F1D-A461-4E4D-BCF4-0955ADA0AF4F}"/>
              </a:ext>
            </a:extLst>
          </p:cNvPr>
          <p:cNvPicPr>
            <a:picLocks noChangeAspect="1"/>
          </p:cNvPicPr>
          <p:nvPr/>
        </p:nvPicPr>
        <p:blipFill>
          <a:blip r:embed="rId6"/>
          <a:stretch>
            <a:fillRect/>
          </a:stretch>
        </p:blipFill>
        <p:spPr>
          <a:xfrm>
            <a:off x="1564111" y="4996068"/>
            <a:ext cx="252379" cy="1803020"/>
          </a:xfrm>
          <a:prstGeom prst="rect">
            <a:avLst/>
          </a:prstGeom>
        </p:spPr>
      </p:pic>
      <p:pic>
        <p:nvPicPr>
          <p:cNvPr id="14" name="Imagem 13">
            <a:extLst>
              <a:ext uri="{FF2B5EF4-FFF2-40B4-BE49-F238E27FC236}">
                <a16:creationId xmlns:a16="http://schemas.microsoft.com/office/drawing/2014/main" id="{9EF458B9-FDAC-4602-8836-D13FB08509BD}"/>
              </a:ext>
            </a:extLst>
          </p:cNvPr>
          <p:cNvPicPr>
            <a:picLocks noChangeAspect="1"/>
          </p:cNvPicPr>
          <p:nvPr/>
        </p:nvPicPr>
        <p:blipFill>
          <a:blip r:embed="rId6"/>
          <a:stretch>
            <a:fillRect/>
          </a:stretch>
        </p:blipFill>
        <p:spPr>
          <a:xfrm>
            <a:off x="66260" y="5115982"/>
            <a:ext cx="235660" cy="1696359"/>
          </a:xfrm>
          <a:prstGeom prst="rect">
            <a:avLst/>
          </a:prstGeom>
        </p:spPr>
      </p:pic>
      <p:pic>
        <p:nvPicPr>
          <p:cNvPr id="15" name="Imagem 14">
            <a:extLst>
              <a:ext uri="{FF2B5EF4-FFF2-40B4-BE49-F238E27FC236}">
                <a16:creationId xmlns:a16="http://schemas.microsoft.com/office/drawing/2014/main" id="{E5321DA4-A111-4587-89C8-747707E1E950}"/>
              </a:ext>
            </a:extLst>
          </p:cNvPr>
          <p:cNvPicPr>
            <a:picLocks noChangeAspect="1"/>
          </p:cNvPicPr>
          <p:nvPr/>
        </p:nvPicPr>
        <p:blipFill>
          <a:blip r:embed="rId6"/>
          <a:stretch>
            <a:fillRect/>
          </a:stretch>
        </p:blipFill>
        <p:spPr>
          <a:xfrm rot="16200000">
            <a:off x="848618" y="4207301"/>
            <a:ext cx="191415" cy="1768949"/>
          </a:xfrm>
          <a:prstGeom prst="rect">
            <a:avLst/>
          </a:prstGeom>
        </p:spPr>
      </p:pic>
      <p:sp>
        <p:nvSpPr>
          <p:cNvPr id="16" name="Título 2">
            <a:extLst>
              <a:ext uri="{FF2B5EF4-FFF2-40B4-BE49-F238E27FC236}">
                <a16:creationId xmlns:a16="http://schemas.microsoft.com/office/drawing/2014/main" id="{DEBBE1FC-94E9-4DAF-AC78-3C205F5AFF5C}"/>
              </a:ext>
            </a:extLst>
          </p:cNvPr>
          <p:cNvSpPr txBox="1">
            <a:spLocks/>
          </p:cNvSpPr>
          <p:nvPr/>
        </p:nvSpPr>
        <p:spPr>
          <a:xfrm>
            <a:off x="1951878" y="443606"/>
            <a:ext cx="7619613" cy="694792"/>
          </a:xfrm>
          <a:prstGeom prst="rect">
            <a:avLst/>
          </a:prstGeom>
          <a:noFill/>
          <a:effectLst>
            <a:outerShdw blurRad="50800" dist="254000" dir="13500000" algn="br"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000" b="1" dirty="0">
                <a:solidFill>
                  <a:schemeClr val="bg1"/>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N</a:t>
            </a:r>
            <a:r>
              <a:rPr lang="pt-BR" sz="4000" b="1" dirty="0">
                <a:solidFill>
                  <a:srgbClr val="92D050"/>
                </a:solidFill>
                <a:effectLst>
                  <a:outerShdw blurRad="38100" dist="38100" dir="2700000" algn="tl">
                    <a:srgbClr val="000000">
                      <a:alpha val="43137"/>
                    </a:srgbClr>
                  </a:outerShdw>
                </a:effectLst>
              </a:rPr>
              <a:t>S</a:t>
            </a:r>
            <a:r>
              <a:rPr lang="pt-BR" sz="4000" b="1" dirty="0">
                <a:solidFill>
                  <a:srgbClr val="00B0F0"/>
                </a:solidFill>
                <a:effectLst>
                  <a:outerShdw blurRad="38100" dist="38100" dir="2700000" algn="tl">
                    <a:srgbClr val="000000">
                      <a:alpha val="43137"/>
                    </a:srgbClr>
                  </a:outerShdw>
                </a:effectLst>
              </a:rPr>
              <a:t>U</a:t>
            </a:r>
            <a:r>
              <a:rPr lang="pt-BR" sz="4000" b="1" dirty="0">
                <a:solidFill>
                  <a:srgbClr val="F254F2"/>
                </a:solidFill>
                <a:effectLst>
                  <a:outerShdw blurRad="38100" dist="38100" dir="2700000" algn="tl">
                    <a:srgbClr val="000000">
                      <a:alpha val="43137"/>
                    </a:srgbClr>
                  </a:outerShdw>
                </a:effectLst>
              </a:rPr>
              <a:t>R</a:t>
            </a:r>
            <a:r>
              <a:rPr lang="pt-BR" sz="4000" b="1" dirty="0">
                <a:solidFill>
                  <a:srgbClr val="FF0000"/>
                </a:solidFill>
                <a:effectLst>
                  <a:outerShdw blurRad="38100" dist="38100" dir="2700000" algn="tl">
                    <a:srgbClr val="000000">
                      <a:alpha val="43137"/>
                    </a:srgbClr>
                  </a:outerShdw>
                </a:effectLst>
              </a:rPr>
              <a:t>I</a:t>
            </a:r>
            <a:r>
              <a:rPr lang="pt-BR" sz="4000" b="1" dirty="0">
                <a:solidFill>
                  <a:srgbClr val="4CCA06"/>
                </a:solidFill>
                <a:effectLst>
                  <a:outerShdw blurRad="38100" dist="38100" dir="2700000" algn="tl">
                    <a:srgbClr val="000000">
                      <a:alpha val="43137"/>
                    </a:srgbClr>
                  </a:outerShdw>
                </a:effectLst>
              </a:rPr>
              <a:t>N</a:t>
            </a:r>
            <a:r>
              <a:rPr lang="pt-BR" sz="4000" b="1" dirty="0">
                <a:solidFill>
                  <a:srgbClr val="CC99FF"/>
                </a:solidFill>
                <a:effectLst>
                  <a:outerShdw blurRad="38100" dist="38100" dir="2700000" algn="tl">
                    <a:srgbClr val="000000">
                      <a:alpha val="43137"/>
                    </a:srgbClr>
                  </a:outerShdw>
                </a:effectLst>
              </a:rPr>
              <a:t>G</a:t>
            </a:r>
            <a:r>
              <a:rPr lang="pt-BR" sz="4000" b="1" dirty="0">
                <a:solidFill>
                  <a:schemeClr val="bg1"/>
                </a:solidFill>
                <a:effectLst>
                  <a:outerShdw blurRad="38100" dist="38100" dir="2700000" algn="tl">
                    <a:srgbClr val="000000">
                      <a:alpha val="43137"/>
                    </a:srgbClr>
                  </a:outerShdw>
                </a:effectLst>
              </a:rPr>
              <a:t> </a:t>
            </a:r>
            <a:r>
              <a:rPr lang="pt-BR" sz="4000" b="1" dirty="0">
                <a:solidFill>
                  <a:schemeClr val="accent1"/>
                </a:solidFill>
                <a:effectLst>
                  <a:outerShdw blurRad="38100" dist="38100" dir="2700000" algn="tl">
                    <a:srgbClr val="000000">
                      <a:alpha val="43137"/>
                    </a:srgbClr>
                  </a:outerShdw>
                </a:effectLst>
              </a:rPr>
              <a:t>S</a:t>
            </a:r>
            <a:r>
              <a:rPr lang="pt-BR" sz="4000" b="1" dirty="0">
                <a:solidFill>
                  <a:schemeClr val="accent1">
                    <a:lumMod val="60000"/>
                    <a:lumOff val="40000"/>
                  </a:schemeClr>
                </a:solidFill>
                <a:effectLst>
                  <a:outerShdw blurRad="38100" dist="38100" dir="2700000" algn="tl">
                    <a:srgbClr val="000000">
                      <a:alpha val="43137"/>
                    </a:srgbClr>
                  </a:outerShdw>
                </a:effectLst>
              </a:rPr>
              <a:t>O</a:t>
            </a:r>
            <a:r>
              <a:rPr lang="pt-BR" sz="4000" b="1" dirty="0">
                <a:solidFill>
                  <a:schemeClr val="accent4">
                    <a:lumMod val="60000"/>
                    <a:lumOff val="40000"/>
                  </a:schemeClr>
                </a:solidFill>
                <a:effectLst>
                  <a:outerShdw blurRad="38100" dist="38100" dir="2700000" algn="tl">
                    <a:srgbClr val="000000">
                      <a:alpha val="43137"/>
                    </a:srgbClr>
                  </a:outerShdw>
                </a:effectLst>
              </a:rPr>
              <a:t>C</a:t>
            </a:r>
            <a:r>
              <a:rPr lang="pt-BR" sz="4000" b="1" dirty="0">
                <a:solidFill>
                  <a:schemeClr val="bg1">
                    <a:lumMod val="75000"/>
                  </a:schemeClr>
                </a:solidFill>
                <a:effectLst>
                  <a:outerShdw blurRad="38100" dist="38100" dir="2700000" algn="tl">
                    <a:srgbClr val="000000">
                      <a:alpha val="43137"/>
                    </a:srgbClr>
                  </a:outerShdw>
                </a:effectLst>
              </a:rPr>
              <a:t>I</a:t>
            </a:r>
            <a:r>
              <a:rPr lang="pt-BR" sz="4000" b="1" dirty="0">
                <a:solidFill>
                  <a:srgbClr val="FFFF00"/>
                </a:solidFill>
                <a:effectLst>
                  <a:outerShdw blurRad="38100" dist="38100" dir="2700000" algn="tl">
                    <a:srgbClr val="000000">
                      <a:alpha val="43137"/>
                    </a:srgbClr>
                  </a:outerShdw>
                </a:effectLst>
              </a:rPr>
              <a:t>A</a:t>
            </a:r>
            <a:r>
              <a:rPr lang="pt-BR" sz="4000" b="1" dirty="0">
                <a:solidFill>
                  <a:srgbClr val="FF0000"/>
                </a:solidFill>
                <a:effectLst>
                  <a:outerShdw blurRad="38100" dist="38100" dir="2700000" algn="tl">
                    <a:srgbClr val="000000">
                      <a:alpha val="43137"/>
                    </a:srgbClr>
                  </a:outerShdw>
                </a:effectLst>
              </a:rPr>
              <a:t>L</a:t>
            </a:r>
            <a:r>
              <a:rPr lang="pt-BR" sz="4000" b="1" dirty="0">
                <a:solidFill>
                  <a:schemeClr val="bg1"/>
                </a:solidFill>
                <a:effectLst>
                  <a:outerShdw blurRad="38100" dist="38100" dir="2700000" algn="tl">
                    <a:srgbClr val="000000">
                      <a:alpha val="43137"/>
                    </a:srgbClr>
                  </a:outerShdw>
                </a:effectLst>
              </a:rPr>
              <a:t> </a:t>
            </a:r>
            <a:r>
              <a:rPr lang="pt-BR" sz="4000" b="1" dirty="0">
                <a:solidFill>
                  <a:srgbClr val="7030A0"/>
                </a:solidFill>
                <a:effectLst>
                  <a:outerShdw blurRad="38100" dist="38100" dir="2700000" algn="tl">
                    <a:srgbClr val="000000">
                      <a:alpha val="43137"/>
                    </a:srgbClr>
                  </a:outerShdw>
                </a:effectLst>
              </a:rPr>
              <a:t>R</a:t>
            </a:r>
            <a:r>
              <a:rPr lang="pt-BR" sz="4000" b="1" dirty="0">
                <a:solidFill>
                  <a:srgbClr val="72CC04"/>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L</a:t>
            </a:r>
            <a:r>
              <a:rPr lang="pt-BR" sz="4000" b="1" dirty="0">
                <a:solidFill>
                  <a:schemeClr val="accent2"/>
                </a:solidFill>
                <a:effectLst>
                  <a:outerShdw blurRad="38100" dist="38100" dir="2700000" algn="tl">
                    <a:srgbClr val="000000">
                      <a:alpha val="43137"/>
                    </a:srgbClr>
                  </a:outerShdw>
                </a:effectLst>
              </a:rPr>
              <a:t>E</a:t>
            </a:r>
            <a:r>
              <a:rPr lang="pt-BR" sz="4000" b="1" dirty="0">
                <a:solidFill>
                  <a:srgbClr val="F254F2"/>
                </a:solidFill>
                <a:effectLst>
                  <a:outerShdw blurRad="38100" dist="38100" dir="2700000" algn="tl">
                    <a:srgbClr val="000000">
                      <a:alpha val="43137"/>
                    </a:srgbClr>
                  </a:outerShdw>
                </a:effectLst>
              </a:rPr>
              <a:t>V</a:t>
            </a:r>
            <a:r>
              <a:rPr lang="pt-BR" sz="4000" b="1" dirty="0">
                <a:solidFill>
                  <a:srgbClr val="0066FF"/>
                </a:solidFill>
                <a:effectLst>
                  <a:outerShdw blurRad="38100" dist="38100" dir="2700000" algn="tl">
                    <a:srgbClr val="000000">
                      <a:alpha val="43137"/>
                    </a:srgbClr>
                  </a:outerShdw>
                </a:effectLst>
              </a:rPr>
              <a:t>A</a:t>
            </a:r>
            <a:r>
              <a:rPr lang="pt-BR" sz="4000" b="1" dirty="0">
                <a:solidFill>
                  <a:srgbClr val="CC66FF"/>
                </a:solidFill>
                <a:effectLst>
                  <a:outerShdw blurRad="38100" dist="38100" dir="2700000" algn="tl">
                    <a:srgbClr val="000000">
                      <a:alpha val="43137"/>
                    </a:srgbClr>
                  </a:outerShdw>
                </a:effectLst>
              </a:rPr>
              <a:t>N</a:t>
            </a:r>
            <a:r>
              <a:rPr lang="pt-BR" sz="4000" b="1" dirty="0">
                <a:solidFill>
                  <a:schemeClr val="bg1"/>
                </a:solidFill>
                <a:effectLst>
                  <a:outerShdw blurRad="38100" dist="38100" dir="2700000" algn="tl">
                    <a:srgbClr val="000000">
                      <a:alpha val="43137"/>
                    </a:srgbClr>
                  </a:outerShdw>
                </a:effectLst>
              </a:rPr>
              <a:t>C</a:t>
            </a:r>
            <a:r>
              <a:rPr lang="pt-BR" sz="4000" b="1" dirty="0">
                <a:solidFill>
                  <a:srgbClr val="00B0F0"/>
                </a:solidFill>
                <a:effectLst>
                  <a:outerShdw blurRad="38100" dist="38100" dir="2700000" algn="tl">
                    <a:srgbClr val="000000">
                      <a:alpha val="43137"/>
                    </a:srgbClr>
                  </a:outerShdw>
                </a:effectLst>
              </a:rPr>
              <a:t>E</a:t>
            </a:r>
          </a:p>
        </p:txBody>
      </p:sp>
      <p:pic>
        <p:nvPicPr>
          <p:cNvPr id="2" name="Imagem 1">
            <a:extLst>
              <a:ext uri="{FF2B5EF4-FFF2-40B4-BE49-F238E27FC236}">
                <a16:creationId xmlns:a16="http://schemas.microsoft.com/office/drawing/2014/main" id="{E59E8FED-4B6D-4AEF-B1ED-E7156A98FB70}"/>
              </a:ext>
            </a:extLst>
          </p:cNvPr>
          <p:cNvPicPr>
            <a:picLocks noChangeAspect="1"/>
          </p:cNvPicPr>
          <p:nvPr/>
        </p:nvPicPr>
        <p:blipFill>
          <a:blip r:embed="rId7"/>
          <a:stretch>
            <a:fillRect/>
          </a:stretch>
        </p:blipFill>
        <p:spPr>
          <a:xfrm>
            <a:off x="6846405" y="1854784"/>
            <a:ext cx="4766655" cy="3018078"/>
          </a:xfrm>
          <a:prstGeom prst="rect">
            <a:avLst/>
          </a:prstGeom>
        </p:spPr>
      </p:pic>
      <p:sp>
        <p:nvSpPr>
          <p:cNvPr id="17" name="Retângulo 16">
            <a:extLst>
              <a:ext uri="{FF2B5EF4-FFF2-40B4-BE49-F238E27FC236}">
                <a16:creationId xmlns:a16="http://schemas.microsoft.com/office/drawing/2014/main" id="{0D9CCD3B-3E12-4E2C-B6DF-EF4E5B5907EA}"/>
              </a:ext>
            </a:extLst>
          </p:cNvPr>
          <p:cNvSpPr/>
          <p:nvPr/>
        </p:nvSpPr>
        <p:spPr>
          <a:xfrm>
            <a:off x="731367" y="1513309"/>
            <a:ext cx="10694506" cy="341617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41626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Symbiosis wanted ad: text, images, music, video | Glogster EDU ...">
            <a:extLst>
              <a:ext uri="{FF2B5EF4-FFF2-40B4-BE49-F238E27FC236}">
                <a16:creationId xmlns:a16="http://schemas.microsoft.com/office/drawing/2014/main" id="{2C020AD4-475E-47F4-9AA0-12C1678F7B0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Symbiosis wanted ad: text, images, music, video | Glogster EDU ...">
            <a:extLst>
              <a:ext uri="{FF2B5EF4-FFF2-40B4-BE49-F238E27FC236}">
                <a16:creationId xmlns:a16="http://schemas.microsoft.com/office/drawing/2014/main" id="{77B35D0F-B700-4F78-BBD8-4852523D32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4" descr="Quotes About Uncle Sam - Uncle Sam Wants You Clip Art - Fre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8" name="Imagem 7"/>
          <p:cNvPicPr>
            <a:picLocks noChangeAspect="1"/>
          </p:cNvPicPr>
          <p:nvPr/>
        </p:nvPicPr>
        <p:blipFill rotWithShape="1">
          <a:blip r:embed="rId5"/>
          <a:srcRect l="15182" t="12102" r="6737"/>
          <a:stretch/>
        </p:blipFill>
        <p:spPr>
          <a:xfrm>
            <a:off x="8457265" y="252919"/>
            <a:ext cx="3734735" cy="4370039"/>
          </a:xfrm>
          <a:prstGeom prst="rect">
            <a:avLst/>
          </a:prstGeom>
        </p:spPr>
      </p:pic>
      <p:sp>
        <p:nvSpPr>
          <p:cNvPr id="3" name="Título 2"/>
          <p:cNvSpPr>
            <a:spLocks noGrp="1"/>
          </p:cNvSpPr>
          <p:nvPr>
            <p:ph type="title"/>
          </p:nvPr>
        </p:nvSpPr>
        <p:spPr>
          <a:xfrm>
            <a:off x="300854" y="1208839"/>
            <a:ext cx="8920967" cy="5153052"/>
          </a:xfrm>
        </p:spPr>
        <p:txBody>
          <a:bodyPr>
            <a:noAutofit/>
          </a:bodyPr>
          <a:lstStyle/>
          <a:p>
            <a:r>
              <a:rPr lang="en-US" sz="2400" dirty="0">
                <a:solidFill>
                  <a:schemeClr val="bg1"/>
                </a:solidFill>
              </a:rPr>
              <a:t>Realistically, then, a variety is considered “</a:t>
            </a:r>
            <a:r>
              <a:rPr lang="en-US" sz="2400" b="1" dirty="0">
                <a:solidFill>
                  <a:srgbClr val="FFFF00"/>
                </a:solidFill>
              </a:rPr>
              <a:t>standard</a:t>
            </a:r>
            <a:r>
              <a:rPr lang="en-US" sz="2400" dirty="0">
                <a:solidFill>
                  <a:schemeClr val="bg1"/>
                </a:solidFill>
              </a:rPr>
              <a:t>” only because it is spoken by those who </a:t>
            </a:r>
            <a:r>
              <a:rPr lang="en-US" sz="2400" b="1" dirty="0">
                <a:solidFill>
                  <a:srgbClr val="FFFF00"/>
                </a:solidFill>
              </a:rPr>
              <a:t>control the social, political, and cultural power centers within a nation.</a:t>
            </a:r>
            <a:r>
              <a:rPr lang="en-US" sz="2400" dirty="0">
                <a:solidFill>
                  <a:schemeClr val="bg1"/>
                </a:solidFill>
              </a:rPr>
              <a:t> […]</a:t>
            </a:r>
            <a:br>
              <a:rPr lang="en-US" sz="2400" dirty="0">
                <a:solidFill>
                  <a:schemeClr val="bg1"/>
                </a:solidFill>
              </a:rPr>
            </a:br>
            <a:br>
              <a:rPr lang="en-US" sz="2400" dirty="0">
                <a:solidFill>
                  <a:schemeClr val="bg1"/>
                </a:solidFill>
              </a:rPr>
            </a:br>
            <a:r>
              <a:rPr lang="en-US" sz="2400" dirty="0">
                <a:solidFill>
                  <a:schemeClr val="bg1"/>
                </a:solidFill>
              </a:rPr>
              <a:t>A standard variety, thus, gets its </a:t>
            </a:r>
            <a:r>
              <a:rPr lang="en-US" sz="2400" b="1" dirty="0">
                <a:solidFill>
                  <a:srgbClr val="FFFF00"/>
                </a:solidFill>
              </a:rPr>
              <a:t>prestige</a:t>
            </a:r>
            <a:r>
              <a:rPr lang="en-US" sz="2400" dirty="0">
                <a:solidFill>
                  <a:schemeClr val="bg1"/>
                </a:solidFill>
              </a:rPr>
              <a:t> owing to social, political, and economic factors and not linguistic ones. </a:t>
            </a:r>
            <a:r>
              <a:rPr lang="en-US" sz="2400" b="1" dirty="0">
                <a:solidFill>
                  <a:srgbClr val="FFFF00"/>
                </a:solidFill>
              </a:rPr>
              <a:t>Linguistically speaking, a standard variety is neither superior nor inferior to any other.</a:t>
            </a:r>
            <a:br>
              <a:rPr lang="en-US" sz="2400" b="1" dirty="0">
                <a:solidFill>
                  <a:srgbClr val="FFFF00"/>
                </a:solidFill>
              </a:rPr>
            </a:br>
            <a:br>
              <a:rPr lang="en-US" sz="2400" b="1" dirty="0">
                <a:solidFill>
                  <a:schemeClr val="bg1"/>
                </a:solidFill>
              </a:rPr>
            </a:br>
            <a:r>
              <a:rPr lang="en-US" sz="2400" b="1" dirty="0">
                <a:solidFill>
                  <a:srgbClr val="FFFF00"/>
                </a:solidFill>
              </a:rPr>
              <a:t>Colonialism</a:t>
            </a:r>
            <a:r>
              <a:rPr lang="en-US" sz="2400" dirty="0">
                <a:solidFill>
                  <a:schemeClr val="bg1"/>
                </a:solidFill>
              </a:rPr>
              <a:t> used language as an instrument of political, social, and cultural control. </a:t>
            </a:r>
            <a:r>
              <a:rPr lang="en-US" sz="2400" b="1" dirty="0">
                <a:solidFill>
                  <a:srgbClr val="FFFF00"/>
                </a:solidFill>
              </a:rPr>
              <a:t>Postcolonial</a:t>
            </a:r>
            <a:r>
              <a:rPr lang="en-US" sz="2400" dirty="0">
                <a:solidFill>
                  <a:schemeClr val="bg1"/>
                </a:solidFill>
              </a:rPr>
              <a:t> theorists tell us that language “is a fundamental site of struggle for postcolonial discourse because the colonial process itself begins in language. </a:t>
            </a:r>
            <a:endParaRPr lang="pt-BR" sz="2400" dirty="0">
              <a:solidFill>
                <a:schemeClr val="bg1"/>
              </a:solidFill>
            </a:endParaRPr>
          </a:p>
        </p:txBody>
      </p:sp>
      <p:sp>
        <p:nvSpPr>
          <p:cNvPr id="14" name="Título 2">
            <a:extLst>
              <a:ext uri="{FF2B5EF4-FFF2-40B4-BE49-F238E27FC236}">
                <a16:creationId xmlns:a16="http://schemas.microsoft.com/office/drawing/2014/main" id="{6D138649-3616-4E57-A980-FEB3ABC831A4}"/>
              </a:ext>
            </a:extLst>
          </p:cNvPr>
          <p:cNvSpPr txBox="1">
            <a:spLocks/>
          </p:cNvSpPr>
          <p:nvPr/>
        </p:nvSpPr>
        <p:spPr>
          <a:xfrm>
            <a:off x="1805822" y="154135"/>
            <a:ext cx="7619613" cy="694792"/>
          </a:xfrm>
          <a:prstGeom prst="rect">
            <a:avLst/>
          </a:prstGeom>
          <a:noFill/>
          <a:effectLst>
            <a:outerShdw blurRad="50800" dist="254000" dir="13500000" algn="br"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000" b="1" dirty="0">
                <a:solidFill>
                  <a:schemeClr val="bg1"/>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N</a:t>
            </a:r>
            <a:r>
              <a:rPr lang="pt-BR" sz="4000" b="1" dirty="0">
                <a:solidFill>
                  <a:srgbClr val="92D050"/>
                </a:solidFill>
                <a:effectLst>
                  <a:outerShdw blurRad="38100" dist="38100" dir="2700000" algn="tl">
                    <a:srgbClr val="000000">
                      <a:alpha val="43137"/>
                    </a:srgbClr>
                  </a:outerShdw>
                </a:effectLst>
              </a:rPr>
              <a:t>S</a:t>
            </a:r>
            <a:r>
              <a:rPr lang="pt-BR" sz="4000" b="1" dirty="0">
                <a:solidFill>
                  <a:srgbClr val="00B0F0"/>
                </a:solidFill>
                <a:effectLst>
                  <a:outerShdw blurRad="38100" dist="38100" dir="2700000" algn="tl">
                    <a:srgbClr val="000000">
                      <a:alpha val="43137"/>
                    </a:srgbClr>
                  </a:outerShdw>
                </a:effectLst>
              </a:rPr>
              <a:t>U</a:t>
            </a:r>
            <a:r>
              <a:rPr lang="pt-BR" sz="4000" b="1" dirty="0">
                <a:solidFill>
                  <a:srgbClr val="F254F2"/>
                </a:solidFill>
                <a:effectLst>
                  <a:outerShdw blurRad="38100" dist="38100" dir="2700000" algn="tl">
                    <a:srgbClr val="000000">
                      <a:alpha val="43137"/>
                    </a:srgbClr>
                  </a:outerShdw>
                </a:effectLst>
              </a:rPr>
              <a:t>R</a:t>
            </a:r>
            <a:r>
              <a:rPr lang="pt-BR" sz="4000" b="1" dirty="0">
                <a:solidFill>
                  <a:srgbClr val="FF0000"/>
                </a:solidFill>
                <a:effectLst>
                  <a:outerShdw blurRad="38100" dist="38100" dir="2700000" algn="tl">
                    <a:srgbClr val="000000">
                      <a:alpha val="43137"/>
                    </a:srgbClr>
                  </a:outerShdw>
                </a:effectLst>
              </a:rPr>
              <a:t>I</a:t>
            </a:r>
            <a:r>
              <a:rPr lang="pt-BR" sz="4000" b="1" dirty="0">
                <a:solidFill>
                  <a:srgbClr val="4CCA06"/>
                </a:solidFill>
                <a:effectLst>
                  <a:outerShdw blurRad="38100" dist="38100" dir="2700000" algn="tl">
                    <a:srgbClr val="000000">
                      <a:alpha val="43137"/>
                    </a:srgbClr>
                  </a:outerShdw>
                </a:effectLst>
              </a:rPr>
              <a:t>N</a:t>
            </a:r>
            <a:r>
              <a:rPr lang="pt-BR" sz="4000" b="1" dirty="0">
                <a:solidFill>
                  <a:srgbClr val="CC99FF"/>
                </a:solidFill>
                <a:effectLst>
                  <a:outerShdw blurRad="38100" dist="38100" dir="2700000" algn="tl">
                    <a:srgbClr val="000000">
                      <a:alpha val="43137"/>
                    </a:srgbClr>
                  </a:outerShdw>
                </a:effectLst>
              </a:rPr>
              <a:t>G</a:t>
            </a:r>
            <a:r>
              <a:rPr lang="pt-BR" sz="4000" b="1" dirty="0">
                <a:solidFill>
                  <a:schemeClr val="bg1"/>
                </a:solidFill>
                <a:effectLst>
                  <a:outerShdw blurRad="38100" dist="38100" dir="2700000" algn="tl">
                    <a:srgbClr val="000000">
                      <a:alpha val="43137"/>
                    </a:srgbClr>
                  </a:outerShdw>
                </a:effectLst>
              </a:rPr>
              <a:t> </a:t>
            </a:r>
            <a:r>
              <a:rPr lang="pt-BR" sz="4000" b="1" dirty="0">
                <a:solidFill>
                  <a:schemeClr val="accent1"/>
                </a:solidFill>
                <a:effectLst>
                  <a:outerShdw blurRad="38100" dist="38100" dir="2700000" algn="tl">
                    <a:srgbClr val="000000">
                      <a:alpha val="43137"/>
                    </a:srgbClr>
                  </a:outerShdw>
                </a:effectLst>
              </a:rPr>
              <a:t>S</a:t>
            </a:r>
            <a:r>
              <a:rPr lang="pt-BR" sz="4000" b="1" dirty="0">
                <a:solidFill>
                  <a:schemeClr val="accent1">
                    <a:lumMod val="60000"/>
                    <a:lumOff val="40000"/>
                  </a:schemeClr>
                </a:solidFill>
                <a:effectLst>
                  <a:outerShdw blurRad="38100" dist="38100" dir="2700000" algn="tl">
                    <a:srgbClr val="000000">
                      <a:alpha val="43137"/>
                    </a:srgbClr>
                  </a:outerShdw>
                </a:effectLst>
              </a:rPr>
              <a:t>O</a:t>
            </a:r>
            <a:r>
              <a:rPr lang="pt-BR" sz="4000" b="1" dirty="0">
                <a:solidFill>
                  <a:schemeClr val="accent4">
                    <a:lumMod val="60000"/>
                    <a:lumOff val="40000"/>
                  </a:schemeClr>
                </a:solidFill>
                <a:effectLst>
                  <a:outerShdw blurRad="38100" dist="38100" dir="2700000" algn="tl">
                    <a:srgbClr val="000000">
                      <a:alpha val="43137"/>
                    </a:srgbClr>
                  </a:outerShdw>
                </a:effectLst>
              </a:rPr>
              <a:t>C</a:t>
            </a:r>
            <a:r>
              <a:rPr lang="pt-BR" sz="4000" b="1" dirty="0">
                <a:solidFill>
                  <a:schemeClr val="bg1">
                    <a:lumMod val="75000"/>
                  </a:schemeClr>
                </a:solidFill>
                <a:effectLst>
                  <a:outerShdw blurRad="38100" dist="38100" dir="2700000" algn="tl">
                    <a:srgbClr val="000000">
                      <a:alpha val="43137"/>
                    </a:srgbClr>
                  </a:outerShdw>
                </a:effectLst>
              </a:rPr>
              <a:t>I</a:t>
            </a:r>
            <a:r>
              <a:rPr lang="pt-BR" sz="4000" b="1" dirty="0">
                <a:solidFill>
                  <a:srgbClr val="FFFF00"/>
                </a:solidFill>
                <a:effectLst>
                  <a:outerShdw blurRad="38100" dist="38100" dir="2700000" algn="tl">
                    <a:srgbClr val="000000">
                      <a:alpha val="43137"/>
                    </a:srgbClr>
                  </a:outerShdw>
                </a:effectLst>
              </a:rPr>
              <a:t>A</a:t>
            </a:r>
            <a:r>
              <a:rPr lang="pt-BR" sz="4000" b="1" dirty="0">
                <a:solidFill>
                  <a:srgbClr val="FF0000"/>
                </a:solidFill>
                <a:effectLst>
                  <a:outerShdw blurRad="38100" dist="38100" dir="2700000" algn="tl">
                    <a:srgbClr val="000000">
                      <a:alpha val="43137"/>
                    </a:srgbClr>
                  </a:outerShdw>
                </a:effectLst>
              </a:rPr>
              <a:t>L</a:t>
            </a:r>
            <a:r>
              <a:rPr lang="pt-BR" sz="4000" b="1" dirty="0">
                <a:solidFill>
                  <a:schemeClr val="bg1"/>
                </a:solidFill>
                <a:effectLst>
                  <a:outerShdw blurRad="38100" dist="38100" dir="2700000" algn="tl">
                    <a:srgbClr val="000000">
                      <a:alpha val="43137"/>
                    </a:srgbClr>
                  </a:outerShdw>
                </a:effectLst>
              </a:rPr>
              <a:t> </a:t>
            </a:r>
            <a:r>
              <a:rPr lang="pt-BR" sz="4000" b="1" dirty="0">
                <a:solidFill>
                  <a:srgbClr val="7030A0"/>
                </a:solidFill>
                <a:effectLst>
                  <a:outerShdw blurRad="38100" dist="38100" dir="2700000" algn="tl">
                    <a:srgbClr val="000000">
                      <a:alpha val="43137"/>
                    </a:srgbClr>
                  </a:outerShdw>
                </a:effectLst>
              </a:rPr>
              <a:t>R</a:t>
            </a:r>
            <a:r>
              <a:rPr lang="pt-BR" sz="4000" b="1" dirty="0">
                <a:solidFill>
                  <a:srgbClr val="72CC04"/>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L</a:t>
            </a:r>
            <a:r>
              <a:rPr lang="pt-BR" sz="4000" b="1" dirty="0">
                <a:solidFill>
                  <a:schemeClr val="accent2"/>
                </a:solidFill>
                <a:effectLst>
                  <a:outerShdw blurRad="38100" dist="38100" dir="2700000" algn="tl">
                    <a:srgbClr val="000000">
                      <a:alpha val="43137"/>
                    </a:srgbClr>
                  </a:outerShdw>
                </a:effectLst>
              </a:rPr>
              <a:t>E</a:t>
            </a:r>
            <a:r>
              <a:rPr lang="pt-BR" sz="4000" b="1" dirty="0">
                <a:solidFill>
                  <a:srgbClr val="F254F2"/>
                </a:solidFill>
                <a:effectLst>
                  <a:outerShdw blurRad="38100" dist="38100" dir="2700000" algn="tl">
                    <a:srgbClr val="000000">
                      <a:alpha val="43137"/>
                    </a:srgbClr>
                  </a:outerShdw>
                </a:effectLst>
              </a:rPr>
              <a:t>V</a:t>
            </a:r>
            <a:r>
              <a:rPr lang="pt-BR" sz="4000" b="1" dirty="0">
                <a:solidFill>
                  <a:srgbClr val="0066FF"/>
                </a:solidFill>
                <a:effectLst>
                  <a:outerShdw blurRad="38100" dist="38100" dir="2700000" algn="tl">
                    <a:srgbClr val="000000">
                      <a:alpha val="43137"/>
                    </a:srgbClr>
                  </a:outerShdw>
                </a:effectLst>
              </a:rPr>
              <a:t>A</a:t>
            </a:r>
            <a:r>
              <a:rPr lang="pt-BR" sz="4000" b="1" dirty="0">
                <a:solidFill>
                  <a:srgbClr val="CC66FF"/>
                </a:solidFill>
                <a:effectLst>
                  <a:outerShdw blurRad="38100" dist="38100" dir="2700000" algn="tl">
                    <a:srgbClr val="000000">
                      <a:alpha val="43137"/>
                    </a:srgbClr>
                  </a:outerShdw>
                </a:effectLst>
              </a:rPr>
              <a:t>N</a:t>
            </a:r>
            <a:r>
              <a:rPr lang="pt-BR" sz="4000" b="1" dirty="0">
                <a:solidFill>
                  <a:schemeClr val="bg1"/>
                </a:solidFill>
                <a:effectLst>
                  <a:outerShdw blurRad="38100" dist="38100" dir="2700000" algn="tl">
                    <a:srgbClr val="000000">
                      <a:alpha val="43137"/>
                    </a:srgbClr>
                  </a:outerShdw>
                </a:effectLst>
              </a:rPr>
              <a:t>C</a:t>
            </a:r>
            <a:r>
              <a:rPr lang="pt-BR" sz="4000" b="1" dirty="0">
                <a:solidFill>
                  <a:srgbClr val="00B0F0"/>
                </a:solidFill>
                <a:effectLst>
                  <a:outerShdw blurRad="38100" dist="38100" dir="2700000" algn="tl">
                    <a:srgbClr val="000000">
                      <a:alpha val="43137"/>
                    </a:srgbClr>
                  </a:outerShdw>
                </a:effectLst>
              </a:rPr>
              <a:t>E</a:t>
            </a:r>
          </a:p>
        </p:txBody>
      </p:sp>
    </p:spTree>
    <p:extLst>
      <p:ext uri="{BB962C8B-B14F-4D97-AF65-F5344CB8AC3E}">
        <p14:creationId xmlns:p14="http://schemas.microsoft.com/office/powerpoint/2010/main" val="3957063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Symbiosis wanted ad: text, images, music, video | Glogster EDU ...">
            <a:extLst>
              <a:ext uri="{FF2B5EF4-FFF2-40B4-BE49-F238E27FC236}">
                <a16:creationId xmlns:a16="http://schemas.microsoft.com/office/drawing/2014/main" id="{576866EE-8354-4E19-A2FD-9174CCFCBFD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42487"/>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a:xfrm>
            <a:off x="502179" y="1284816"/>
            <a:ext cx="11305507" cy="3817195"/>
          </a:xfrm>
        </p:spPr>
        <p:txBody>
          <a:bodyPr>
            <a:noAutofit/>
          </a:bodyPr>
          <a:lstStyle/>
          <a:p>
            <a:r>
              <a:rPr lang="en-US" sz="2400" dirty="0">
                <a:solidFill>
                  <a:schemeClr val="bg1"/>
                </a:solidFill>
              </a:rPr>
              <a:t>The control over language by the </a:t>
            </a:r>
            <a:r>
              <a:rPr lang="en-US" sz="2400" b="1" dirty="0">
                <a:solidFill>
                  <a:srgbClr val="FFFF00"/>
                </a:solidFill>
              </a:rPr>
              <a:t>imperial </a:t>
            </a:r>
            <a:r>
              <a:rPr lang="en-US" sz="2400" b="1" dirty="0" err="1">
                <a:solidFill>
                  <a:srgbClr val="FFFF00"/>
                </a:solidFill>
              </a:rPr>
              <a:t>centre</a:t>
            </a:r>
            <a:r>
              <a:rPr lang="en-US" sz="2400" b="1" dirty="0">
                <a:solidFill>
                  <a:srgbClr val="FFFF00"/>
                </a:solidFill>
              </a:rPr>
              <a:t> </a:t>
            </a:r>
            <a:r>
              <a:rPr lang="en-US" sz="2400" dirty="0">
                <a:solidFill>
                  <a:schemeClr val="bg1"/>
                </a:solidFill>
              </a:rPr>
              <a:t>— whether achieved by displacing native languages, by installing itself as a ‘</a:t>
            </a:r>
            <a:r>
              <a:rPr lang="en-US" sz="2400" b="1" dirty="0">
                <a:solidFill>
                  <a:srgbClr val="FFFF00"/>
                </a:solidFill>
              </a:rPr>
              <a:t>standard</a:t>
            </a:r>
            <a:r>
              <a:rPr lang="en-US" sz="2400" dirty="0">
                <a:solidFill>
                  <a:schemeClr val="bg1"/>
                </a:solidFill>
              </a:rPr>
              <a:t>’ against other variants which are constituted as ‘</a:t>
            </a:r>
            <a:r>
              <a:rPr lang="en-US" sz="2400" b="1" dirty="0">
                <a:solidFill>
                  <a:srgbClr val="FFFF00"/>
                </a:solidFill>
              </a:rPr>
              <a:t>impurities</a:t>
            </a:r>
            <a:r>
              <a:rPr lang="en-US" sz="2400" dirty="0">
                <a:solidFill>
                  <a:schemeClr val="bg1"/>
                </a:solidFill>
              </a:rPr>
              <a:t>,’ or by planting the language of empire in a new place — remains the most potent instrument of </a:t>
            </a:r>
            <a:r>
              <a:rPr lang="en-US" sz="2400" b="1" dirty="0">
                <a:solidFill>
                  <a:srgbClr val="FFFF00"/>
                </a:solidFill>
              </a:rPr>
              <a:t>cultural control</a:t>
            </a:r>
            <a:r>
              <a:rPr lang="en-US" sz="2400" dirty="0">
                <a:solidFill>
                  <a:schemeClr val="bg1"/>
                </a:solidFill>
              </a:rPr>
              <a:t>” (Bill Ashcroft, Gareth Griffiths and Helen Tiffin, 1995, p. 283).</a:t>
            </a:r>
            <a:br>
              <a:rPr lang="en-US" sz="2400" dirty="0">
                <a:solidFill>
                  <a:schemeClr val="bg1"/>
                </a:solidFill>
              </a:rPr>
            </a:br>
            <a:br>
              <a:rPr lang="en-US" sz="2400" dirty="0">
                <a:solidFill>
                  <a:schemeClr val="bg1"/>
                </a:solidFill>
              </a:rPr>
            </a:br>
            <a:r>
              <a:rPr lang="en-US" sz="2400" dirty="0">
                <a:solidFill>
                  <a:schemeClr val="bg1"/>
                </a:solidFill>
              </a:rPr>
              <a:t>Aboriginal English spoken in Australia, Scottish and Irish spoken in the United Kingdom, and African-American Vernacular English spoken in the United States are all examples of English that are in contact with a </a:t>
            </a:r>
            <a:r>
              <a:rPr lang="en-US" sz="2400" b="1" dirty="0">
                <a:solidFill>
                  <a:srgbClr val="FFFF00"/>
                </a:solidFill>
              </a:rPr>
              <a:t>dominant</a:t>
            </a:r>
            <a:r>
              <a:rPr lang="en-US" sz="2400" b="1" dirty="0">
                <a:solidFill>
                  <a:schemeClr val="bg1"/>
                </a:solidFill>
              </a:rPr>
              <a:t> </a:t>
            </a:r>
            <a:r>
              <a:rPr lang="en-US" sz="2400" dirty="0">
                <a:solidFill>
                  <a:schemeClr val="bg1"/>
                </a:solidFill>
              </a:rPr>
              <a:t>variety of English.</a:t>
            </a:r>
            <a:br>
              <a:rPr lang="en-US" sz="2400" dirty="0">
                <a:solidFill>
                  <a:schemeClr val="bg1"/>
                </a:solidFill>
              </a:rPr>
            </a:br>
            <a:br>
              <a:rPr lang="en-US" sz="2400" dirty="0">
                <a:solidFill>
                  <a:schemeClr val="bg1"/>
                </a:solidFill>
              </a:rPr>
            </a:br>
            <a:endParaRPr lang="pt-BR" sz="2400" dirty="0">
              <a:solidFill>
                <a:schemeClr val="bg1"/>
              </a:solidFill>
            </a:endParaRPr>
          </a:p>
        </p:txBody>
      </p:sp>
      <p:pic>
        <p:nvPicPr>
          <p:cNvPr id="10" name="Picture 12" descr="Symbiosis wanted ad: text, images, music, video | Glogster EDU ...">
            <a:extLst>
              <a:ext uri="{FF2B5EF4-FFF2-40B4-BE49-F238E27FC236}">
                <a16:creationId xmlns:a16="http://schemas.microsoft.com/office/drawing/2014/main" id="{7723C6DA-A05E-46DE-8F4B-2D6BF47077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a:extLst>
              <a:ext uri="{FF2B5EF4-FFF2-40B4-BE49-F238E27FC236}">
                <a16:creationId xmlns:a16="http://schemas.microsoft.com/office/drawing/2014/main" id="{0E0B38EC-F522-4565-8FF1-366FD79F5805}"/>
              </a:ext>
            </a:extLst>
          </p:cNvPr>
          <p:cNvPicPr>
            <a:picLocks noChangeAspect="1"/>
          </p:cNvPicPr>
          <p:nvPr/>
        </p:nvPicPr>
        <p:blipFill>
          <a:blip r:embed="rId6"/>
          <a:stretch>
            <a:fillRect/>
          </a:stretch>
        </p:blipFill>
        <p:spPr>
          <a:xfrm>
            <a:off x="1564111" y="4996068"/>
            <a:ext cx="252379" cy="1803020"/>
          </a:xfrm>
          <a:prstGeom prst="rect">
            <a:avLst/>
          </a:prstGeom>
        </p:spPr>
      </p:pic>
      <p:pic>
        <p:nvPicPr>
          <p:cNvPr id="12" name="Imagem 11">
            <a:extLst>
              <a:ext uri="{FF2B5EF4-FFF2-40B4-BE49-F238E27FC236}">
                <a16:creationId xmlns:a16="http://schemas.microsoft.com/office/drawing/2014/main" id="{FCDBF89E-22BA-4D2D-B99D-0D70FE08C544}"/>
              </a:ext>
            </a:extLst>
          </p:cNvPr>
          <p:cNvPicPr>
            <a:picLocks noChangeAspect="1"/>
          </p:cNvPicPr>
          <p:nvPr/>
        </p:nvPicPr>
        <p:blipFill>
          <a:blip r:embed="rId6"/>
          <a:stretch>
            <a:fillRect/>
          </a:stretch>
        </p:blipFill>
        <p:spPr>
          <a:xfrm>
            <a:off x="66260" y="5115982"/>
            <a:ext cx="235660" cy="1696359"/>
          </a:xfrm>
          <a:prstGeom prst="rect">
            <a:avLst/>
          </a:prstGeom>
        </p:spPr>
      </p:pic>
      <p:pic>
        <p:nvPicPr>
          <p:cNvPr id="13" name="Imagem 12">
            <a:extLst>
              <a:ext uri="{FF2B5EF4-FFF2-40B4-BE49-F238E27FC236}">
                <a16:creationId xmlns:a16="http://schemas.microsoft.com/office/drawing/2014/main" id="{1B9FFCB4-9C98-485C-80D4-B91C75F26564}"/>
              </a:ext>
            </a:extLst>
          </p:cNvPr>
          <p:cNvPicPr>
            <a:picLocks noChangeAspect="1"/>
          </p:cNvPicPr>
          <p:nvPr/>
        </p:nvPicPr>
        <p:blipFill>
          <a:blip r:embed="rId6"/>
          <a:stretch>
            <a:fillRect/>
          </a:stretch>
        </p:blipFill>
        <p:spPr>
          <a:xfrm rot="16200000">
            <a:off x="848618" y="4207301"/>
            <a:ext cx="191415" cy="1768949"/>
          </a:xfrm>
          <a:prstGeom prst="rect">
            <a:avLst/>
          </a:prstGeom>
        </p:spPr>
      </p:pic>
      <p:sp>
        <p:nvSpPr>
          <p:cNvPr id="14" name="Título 2">
            <a:extLst>
              <a:ext uri="{FF2B5EF4-FFF2-40B4-BE49-F238E27FC236}">
                <a16:creationId xmlns:a16="http://schemas.microsoft.com/office/drawing/2014/main" id="{303AA646-85B6-4AA7-B7CE-818F0093CFBE}"/>
              </a:ext>
            </a:extLst>
          </p:cNvPr>
          <p:cNvSpPr txBox="1">
            <a:spLocks/>
          </p:cNvSpPr>
          <p:nvPr/>
        </p:nvSpPr>
        <p:spPr>
          <a:xfrm>
            <a:off x="1951878" y="443606"/>
            <a:ext cx="7619613" cy="694792"/>
          </a:xfrm>
          <a:prstGeom prst="rect">
            <a:avLst/>
          </a:prstGeom>
          <a:noFill/>
          <a:effectLst>
            <a:outerShdw blurRad="50800" dist="254000" dir="13500000" algn="br"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000" b="1" dirty="0">
                <a:solidFill>
                  <a:schemeClr val="bg1"/>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N</a:t>
            </a:r>
            <a:r>
              <a:rPr lang="pt-BR" sz="4000" b="1" dirty="0">
                <a:solidFill>
                  <a:srgbClr val="92D050"/>
                </a:solidFill>
                <a:effectLst>
                  <a:outerShdw blurRad="38100" dist="38100" dir="2700000" algn="tl">
                    <a:srgbClr val="000000">
                      <a:alpha val="43137"/>
                    </a:srgbClr>
                  </a:outerShdw>
                </a:effectLst>
              </a:rPr>
              <a:t>S</a:t>
            </a:r>
            <a:r>
              <a:rPr lang="pt-BR" sz="4000" b="1" dirty="0">
                <a:solidFill>
                  <a:srgbClr val="00B0F0"/>
                </a:solidFill>
                <a:effectLst>
                  <a:outerShdw blurRad="38100" dist="38100" dir="2700000" algn="tl">
                    <a:srgbClr val="000000">
                      <a:alpha val="43137"/>
                    </a:srgbClr>
                  </a:outerShdw>
                </a:effectLst>
              </a:rPr>
              <a:t>U</a:t>
            </a:r>
            <a:r>
              <a:rPr lang="pt-BR" sz="4000" b="1" dirty="0">
                <a:solidFill>
                  <a:srgbClr val="F254F2"/>
                </a:solidFill>
                <a:effectLst>
                  <a:outerShdw blurRad="38100" dist="38100" dir="2700000" algn="tl">
                    <a:srgbClr val="000000">
                      <a:alpha val="43137"/>
                    </a:srgbClr>
                  </a:outerShdw>
                </a:effectLst>
              </a:rPr>
              <a:t>R</a:t>
            </a:r>
            <a:r>
              <a:rPr lang="pt-BR" sz="4000" b="1" dirty="0">
                <a:solidFill>
                  <a:srgbClr val="FF0000"/>
                </a:solidFill>
                <a:effectLst>
                  <a:outerShdw blurRad="38100" dist="38100" dir="2700000" algn="tl">
                    <a:srgbClr val="000000">
                      <a:alpha val="43137"/>
                    </a:srgbClr>
                  </a:outerShdw>
                </a:effectLst>
              </a:rPr>
              <a:t>I</a:t>
            </a:r>
            <a:r>
              <a:rPr lang="pt-BR" sz="4000" b="1" dirty="0">
                <a:solidFill>
                  <a:srgbClr val="4CCA06"/>
                </a:solidFill>
                <a:effectLst>
                  <a:outerShdw blurRad="38100" dist="38100" dir="2700000" algn="tl">
                    <a:srgbClr val="000000">
                      <a:alpha val="43137"/>
                    </a:srgbClr>
                  </a:outerShdw>
                </a:effectLst>
              </a:rPr>
              <a:t>N</a:t>
            </a:r>
            <a:r>
              <a:rPr lang="pt-BR" sz="4000" b="1" dirty="0">
                <a:solidFill>
                  <a:srgbClr val="CC99FF"/>
                </a:solidFill>
                <a:effectLst>
                  <a:outerShdw blurRad="38100" dist="38100" dir="2700000" algn="tl">
                    <a:srgbClr val="000000">
                      <a:alpha val="43137"/>
                    </a:srgbClr>
                  </a:outerShdw>
                </a:effectLst>
              </a:rPr>
              <a:t>G</a:t>
            </a:r>
            <a:r>
              <a:rPr lang="pt-BR" sz="4000" b="1" dirty="0">
                <a:solidFill>
                  <a:schemeClr val="bg1"/>
                </a:solidFill>
                <a:effectLst>
                  <a:outerShdw blurRad="38100" dist="38100" dir="2700000" algn="tl">
                    <a:srgbClr val="000000">
                      <a:alpha val="43137"/>
                    </a:srgbClr>
                  </a:outerShdw>
                </a:effectLst>
              </a:rPr>
              <a:t> </a:t>
            </a:r>
            <a:r>
              <a:rPr lang="pt-BR" sz="4000" b="1" dirty="0">
                <a:solidFill>
                  <a:schemeClr val="accent1"/>
                </a:solidFill>
                <a:effectLst>
                  <a:outerShdw blurRad="38100" dist="38100" dir="2700000" algn="tl">
                    <a:srgbClr val="000000">
                      <a:alpha val="43137"/>
                    </a:srgbClr>
                  </a:outerShdw>
                </a:effectLst>
              </a:rPr>
              <a:t>S</a:t>
            </a:r>
            <a:r>
              <a:rPr lang="pt-BR" sz="4000" b="1" dirty="0">
                <a:solidFill>
                  <a:schemeClr val="accent1">
                    <a:lumMod val="60000"/>
                    <a:lumOff val="40000"/>
                  </a:schemeClr>
                </a:solidFill>
                <a:effectLst>
                  <a:outerShdw blurRad="38100" dist="38100" dir="2700000" algn="tl">
                    <a:srgbClr val="000000">
                      <a:alpha val="43137"/>
                    </a:srgbClr>
                  </a:outerShdw>
                </a:effectLst>
              </a:rPr>
              <a:t>O</a:t>
            </a:r>
            <a:r>
              <a:rPr lang="pt-BR" sz="4000" b="1" dirty="0">
                <a:solidFill>
                  <a:schemeClr val="accent4">
                    <a:lumMod val="60000"/>
                    <a:lumOff val="40000"/>
                  </a:schemeClr>
                </a:solidFill>
                <a:effectLst>
                  <a:outerShdw blurRad="38100" dist="38100" dir="2700000" algn="tl">
                    <a:srgbClr val="000000">
                      <a:alpha val="43137"/>
                    </a:srgbClr>
                  </a:outerShdw>
                </a:effectLst>
              </a:rPr>
              <a:t>C</a:t>
            </a:r>
            <a:r>
              <a:rPr lang="pt-BR" sz="4000" b="1" dirty="0">
                <a:solidFill>
                  <a:schemeClr val="bg1">
                    <a:lumMod val="75000"/>
                  </a:schemeClr>
                </a:solidFill>
                <a:effectLst>
                  <a:outerShdw blurRad="38100" dist="38100" dir="2700000" algn="tl">
                    <a:srgbClr val="000000">
                      <a:alpha val="43137"/>
                    </a:srgbClr>
                  </a:outerShdw>
                </a:effectLst>
              </a:rPr>
              <a:t>I</a:t>
            </a:r>
            <a:r>
              <a:rPr lang="pt-BR" sz="4000" b="1" dirty="0">
                <a:solidFill>
                  <a:srgbClr val="FFFF00"/>
                </a:solidFill>
                <a:effectLst>
                  <a:outerShdw blurRad="38100" dist="38100" dir="2700000" algn="tl">
                    <a:srgbClr val="000000">
                      <a:alpha val="43137"/>
                    </a:srgbClr>
                  </a:outerShdw>
                </a:effectLst>
              </a:rPr>
              <a:t>A</a:t>
            </a:r>
            <a:r>
              <a:rPr lang="pt-BR" sz="4000" b="1" dirty="0">
                <a:solidFill>
                  <a:srgbClr val="FF0000"/>
                </a:solidFill>
                <a:effectLst>
                  <a:outerShdw blurRad="38100" dist="38100" dir="2700000" algn="tl">
                    <a:srgbClr val="000000">
                      <a:alpha val="43137"/>
                    </a:srgbClr>
                  </a:outerShdw>
                </a:effectLst>
              </a:rPr>
              <a:t>L</a:t>
            </a:r>
            <a:r>
              <a:rPr lang="pt-BR" sz="4000" b="1" dirty="0">
                <a:solidFill>
                  <a:schemeClr val="bg1"/>
                </a:solidFill>
                <a:effectLst>
                  <a:outerShdw blurRad="38100" dist="38100" dir="2700000" algn="tl">
                    <a:srgbClr val="000000">
                      <a:alpha val="43137"/>
                    </a:srgbClr>
                  </a:outerShdw>
                </a:effectLst>
              </a:rPr>
              <a:t> </a:t>
            </a:r>
            <a:r>
              <a:rPr lang="pt-BR" sz="4000" b="1" dirty="0">
                <a:solidFill>
                  <a:srgbClr val="7030A0"/>
                </a:solidFill>
                <a:effectLst>
                  <a:outerShdw blurRad="38100" dist="38100" dir="2700000" algn="tl">
                    <a:srgbClr val="000000">
                      <a:alpha val="43137"/>
                    </a:srgbClr>
                  </a:outerShdw>
                </a:effectLst>
              </a:rPr>
              <a:t>R</a:t>
            </a:r>
            <a:r>
              <a:rPr lang="pt-BR" sz="4000" b="1" dirty="0">
                <a:solidFill>
                  <a:srgbClr val="72CC04"/>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L</a:t>
            </a:r>
            <a:r>
              <a:rPr lang="pt-BR" sz="4000" b="1" dirty="0">
                <a:solidFill>
                  <a:schemeClr val="accent2"/>
                </a:solidFill>
                <a:effectLst>
                  <a:outerShdw blurRad="38100" dist="38100" dir="2700000" algn="tl">
                    <a:srgbClr val="000000">
                      <a:alpha val="43137"/>
                    </a:srgbClr>
                  </a:outerShdw>
                </a:effectLst>
              </a:rPr>
              <a:t>E</a:t>
            </a:r>
            <a:r>
              <a:rPr lang="pt-BR" sz="4000" b="1" dirty="0">
                <a:solidFill>
                  <a:srgbClr val="F254F2"/>
                </a:solidFill>
                <a:effectLst>
                  <a:outerShdw blurRad="38100" dist="38100" dir="2700000" algn="tl">
                    <a:srgbClr val="000000">
                      <a:alpha val="43137"/>
                    </a:srgbClr>
                  </a:outerShdw>
                </a:effectLst>
              </a:rPr>
              <a:t>V</a:t>
            </a:r>
            <a:r>
              <a:rPr lang="pt-BR" sz="4000" b="1" dirty="0">
                <a:solidFill>
                  <a:srgbClr val="0066FF"/>
                </a:solidFill>
                <a:effectLst>
                  <a:outerShdw blurRad="38100" dist="38100" dir="2700000" algn="tl">
                    <a:srgbClr val="000000">
                      <a:alpha val="43137"/>
                    </a:srgbClr>
                  </a:outerShdw>
                </a:effectLst>
              </a:rPr>
              <a:t>A</a:t>
            </a:r>
            <a:r>
              <a:rPr lang="pt-BR" sz="4000" b="1" dirty="0">
                <a:solidFill>
                  <a:srgbClr val="CC66FF"/>
                </a:solidFill>
                <a:effectLst>
                  <a:outerShdw blurRad="38100" dist="38100" dir="2700000" algn="tl">
                    <a:srgbClr val="000000">
                      <a:alpha val="43137"/>
                    </a:srgbClr>
                  </a:outerShdw>
                </a:effectLst>
              </a:rPr>
              <a:t>N</a:t>
            </a:r>
            <a:r>
              <a:rPr lang="pt-BR" sz="4000" b="1" dirty="0">
                <a:solidFill>
                  <a:schemeClr val="bg1"/>
                </a:solidFill>
                <a:effectLst>
                  <a:outerShdw blurRad="38100" dist="38100" dir="2700000" algn="tl">
                    <a:srgbClr val="000000">
                      <a:alpha val="43137"/>
                    </a:srgbClr>
                  </a:outerShdw>
                </a:effectLst>
              </a:rPr>
              <a:t>C</a:t>
            </a:r>
            <a:r>
              <a:rPr lang="pt-BR" sz="4000" b="1" dirty="0">
                <a:solidFill>
                  <a:srgbClr val="00B0F0"/>
                </a:solidFill>
                <a:effectLst>
                  <a:outerShdw blurRad="38100" dist="38100" dir="2700000" algn="tl">
                    <a:srgbClr val="000000">
                      <a:alpha val="43137"/>
                    </a:srgbClr>
                  </a:outerShdw>
                </a:effectLst>
              </a:rPr>
              <a:t>E</a:t>
            </a:r>
          </a:p>
        </p:txBody>
      </p:sp>
    </p:spTree>
    <p:extLst>
      <p:ext uri="{BB962C8B-B14F-4D97-AF65-F5344CB8AC3E}">
        <p14:creationId xmlns:p14="http://schemas.microsoft.com/office/powerpoint/2010/main" val="1509087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ymbiosis wanted ad: text, images, music, video | Glogster EDU ...">
            <a:extLst>
              <a:ext uri="{FF2B5EF4-FFF2-40B4-BE49-F238E27FC236}">
                <a16:creationId xmlns:a16="http://schemas.microsoft.com/office/drawing/2014/main" id="{AFC03723-DA8B-4A8A-9DE1-1A70741FBB0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Symbiosis wanted ad: text, images, music, video | Glogster EDU ...">
            <a:extLst>
              <a:ext uri="{FF2B5EF4-FFF2-40B4-BE49-F238E27FC236}">
                <a16:creationId xmlns:a16="http://schemas.microsoft.com/office/drawing/2014/main" id="{02D61429-0060-4C80-A365-4370762424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m 14">
            <a:extLst>
              <a:ext uri="{FF2B5EF4-FFF2-40B4-BE49-F238E27FC236}">
                <a16:creationId xmlns:a16="http://schemas.microsoft.com/office/drawing/2014/main" id="{51F70F48-8CBF-48FE-99B9-F5618708B74D}"/>
              </a:ext>
            </a:extLst>
          </p:cNvPr>
          <p:cNvPicPr>
            <a:picLocks noChangeAspect="1"/>
          </p:cNvPicPr>
          <p:nvPr/>
        </p:nvPicPr>
        <p:blipFill>
          <a:blip r:embed="rId6"/>
          <a:stretch>
            <a:fillRect/>
          </a:stretch>
        </p:blipFill>
        <p:spPr>
          <a:xfrm>
            <a:off x="1564111" y="4996068"/>
            <a:ext cx="252379" cy="1803020"/>
          </a:xfrm>
          <a:prstGeom prst="rect">
            <a:avLst/>
          </a:prstGeom>
        </p:spPr>
      </p:pic>
      <p:pic>
        <p:nvPicPr>
          <p:cNvPr id="16" name="Imagem 15">
            <a:extLst>
              <a:ext uri="{FF2B5EF4-FFF2-40B4-BE49-F238E27FC236}">
                <a16:creationId xmlns:a16="http://schemas.microsoft.com/office/drawing/2014/main" id="{EEF7C792-6260-49ED-938A-E819560A8FA9}"/>
              </a:ext>
            </a:extLst>
          </p:cNvPr>
          <p:cNvPicPr>
            <a:picLocks noChangeAspect="1"/>
          </p:cNvPicPr>
          <p:nvPr/>
        </p:nvPicPr>
        <p:blipFill>
          <a:blip r:embed="rId6"/>
          <a:stretch>
            <a:fillRect/>
          </a:stretch>
        </p:blipFill>
        <p:spPr>
          <a:xfrm>
            <a:off x="66260" y="5115982"/>
            <a:ext cx="235660" cy="1696359"/>
          </a:xfrm>
          <a:prstGeom prst="rect">
            <a:avLst/>
          </a:prstGeom>
        </p:spPr>
      </p:pic>
      <p:pic>
        <p:nvPicPr>
          <p:cNvPr id="17" name="Imagem 16">
            <a:extLst>
              <a:ext uri="{FF2B5EF4-FFF2-40B4-BE49-F238E27FC236}">
                <a16:creationId xmlns:a16="http://schemas.microsoft.com/office/drawing/2014/main" id="{5888D4BD-C9F0-42D9-9AF3-BB2E249AC302}"/>
              </a:ext>
            </a:extLst>
          </p:cNvPr>
          <p:cNvPicPr>
            <a:picLocks noChangeAspect="1"/>
          </p:cNvPicPr>
          <p:nvPr/>
        </p:nvPicPr>
        <p:blipFill>
          <a:blip r:embed="rId6"/>
          <a:stretch>
            <a:fillRect/>
          </a:stretch>
        </p:blipFill>
        <p:spPr>
          <a:xfrm rot="16200000">
            <a:off x="848618" y="4207301"/>
            <a:ext cx="191415" cy="1768949"/>
          </a:xfrm>
          <a:prstGeom prst="rect">
            <a:avLst/>
          </a:prstGeom>
        </p:spPr>
      </p:pic>
      <p:sp>
        <p:nvSpPr>
          <p:cNvPr id="18" name="Título 2">
            <a:extLst>
              <a:ext uri="{FF2B5EF4-FFF2-40B4-BE49-F238E27FC236}">
                <a16:creationId xmlns:a16="http://schemas.microsoft.com/office/drawing/2014/main" id="{168243FC-7276-45BD-861B-6FE7A0F4CD3A}"/>
              </a:ext>
            </a:extLst>
          </p:cNvPr>
          <p:cNvSpPr txBox="1">
            <a:spLocks/>
          </p:cNvSpPr>
          <p:nvPr/>
        </p:nvSpPr>
        <p:spPr>
          <a:xfrm>
            <a:off x="1925374" y="252214"/>
            <a:ext cx="7619613" cy="694792"/>
          </a:xfrm>
          <a:prstGeom prst="rect">
            <a:avLst/>
          </a:prstGeom>
          <a:noFill/>
          <a:effectLst>
            <a:outerShdw blurRad="50800" dist="254000" dir="13500000" algn="br"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000" b="1" dirty="0">
                <a:solidFill>
                  <a:schemeClr val="bg1"/>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N</a:t>
            </a:r>
            <a:r>
              <a:rPr lang="pt-BR" sz="4000" b="1" dirty="0">
                <a:solidFill>
                  <a:srgbClr val="92D050"/>
                </a:solidFill>
                <a:effectLst>
                  <a:outerShdw blurRad="38100" dist="38100" dir="2700000" algn="tl">
                    <a:srgbClr val="000000">
                      <a:alpha val="43137"/>
                    </a:srgbClr>
                  </a:outerShdw>
                </a:effectLst>
              </a:rPr>
              <a:t>S</a:t>
            </a:r>
            <a:r>
              <a:rPr lang="pt-BR" sz="4000" b="1" dirty="0">
                <a:solidFill>
                  <a:srgbClr val="00B0F0"/>
                </a:solidFill>
                <a:effectLst>
                  <a:outerShdw blurRad="38100" dist="38100" dir="2700000" algn="tl">
                    <a:srgbClr val="000000">
                      <a:alpha val="43137"/>
                    </a:srgbClr>
                  </a:outerShdw>
                </a:effectLst>
              </a:rPr>
              <a:t>U</a:t>
            </a:r>
            <a:r>
              <a:rPr lang="pt-BR" sz="4000" b="1" dirty="0">
                <a:solidFill>
                  <a:srgbClr val="F254F2"/>
                </a:solidFill>
                <a:effectLst>
                  <a:outerShdw blurRad="38100" dist="38100" dir="2700000" algn="tl">
                    <a:srgbClr val="000000">
                      <a:alpha val="43137"/>
                    </a:srgbClr>
                  </a:outerShdw>
                </a:effectLst>
              </a:rPr>
              <a:t>R</a:t>
            </a:r>
            <a:r>
              <a:rPr lang="pt-BR" sz="4000" b="1" dirty="0">
                <a:solidFill>
                  <a:srgbClr val="FF0000"/>
                </a:solidFill>
                <a:effectLst>
                  <a:outerShdw blurRad="38100" dist="38100" dir="2700000" algn="tl">
                    <a:srgbClr val="000000">
                      <a:alpha val="43137"/>
                    </a:srgbClr>
                  </a:outerShdw>
                </a:effectLst>
              </a:rPr>
              <a:t>I</a:t>
            </a:r>
            <a:r>
              <a:rPr lang="pt-BR" sz="4000" b="1" dirty="0">
                <a:solidFill>
                  <a:srgbClr val="4CCA06"/>
                </a:solidFill>
                <a:effectLst>
                  <a:outerShdw blurRad="38100" dist="38100" dir="2700000" algn="tl">
                    <a:srgbClr val="000000">
                      <a:alpha val="43137"/>
                    </a:srgbClr>
                  </a:outerShdw>
                </a:effectLst>
              </a:rPr>
              <a:t>N</a:t>
            </a:r>
            <a:r>
              <a:rPr lang="pt-BR" sz="4000" b="1" dirty="0">
                <a:solidFill>
                  <a:srgbClr val="CC99FF"/>
                </a:solidFill>
                <a:effectLst>
                  <a:outerShdw blurRad="38100" dist="38100" dir="2700000" algn="tl">
                    <a:srgbClr val="000000">
                      <a:alpha val="43137"/>
                    </a:srgbClr>
                  </a:outerShdw>
                </a:effectLst>
              </a:rPr>
              <a:t>G</a:t>
            </a:r>
            <a:r>
              <a:rPr lang="pt-BR" sz="4000" b="1" dirty="0">
                <a:solidFill>
                  <a:schemeClr val="bg1"/>
                </a:solidFill>
                <a:effectLst>
                  <a:outerShdw blurRad="38100" dist="38100" dir="2700000" algn="tl">
                    <a:srgbClr val="000000">
                      <a:alpha val="43137"/>
                    </a:srgbClr>
                  </a:outerShdw>
                </a:effectLst>
              </a:rPr>
              <a:t> </a:t>
            </a:r>
            <a:r>
              <a:rPr lang="pt-BR" sz="4000" b="1" dirty="0">
                <a:solidFill>
                  <a:schemeClr val="accent1"/>
                </a:solidFill>
                <a:effectLst>
                  <a:outerShdw blurRad="38100" dist="38100" dir="2700000" algn="tl">
                    <a:srgbClr val="000000">
                      <a:alpha val="43137"/>
                    </a:srgbClr>
                  </a:outerShdw>
                </a:effectLst>
              </a:rPr>
              <a:t>S</a:t>
            </a:r>
            <a:r>
              <a:rPr lang="pt-BR" sz="4000" b="1" dirty="0">
                <a:solidFill>
                  <a:schemeClr val="accent1">
                    <a:lumMod val="60000"/>
                    <a:lumOff val="40000"/>
                  </a:schemeClr>
                </a:solidFill>
                <a:effectLst>
                  <a:outerShdw blurRad="38100" dist="38100" dir="2700000" algn="tl">
                    <a:srgbClr val="000000">
                      <a:alpha val="43137"/>
                    </a:srgbClr>
                  </a:outerShdw>
                </a:effectLst>
              </a:rPr>
              <a:t>O</a:t>
            </a:r>
            <a:r>
              <a:rPr lang="pt-BR" sz="4000" b="1" dirty="0">
                <a:solidFill>
                  <a:schemeClr val="accent4">
                    <a:lumMod val="60000"/>
                    <a:lumOff val="40000"/>
                  </a:schemeClr>
                </a:solidFill>
                <a:effectLst>
                  <a:outerShdw blurRad="38100" dist="38100" dir="2700000" algn="tl">
                    <a:srgbClr val="000000">
                      <a:alpha val="43137"/>
                    </a:srgbClr>
                  </a:outerShdw>
                </a:effectLst>
              </a:rPr>
              <a:t>C</a:t>
            </a:r>
            <a:r>
              <a:rPr lang="pt-BR" sz="4000" b="1" dirty="0">
                <a:solidFill>
                  <a:schemeClr val="bg1">
                    <a:lumMod val="75000"/>
                  </a:schemeClr>
                </a:solidFill>
                <a:effectLst>
                  <a:outerShdw blurRad="38100" dist="38100" dir="2700000" algn="tl">
                    <a:srgbClr val="000000">
                      <a:alpha val="43137"/>
                    </a:srgbClr>
                  </a:outerShdw>
                </a:effectLst>
              </a:rPr>
              <a:t>I</a:t>
            </a:r>
            <a:r>
              <a:rPr lang="pt-BR" sz="4000" b="1" dirty="0">
                <a:solidFill>
                  <a:srgbClr val="FFFF00"/>
                </a:solidFill>
                <a:effectLst>
                  <a:outerShdw blurRad="38100" dist="38100" dir="2700000" algn="tl">
                    <a:srgbClr val="000000">
                      <a:alpha val="43137"/>
                    </a:srgbClr>
                  </a:outerShdw>
                </a:effectLst>
              </a:rPr>
              <a:t>A</a:t>
            </a:r>
            <a:r>
              <a:rPr lang="pt-BR" sz="4000" b="1" dirty="0">
                <a:solidFill>
                  <a:srgbClr val="FF0000"/>
                </a:solidFill>
                <a:effectLst>
                  <a:outerShdw blurRad="38100" dist="38100" dir="2700000" algn="tl">
                    <a:srgbClr val="000000">
                      <a:alpha val="43137"/>
                    </a:srgbClr>
                  </a:outerShdw>
                </a:effectLst>
              </a:rPr>
              <a:t>L</a:t>
            </a:r>
            <a:r>
              <a:rPr lang="pt-BR" sz="4000" b="1" dirty="0">
                <a:solidFill>
                  <a:schemeClr val="bg1"/>
                </a:solidFill>
                <a:effectLst>
                  <a:outerShdw blurRad="38100" dist="38100" dir="2700000" algn="tl">
                    <a:srgbClr val="000000">
                      <a:alpha val="43137"/>
                    </a:srgbClr>
                  </a:outerShdw>
                </a:effectLst>
              </a:rPr>
              <a:t> </a:t>
            </a:r>
            <a:r>
              <a:rPr lang="pt-BR" sz="4000" b="1" dirty="0">
                <a:solidFill>
                  <a:srgbClr val="7030A0"/>
                </a:solidFill>
                <a:effectLst>
                  <a:outerShdw blurRad="38100" dist="38100" dir="2700000" algn="tl">
                    <a:srgbClr val="000000">
                      <a:alpha val="43137"/>
                    </a:srgbClr>
                  </a:outerShdw>
                </a:effectLst>
              </a:rPr>
              <a:t>R</a:t>
            </a:r>
            <a:r>
              <a:rPr lang="pt-BR" sz="4000" b="1" dirty="0">
                <a:solidFill>
                  <a:srgbClr val="72CC04"/>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L</a:t>
            </a:r>
            <a:r>
              <a:rPr lang="pt-BR" sz="4000" b="1" dirty="0">
                <a:solidFill>
                  <a:schemeClr val="accent2"/>
                </a:solidFill>
                <a:effectLst>
                  <a:outerShdw blurRad="38100" dist="38100" dir="2700000" algn="tl">
                    <a:srgbClr val="000000">
                      <a:alpha val="43137"/>
                    </a:srgbClr>
                  </a:outerShdw>
                </a:effectLst>
              </a:rPr>
              <a:t>E</a:t>
            </a:r>
            <a:r>
              <a:rPr lang="pt-BR" sz="4000" b="1" dirty="0">
                <a:solidFill>
                  <a:srgbClr val="F254F2"/>
                </a:solidFill>
                <a:effectLst>
                  <a:outerShdw blurRad="38100" dist="38100" dir="2700000" algn="tl">
                    <a:srgbClr val="000000">
                      <a:alpha val="43137"/>
                    </a:srgbClr>
                  </a:outerShdw>
                </a:effectLst>
              </a:rPr>
              <a:t>V</a:t>
            </a:r>
            <a:r>
              <a:rPr lang="pt-BR" sz="4000" b="1" dirty="0">
                <a:solidFill>
                  <a:srgbClr val="0066FF"/>
                </a:solidFill>
                <a:effectLst>
                  <a:outerShdw blurRad="38100" dist="38100" dir="2700000" algn="tl">
                    <a:srgbClr val="000000">
                      <a:alpha val="43137"/>
                    </a:srgbClr>
                  </a:outerShdw>
                </a:effectLst>
              </a:rPr>
              <a:t>A</a:t>
            </a:r>
            <a:r>
              <a:rPr lang="pt-BR" sz="4000" b="1" dirty="0">
                <a:solidFill>
                  <a:srgbClr val="CC66FF"/>
                </a:solidFill>
                <a:effectLst>
                  <a:outerShdw blurRad="38100" dist="38100" dir="2700000" algn="tl">
                    <a:srgbClr val="000000">
                      <a:alpha val="43137"/>
                    </a:srgbClr>
                  </a:outerShdw>
                </a:effectLst>
              </a:rPr>
              <a:t>N</a:t>
            </a:r>
            <a:r>
              <a:rPr lang="pt-BR" sz="4000" b="1" dirty="0">
                <a:solidFill>
                  <a:schemeClr val="bg1"/>
                </a:solidFill>
                <a:effectLst>
                  <a:outerShdw blurRad="38100" dist="38100" dir="2700000" algn="tl">
                    <a:srgbClr val="000000">
                      <a:alpha val="43137"/>
                    </a:srgbClr>
                  </a:outerShdw>
                </a:effectLst>
              </a:rPr>
              <a:t>C</a:t>
            </a:r>
            <a:r>
              <a:rPr lang="pt-BR" sz="4000" b="1" dirty="0">
                <a:solidFill>
                  <a:srgbClr val="00B0F0"/>
                </a:solidFill>
                <a:effectLst>
                  <a:outerShdw blurRad="38100" dist="38100" dir="2700000" algn="tl">
                    <a:srgbClr val="000000">
                      <a:alpha val="43137"/>
                    </a:srgbClr>
                  </a:outerShdw>
                </a:effectLst>
              </a:rPr>
              <a:t>E</a:t>
            </a:r>
          </a:p>
        </p:txBody>
      </p:sp>
      <p:sp>
        <p:nvSpPr>
          <p:cNvPr id="6" name="Título 2">
            <a:extLst>
              <a:ext uri="{FF2B5EF4-FFF2-40B4-BE49-F238E27FC236}">
                <a16:creationId xmlns:a16="http://schemas.microsoft.com/office/drawing/2014/main" id="{6FB9913E-0052-42EF-8A2C-A567BEFEFE22}"/>
              </a:ext>
            </a:extLst>
          </p:cNvPr>
          <p:cNvSpPr txBox="1">
            <a:spLocks/>
          </p:cNvSpPr>
          <p:nvPr/>
        </p:nvSpPr>
        <p:spPr>
          <a:xfrm>
            <a:off x="350196" y="947005"/>
            <a:ext cx="11556459" cy="514250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600" dirty="0">
                <a:solidFill>
                  <a:schemeClr val="bg1"/>
                </a:solidFill>
              </a:rPr>
              <a:t>[…]  </a:t>
            </a:r>
            <a:r>
              <a:rPr lang="en-US" sz="2600" b="1" dirty="0">
                <a:solidFill>
                  <a:srgbClr val="FFFF00"/>
                </a:solidFill>
              </a:rPr>
              <a:t>standardization</a:t>
            </a:r>
            <a:r>
              <a:rPr lang="en-US" sz="2600" dirty="0">
                <a:solidFill>
                  <a:schemeClr val="bg1"/>
                </a:solidFill>
              </a:rPr>
              <a:t> is essentially a political act over which teachers may not have any direct control. They may have to deal with students who come to class with a home language and home culture that are different from the ones they will encounter in the classroom. The least teachers can do is to </a:t>
            </a:r>
            <a:r>
              <a:rPr lang="en-US" sz="2600" b="1" dirty="0">
                <a:solidFill>
                  <a:srgbClr val="FFFF00"/>
                </a:solidFill>
              </a:rPr>
              <a:t>recognize the rich linguistic and cultural heritage </a:t>
            </a:r>
            <a:r>
              <a:rPr lang="en-US" sz="2600" dirty="0">
                <a:solidFill>
                  <a:schemeClr val="bg1"/>
                </a:solidFill>
              </a:rPr>
              <a:t>the learners bring with them and use them as resources to build bridges between what is known and what is new.</a:t>
            </a:r>
          </a:p>
          <a:p>
            <a:endParaRPr lang="en-US" sz="2600" dirty="0">
              <a:solidFill>
                <a:schemeClr val="bg1"/>
              </a:solidFill>
            </a:endParaRPr>
          </a:p>
          <a:p>
            <a:pPr algn="ctr"/>
            <a:r>
              <a:rPr lang="en-US" sz="2600" b="1" dirty="0">
                <a:solidFill>
                  <a:srgbClr val="FFFF00"/>
                </a:solidFill>
              </a:rPr>
              <a:t>[…]</a:t>
            </a:r>
            <a:r>
              <a:rPr lang="en-US" sz="2600" dirty="0">
                <a:solidFill>
                  <a:srgbClr val="FFFF00"/>
                </a:solidFill>
              </a:rPr>
              <a:t> </a:t>
            </a:r>
            <a:r>
              <a:rPr lang="en-US" sz="2600" b="1" dirty="0">
                <a:solidFill>
                  <a:srgbClr val="FFFF00"/>
                </a:solidFill>
              </a:rPr>
              <a:t>the use of L1 helps learners make the connection between the home language and the target language, thereby ensuring social relevance to classroom aims and activities.</a:t>
            </a:r>
          </a:p>
        </p:txBody>
      </p:sp>
    </p:spTree>
    <p:extLst>
      <p:ext uri="{BB962C8B-B14F-4D97-AF65-F5344CB8AC3E}">
        <p14:creationId xmlns:p14="http://schemas.microsoft.com/office/powerpoint/2010/main" val="1999451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Symbiosis wanted ad: text, images, music, video | Glogster EDU ...">
            <a:extLst>
              <a:ext uri="{FF2B5EF4-FFF2-40B4-BE49-F238E27FC236}">
                <a16:creationId xmlns:a16="http://schemas.microsoft.com/office/drawing/2014/main" id="{C78724D8-120B-48AD-8F00-400D75DE524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2">
            <a:extLst>
              <a:ext uri="{FF2B5EF4-FFF2-40B4-BE49-F238E27FC236}">
                <a16:creationId xmlns:a16="http://schemas.microsoft.com/office/drawing/2014/main" id="{6FB9913E-0052-42EF-8A2C-A567BEFEFE22}"/>
              </a:ext>
            </a:extLst>
          </p:cNvPr>
          <p:cNvSpPr txBox="1">
            <a:spLocks/>
          </p:cNvSpPr>
          <p:nvPr/>
        </p:nvSpPr>
        <p:spPr>
          <a:xfrm>
            <a:off x="611862" y="1860549"/>
            <a:ext cx="10933515" cy="267832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400" dirty="0">
                <a:solidFill>
                  <a:schemeClr val="bg1"/>
                </a:solidFill>
              </a:rPr>
              <a:t>Elsa Auerbach (1993) cites evidence from both </a:t>
            </a:r>
            <a:r>
              <a:rPr lang="en-US" sz="2400" b="1" dirty="0">
                <a:solidFill>
                  <a:srgbClr val="FFFF00"/>
                </a:solidFill>
              </a:rPr>
              <a:t>research</a:t>
            </a:r>
            <a:r>
              <a:rPr lang="en-US" sz="2400" dirty="0">
                <a:solidFill>
                  <a:schemeClr val="bg1"/>
                </a:solidFill>
              </a:rPr>
              <a:t> and </a:t>
            </a:r>
            <a:r>
              <a:rPr lang="en-US" sz="2400" b="1" dirty="0">
                <a:solidFill>
                  <a:srgbClr val="FFFF00"/>
                </a:solidFill>
              </a:rPr>
              <a:t>practice</a:t>
            </a:r>
            <a:r>
              <a:rPr lang="en-US" sz="2400" dirty="0">
                <a:solidFill>
                  <a:schemeClr val="bg1"/>
                </a:solidFill>
              </a:rPr>
              <a:t> to show that the use of the L1 in early L2 classes is critical not only to later success but also to a smooth transition to the target language. What she points out about the American context is also true of other contexts, that is, </a:t>
            </a:r>
            <a:r>
              <a:rPr lang="en-US" sz="2400" b="1" dirty="0">
                <a:solidFill>
                  <a:srgbClr val="FFFF00"/>
                </a:solidFill>
              </a:rPr>
              <a:t>the insistence of using English only in the classroom</a:t>
            </a:r>
            <a:r>
              <a:rPr lang="en-US" sz="2400" dirty="0">
                <a:solidFill>
                  <a:srgbClr val="FFFF00"/>
                </a:solidFill>
              </a:rPr>
              <a:t> </a:t>
            </a:r>
            <a:r>
              <a:rPr lang="en-US" sz="2400" dirty="0">
                <a:solidFill>
                  <a:schemeClr val="bg1"/>
                </a:solidFill>
              </a:rPr>
              <a:t>“rests on unexamined assumptions, originates in the political agenda of </a:t>
            </a:r>
            <a:r>
              <a:rPr lang="en-US" sz="2400" b="1" dirty="0">
                <a:solidFill>
                  <a:srgbClr val="FFFF00"/>
                </a:solidFill>
              </a:rPr>
              <a:t>dominant groups,</a:t>
            </a:r>
            <a:r>
              <a:rPr lang="en-US" sz="2400" b="1" dirty="0">
                <a:solidFill>
                  <a:schemeClr val="bg1"/>
                </a:solidFill>
              </a:rPr>
              <a:t> </a:t>
            </a:r>
            <a:r>
              <a:rPr lang="en-US" sz="2400" dirty="0">
                <a:solidFill>
                  <a:schemeClr val="bg1"/>
                </a:solidFill>
              </a:rPr>
              <a:t>and serves to reinforce existing relations of power” (p.12).</a:t>
            </a:r>
            <a:br>
              <a:rPr lang="en-US" sz="2400" dirty="0">
                <a:solidFill>
                  <a:schemeClr val="bg1"/>
                </a:solidFill>
              </a:rPr>
            </a:br>
            <a:endParaRPr lang="pt-BR" sz="2400" dirty="0">
              <a:solidFill>
                <a:schemeClr val="bg1"/>
              </a:solidFill>
            </a:endParaRPr>
          </a:p>
          <a:p>
            <a:pPr algn="just"/>
            <a:endParaRPr lang="en-US" sz="2400" dirty="0">
              <a:solidFill>
                <a:schemeClr val="bg1"/>
              </a:solidFill>
            </a:endParaRPr>
          </a:p>
        </p:txBody>
      </p:sp>
      <p:pic>
        <p:nvPicPr>
          <p:cNvPr id="11" name="Picture 12" descr="Symbiosis wanted ad: text, images, music, video | Glogster EDU ...">
            <a:extLst>
              <a:ext uri="{FF2B5EF4-FFF2-40B4-BE49-F238E27FC236}">
                <a16:creationId xmlns:a16="http://schemas.microsoft.com/office/drawing/2014/main" id="{C1CAA13E-392C-4CDB-842E-3ED4A4EF6D0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a:extLst>
              <a:ext uri="{FF2B5EF4-FFF2-40B4-BE49-F238E27FC236}">
                <a16:creationId xmlns:a16="http://schemas.microsoft.com/office/drawing/2014/main" id="{083ADCEC-925F-451D-BCD0-9F5D038C4990}"/>
              </a:ext>
            </a:extLst>
          </p:cNvPr>
          <p:cNvPicPr>
            <a:picLocks noChangeAspect="1"/>
          </p:cNvPicPr>
          <p:nvPr/>
        </p:nvPicPr>
        <p:blipFill>
          <a:blip r:embed="rId6"/>
          <a:stretch>
            <a:fillRect/>
          </a:stretch>
        </p:blipFill>
        <p:spPr>
          <a:xfrm>
            <a:off x="1564111" y="4996068"/>
            <a:ext cx="252379" cy="1803020"/>
          </a:xfrm>
          <a:prstGeom prst="rect">
            <a:avLst/>
          </a:prstGeom>
        </p:spPr>
      </p:pic>
      <p:pic>
        <p:nvPicPr>
          <p:cNvPr id="13" name="Imagem 12">
            <a:extLst>
              <a:ext uri="{FF2B5EF4-FFF2-40B4-BE49-F238E27FC236}">
                <a16:creationId xmlns:a16="http://schemas.microsoft.com/office/drawing/2014/main" id="{E72CE28A-FF3B-4179-BAB8-9E6BFE29BB13}"/>
              </a:ext>
            </a:extLst>
          </p:cNvPr>
          <p:cNvPicPr>
            <a:picLocks noChangeAspect="1"/>
          </p:cNvPicPr>
          <p:nvPr/>
        </p:nvPicPr>
        <p:blipFill>
          <a:blip r:embed="rId6"/>
          <a:stretch>
            <a:fillRect/>
          </a:stretch>
        </p:blipFill>
        <p:spPr>
          <a:xfrm>
            <a:off x="66260" y="5115982"/>
            <a:ext cx="235660" cy="1696359"/>
          </a:xfrm>
          <a:prstGeom prst="rect">
            <a:avLst/>
          </a:prstGeom>
        </p:spPr>
      </p:pic>
      <p:pic>
        <p:nvPicPr>
          <p:cNvPr id="14" name="Imagem 13">
            <a:extLst>
              <a:ext uri="{FF2B5EF4-FFF2-40B4-BE49-F238E27FC236}">
                <a16:creationId xmlns:a16="http://schemas.microsoft.com/office/drawing/2014/main" id="{A36D1961-362E-4069-A5B8-E6A16EB058D9}"/>
              </a:ext>
            </a:extLst>
          </p:cNvPr>
          <p:cNvPicPr>
            <a:picLocks noChangeAspect="1"/>
          </p:cNvPicPr>
          <p:nvPr/>
        </p:nvPicPr>
        <p:blipFill>
          <a:blip r:embed="rId6"/>
          <a:stretch>
            <a:fillRect/>
          </a:stretch>
        </p:blipFill>
        <p:spPr>
          <a:xfrm rot="16200000">
            <a:off x="848618" y="4207301"/>
            <a:ext cx="191415" cy="1768949"/>
          </a:xfrm>
          <a:prstGeom prst="rect">
            <a:avLst/>
          </a:prstGeom>
        </p:spPr>
      </p:pic>
      <p:sp>
        <p:nvSpPr>
          <p:cNvPr id="15" name="Título 2">
            <a:extLst>
              <a:ext uri="{FF2B5EF4-FFF2-40B4-BE49-F238E27FC236}">
                <a16:creationId xmlns:a16="http://schemas.microsoft.com/office/drawing/2014/main" id="{9B75EC9A-E3C3-4415-AD7C-E010677A49F8}"/>
              </a:ext>
            </a:extLst>
          </p:cNvPr>
          <p:cNvSpPr txBox="1">
            <a:spLocks/>
          </p:cNvSpPr>
          <p:nvPr/>
        </p:nvSpPr>
        <p:spPr>
          <a:xfrm>
            <a:off x="1978382" y="841077"/>
            <a:ext cx="7619613" cy="694792"/>
          </a:xfrm>
          <a:prstGeom prst="rect">
            <a:avLst/>
          </a:prstGeom>
          <a:noFill/>
          <a:effectLst>
            <a:outerShdw blurRad="50800" dist="254000" dir="13500000" algn="br"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000" b="1" dirty="0">
                <a:solidFill>
                  <a:schemeClr val="bg1"/>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N</a:t>
            </a:r>
            <a:r>
              <a:rPr lang="pt-BR" sz="4000" b="1" dirty="0">
                <a:solidFill>
                  <a:srgbClr val="92D050"/>
                </a:solidFill>
                <a:effectLst>
                  <a:outerShdw blurRad="38100" dist="38100" dir="2700000" algn="tl">
                    <a:srgbClr val="000000">
                      <a:alpha val="43137"/>
                    </a:srgbClr>
                  </a:outerShdw>
                </a:effectLst>
              </a:rPr>
              <a:t>S</a:t>
            </a:r>
            <a:r>
              <a:rPr lang="pt-BR" sz="4000" b="1" dirty="0">
                <a:solidFill>
                  <a:srgbClr val="00B0F0"/>
                </a:solidFill>
                <a:effectLst>
                  <a:outerShdw blurRad="38100" dist="38100" dir="2700000" algn="tl">
                    <a:srgbClr val="000000">
                      <a:alpha val="43137"/>
                    </a:srgbClr>
                  </a:outerShdw>
                </a:effectLst>
              </a:rPr>
              <a:t>U</a:t>
            </a:r>
            <a:r>
              <a:rPr lang="pt-BR" sz="4000" b="1" dirty="0">
                <a:solidFill>
                  <a:srgbClr val="F254F2"/>
                </a:solidFill>
                <a:effectLst>
                  <a:outerShdw blurRad="38100" dist="38100" dir="2700000" algn="tl">
                    <a:srgbClr val="000000">
                      <a:alpha val="43137"/>
                    </a:srgbClr>
                  </a:outerShdw>
                </a:effectLst>
              </a:rPr>
              <a:t>R</a:t>
            </a:r>
            <a:r>
              <a:rPr lang="pt-BR" sz="4000" b="1" dirty="0">
                <a:solidFill>
                  <a:srgbClr val="FF0000"/>
                </a:solidFill>
                <a:effectLst>
                  <a:outerShdw blurRad="38100" dist="38100" dir="2700000" algn="tl">
                    <a:srgbClr val="000000">
                      <a:alpha val="43137"/>
                    </a:srgbClr>
                  </a:outerShdw>
                </a:effectLst>
              </a:rPr>
              <a:t>I</a:t>
            </a:r>
            <a:r>
              <a:rPr lang="pt-BR" sz="4000" b="1" dirty="0">
                <a:solidFill>
                  <a:srgbClr val="4CCA06"/>
                </a:solidFill>
                <a:effectLst>
                  <a:outerShdw blurRad="38100" dist="38100" dir="2700000" algn="tl">
                    <a:srgbClr val="000000">
                      <a:alpha val="43137"/>
                    </a:srgbClr>
                  </a:outerShdw>
                </a:effectLst>
              </a:rPr>
              <a:t>N</a:t>
            </a:r>
            <a:r>
              <a:rPr lang="pt-BR" sz="4000" b="1" dirty="0">
                <a:solidFill>
                  <a:srgbClr val="CC99FF"/>
                </a:solidFill>
                <a:effectLst>
                  <a:outerShdw blurRad="38100" dist="38100" dir="2700000" algn="tl">
                    <a:srgbClr val="000000">
                      <a:alpha val="43137"/>
                    </a:srgbClr>
                  </a:outerShdw>
                </a:effectLst>
              </a:rPr>
              <a:t>G</a:t>
            </a:r>
            <a:r>
              <a:rPr lang="pt-BR" sz="4000" b="1" dirty="0">
                <a:solidFill>
                  <a:schemeClr val="bg1"/>
                </a:solidFill>
                <a:effectLst>
                  <a:outerShdw blurRad="38100" dist="38100" dir="2700000" algn="tl">
                    <a:srgbClr val="000000">
                      <a:alpha val="43137"/>
                    </a:srgbClr>
                  </a:outerShdw>
                </a:effectLst>
              </a:rPr>
              <a:t> </a:t>
            </a:r>
            <a:r>
              <a:rPr lang="pt-BR" sz="4000" b="1" dirty="0">
                <a:solidFill>
                  <a:schemeClr val="accent1"/>
                </a:solidFill>
                <a:effectLst>
                  <a:outerShdw blurRad="38100" dist="38100" dir="2700000" algn="tl">
                    <a:srgbClr val="000000">
                      <a:alpha val="43137"/>
                    </a:srgbClr>
                  </a:outerShdw>
                </a:effectLst>
              </a:rPr>
              <a:t>S</a:t>
            </a:r>
            <a:r>
              <a:rPr lang="pt-BR" sz="4000" b="1" dirty="0">
                <a:solidFill>
                  <a:schemeClr val="accent1">
                    <a:lumMod val="60000"/>
                    <a:lumOff val="40000"/>
                  </a:schemeClr>
                </a:solidFill>
                <a:effectLst>
                  <a:outerShdw blurRad="38100" dist="38100" dir="2700000" algn="tl">
                    <a:srgbClr val="000000">
                      <a:alpha val="43137"/>
                    </a:srgbClr>
                  </a:outerShdw>
                </a:effectLst>
              </a:rPr>
              <a:t>O</a:t>
            </a:r>
            <a:r>
              <a:rPr lang="pt-BR" sz="4000" b="1" dirty="0">
                <a:solidFill>
                  <a:schemeClr val="accent4">
                    <a:lumMod val="60000"/>
                    <a:lumOff val="40000"/>
                  </a:schemeClr>
                </a:solidFill>
                <a:effectLst>
                  <a:outerShdw blurRad="38100" dist="38100" dir="2700000" algn="tl">
                    <a:srgbClr val="000000">
                      <a:alpha val="43137"/>
                    </a:srgbClr>
                  </a:outerShdw>
                </a:effectLst>
              </a:rPr>
              <a:t>C</a:t>
            </a:r>
            <a:r>
              <a:rPr lang="pt-BR" sz="4000" b="1" dirty="0">
                <a:solidFill>
                  <a:schemeClr val="bg1">
                    <a:lumMod val="75000"/>
                  </a:schemeClr>
                </a:solidFill>
                <a:effectLst>
                  <a:outerShdw blurRad="38100" dist="38100" dir="2700000" algn="tl">
                    <a:srgbClr val="000000">
                      <a:alpha val="43137"/>
                    </a:srgbClr>
                  </a:outerShdw>
                </a:effectLst>
              </a:rPr>
              <a:t>I</a:t>
            </a:r>
            <a:r>
              <a:rPr lang="pt-BR" sz="4000" b="1" dirty="0">
                <a:solidFill>
                  <a:srgbClr val="FFFF00"/>
                </a:solidFill>
                <a:effectLst>
                  <a:outerShdw blurRad="38100" dist="38100" dir="2700000" algn="tl">
                    <a:srgbClr val="000000">
                      <a:alpha val="43137"/>
                    </a:srgbClr>
                  </a:outerShdw>
                </a:effectLst>
              </a:rPr>
              <a:t>A</a:t>
            </a:r>
            <a:r>
              <a:rPr lang="pt-BR" sz="4000" b="1" dirty="0">
                <a:solidFill>
                  <a:srgbClr val="FF0000"/>
                </a:solidFill>
                <a:effectLst>
                  <a:outerShdw blurRad="38100" dist="38100" dir="2700000" algn="tl">
                    <a:srgbClr val="000000">
                      <a:alpha val="43137"/>
                    </a:srgbClr>
                  </a:outerShdw>
                </a:effectLst>
              </a:rPr>
              <a:t>L</a:t>
            </a:r>
            <a:r>
              <a:rPr lang="pt-BR" sz="4000" b="1" dirty="0">
                <a:solidFill>
                  <a:schemeClr val="bg1"/>
                </a:solidFill>
                <a:effectLst>
                  <a:outerShdw blurRad="38100" dist="38100" dir="2700000" algn="tl">
                    <a:srgbClr val="000000">
                      <a:alpha val="43137"/>
                    </a:srgbClr>
                  </a:outerShdw>
                </a:effectLst>
              </a:rPr>
              <a:t> </a:t>
            </a:r>
            <a:r>
              <a:rPr lang="pt-BR" sz="4000" b="1" dirty="0">
                <a:solidFill>
                  <a:srgbClr val="7030A0"/>
                </a:solidFill>
                <a:effectLst>
                  <a:outerShdw blurRad="38100" dist="38100" dir="2700000" algn="tl">
                    <a:srgbClr val="000000">
                      <a:alpha val="43137"/>
                    </a:srgbClr>
                  </a:outerShdw>
                </a:effectLst>
              </a:rPr>
              <a:t>R</a:t>
            </a:r>
            <a:r>
              <a:rPr lang="pt-BR" sz="4000" b="1" dirty="0">
                <a:solidFill>
                  <a:srgbClr val="72CC04"/>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L</a:t>
            </a:r>
            <a:r>
              <a:rPr lang="pt-BR" sz="4000" b="1" dirty="0">
                <a:solidFill>
                  <a:schemeClr val="accent2"/>
                </a:solidFill>
                <a:effectLst>
                  <a:outerShdw blurRad="38100" dist="38100" dir="2700000" algn="tl">
                    <a:srgbClr val="000000">
                      <a:alpha val="43137"/>
                    </a:srgbClr>
                  </a:outerShdw>
                </a:effectLst>
              </a:rPr>
              <a:t>E</a:t>
            </a:r>
            <a:r>
              <a:rPr lang="pt-BR" sz="4000" b="1" dirty="0">
                <a:solidFill>
                  <a:srgbClr val="F254F2"/>
                </a:solidFill>
                <a:effectLst>
                  <a:outerShdw blurRad="38100" dist="38100" dir="2700000" algn="tl">
                    <a:srgbClr val="000000">
                      <a:alpha val="43137"/>
                    </a:srgbClr>
                  </a:outerShdw>
                </a:effectLst>
              </a:rPr>
              <a:t>V</a:t>
            </a:r>
            <a:r>
              <a:rPr lang="pt-BR" sz="4000" b="1" dirty="0">
                <a:solidFill>
                  <a:srgbClr val="0066FF"/>
                </a:solidFill>
                <a:effectLst>
                  <a:outerShdw blurRad="38100" dist="38100" dir="2700000" algn="tl">
                    <a:srgbClr val="000000">
                      <a:alpha val="43137"/>
                    </a:srgbClr>
                  </a:outerShdw>
                </a:effectLst>
              </a:rPr>
              <a:t>A</a:t>
            </a:r>
            <a:r>
              <a:rPr lang="pt-BR" sz="4000" b="1" dirty="0">
                <a:solidFill>
                  <a:srgbClr val="CC66FF"/>
                </a:solidFill>
                <a:effectLst>
                  <a:outerShdw blurRad="38100" dist="38100" dir="2700000" algn="tl">
                    <a:srgbClr val="000000">
                      <a:alpha val="43137"/>
                    </a:srgbClr>
                  </a:outerShdw>
                </a:effectLst>
              </a:rPr>
              <a:t>N</a:t>
            </a:r>
            <a:r>
              <a:rPr lang="pt-BR" sz="4000" b="1" dirty="0">
                <a:solidFill>
                  <a:schemeClr val="bg1"/>
                </a:solidFill>
                <a:effectLst>
                  <a:outerShdw blurRad="38100" dist="38100" dir="2700000" algn="tl">
                    <a:srgbClr val="000000">
                      <a:alpha val="43137"/>
                    </a:srgbClr>
                  </a:outerShdw>
                </a:effectLst>
              </a:rPr>
              <a:t>C</a:t>
            </a:r>
            <a:r>
              <a:rPr lang="pt-BR" sz="4000" b="1" dirty="0">
                <a:solidFill>
                  <a:srgbClr val="00B0F0"/>
                </a:solidFill>
                <a:effectLst>
                  <a:outerShdw blurRad="38100" dist="38100" dir="2700000" algn="tl">
                    <a:srgbClr val="000000">
                      <a:alpha val="43137"/>
                    </a:srgbClr>
                  </a:outerShdw>
                </a:effectLst>
              </a:rPr>
              <a:t>E</a:t>
            </a:r>
          </a:p>
        </p:txBody>
      </p:sp>
    </p:spTree>
    <p:extLst>
      <p:ext uri="{BB962C8B-B14F-4D97-AF65-F5344CB8AC3E}">
        <p14:creationId xmlns:p14="http://schemas.microsoft.com/office/powerpoint/2010/main" val="3962338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Symbiosis wanted ad: text, images, music, video | Glogster EDU ...">
            <a:extLst>
              <a:ext uri="{FF2B5EF4-FFF2-40B4-BE49-F238E27FC236}">
                <a16:creationId xmlns:a16="http://schemas.microsoft.com/office/drawing/2014/main" id="{03C769E3-2ECB-48B4-8B4F-4A270E3C3E0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2">
            <a:extLst>
              <a:ext uri="{FF2B5EF4-FFF2-40B4-BE49-F238E27FC236}">
                <a16:creationId xmlns:a16="http://schemas.microsoft.com/office/drawing/2014/main" id="{6FB9913E-0052-42EF-8A2C-A567BEFEFE22}"/>
              </a:ext>
            </a:extLst>
          </p:cNvPr>
          <p:cNvSpPr txBox="1">
            <a:spLocks/>
          </p:cNvSpPr>
          <p:nvPr/>
        </p:nvSpPr>
        <p:spPr>
          <a:xfrm>
            <a:off x="509766" y="1032439"/>
            <a:ext cx="11172468" cy="405631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400" dirty="0">
                <a:solidFill>
                  <a:schemeClr val="bg1"/>
                </a:solidFill>
              </a:rPr>
              <a:t>Textbooks are not a </a:t>
            </a:r>
            <a:r>
              <a:rPr lang="en-US" sz="2400" b="1" dirty="0">
                <a:solidFill>
                  <a:srgbClr val="FFFF00"/>
                </a:solidFill>
              </a:rPr>
              <a:t>neutral</a:t>
            </a:r>
            <a:r>
              <a:rPr lang="en-US" sz="2400" dirty="0">
                <a:solidFill>
                  <a:schemeClr val="bg1"/>
                </a:solidFill>
              </a:rPr>
              <a:t> medium. They represent </a:t>
            </a:r>
            <a:r>
              <a:rPr lang="en-US" sz="2400" b="1" dirty="0">
                <a:solidFill>
                  <a:srgbClr val="FFFF00"/>
                </a:solidFill>
              </a:rPr>
              <a:t>cultural values, beliefs, and attitudes. </a:t>
            </a:r>
            <a:r>
              <a:rPr lang="en-US" sz="2400" dirty="0">
                <a:solidFill>
                  <a:schemeClr val="bg1"/>
                </a:solidFill>
              </a:rPr>
              <a:t>They reflect “a social construction that may be imposed on teachers and students and that indirectly constructs their view of a </a:t>
            </a:r>
            <a:r>
              <a:rPr lang="en-US" sz="2400" b="1" dirty="0">
                <a:solidFill>
                  <a:srgbClr val="FFFF00"/>
                </a:solidFill>
              </a:rPr>
              <a:t>culture</a:t>
            </a:r>
            <a:r>
              <a:rPr lang="en-US" sz="2400" dirty="0">
                <a:solidFill>
                  <a:schemeClr val="bg1"/>
                </a:solidFill>
              </a:rPr>
              <a:t>. This aspect often passes unrecognized” (Martin </a:t>
            </a:r>
            <a:r>
              <a:rPr lang="en-US" sz="2400" dirty="0" err="1">
                <a:solidFill>
                  <a:schemeClr val="bg1"/>
                </a:solidFill>
              </a:rPr>
              <a:t>Cortazzi</a:t>
            </a:r>
            <a:r>
              <a:rPr lang="en-US" sz="2400" dirty="0">
                <a:solidFill>
                  <a:schemeClr val="bg1"/>
                </a:solidFill>
              </a:rPr>
              <a:t> and </a:t>
            </a:r>
            <a:r>
              <a:rPr lang="en-US" sz="2400" dirty="0" err="1">
                <a:solidFill>
                  <a:schemeClr val="bg1"/>
                </a:solidFill>
              </a:rPr>
              <a:t>Lixian</a:t>
            </a:r>
            <a:r>
              <a:rPr lang="en-US" sz="2400" dirty="0">
                <a:solidFill>
                  <a:schemeClr val="bg1"/>
                </a:solidFill>
              </a:rPr>
              <a:t> </a:t>
            </a:r>
            <a:r>
              <a:rPr lang="en-US" sz="2400" dirty="0" err="1">
                <a:solidFill>
                  <a:schemeClr val="bg1"/>
                </a:solidFill>
              </a:rPr>
              <a:t>Jin</a:t>
            </a:r>
            <a:r>
              <a:rPr lang="en-US" sz="2400" dirty="0">
                <a:solidFill>
                  <a:schemeClr val="bg1"/>
                </a:solidFill>
              </a:rPr>
              <a:t>, 1999, p. 200). Critical recognition of the </a:t>
            </a:r>
            <a:r>
              <a:rPr lang="en-US" sz="2400" b="1" dirty="0">
                <a:solidFill>
                  <a:srgbClr val="FFFF00"/>
                </a:solidFill>
              </a:rPr>
              <a:t>hidden cultural values</a:t>
            </a:r>
            <a:r>
              <a:rPr lang="en-US" sz="2400" b="1" dirty="0">
                <a:solidFill>
                  <a:schemeClr val="bg1"/>
                </a:solidFill>
              </a:rPr>
              <a:t> </a:t>
            </a:r>
            <a:r>
              <a:rPr lang="en-US" sz="2400" dirty="0">
                <a:solidFill>
                  <a:schemeClr val="bg1"/>
                </a:solidFill>
              </a:rPr>
              <a:t>embedded in centrally produced textbooks is a prerequisite for ensuring social relevance in the L2 classroom.</a:t>
            </a:r>
          </a:p>
          <a:p>
            <a:pPr algn="just"/>
            <a:endParaRPr lang="en-US" sz="2400" dirty="0">
              <a:solidFill>
                <a:schemeClr val="bg1"/>
              </a:solidFill>
            </a:endParaRPr>
          </a:p>
          <a:p>
            <a:pPr algn="just"/>
            <a:r>
              <a:rPr lang="en-US" sz="2400" dirty="0">
                <a:solidFill>
                  <a:schemeClr val="bg1"/>
                </a:solidFill>
              </a:rPr>
              <a:t>However, because of the </a:t>
            </a:r>
            <a:r>
              <a:rPr lang="en-US" sz="2400" b="1" dirty="0">
                <a:solidFill>
                  <a:srgbClr val="FFFF00"/>
                </a:solidFill>
              </a:rPr>
              <a:t>global spread of English</a:t>
            </a:r>
            <a:r>
              <a:rPr lang="en-US" sz="2400" dirty="0">
                <a:solidFill>
                  <a:schemeClr val="bg1"/>
                </a:solidFill>
              </a:rPr>
              <a:t>, ELT has become a</a:t>
            </a:r>
            <a:r>
              <a:rPr lang="en-US" sz="2400" dirty="0">
                <a:solidFill>
                  <a:srgbClr val="FFFF00"/>
                </a:solidFill>
              </a:rPr>
              <a:t> </a:t>
            </a:r>
            <a:r>
              <a:rPr lang="en-US" sz="2400" b="1" dirty="0">
                <a:solidFill>
                  <a:srgbClr val="FFFF00"/>
                </a:solidFill>
              </a:rPr>
              <a:t>global industry</a:t>
            </a:r>
            <a:r>
              <a:rPr lang="en-US" sz="2400" b="1" dirty="0">
                <a:solidFill>
                  <a:schemeClr val="bg1"/>
                </a:solidFill>
              </a:rPr>
              <a:t> </a:t>
            </a:r>
            <a:r>
              <a:rPr lang="en-US" sz="2400" dirty="0">
                <a:solidFill>
                  <a:schemeClr val="bg1"/>
                </a:solidFill>
              </a:rPr>
              <a:t>with high economic stakes, and textbook production has become one of the engines that drives the industry.</a:t>
            </a:r>
          </a:p>
        </p:txBody>
      </p:sp>
      <p:pic>
        <p:nvPicPr>
          <p:cNvPr id="11" name="Picture 12" descr="Symbiosis wanted ad: text, images, music, video | Glogster EDU ...">
            <a:extLst>
              <a:ext uri="{FF2B5EF4-FFF2-40B4-BE49-F238E27FC236}">
                <a16:creationId xmlns:a16="http://schemas.microsoft.com/office/drawing/2014/main" id="{02F466D9-936A-445E-A6B7-0B65DA3ED2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a:extLst>
              <a:ext uri="{FF2B5EF4-FFF2-40B4-BE49-F238E27FC236}">
                <a16:creationId xmlns:a16="http://schemas.microsoft.com/office/drawing/2014/main" id="{791B2F3E-EACE-4A88-A731-8CF148696F74}"/>
              </a:ext>
            </a:extLst>
          </p:cNvPr>
          <p:cNvPicPr>
            <a:picLocks noChangeAspect="1"/>
          </p:cNvPicPr>
          <p:nvPr/>
        </p:nvPicPr>
        <p:blipFill>
          <a:blip r:embed="rId6"/>
          <a:stretch>
            <a:fillRect/>
          </a:stretch>
        </p:blipFill>
        <p:spPr>
          <a:xfrm>
            <a:off x="1564111" y="4996068"/>
            <a:ext cx="252379" cy="1803020"/>
          </a:xfrm>
          <a:prstGeom prst="rect">
            <a:avLst/>
          </a:prstGeom>
        </p:spPr>
      </p:pic>
      <p:pic>
        <p:nvPicPr>
          <p:cNvPr id="13" name="Imagem 12">
            <a:extLst>
              <a:ext uri="{FF2B5EF4-FFF2-40B4-BE49-F238E27FC236}">
                <a16:creationId xmlns:a16="http://schemas.microsoft.com/office/drawing/2014/main" id="{46C38305-5DF2-4402-B46C-F5B9EA1977FE}"/>
              </a:ext>
            </a:extLst>
          </p:cNvPr>
          <p:cNvPicPr>
            <a:picLocks noChangeAspect="1"/>
          </p:cNvPicPr>
          <p:nvPr/>
        </p:nvPicPr>
        <p:blipFill>
          <a:blip r:embed="rId6"/>
          <a:stretch>
            <a:fillRect/>
          </a:stretch>
        </p:blipFill>
        <p:spPr>
          <a:xfrm>
            <a:off x="66260" y="5115982"/>
            <a:ext cx="235660" cy="1696359"/>
          </a:xfrm>
          <a:prstGeom prst="rect">
            <a:avLst/>
          </a:prstGeom>
        </p:spPr>
      </p:pic>
      <p:sp>
        <p:nvSpPr>
          <p:cNvPr id="15" name="Título 2">
            <a:extLst>
              <a:ext uri="{FF2B5EF4-FFF2-40B4-BE49-F238E27FC236}">
                <a16:creationId xmlns:a16="http://schemas.microsoft.com/office/drawing/2014/main" id="{74DEBE2E-A4A1-4290-BC1E-0D4C25D83CC8}"/>
              </a:ext>
            </a:extLst>
          </p:cNvPr>
          <p:cNvSpPr txBox="1">
            <a:spLocks/>
          </p:cNvSpPr>
          <p:nvPr/>
        </p:nvSpPr>
        <p:spPr>
          <a:xfrm>
            <a:off x="1991634" y="204480"/>
            <a:ext cx="7619613" cy="694792"/>
          </a:xfrm>
          <a:prstGeom prst="rect">
            <a:avLst/>
          </a:prstGeom>
          <a:noFill/>
          <a:effectLst>
            <a:outerShdw blurRad="50800" dist="254000" dir="13500000" algn="br"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000" b="1" dirty="0">
                <a:solidFill>
                  <a:schemeClr val="bg1"/>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N</a:t>
            </a:r>
            <a:r>
              <a:rPr lang="pt-BR" sz="4000" b="1" dirty="0">
                <a:solidFill>
                  <a:srgbClr val="92D050"/>
                </a:solidFill>
                <a:effectLst>
                  <a:outerShdw blurRad="38100" dist="38100" dir="2700000" algn="tl">
                    <a:srgbClr val="000000">
                      <a:alpha val="43137"/>
                    </a:srgbClr>
                  </a:outerShdw>
                </a:effectLst>
              </a:rPr>
              <a:t>S</a:t>
            </a:r>
            <a:r>
              <a:rPr lang="pt-BR" sz="4000" b="1" dirty="0">
                <a:solidFill>
                  <a:srgbClr val="00B0F0"/>
                </a:solidFill>
                <a:effectLst>
                  <a:outerShdw blurRad="38100" dist="38100" dir="2700000" algn="tl">
                    <a:srgbClr val="000000">
                      <a:alpha val="43137"/>
                    </a:srgbClr>
                  </a:outerShdw>
                </a:effectLst>
              </a:rPr>
              <a:t>U</a:t>
            </a:r>
            <a:r>
              <a:rPr lang="pt-BR" sz="4000" b="1" dirty="0">
                <a:solidFill>
                  <a:srgbClr val="F254F2"/>
                </a:solidFill>
                <a:effectLst>
                  <a:outerShdw blurRad="38100" dist="38100" dir="2700000" algn="tl">
                    <a:srgbClr val="000000">
                      <a:alpha val="43137"/>
                    </a:srgbClr>
                  </a:outerShdw>
                </a:effectLst>
              </a:rPr>
              <a:t>R</a:t>
            </a:r>
            <a:r>
              <a:rPr lang="pt-BR" sz="4000" b="1" dirty="0">
                <a:solidFill>
                  <a:srgbClr val="FF0000"/>
                </a:solidFill>
                <a:effectLst>
                  <a:outerShdw blurRad="38100" dist="38100" dir="2700000" algn="tl">
                    <a:srgbClr val="000000">
                      <a:alpha val="43137"/>
                    </a:srgbClr>
                  </a:outerShdw>
                </a:effectLst>
              </a:rPr>
              <a:t>I</a:t>
            </a:r>
            <a:r>
              <a:rPr lang="pt-BR" sz="4000" b="1" dirty="0">
                <a:solidFill>
                  <a:srgbClr val="4CCA06"/>
                </a:solidFill>
                <a:effectLst>
                  <a:outerShdw blurRad="38100" dist="38100" dir="2700000" algn="tl">
                    <a:srgbClr val="000000">
                      <a:alpha val="43137"/>
                    </a:srgbClr>
                  </a:outerShdw>
                </a:effectLst>
              </a:rPr>
              <a:t>N</a:t>
            </a:r>
            <a:r>
              <a:rPr lang="pt-BR" sz="4000" b="1" dirty="0">
                <a:solidFill>
                  <a:srgbClr val="CC99FF"/>
                </a:solidFill>
                <a:effectLst>
                  <a:outerShdw blurRad="38100" dist="38100" dir="2700000" algn="tl">
                    <a:srgbClr val="000000">
                      <a:alpha val="43137"/>
                    </a:srgbClr>
                  </a:outerShdw>
                </a:effectLst>
              </a:rPr>
              <a:t>G</a:t>
            </a:r>
            <a:r>
              <a:rPr lang="pt-BR" sz="4000" b="1" dirty="0">
                <a:solidFill>
                  <a:schemeClr val="bg1"/>
                </a:solidFill>
                <a:effectLst>
                  <a:outerShdw blurRad="38100" dist="38100" dir="2700000" algn="tl">
                    <a:srgbClr val="000000">
                      <a:alpha val="43137"/>
                    </a:srgbClr>
                  </a:outerShdw>
                </a:effectLst>
              </a:rPr>
              <a:t> </a:t>
            </a:r>
            <a:r>
              <a:rPr lang="pt-BR" sz="4000" b="1" dirty="0">
                <a:solidFill>
                  <a:schemeClr val="accent1"/>
                </a:solidFill>
                <a:effectLst>
                  <a:outerShdw blurRad="38100" dist="38100" dir="2700000" algn="tl">
                    <a:srgbClr val="000000">
                      <a:alpha val="43137"/>
                    </a:srgbClr>
                  </a:outerShdw>
                </a:effectLst>
              </a:rPr>
              <a:t>S</a:t>
            </a:r>
            <a:r>
              <a:rPr lang="pt-BR" sz="4000" b="1" dirty="0">
                <a:solidFill>
                  <a:schemeClr val="accent1">
                    <a:lumMod val="60000"/>
                    <a:lumOff val="40000"/>
                  </a:schemeClr>
                </a:solidFill>
                <a:effectLst>
                  <a:outerShdw blurRad="38100" dist="38100" dir="2700000" algn="tl">
                    <a:srgbClr val="000000">
                      <a:alpha val="43137"/>
                    </a:srgbClr>
                  </a:outerShdw>
                </a:effectLst>
              </a:rPr>
              <a:t>O</a:t>
            </a:r>
            <a:r>
              <a:rPr lang="pt-BR" sz="4000" b="1" dirty="0">
                <a:solidFill>
                  <a:schemeClr val="accent4">
                    <a:lumMod val="60000"/>
                    <a:lumOff val="40000"/>
                  </a:schemeClr>
                </a:solidFill>
                <a:effectLst>
                  <a:outerShdw blurRad="38100" dist="38100" dir="2700000" algn="tl">
                    <a:srgbClr val="000000">
                      <a:alpha val="43137"/>
                    </a:srgbClr>
                  </a:outerShdw>
                </a:effectLst>
              </a:rPr>
              <a:t>C</a:t>
            </a:r>
            <a:r>
              <a:rPr lang="pt-BR" sz="4000" b="1" dirty="0">
                <a:solidFill>
                  <a:schemeClr val="bg1">
                    <a:lumMod val="75000"/>
                  </a:schemeClr>
                </a:solidFill>
                <a:effectLst>
                  <a:outerShdw blurRad="38100" dist="38100" dir="2700000" algn="tl">
                    <a:srgbClr val="000000">
                      <a:alpha val="43137"/>
                    </a:srgbClr>
                  </a:outerShdw>
                </a:effectLst>
              </a:rPr>
              <a:t>I</a:t>
            </a:r>
            <a:r>
              <a:rPr lang="pt-BR" sz="4000" b="1" dirty="0">
                <a:solidFill>
                  <a:srgbClr val="FFFF00"/>
                </a:solidFill>
                <a:effectLst>
                  <a:outerShdw blurRad="38100" dist="38100" dir="2700000" algn="tl">
                    <a:srgbClr val="000000">
                      <a:alpha val="43137"/>
                    </a:srgbClr>
                  </a:outerShdw>
                </a:effectLst>
              </a:rPr>
              <a:t>A</a:t>
            </a:r>
            <a:r>
              <a:rPr lang="pt-BR" sz="4000" b="1" dirty="0">
                <a:solidFill>
                  <a:srgbClr val="FF0000"/>
                </a:solidFill>
                <a:effectLst>
                  <a:outerShdw blurRad="38100" dist="38100" dir="2700000" algn="tl">
                    <a:srgbClr val="000000">
                      <a:alpha val="43137"/>
                    </a:srgbClr>
                  </a:outerShdw>
                </a:effectLst>
              </a:rPr>
              <a:t>L</a:t>
            </a:r>
            <a:r>
              <a:rPr lang="pt-BR" sz="4000" b="1" dirty="0">
                <a:solidFill>
                  <a:schemeClr val="bg1"/>
                </a:solidFill>
                <a:effectLst>
                  <a:outerShdw blurRad="38100" dist="38100" dir="2700000" algn="tl">
                    <a:srgbClr val="000000">
                      <a:alpha val="43137"/>
                    </a:srgbClr>
                  </a:outerShdw>
                </a:effectLst>
              </a:rPr>
              <a:t> </a:t>
            </a:r>
            <a:r>
              <a:rPr lang="pt-BR" sz="4000" b="1" dirty="0">
                <a:solidFill>
                  <a:srgbClr val="7030A0"/>
                </a:solidFill>
                <a:effectLst>
                  <a:outerShdw blurRad="38100" dist="38100" dir="2700000" algn="tl">
                    <a:srgbClr val="000000">
                      <a:alpha val="43137"/>
                    </a:srgbClr>
                  </a:outerShdw>
                </a:effectLst>
              </a:rPr>
              <a:t>R</a:t>
            </a:r>
            <a:r>
              <a:rPr lang="pt-BR" sz="4000" b="1" dirty="0">
                <a:solidFill>
                  <a:srgbClr val="72CC04"/>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L</a:t>
            </a:r>
            <a:r>
              <a:rPr lang="pt-BR" sz="4000" b="1" dirty="0">
                <a:solidFill>
                  <a:schemeClr val="accent2"/>
                </a:solidFill>
                <a:effectLst>
                  <a:outerShdw blurRad="38100" dist="38100" dir="2700000" algn="tl">
                    <a:srgbClr val="000000">
                      <a:alpha val="43137"/>
                    </a:srgbClr>
                  </a:outerShdw>
                </a:effectLst>
              </a:rPr>
              <a:t>E</a:t>
            </a:r>
            <a:r>
              <a:rPr lang="pt-BR" sz="4000" b="1" dirty="0">
                <a:solidFill>
                  <a:srgbClr val="F254F2"/>
                </a:solidFill>
                <a:effectLst>
                  <a:outerShdw blurRad="38100" dist="38100" dir="2700000" algn="tl">
                    <a:srgbClr val="000000">
                      <a:alpha val="43137"/>
                    </a:srgbClr>
                  </a:outerShdw>
                </a:effectLst>
              </a:rPr>
              <a:t>V</a:t>
            </a:r>
            <a:r>
              <a:rPr lang="pt-BR" sz="4000" b="1" dirty="0">
                <a:solidFill>
                  <a:srgbClr val="0066FF"/>
                </a:solidFill>
                <a:effectLst>
                  <a:outerShdw blurRad="38100" dist="38100" dir="2700000" algn="tl">
                    <a:srgbClr val="000000">
                      <a:alpha val="43137"/>
                    </a:srgbClr>
                  </a:outerShdw>
                </a:effectLst>
              </a:rPr>
              <a:t>A</a:t>
            </a:r>
            <a:r>
              <a:rPr lang="pt-BR" sz="4000" b="1" dirty="0">
                <a:solidFill>
                  <a:srgbClr val="CC66FF"/>
                </a:solidFill>
                <a:effectLst>
                  <a:outerShdw blurRad="38100" dist="38100" dir="2700000" algn="tl">
                    <a:srgbClr val="000000">
                      <a:alpha val="43137"/>
                    </a:srgbClr>
                  </a:outerShdw>
                </a:effectLst>
              </a:rPr>
              <a:t>N</a:t>
            </a:r>
            <a:r>
              <a:rPr lang="pt-BR" sz="4000" b="1" dirty="0">
                <a:solidFill>
                  <a:schemeClr val="bg1"/>
                </a:solidFill>
                <a:effectLst>
                  <a:outerShdw blurRad="38100" dist="38100" dir="2700000" algn="tl">
                    <a:srgbClr val="000000">
                      <a:alpha val="43137"/>
                    </a:srgbClr>
                  </a:outerShdw>
                </a:effectLst>
              </a:rPr>
              <a:t>C</a:t>
            </a:r>
            <a:r>
              <a:rPr lang="pt-BR" sz="4000" b="1" dirty="0">
                <a:solidFill>
                  <a:srgbClr val="00B0F0"/>
                </a:solidFill>
                <a:effectLst>
                  <a:outerShdw blurRad="38100" dist="38100" dir="2700000" algn="tl">
                    <a:srgbClr val="000000">
                      <a:alpha val="43137"/>
                    </a:srgbClr>
                  </a:outerShdw>
                </a:effectLst>
              </a:rPr>
              <a:t>E</a:t>
            </a:r>
          </a:p>
        </p:txBody>
      </p:sp>
    </p:spTree>
    <p:extLst>
      <p:ext uri="{BB962C8B-B14F-4D97-AF65-F5344CB8AC3E}">
        <p14:creationId xmlns:p14="http://schemas.microsoft.com/office/powerpoint/2010/main" val="259781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Symbiosis wanted ad: text, images, music, video | Glogster EDU ...">
            <a:extLst>
              <a:ext uri="{FF2B5EF4-FFF2-40B4-BE49-F238E27FC236}">
                <a16:creationId xmlns:a16="http://schemas.microsoft.com/office/drawing/2014/main" id="{03C769E3-2ECB-48B4-8B4F-4A270E3C3E0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ymbiosis wanted ad: text, images, music, video | Glogster EDU ...">
            <a:extLst>
              <a:ext uri="{FF2B5EF4-FFF2-40B4-BE49-F238E27FC236}">
                <a16:creationId xmlns:a16="http://schemas.microsoft.com/office/drawing/2014/main" id="{02F466D9-936A-445E-A6B7-0B65DA3ED2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sp>
        <p:nvSpPr>
          <p:cNvPr id="15" name="Título 2">
            <a:extLst>
              <a:ext uri="{FF2B5EF4-FFF2-40B4-BE49-F238E27FC236}">
                <a16:creationId xmlns:a16="http://schemas.microsoft.com/office/drawing/2014/main" id="{74DEBE2E-A4A1-4290-BC1E-0D4C25D83CC8}"/>
              </a:ext>
            </a:extLst>
          </p:cNvPr>
          <p:cNvSpPr txBox="1">
            <a:spLocks/>
          </p:cNvSpPr>
          <p:nvPr/>
        </p:nvSpPr>
        <p:spPr>
          <a:xfrm>
            <a:off x="1991634" y="-28439"/>
            <a:ext cx="7619613" cy="694792"/>
          </a:xfrm>
          <a:prstGeom prst="rect">
            <a:avLst/>
          </a:prstGeom>
          <a:noFill/>
          <a:effectLst>
            <a:outerShdw blurRad="50800" dist="254000" dir="13500000" algn="br"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000" b="1" dirty="0">
                <a:solidFill>
                  <a:schemeClr val="bg1"/>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N</a:t>
            </a:r>
            <a:r>
              <a:rPr lang="pt-BR" sz="4000" b="1" dirty="0">
                <a:solidFill>
                  <a:srgbClr val="92D050"/>
                </a:solidFill>
                <a:effectLst>
                  <a:outerShdw blurRad="38100" dist="38100" dir="2700000" algn="tl">
                    <a:srgbClr val="000000">
                      <a:alpha val="43137"/>
                    </a:srgbClr>
                  </a:outerShdw>
                </a:effectLst>
              </a:rPr>
              <a:t>S</a:t>
            </a:r>
            <a:r>
              <a:rPr lang="pt-BR" sz="4000" b="1" dirty="0">
                <a:solidFill>
                  <a:srgbClr val="00B0F0"/>
                </a:solidFill>
                <a:effectLst>
                  <a:outerShdw blurRad="38100" dist="38100" dir="2700000" algn="tl">
                    <a:srgbClr val="000000">
                      <a:alpha val="43137"/>
                    </a:srgbClr>
                  </a:outerShdw>
                </a:effectLst>
              </a:rPr>
              <a:t>U</a:t>
            </a:r>
            <a:r>
              <a:rPr lang="pt-BR" sz="4000" b="1" dirty="0">
                <a:solidFill>
                  <a:srgbClr val="F254F2"/>
                </a:solidFill>
                <a:effectLst>
                  <a:outerShdw blurRad="38100" dist="38100" dir="2700000" algn="tl">
                    <a:srgbClr val="000000">
                      <a:alpha val="43137"/>
                    </a:srgbClr>
                  </a:outerShdw>
                </a:effectLst>
              </a:rPr>
              <a:t>R</a:t>
            </a:r>
            <a:r>
              <a:rPr lang="pt-BR" sz="4000" b="1" dirty="0">
                <a:solidFill>
                  <a:srgbClr val="FF0000"/>
                </a:solidFill>
                <a:effectLst>
                  <a:outerShdw blurRad="38100" dist="38100" dir="2700000" algn="tl">
                    <a:srgbClr val="000000">
                      <a:alpha val="43137"/>
                    </a:srgbClr>
                  </a:outerShdw>
                </a:effectLst>
              </a:rPr>
              <a:t>I</a:t>
            </a:r>
            <a:r>
              <a:rPr lang="pt-BR" sz="4000" b="1" dirty="0">
                <a:solidFill>
                  <a:srgbClr val="4CCA06"/>
                </a:solidFill>
                <a:effectLst>
                  <a:outerShdw blurRad="38100" dist="38100" dir="2700000" algn="tl">
                    <a:srgbClr val="000000">
                      <a:alpha val="43137"/>
                    </a:srgbClr>
                  </a:outerShdw>
                </a:effectLst>
              </a:rPr>
              <a:t>N</a:t>
            </a:r>
            <a:r>
              <a:rPr lang="pt-BR" sz="4000" b="1" dirty="0">
                <a:solidFill>
                  <a:srgbClr val="CC99FF"/>
                </a:solidFill>
                <a:effectLst>
                  <a:outerShdw blurRad="38100" dist="38100" dir="2700000" algn="tl">
                    <a:srgbClr val="000000">
                      <a:alpha val="43137"/>
                    </a:srgbClr>
                  </a:outerShdw>
                </a:effectLst>
              </a:rPr>
              <a:t>G</a:t>
            </a:r>
            <a:r>
              <a:rPr lang="pt-BR" sz="4000" b="1" dirty="0">
                <a:solidFill>
                  <a:schemeClr val="bg1"/>
                </a:solidFill>
                <a:effectLst>
                  <a:outerShdw blurRad="38100" dist="38100" dir="2700000" algn="tl">
                    <a:srgbClr val="000000">
                      <a:alpha val="43137"/>
                    </a:srgbClr>
                  </a:outerShdw>
                </a:effectLst>
              </a:rPr>
              <a:t> </a:t>
            </a:r>
            <a:r>
              <a:rPr lang="pt-BR" sz="4000" b="1" dirty="0">
                <a:solidFill>
                  <a:schemeClr val="accent1"/>
                </a:solidFill>
                <a:effectLst>
                  <a:outerShdw blurRad="38100" dist="38100" dir="2700000" algn="tl">
                    <a:srgbClr val="000000">
                      <a:alpha val="43137"/>
                    </a:srgbClr>
                  </a:outerShdw>
                </a:effectLst>
              </a:rPr>
              <a:t>S</a:t>
            </a:r>
            <a:r>
              <a:rPr lang="pt-BR" sz="4000" b="1" dirty="0">
                <a:solidFill>
                  <a:schemeClr val="accent1">
                    <a:lumMod val="60000"/>
                    <a:lumOff val="40000"/>
                  </a:schemeClr>
                </a:solidFill>
                <a:effectLst>
                  <a:outerShdw blurRad="38100" dist="38100" dir="2700000" algn="tl">
                    <a:srgbClr val="000000">
                      <a:alpha val="43137"/>
                    </a:srgbClr>
                  </a:outerShdw>
                </a:effectLst>
              </a:rPr>
              <a:t>O</a:t>
            </a:r>
            <a:r>
              <a:rPr lang="pt-BR" sz="4000" b="1" dirty="0">
                <a:solidFill>
                  <a:schemeClr val="accent4">
                    <a:lumMod val="60000"/>
                    <a:lumOff val="40000"/>
                  </a:schemeClr>
                </a:solidFill>
                <a:effectLst>
                  <a:outerShdw blurRad="38100" dist="38100" dir="2700000" algn="tl">
                    <a:srgbClr val="000000">
                      <a:alpha val="43137"/>
                    </a:srgbClr>
                  </a:outerShdw>
                </a:effectLst>
              </a:rPr>
              <a:t>C</a:t>
            </a:r>
            <a:r>
              <a:rPr lang="pt-BR" sz="4000" b="1" dirty="0">
                <a:solidFill>
                  <a:schemeClr val="bg1">
                    <a:lumMod val="75000"/>
                  </a:schemeClr>
                </a:solidFill>
                <a:effectLst>
                  <a:outerShdw blurRad="38100" dist="38100" dir="2700000" algn="tl">
                    <a:srgbClr val="000000">
                      <a:alpha val="43137"/>
                    </a:srgbClr>
                  </a:outerShdw>
                </a:effectLst>
              </a:rPr>
              <a:t>I</a:t>
            </a:r>
            <a:r>
              <a:rPr lang="pt-BR" sz="4000" b="1" dirty="0">
                <a:solidFill>
                  <a:srgbClr val="FFFF00"/>
                </a:solidFill>
                <a:effectLst>
                  <a:outerShdw blurRad="38100" dist="38100" dir="2700000" algn="tl">
                    <a:srgbClr val="000000">
                      <a:alpha val="43137"/>
                    </a:srgbClr>
                  </a:outerShdw>
                </a:effectLst>
              </a:rPr>
              <a:t>A</a:t>
            </a:r>
            <a:r>
              <a:rPr lang="pt-BR" sz="4000" b="1" dirty="0">
                <a:solidFill>
                  <a:srgbClr val="FF0000"/>
                </a:solidFill>
                <a:effectLst>
                  <a:outerShdw blurRad="38100" dist="38100" dir="2700000" algn="tl">
                    <a:srgbClr val="000000">
                      <a:alpha val="43137"/>
                    </a:srgbClr>
                  </a:outerShdw>
                </a:effectLst>
              </a:rPr>
              <a:t>L</a:t>
            </a:r>
            <a:r>
              <a:rPr lang="pt-BR" sz="4000" b="1" dirty="0">
                <a:solidFill>
                  <a:schemeClr val="bg1"/>
                </a:solidFill>
                <a:effectLst>
                  <a:outerShdw blurRad="38100" dist="38100" dir="2700000" algn="tl">
                    <a:srgbClr val="000000">
                      <a:alpha val="43137"/>
                    </a:srgbClr>
                  </a:outerShdw>
                </a:effectLst>
              </a:rPr>
              <a:t> </a:t>
            </a:r>
            <a:r>
              <a:rPr lang="pt-BR" sz="4000" b="1" dirty="0">
                <a:solidFill>
                  <a:srgbClr val="7030A0"/>
                </a:solidFill>
                <a:effectLst>
                  <a:outerShdw blurRad="38100" dist="38100" dir="2700000" algn="tl">
                    <a:srgbClr val="000000">
                      <a:alpha val="43137"/>
                    </a:srgbClr>
                  </a:outerShdw>
                </a:effectLst>
              </a:rPr>
              <a:t>R</a:t>
            </a:r>
            <a:r>
              <a:rPr lang="pt-BR" sz="4000" b="1" dirty="0">
                <a:solidFill>
                  <a:srgbClr val="72CC04"/>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L</a:t>
            </a:r>
            <a:r>
              <a:rPr lang="pt-BR" sz="4000" b="1" dirty="0">
                <a:solidFill>
                  <a:schemeClr val="accent2"/>
                </a:solidFill>
                <a:effectLst>
                  <a:outerShdw blurRad="38100" dist="38100" dir="2700000" algn="tl">
                    <a:srgbClr val="000000">
                      <a:alpha val="43137"/>
                    </a:srgbClr>
                  </a:outerShdw>
                </a:effectLst>
              </a:rPr>
              <a:t>E</a:t>
            </a:r>
            <a:r>
              <a:rPr lang="pt-BR" sz="4000" b="1" dirty="0">
                <a:solidFill>
                  <a:srgbClr val="F254F2"/>
                </a:solidFill>
                <a:effectLst>
                  <a:outerShdw blurRad="38100" dist="38100" dir="2700000" algn="tl">
                    <a:srgbClr val="000000">
                      <a:alpha val="43137"/>
                    </a:srgbClr>
                  </a:outerShdw>
                </a:effectLst>
              </a:rPr>
              <a:t>V</a:t>
            </a:r>
            <a:r>
              <a:rPr lang="pt-BR" sz="4000" b="1" dirty="0">
                <a:solidFill>
                  <a:srgbClr val="0066FF"/>
                </a:solidFill>
                <a:effectLst>
                  <a:outerShdw blurRad="38100" dist="38100" dir="2700000" algn="tl">
                    <a:srgbClr val="000000">
                      <a:alpha val="43137"/>
                    </a:srgbClr>
                  </a:outerShdw>
                </a:effectLst>
              </a:rPr>
              <a:t>A</a:t>
            </a:r>
            <a:r>
              <a:rPr lang="pt-BR" sz="4000" b="1" dirty="0">
                <a:solidFill>
                  <a:srgbClr val="CC66FF"/>
                </a:solidFill>
                <a:effectLst>
                  <a:outerShdw blurRad="38100" dist="38100" dir="2700000" algn="tl">
                    <a:srgbClr val="000000">
                      <a:alpha val="43137"/>
                    </a:srgbClr>
                  </a:outerShdw>
                </a:effectLst>
              </a:rPr>
              <a:t>N</a:t>
            </a:r>
            <a:r>
              <a:rPr lang="pt-BR" sz="4000" b="1" dirty="0">
                <a:solidFill>
                  <a:schemeClr val="bg1"/>
                </a:solidFill>
                <a:effectLst>
                  <a:outerShdw blurRad="38100" dist="38100" dir="2700000" algn="tl">
                    <a:srgbClr val="000000">
                      <a:alpha val="43137"/>
                    </a:srgbClr>
                  </a:outerShdw>
                </a:effectLst>
              </a:rPr>
              <a:t>C</a:t>
            </a:r>
            <a:r>
              <a:rPr lang="pt-BR" sz="4000" b="1" dirty="0">
                <a:solidFill>
                  <a:srgbClr val="00B0F0"/>
                </a:solidFill>
                <a:effectLst>
                  <a:outerShdw blurRad="38100" dist="38100" dir="2700000" algn="tl">
                    <a:srgbClr val="000000">
                      <a:alpha val="43137"/>
                    </a:srgbClr>
                  </a:outerShdw>
                </a:effectLst>
              </a:rPr>
              <a:t>E</a:t>
            </a:r>
          </a:p>
        </p:txBody>
      </p:sp>
      <p:sp>
        <p:nvSpPr>
          <p:cNvPr id="6" name="Título 2">
            <a:extLst>
              <a:ext uri="{FF2B5EF4-FFF2-40B4-BE49-F238E27FC236}">
                <a16:creationId xmlns:a16="http://schemas.microsoft.com/office/drawing/2014/main" id="{6FB9913E-0052-42EF-8A2C-A567BEFEFE22}"/>
              </a:ext>
            </a:extLst>
          </p:cNvPr>
          <p:cNvSpPr txBox="1">
            <a:spLocks/>
          </p:cNvSpPr>
          <p:nvPr/>
        </p:nvSpPr>
        <p:spPr>
          <a:xfrm>
            <a:off x="509766" y="753283"/>
            <a:ext cx="11172468" cy="5859552"/>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300" dirty="0">
                <a:solidFill>
                  <a:schemeClr val="bg1"/>
                </a:solidFill>
              </a:rPr>
              <a:t>It is very common, as Sandra McKay (2000, p. 9) points out, to see </a:t>
            </a:r>
            <a:r>
              <a:rPr lang="en-US" sz="2300" b="1" dirty="0">
                <a:solidFill>
                  <a:srgbClr val="FFFF00"/>
                </a:solidFill>
              </a:rPr>
              <a:t>teacher and students coming from the same linguistic and cultural background</a:t>
            </a:r>
            <a:r>
              <a:rPr lang="en-US" sz="2300" dirty="0">
                <a:solidFill>
                  <a:schemeClr val="bg1"/>
                </a:solidFill>
              </a:rPr>
              <a:t>, but use textbooks that draw heavily on </a:t>
            </a:r>
            <a:r>
              <a:rPr lang="en-US" sz="2300" b="1" dirty="0">
                <a:solidFill>
                  <a:srgbClr val="FFFF00"/>
                </a:solidFill>
              </a:rPr>
              <a:t>a foreign culture</a:t>
            </a:r>
            <a:r>
              <a:rPr lang="en-US" sz="2300" dirty="0">
                <a:solidFill>
                  <a:schemeClr val="bg1"/>
                </a:solidFill>
              </a:rPr>
              <a:t>, as in the case of classrooms in Thailand or in Korea where local teachers use materials written in the United States or Great Britain.</a:t>
            </a:r>
          </a:p>
          <a:p>
            <a:pPr algn="just"/>
            <a:endParaRPr lang="en-US" sz="2300" dirty="0">
              <a:solidFill>
                <a:schemeClr val="bg1"/>
              </a:solidFill>
            </a:endParaRPr>
          </a:p>
          <a:p>
            <a:pPr algn="just"/>
            <a:r>
              <a:rPr lang="en-US" sz="2300" dirty="0">
                <a:solidFill>
                  <a:schemeClr val="bg1"/>
                </a:solidFill>
              </a:rPr>
              <a:t>Taking into consideration that </a:t>
            </a:r>
            <a:r>
              <a:rPr lang="en-US" sz="2300" b="1" dirty="0">
                <a:solidFill>
                  <a:srgbClr val="FFFF00"/>
                </a:solidFill>
              </a:rPr>
              <a:t>English is a global language</a:t>
            </a:r>
            <a:r>
              <a:rPr lang="en-US" sz="2300" dirty="0">
                <a:solidFill>
                  <a:schemeClr val="bg1"/>
                </a:solidFill>
              </a:rPr>
              <a:t>, </a:t>
            </a:r>
            <a:r>
              <a:rPr lang="en-US" sz="2300" dirty="0" err="1">
                <a:solidFill>
                  <a:schemeClr val="bg1"/>
                </a:solidFill>
              </a:rPr>
              <a:t>Cortazzi</a:t>
            </a:r>
            <a:r>
              <a:rPr lang="en-US" sz="2300" dirty="0">
                <a:solidFill>
                  <a:schemeClr val="bg1"/>
                </a:solidFill>
              </a:rPr>
              <a:t> and </a:t>
            </a:r>
            <a:r>
              <a:rPr lang="en-US" sz="2300" dirty="0" err="1">
                <a:solidFill>
                  <a:schemeClr val="bg1"/>
                </a:solidFill>
              </a:rPr>
              <a:t>Jin</a:t>
            </a:r>
            <a:r>
              <a:rPr lang="en-US" sz="2300" dirty="0">
                <a:solidFill>
                  <a:schemeClr val="bg1"/>
                </a:solidFill>
              </a:rPr>
              <a:t> (1999) suggest three types of cultural information that can be used in preparing teaching materials:</a:t>
            </a:r>
          </a:p>
          <a:p>
            <a:pPr marL="342900" indent="-342900" algn="just">
              <a:buFont typeface="Wingdings" panose="05000000000000000000" pitchFamily="2" charset="2"/>
              <a:buChar char="q"/>
            </a:pPr>
            <a:r>
              <a:rPr lang="en-US" sz="2300" b="1" dirty="0">
                <a:solidFill>
                  <a:srgbClr val="FFFF00"/>
                </a:solidFill>
              </a:rPr>
              <a:t>target culture materials </a:t>
            </a:r>
            <a:r>
              <a:rPr lang="en-US" sz="2300" dirty="0">
                <a:solidFill>
                  <a:schemeClr val="bg1"/>
                </a:solidFill>
              </a:rPr>
              <a:t>that use the culture of a country where English is spoken as a </a:t>
            </a:r>
            <a:r>
              <a:rPr lang="en-US" sz="2300" b="1" dirty="0">
                <a:solidFill>
                  <a:srgbClr val="FFFF00"/>
                </a:solidFill>
              </a:rPr>
              <a:t>first language</a:t>
            </a:r>
            <a:r>
              <a:rPr lang="en-US" sz="2300" dirty="0">
                <a:solidFill>
                  <a:schemeClr val="bg1"/>
                </a:solidFill>
              </a:rPr>
              <a:t>;</a:t>
            </a:r>
          </a:p>
          <a:p>
            <a:pPr marL="342900" indent="-342900" algn="just">
              <a:buFont typeface="Wingdings" panose="05000000000000000000" pitchFamily="2" charset="2"/>
              <a:buChar char="q"/>
            </a:pPr>
            <a:r>
              <a:rPr lang="en-US" sz="2300" b="1" dirty="0">
                <a:solidFill>
                  <a:srgbClr val="FFFF00"/>
                </a:solidFill>
              </a:rPr>
              <a:t>source culture materials </a:t>
            </a:r>
            <a:r>
              <a:rPr lang="en-US" sz="2300" dirty="0">
                <a:solidFill>
                  <a:schemeClr val="bg1"/>
                </a:solidFill>
              </a:rPr>
              <a:t>that draw on the </a:t>
            </a:r>
            <a:r>
              <a:rPr lang="en-US" sz="2300" b="1" dirty="0">
                <a:solidFill>
                  <a:srgbClr val="FFFF00"/>
                </a:solidFill>
              </a:rPr>
              <a:t>learners’ own culture </a:t>
            </a:r>
            <a:r>
              <a:rPr lang="en-US" sz="2300" dirty="0">
                <a:solidFill>
                  <a:schemeClr val="bg1"/>
                </a:solidFill>
              </a:rPr>
              <a:t>as content; and</a:t>
            </a:r>
          </a:p>
          <a:p>
            <a:pPr marL="342900" indent="-342900" algn="just">
              <a:buFont typeface="Wingdings" panose="05000000000000000000" pitchFamily="2" charset="2"/>
              <a:buChar char="q"/>
            </a:pPr>
            <a:r>
              <a:rPr lang="en-US" sz="2300" b="1" dirty="0">
                <a:solidFill>
                  <a:srgbClr val="FFFF00"/>
                </a:solidFill>
              </a:rPr>
              <a:t>international target </a:t>
            </a:r>
            <a:r>
              <a:rPr lang="en-US" sz="2300" dirty="0">
                <a:solidFill>
                  <a:schemeClr val="bg1"/>
                </a:solidFill>
              </a:rPr>
              <a:t>culture materials that use a </a:t>
            </a:r>
            <a:r>
              <a:rPr lang="en-US" sz="2300" b="1" dirty="0">
                <a:solidFill>
                  <a:srgbClr val="FFFF00"/>
                </a:solidFill>
              </a:rPr>
              <a:t>variety of  </a:t>
            </a:r>
          </a:p>
          <a:p>
            <a:pPr algn="just"/>
            <a:r>
              <a:rPr lang="en-US" sz="2300" b="1" dirty="0">
                <a:solidFill>
                  <a:srgbClr val="FFFF00"/>
                </a:solidFill>
              </a:rPr>
              <a:t>    cultures in English</a:t>
            </a:r>
            <a:r>
              <a:rPr lang="en-US" sz="2300" dirty="0">
                <a:solidFill>
                  <a:schemeClr val="bg1"/>
                </a:solidFill>
              </a:rPr>
              <a:t> and non-English-speaking countries </a:t>
            </a:r>
          </a:p>
          <a:p>
            <a:pPr algn="just"/>
            <a:r>
              <a:rPr lang="en-US" sz="2300" dirty="0">
                <a:solidFill>
                  <a:schemeClr val="bg1"/>
                </a:solidFill>
              </a:rPr>
              <a:t>    around the world.</a:t>
            </a:r>
          </a:p>
          <a:p>
            <a:pPr algn="just"/>
            <a:endParaRPr lang="en-US" sz="2300" dirty="0">
              <a:solidFill>
                <a:schemeClr val="bg1"/>
              </a:solidFill>
            </a:endParaRPr>
          </a:p>
        </p:txBody>
      </p:sp>
    </p:spTree>
    <p:extLst>
      <p:ext uri="{BB962C8B-B14F-4D97-AF65-F5344CB8AC3E}">
        <p14:creationId xmlns:p14="http://schemas.microsoft.com/office/powerpoint/2010/main" val="3525404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Symbiosis wanted ad: text, images, music, video | Glogster EDU ...">
            <a:extLst>
              <a:ext uri="{FF2B5EF4-FFF2-40B4-BE49-F238E27FC236}">
                <a16:creationId xmlns:a16="http://schemas.microsoft.com/office/drawing/2014/main" id="{D812DBE5-651D-4890-9F66-3F5B8B8BEAC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2">
            <a:extLst>
              <a:ext uri="{FF2B5EF4-FFF2-40B4-BE49-F238E27FC236}">
                <a16:creationId xmlns:a16="http://schemas.microsoft.com/office/drawing/2014/main" id="{6FB9913E-0052-42EF-8A2C-A567BEFEFE22}"/>
              </a:ext>
            </a:extLst>
          </p:cNvPr>
          <p:cNvSpPr txBox="1">
            <a:spLocks/>
          </p:cNvSpPr>
          <p:nvPr/>
        </p:nvSpPr>
        <p:spPr>
          <a:xfrm>
            <a:off x="856035" y="1961878"/>
            <a:ext cx="10505872" cy="301868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US" sz="2500" dirty="0">
                <a:solidFill>
                  <a:schemeClr val="bg1"/>
                </a:solidFill>
              </a:rPr>
              <a:t>In the process of </a:t>
            </a:r>
            <a:r>
              <a:rPr lang="en-US" sz="2500" b="1" dirty="0">
                <a:solidFill>
                  <a:srgbClr val="FFFF00"/>
                </a:solidFill>
              </a:rPr>
              <a:t>sensitizing</a:t>
            </a:r>
            <a:r>
              <a:rPr lang="en-US" sz="2500" dirty="0">
                <a:solidFill>
                  <a:schemeClr val="bg1"/>
                </a:solidFill>
              </a:rPr>
              <a:t> itself to the prevailing sociopolitical reality, a pedagogy of possibility is also concerned with individual as well as social identity. More than any other educational enterprise, L2 education that brings languages and cultures in contact provides its participants with </a:t>
            </a:r>
            <a:r>
              <a:rPr lang="en-US" sz="2500" b="1" dirty="0">
                <a:solidFill>
                  <a:srgbClr val="FFFF00"/>
                </a:solidFill>
              </a:rPr>
              <a:t>challenges</a:t>
            </a:r>
            <a:r>
              <a:rPr lang="en-US" sz="2500" dirty="0">
                <a:solidFill>
                  <a:schemeClr val="bg1"/>
                </a:solidFill>
              </a:rPr>
              <a:t> and </a:t>
            </a:r>
            <a:r>
              <a:rPr lang="en-US" sz="2500" b="1" dirty="0">
                <a:solidFill>
                  <a:srgbClr val="FFFF00"/>
                </a:solidFill>
              </a:rPr>
              <a:t>opportunities</a:t>
            </a:r>
            <a:r>
              <a:rPr lang="en-US" sz="2500" dirty="0">
                <a:solidFill>
                  <a:schemeClr val="bg1"/>
                </a:solidFill>
              </a:rPr>
              <a:t> for a continual quest for </a:t>
            </a:r>
            <a:r>
              <a:rPr lang="en-US" sz="2500" b="1" dirty="0">
                <a:solidFill>
                  <a:srgbClr val="FFFF00"/>
                </a:solidFill>
              </a:rPr>
              <a:t>subjectivity</a:t>
            </a:r>
            <a:r>
              <a:rPr lang="en-US" sz="2500" dirty="0">
                <a:solidFill>
                  <a:schemeClr val="bg1"/>
                </a:solidFill>
              </a:rPr>
              <a:t> and </a:t>
            </a:r>
            <a:r>
              <a:rPr lang="en-US" sz="2500" b="1" dirty="0">
                <a:solidFill>
                  <a:srgbClr val="FFFF00"/>
                </a:solidFill>
              </a:rPr>
              <a:t>self-identity</a:t>
            </a:r>
            <a:r>
              <a:rPr lang="en-US" sz="2500" dirty="0">
                <a:solidFill>
                  <a:schemeClr val="bg1"/>
                </a:solidFill>
              </a:rPr>
              <a:t>. </a:t>
            </a:r>
          </a:p>
        </p:txBody>
      </p:sp>
      <p:pic>
        <p:nvPicPr>
          <p:cNvPr id="11" name="Picture 12" descr="Symbiosis wanted ad: text, images, music, video | Glogster EDU ...">
            <a:extLst>
              <a:ext uri="{FF2B5EF4-FFF2-40B4-BE49-F238E27FC236}">
                <a16:creationId xmlns:a16="http://schemas.microsoft.com/office/drawing/2014/main" id="{63A8680A-5CAA-47E1-BE37-90E54075AF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a:extLst>
              <a:ext uri="{FF2B5EF4-FFF2-40B4-BE49-F238E27FC236}">
                <a16:creationId xmlns:a16="http://schemas.microsoft.com/office/drawing/2014/main" id="{9F5CFBD4-F0BA-45AB-AB1D-9CFDE3B207A9}"/>
              </a:ext>
            </a:extLst>
          </p:cNvPr>
          <p:cNvPicPr>
            <a:picLocks noChangeAspect="1"/>
          </p:cNvPicPr>
          <p:nvPr/>
        </p:nvPicPr>
        <p:blipFill>
          <a:blip r:embed="rId6"/>
          <a:stretch>
            <a:fillRect/>
          </a:stretch>
        </p:blipFill>
        <p:spPr>
          <a:xfrm>
            <a:off x="1564111" y="4996068"/>
            <a:ext cx="252379" cy="1803020"/>
          </a:xfrm>
          <a:prstGeom prst="rect">
            <a:avLst/>
          </a:prstGeom>
        </p:spPr>
      </p:pic>
      <p:pic>
        <p:nvPicPr>
          <p:cNvPr id="13" name="Imagem 12">
            <a:extLst>
              <a:ext uri="{FF2B5EF4-FFF2-40B4-BE49-F238E27FC236}">
                <a16:creationId xmlns:a16="http://schemas.microsoft.com/office/drawing/2014/main" id="{490780C3-8611-4335-9929-2C40F6D2FF2F}"/>
              </a:ext>
            </a:extLst>
          </p:cNvPr>
          <p:cNvPicPr>
            <a:picLocks noChangeAspect="1"/>
          </p:cNvPicPr>
          <p:nvPr/>
        </p:nvPicPr>
        <p:blipFill>
          <a:blip r:embed="rId6"/>
          <a:stretch>
            <a:fillRect/>
          </a:stretch>
        </p:blipFill>
        <p:spPr>
          <a:xfrm>
            <a:off x="66260" y="5115982"/>
            <a:ext cx="235660" cy="1696359"/>
          </a:xfrm>
          <a:prstGeom prst="rect">
            <a:avLst/>
          </a:prstGeom>
        </p:spPr>
      </p:pic>
      <p:pic>
        <p:nvPicPr>
          <p:cNvPr id="14" name="Imagem 13">
            <a:extLst>
              <a:ext uri="{FF2B5EF4-FFF2-40B4-BE49-F238E27FC236}">
                <a16:creationId xmlns:a16="http://schemas.microsoft.com/office/drawing/2014/main" id="{6B1973AB-0423-422E-8432-A7B6AC7FD146}"/>
              </a:ext>
            </a:extLst>
          </p:cNvPr>
          <p:cNvPicPr>
            <a:picLocks noChangeAspect="1"/>
          </p:cNvPicPr>
          <p:nvPr/>
        </p:nvPicPr>
        <p:blipFill>
          <a:blip r:embed="rId6"/>
          <a:stretch>
            <a:fillRect/>
          </a:stretch>
        </p:blipFill>
        <p:spPr>
          <a:xfrm rot="16200000">
            <a:off x="783236" y="4273567"/>
            <a:ext cx="191415" cy="1768949"/>
          </a:xfrm>
          <a:prstGeom prst="rect">
            <a:avLst/>
          </a:prstGeom>
        </p:spPr>
      </p:pic>
      <p:sp>
        <p:nvSpPr>
          <p:cNvPr id="15" name="Título 2">
            <a:extLst>
              <a:ext uri="{FF2B5EF4-FFF2-40B4-BE49-F238E27FC236}">
                <a16:creationId xmlns:a16="http://schemas.microsoft.com/office/drawing/2014/main" id="{32830BB6-D189-4E2D-B8F3-C5EA6DEE8853}"/>
              </a:ext>
            </a:extLst>
          </p:cNvPr>
          <p:cNvSpPr txBox="1">
            <a:spLocks/>
          </p:cNvSpPr>
          <p:nvPr/>
        </p:nvSpPr>
        <p:spPr>
          <a:xfrm>
            <a:off x="2071146" y="694063"/>
            <a:ext cx="7619613" cy="694792"/>
          </a:xfrm>
          <a:prstGeom prst="rect">
            <a:avLst/>
          </a:prstGeom>
          <a:noFill/>
          <a:effectLst>
            <a:outerShdw blurRad="50800" dist="254000" dir="13500000" algn="br" rotWithShape="0">
              <a:prstClr val="black">
                <a:alpha val="40000"/>
              </a:prstClr>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000" b="1" dirty="0">
                <a:solidFill>
                  <a:schemeClr val="bg1"/>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N</a:t>
            </a:r>
            <a:r>
              <a:rPr lang="pt-BR" sz="4000" b="1" dirty="0">
                <a:solidFill>
                  <a:srgbClr val="92D050"/>
                </a:solidFill>
                <a:effectLst>
                  <a:outerShdw blurRad="38100" dist="38100" dir="2700000" algn="tl">
                    <a:srgbClr val="000000">
                      <a:alpha val="43137"/>
                    </a:srgbClr>
                  </a:outerShdw>
                </a:effectLst>
              </a:rPr>
              <a:t>S</a:t>
            </a:r>
            <a:r>
              <a:rPr lang="pt-BR" sz="4000" b="1" dirty="0">
                <a:solidFill>
                  <a:srgbClr val="00B0F0"/>
                </a:solidFill>
                <a:effectLst>
                  <a:outerShdw blurRad="38100" dist="38100" dir="2700000" algn="tl">
                    <a:srgbClr val="000000">
                      <a:alpha val="43137"/>
                    </a:srgbClr>
                  </a:outerShdw>
                </a:effectLst>
              </a:rPr>
              <a:t>U</a:t>
            </a:r>
            <a:r>
              <a:rPr lang="pt-BR" sz="4000" b="1" dirty="0">
                <a:solidFill>
                  <a:srgbClr val="F254F2"/>
                </a:solidFill>
                <a:effectLst>
                  <a:outerShdw blurRad="38100" dist="38100" dir="2700000" algn="tl">
                    <a:srgbClr val="000000">
                      <a:alpha val="43137"/>
                    </a:srgbClr>
                  </a:outerShdw>
                </a:effectLst>
              </a:rPr>
              <a:t>R</a:t>
            </a:r>
            <a:r>
              <a:rPr lang="pt-BR" sz="4000" b="1" dirty="0">
                <a:solidFill>
                  <a:srgbClr val="FF0000"/>
                </a:solidFill>
                <a:effectLst>
                  <a:outerShdw blurRad="38100" dist="38100" dir="2700000" algn="tl">
                    <a:srgbClr val="000000">
                      <a:alpha val="43137"/>
                    </a:srgbClr>
                  </a:outerShdw>
                </a:effectLst>
              </a:rPr>
              <a:t>I</a:t>
            </a:r>
            <a:r>
              <a:rPr lang="pt-BR" sz="4000" b="1" dirty="0">
                <a:solidFill>
                  <a:srgbClr val="4CCA06"/>
                </a:solidFill>
                <a:effectLst>
                  <a:outerShdw blurRad="38100" dist="38100" dir="2700000" algn="tl">
                    <a:srgbClr val="000000">
                      <a:alpha val="43137"/>
                    </a:srgbClr>
                  </a:outerShdw>
                </a:effectLst>
              </a:rPr>
              <a:t>N</a:t>
            </a:r>
            <a:r>
              <a:rPr lang="pt-BR" sz="4000" b="1" dirty="0">
                <a:solidFill>
                  <a:srgbClr val="CC99FF"/>
                </a:solidFill>
                <a:effectLst>
                  <a:outerShdw blurRad="38100" dist="38100" dir="2700000" algn="tl">
                    <a:srgbClr val="000000">
                      <a:alpha val="43137"/>
                    </a:srgbClr>
                  </a:outerShdw>
                </a:effectLst>
              </a:rPr>
              <a:t>G</a:t>
            </a:r>
            <a:r>
              <a:rPr lang="pt-BR" sz="4000" b="1" dirty="0">
                <a:solidFill>
                  <a:schemeClr val="bg1"/>
                </a:solidFill>
                <a:effectLst>
                  <a:outerShdw blurRad="38100" dist="38100" dir="2700000" algn="tl">
                    <a:srgbClr val="000000">
                      <a:alpha val="43137"/>
                    </a:srgbClr>
                  </a:outerShdw>
                </a:effectLst>
              </a:rPr>
              <a:t> </a:t>
            </a:r>
            <a:r>
              <a:rPr lang="pt-BR" sz="4000" b="1" dirty="0">
                <a:solidFill>
                  <a:schemeClr val="accent1"/>
                </a:solidFill>
                <a:effectLst>
                  <a:outerShdw blurRad="38100" dist="38100" dir="2700000" algn="tl">
                    <a:srgbClr val="000000">
                      <a:alpha val="43137"/>
                    </a:srgbClr>
                  </a:outerShdw>
                </a:effectLst>
              </a:rPr>
              <a:t>S</a:t>
            </a:r>
            <a:r>
              <a:rPr lang="pt-BR" sz="4000" b="1" dirty="0">
                <a:solidFill>
                  <a:schemeClr val="accent1">
                    <a:lumMod val="60000"/>
                    <a:lumOff val="40000"/>
                  </a:schemeClr>
                </a:solidFill>
                <a:effectLst>
                  <a:outerShdw blurRad="38100" dist="38100" dir="2700000" algn="tl">
                    <a:srgbClr val="000000">
                      <a:alpha val="43137"/>
                    </a:srgbClr>
                  </a:outerShdw>
                </a:effectLst>
              </a:rPr>
              <a:t>O</a:t>
            </a:r>
            <a:r>
              <a:rPr lang="pt-BR" sz="4000" b="1" dirty="0">
                <a:solidFill>
                  <a:schemeClr val="accent4">
                    <a:lumMod val="60000"/>
                    <a:lumOff val="40000"/>
                  </a:schemeClr>
                </a:solidFill>
                <a:effectLst>
                  <a:outerShdw blurRad="38100" dist="38100" dir="2700000" algn="tl">
                    <a:srgbClr val="000000">
                      <a:alpha val="43137"/>
                    </a:srgbClr>
                  </a:outerShdw>
                </a:effectLst>
              </a:rPr>
              <a:t>C</a:t>
            </a:r>
            <a:r>
              <a:rPr lang="pt-BR" sz="4000" b="1" dirty="0">
                <a:solidFill>
                  <a:schemeClr val="bg1">
                    <a:lumMod val="75000"/>
                  </a:schemeClr>
                </a:solidFill>
                <a:effectLst>
                  <a:outerShdw blurRad="38100" dist="38100" dir="2700000" algn="tl">
                    <a:srgbClr val="000000">
                      <a:alpha val="43137"/>
                    </a:srgbClr>
                  </a:outerShdw>
                </a:effectLst>
              </a:rPr>
              <a:t>I</a:t>
            </a:r>
            <a:r>
              <a:rPr lang="pt-BR" sz="4000" b="1" dirty="0">
                <a:solidFill>
                  <a:srgbClr val="FFFF00"/>
                </a:solidFill>
                <a:effectLst>
                  <a:outerShdw blurRad="38100" dist="38100" dir="2700000" algn="tl">
                    <a:srgbClr val="000000">
                      <a:alpha val="43137"/>
                    </a:srgbClr>
                  </a:outerShdw>
                </a:effectLst>
              </a:rPr>
              <a:t>A</a:t>
            </a:r>
            <a:r>
              <a:rPr lang="pt-BR" sz="4000" b="1" dirty="0">
                <a:solidFill>
                  <a:srgbClr val="FF0000"/>
                </a:solidFill>
                <a:effectLst>
                  <a:outerShdw blurRad="38100" dist="38100" dir="2700000" algn="tl">
                    <a:srgbClr val="000000">
                      <a:alpha val="43137"/>
                    </a:srgbClr>
                  </a:outerShdw>
                </a:effectLst>
              </a:rPr>
              <a:t>L</a:t>
            </a:r>
            <a:r>
              <a:rPr lang="pt-BR" sz="4000" b="1" dirty="0">
                <a:solidFill>
                  <a:schemeClr val="bg1"/>
                </a:solidFill>
                <a:effectLst>
                  <a:outerShdw blurRad="38100" dist="38100" dir="2700000" algn="tl">
                    <a:srgbClr val="000000">
                      <a:alpha val="43137"/>
                    </a:srgbClr>
                  </a:outerShdw>
                </a:effectLst>
              </a:rPr>
              <a:t> </a:t>
            </a:r>
            <a:r>
              <a:rPr lang="pt-BR" sz="4000" b="1" dirty="0">
                <a:solidFill>
                  <a:srgbClr val="7030A0"/>
                </a:solidFill>
                <a:effectLst>
                  <a:outerShdw blurRad="38100" dist="38100" dir="2700000" algn="tl">
                    <a:srgbClr val="000000">
                      <a:alpha val="43137"/>
                    </a:srgbClr>
                  </a:outerShdw>
                </a:effectLst>
              </a:rPr>
              <a:t>R</a:t>
            </a:r>
            <a:r>
              <a:rPr lang="pt-BR" sz="4000" b="1" dirty="0">
                <a:solidFill>
                  <a:srgbClr val="72CC04"/>
                </a:solidFill>
                <a:effectLst>
                  <a:outerShdw blurRad="38100" dist="38100" dir="2700000" algn="tl">
                    <a:srgbClr val="000000">
                      <a:alpha val="43137"/>
                    </a:srgbClr>
                  </a:outerShdw>
                </a:effectLst>
              </a:rPr>
              <a:t>E</a:t>
            </a:r>
            <a:r>
              <a:rPr lang="pt-BR" sz="4000" b="1" dirty="0">
                <a:solidFill>
                  <a:srgbClr val="FFFF00"/>
                </a:solidFill>
                <a:effectLst>
                  <a:outerShdw blurRad="38100" dist="38100" dir="2700000" algn="tl">
                    <a:srgbClr val="000000">
                      <a:alpha val="43137"/>
                    </a:srgbClr>
                  </a:outerShdw>
                </a:effectLst>
              </a:rPr>
              <a:t>L</a:t>
            </a:r>
            <a:r>
              <a:rPr lang="pt-BR" sz="4000" b="1" dirty="0">
                <a:solidFill>
                  <a:schemeClr val="accent2"/>
                </a:solidFill>
                <a:effectLst>
                  <a:outerShdw blurRad="38100" dist="38100" dir="2700000" algn="tl">
                    <a:srgbClr val="000000">
                      <a:alpha val="43137"/>
                    </a:srgbClr>
                  </a:outerShdw>
                </a:effectLst>
              </a:rPr>
              <a:t>E</a:t>
            </a:r>
            <a:r>
              <a:rPr lang="pt-BR" sz="4000" b="1" dirty="0">
                <a:solidFill>
                  <a:srgbClr val="F254F2"/>
                </a:solidFill>
                <a:effectLst>
                  <a:outerShdw blurRad="38100" dist="38100" dir="2700000" algn="tl">
                    <a:srgbClr val="000000">
                      <a:alpha val="43137"/>
                    </a:srgbClr>
                  </a:outerShdw>
                </a:effectLst>
              </a:rPr>
              <a:t>V</a:t>
            </a:r>
            <a:r>
              <a:rPr lang="pt-BR" sz="4000" b="1" dirty="0">
                <a:solidFill>
                  <a:srgbClr val="0066FF"/>
                </a:solidFill>
                <a:effectLst>
                  <a:outerShdw blurRad="38100" dist="38100" dir="2700000" algn="tl">
                    <a:srgbClr val="000000">
                      <a:alpha val="43137"/>
                    </a:srgbClr>
                  </a:outerShdw>
                </a:effectLst>
              </a:rPr>
              <a:t>A</a:t>
            </a:r>
            <a:r>
              <a:rPr lang="pt-BR" sz="4000" b="1" dirty="0">
                <a:solidFill>
                  <a:srgbClr val="CC66FF"/>
                </a:solidFill>
                <a:effectLst>
                  <a:outerShdw blurRad="38100" dist="38100" dir="2700000" algn="tl">
                    <a:srgbClr val="000000">
                      <a:alpha val="43137"/>
                    </a:srgbClr>
                  </a:outerShdw>
                </a:effectLst>
              </a:rPr>
              <a:t>N</a:t>
            </a:r>
            <a:r>
              <a:rPr lang="pt-BR" sz="4000" b="1" dirty="0">
                <a:solidFill>
                  <a:schemeClr val="bg1"/>
                </a:solidFill>
                <a:effectLst>
                  <a:outerShdw blurRad="38100" dist="38100" dir="2700000" algn="tl">
                    <a:srgbClr val="000000">
                      <a:alpha val="43137"/>
                    </a:srgbClr>
                  </a:outerShdw>
                </a:effectLst>
              </a:rPr>
              <a:t>C</a:t>
            </a:r>
            <a:r>
              <a:rPr lang="pt-BR" sz="4000" b="1" dirty="0">
                <a:solidFill>
                  <a:srgbClr val="00B0F0"/>
                </a:solidFill>
                <a:effectLst>
                  <a:outerShdw blurRad="38100" dist="38100" dir="2700000" algn="tl">
                    <a:srgbClr val="000000">
                      <a:alpha val="43137"/>
                    </a:srgbClr>
                  </a:outerShdw>
                </a:effectLst>
              </a:rPr>
              <a:t>E</a:t>
            </a:r>
          </a:p>
        </p:txBody>
      </p:sp>
    </p:spTree>
    <p:extLst>
      <p:ext uri="{BB962C8B-B14F-4D97-AF65-F5344CB8AC3E}">
        <p14:creationId xmlns:p14="http://schemas.microsoft.com/office/powerpoint/2010/main" val="1324016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a:extLst>
              <a:ext uri="{FF2B5EF4-FFF2-40B4-BE49-F238E27FC236}">
                <a16:creationId xmlns:a16="http://schemas.microsoft.com/office/drawing/2014/main" id="{BABBC8B0-3234-45F4-AB62-EF0F8AE73118}"/>
              </a:ext>
            </a:extLst>
          </p:cNvPr>
          <p:cNvSpPr>
            <a:spLocks noGrp="1"/>
          </p:cNvSpPr>
          <p:nvPr>
            <p:ph type="title"/>
          </p:nvPr>
        </p:nvSpPr>
        <p:spPr>
          <a:xfrm>
            <a:off x="6261371" y="3788708"/>
            <a:ext cx="5517608" cy="1499267"/>
          </a:xfrm>
        </p:spPr>
        <p:txBody>
          <a:bodyPr>
            <a:noAutofit/>
          </a:bodyPr>
          <a:lstStyle/>
          <a:p>
            <a:pPr algn="ctr"/>
            <a:r>
              <a:rPr lang="pt-BR" sz="2600" b="1" dirty="0" err="1">
                <a:solidFill>
                  <a:schemeClr val="tx1"/>
                </a:solidFill>
              </a:rPr>
              <a:t>Thank</a:t>
            </a:r>
            <a:r>
              <a:rPr lang="pt-BR" sz="2600" b="1" dirty="0">
                <a:solidFill>
                  <a:schemeClr val="tx1"/>
                </a:solidFill>
              </a:rPr>
              <a:t> </a:t>
            </a:r>
            <a:r>
              <a:rPr lang="pt-BR" sz="2600" b="1" dirty="0" err="1">
                <a:solidFill>
                  <a:schemeClr val="tx1"/>
                </a:solidFill>
              </a:rPr>
              <a:t>you</a:t>
            </a:r>
            <a:r>
              <a:rPr lang="pt-BR" sz="2600" b="1" dirty="0">
                <a:solidFill>
                  <a:schemeClr val="tx1"/>
                </a:solidFill>
              </a:rPr>
              <a:t> </a:t>
            </a:r>
            <a:r>
              <a:rPr lang="pt-BR" sz="2600" b="1" dirty="0" err="1">
                <a:solidFill>
                  <a:schemeClr val="tx1"/>
                </a:solidFill>
              </a:rPr>
              <a:t>very</a:t>
            </a:r>
            <a:r>
              <a:rPr lang="pt-BR" sz="2600" b="1" dirty="0">
                <a:solidFill>
                  <a:schemeClr val="tx1"/>
                </a:solidFill>
              </a:rPr>
              <a:t> </a:t>
            </a:r>
            <a:r>
              <a:rPr lang="pt-BR" sz="2600" b="1" dirty="0" err="1">
                <a:solidFill>
                  <a:schemeClr val="tx1"/>
                </a:solidFill>
              </a:rPr>
              <a:t>much</a:t>
            </a:r>
            <a:r>
              <a:rPr lang="pt-BR" sz="2600" b="1" dirty="0">
                <a:solidFill>
                  <a:schemeClr val="tx1"/>
                </a:solidFill>
              </a:rPr>
              <a:t>!</a:t>
            </a:r>
            <a:br>
              <a:rPr lang="pt-BR" sz="2600" b="1" dirty="0">
                <a:solidFill>
                  <a:schemeClr val="tx1"/>
                </a:solidFill>
              </a:rPr>
            </a:br>
            <a:r>
              <a:rPr lang="pt-BR" sz="2600" dirty="0">
                <a:solidFill>
                  <a:schemeClr val="tx1"/>
                </a:solidFill>
              </a:rPr>
              <a:t>(84) 996-087-119</a:t>
            </a:r>
            <a:br>
              <a:rPr lang="pt-BR" sz="2600" dirty="0">
                <a:solidFill>
                  <a:schemeClr val="tx1"/>
                </a:solidFill>
              </a:rPr>
            </a:br>
            <a:r>
              <a:rPr lang="pt-BR" sz="2600" dirty="0">
                <a:solidFill>
                  <a:schemeClr val="tx1"/>
                </a:solidFill>
                <a:hlinkClick r:id="rId2"/>
              </a:rPr>
              <a:t>cristianebrito1978@gmail.com</a:t>
            </a:r>
            <a:r>
              <a:rPr lang="pt-BR" sz="2600" dirty="0">
                <a:solidFill>
                  <a:schemeClr val="tx1"/>
                </a:solidFill>
              </a:rPr>
              <a:t> </a:t>
            </a:r>
          </a:p>
        </p:txBody>
      </p:sp>
      <p:pic>
        <p:nvPicPr>
          <p:cNvPr id="1034" name="Picture 10" descr="Power puff girl png 1 » PNG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695" y="338624"/>
            <a:ext cx="5707274" cy="4949351"/>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338470" y="5756414"/>
            <a:ext cx="10721007" cy="446276"/>
          </a:xfrm>
          <a:prstGeom prst="rect">
            <a:avLst/>
          </a:prstGeom>
        </p:spPr>
        <p:txBody>
          <a:bodyPr wrap="square">
            <a:spAutoFit/>
          </a:bodyPr>
          <a:lstStyle/>
          <a:p>
            <a:r>
              <a:rPr lang="pt-BR" sz="2300" b="1" dirty="0">
                <a:hlinkClick r:id="rId4"/>
              </a:rPr>
              <a:t>https://docente.ifrn.edu.br/cristianecruz/projetos-de-extensao/spanglish/</a:t>
            </a:r>
            <a:r>
              <a:rPr lang="pt-BR" sz="2300" b="1" dirty="0"/>
              <a:t> </a:t>
            </a:r>
          </a:p>
        </p:txBody>
      </p:sp>
      <p:pic>
        <p:nvPicPr>
          <p:cNvPr id="5122" name="Picture 2" descr="Gracias por cuidarme - NatuMalta">
            <a:extLst>
              <a:ext uri="{FF2B5EF4-FFF2-40B4-BE49-F238E27FC236}">
                <a16:creationId xmlns:a16="http://schemas.microsoft.com/office/drawing/2014/main" id="{BADC05DD-06D7-4621-A253-07E587FE8B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36150">
            <a:off x="7438892" y="2963341"/>
            <a:ext cx="3153378" cy="10201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ireção Geral divulga novas logomarcas do IFRN Campus Currais ...">
            <a:extLst>
              <a:ext uri="{FF2B5EF4-FFF2-40B4-BE49-F238E27FC236}">
                <a16:creationId xmlns:a16="http://schemas.microsoft.com/office/drawing/2014/main" id="{80F072D4-1941-4EA4-86FF-5845EB1F84EE}"/>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952383" y="178050"/>
            <a:ext cx="2054086" cy="234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50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Symbiosis wanted ad: text, images, music, video | Glogster EDU ...">
            <a:extLst>
              <a:ext uri="{FF2B5EF4-FFF2-40B4-BE49-F238E27FC236}">
                <a16:creationId xmlns:a16="http://schemas.microsoft.com/office/drawing/2014/main" id="{7909E971-E11C-4989-ACE5-CC59780D9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Symbiosis wanted ad: text, images, music, video | Glogster EDU ...">
            <a:extLst>
              <a:ext uri="{FF2B5EF4-FFF2-40B4-BE49-F238E27FC236}">
                <a16:creationId xmlns:a16="http://schemas.microsoft.com/office/drawing/2014/main" id="{FC90BD70-36B9-432E-8DEA-3AD2D9AB9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9" y="2743200"/>
            <a:ext cx="7315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638011" y="1285458"/>
            <a:ext cx="10726057" cy="3395102"/>
          </a:xfrm>
        </p:spPr>
        <p:txBody>
          <a:bodyPr>
            <a:noAutofit/>
          </a:bodyPr>
          <a:lstStyle/>
          <a:p>
            <a:pPr marL="0" indent="0" algn="just">
              <a:buNone/>
            </a:pPr>
            <a:r>
              <a:rPr lang="en-US" sz="2800" i="1" dirty="0">
                <a:solidFill>
                  <a:schemeClr val="bg1"/>
                </a:solidFill>
                <a:latin typeface="Batang" panose="02030600000101010101" pitchFamily="18" charset="-127"/>
                <a:ea typeface="Batang" panose="02030600000101010101" pitchFamily="18" charset="-127"/>
              </a:rPr>
              <a:t>“</a:t>
            </a:r>
            <a:r>
              <a:rPr lang="en-US" sz="2800" b="1" i="1" dirty="0">
                <a:solidFill>
                  <a:schemeClr val="bg1"/>
                </a:solidFill>
                <a:latin typeface="Batang" panose="02030600000101010101" pitchFamily="18" charset="-127"/>
                <a:ea typeface="Batang" panose="02030600000101010101" pitchFamily="18" charset="-127"/>
              </a:rPr>
              <a:t>As fashions in language teaching come and go, the teacher in the classroom needs reassurance that there is some bedrock beneath the shifting sands. Once solidly founded on the bedrock, like the sea anemone, the teacher can sway to the rhythms of any tides or currents, without the trauma of being swept away purposelessly. </a:t>
            </a:r>
          </a:p>
          <a:p>
            <a:pPr marL="0" indent="0" algn="just">
              <a:buNone/>
            </a:pPr>
            <a:r>
              <a:rPr lang="en-US" sz="2800" b="1" i="1" dirty="0">
                <a:solidFill>
                  <a:schemeClr val="bg1"/>
                </a:solidFill>
                <a:latin typeface="Batang" panose="02030600000101010101" pitchFamily="18" charset="-127"/>
                <a:ea typeface="Batang" panose="02030600000101010101" pitchFamily="18" charset="-127"/>
              </a:rPr>
              <a:t>(WILGA RIVERS, 1992, p. 373)</a:t>
            </a:r>
          </a:p>
          <a:p>
            <a:pPr algn="just" fontAlgn="base">
              <a:spcBef>
                <a:spcPts val="0"/>
              </a:spcBef>
            </a:pPr>
            <a:endParaRPr lang="en-US" sz="2800" i="1" dirty="0">
              <a:solidFill>
                <a:schemeClr val="bg1"/>
              </a:solidFill>
              <a:latin typeface="Batang" panose="02030600000101010101" pitchFamily="18" charset="-127"/>
              <a:ea typeface="Batang" panose="02030600000101010101" pitchFamily="18" charset="-127"/>
            </a:endParaRPr>
          </a:p>
          <a:p>
            <a:pPr algn="just" fontAlgn="base">
              <a:spcBef>
                <a:spcPts val="0"/>
              </a:spcBef>
            </a:pPr>
            <a:endParaRPr lang="en-US" sz="2800" i="1" dirty="0">
              <a:solidFill>
                <a:schemeClr val="bg1"/>
              </a:solidFill>
              <a:latin typeface="Batang" panose="02030600000101010101" pitchFamily="18" charset="-127"/>
              <a:ea typeface="Batang" panose="02030600000101010101" pitchFamily="18" charset="-127"/>
            </a:endParaRPr>
          </a:p>
          <a:p>
            <a:pPr algn="just" fontAlgn="base">
              <a:spcBef>
                <a:spcPts val="0"/>
              </a:spcBef>
            </a:pPr>
            <a:endParaRPr lang="en-US" sz="2800" i="1" dirty="0">
              <a:solidFill>
                <a:schemeClr val="bg1"/>
              </a:solidFill>
              <a:latin typeface="Batang" panose="02030600000101010101" pitchFamily="18" charset="-127"/>
              <a:ea typeface="Batang" panose="02030600000101010101" pitchFamily="18" charset="-127"/>
            </a:endParaRPr>
          </a:p>
          <a:p>
            <a:pPr algn="just" fontAlgn="base">
              <a:spcBef>
                <a:spcPts val="0"/>
              </a:spcBef>
            </a:pPr>
            <a:endParaRPr lang="en-US" sz="2800" i="1" dirty="0">
              <a:solidFill>
                <a:schemeClr val="bg1"/>
              </a:solidFill>
              <a:latin typeface="Batang" panose="02030600000101010101" pitchFamily="18" charset="-127"/>
              <a:ea typeface="Batang" panose="02030600000101010101" pitchFamily="18" charset="-127"/>
            </a:endParaRPr>
          </a:p>
        </p:txBody>
      </p:sp>
      <p:sp>
        <p:nvSpPr>
          <p:cNvPr id="6" name="Título 1">
            <a:extLst>
              <a:ext uri="{FF2B5EF4-FFF2-40B4-BE49-F238E27FC236}">
                <a16:creationId xmlns:a16="http://schemas.microsoft.com/office/drawing/2014/main" id="{B9B2064C-E4B6-48B0-BC48-55CA0C984691}"/>
              </a:ext>
            </a:extLst>
          </p:cNvPr>
          <p:cNvSpPr>
            <a:spLocks noGrp="1"/>
          </p:cNvSpPr>
          <p:nvPr>
            <p:ph type="title"/>
          </p:nvPr>
        </p:nvSpPr>
        <p:spPr>
          <a:xfrm>
            <a:off x="1404730" y="187144"/>
            <a:ext cx="9740348" cy="911170"/>
          </a:xfrm>
        </p:spPr>
        <p:txBody>
          <a:bodyPr>
            <a:noAutofit/>
          </a:bodyPr>
          <a:lstStyle/>
          <a:p>
            <a:r>
              <a:rPr lang="en-US" sz="6000" b="1" dirty="0">
                <a:solidFill>
                  <a:schemeClr val="bg1"/>
                </a:solidFill>
                <a:effectLst>
                  <a:outerShdw blurRad="38100" dist="38100" dir="2700000" algn="tl">
                    <a:srgbClr val="000000">
                      <a:alpha val="43137"/>
                    </a:srgbClr>
                  </a:outerShdw>
                </a:effectLst>
              </a:rPr>
              <a:t>P</a:t>
            </a:r>
            <a:r>
              <a:rPr lang="en-US" sz="6000" b="1" dirty="0">
                <a:solidFill>
                  <a:srgbClr val="0066FF"/>
                </a:solidFill>
                <a:effectLst>
                  <a:outerShdw blurRad="38100" dist="38100" dir="2700000" algn="tl">
                    <a:srgbClr val="000000">
                      <a:alpha val="43137"/>
                    </a:srgbClr>
                  </a:outerShdw>
                </a:effectLst>
              </a:rPr>
              <a:t>O</a:t>
            </a:r>
            <a:r>
              <a:rPr lang="en-US" sz="6000" b="1" dirty="0">
                <a:solidFill>
                  <a:srgbClr val="FF0000"/>
                </a:solidFill>
                <a:effectLst>
                  <a:outerShdw blurRad="38100" dist="38100" dir="2700000" algn="tl">
                    <a:srgbClr val="000000">
                      <a:alpha val="43137"/>
                    </a:srgbClr>
                  </a:outerShdw>
                </a:effectLst>
              </a:rPr>
              <a:t>S</a:t>
            </a:r>
            <a:r>
              <a:rPr lang="en-US" sz="6000" b="1" dirty="0">
                <a:solidFill>
                  <a:schemeClr val="bg2">
                    <a:lumMod val="50000"/>
                  </a:schemeClr>
                </a:solidFill>
                <a:effectLst>
                  <a:outerShdw blurRad="38100" dist="38100" dir="2700000" algn="tl">
                    <a:srgbClr val="000000">
                      <a:alpha val="43137"/>
                    </a:srgbClr>
                  </a:outerShdw>
                </a:effectLst>
              </a:rPr>
              <a:t>T</a:t>
            </a:r>
            <a:r>
              <a:rPr lang="en-US" sz="6000" b="1" dirty="0">
                <a:solidFill>
                  <a:schemeClr val="accent2"/>
                </a:solidFill>
                <a:effectLst>
                  <a:outerShdw blurRad="38100" dist="38100" dir="2700000" algn="tl">
                    <a:srgbClr val="000000">
                      <a:alpha val="43137"/>
                    </a:srgbClr>
                  </a:outerShdw>
                </a:effectLst>
              </a:rPr>
              <a:t>M</a:t>
            </a:r>
            <a:r>
              <a:rPr lang="en-US" sz="6000" b="1" dirty="0">
                <a:solidFill>
                  <a:srgbClr val="F254F2"/>
                </a:solidFill>
                <a:effectLst>
                  <a:outerShdw blurRad="38100" dist="38100" dir="2700000" algn="tl">
                    <a:srgbClr val="000000">
                      <a:alpha val="43137"/>
                    </a:srgbClr>
                  </a:outerShdw>
                </a:effectLst>
              </a:rPr>
              <a:t>E</a:t>
            </a:r>
            <a:r>
              <a:rPr lang="en-US" sz="6000" b="1" dirty="0">
                <a:solidFill>
                  <a:srgbClr val="00B0F0"/>
                </a:solidFill>
                <a:effectLst>
                  <a:outerShdw blurRad="38100" dist="38100" dir="2700000" algn="tl">
                    <a:srgbClr val="000000">
                      <a:alpha val="43137"/>
                    </a:srgbClr>
                  </a:outerShdw>
                </a:effectLst>
              </a:rPr>
              <a:t>T</a:t>
            </a:r>
            <a:r>
              <a:rPr lang="en-US" sz="6000" b="1" dirty="0">
                <a:solidFill>
                  <a:srgbClr val="A365D1"/>
                </a:solidFill>
                <a:effectLst>
                  <a:outerShdw blurRad="38100" dist="38100" dir="2700000" algn="tl">
                    <a:srgbClr val="000000">
                      <a:alpha val="43137"/>
                    </a:srgbClr>
                  </a:outerShdw>
                </a:effectLst>
              </a:rPr>
              <a:t>H</a:t>
            </a:r>
            <a:r>
              <a:rPr lang="en-US" sz="6000" b="1" dirty="0">
                <a:solidFill>
                  <a:srgbClr val="72CC04"/>
                </a:solidFill>
                <a:effectLst>
                  <a:outerShdw blurRad="38100" dist="38100" dir="2700000" algn="tl">
                    <a:srgbClr val="000000">
                      <a:alpha val="43137"/>
                    </a:srgbClr>
                  </a:outerShdw>
                </a:effectLst>
              </a:rPr>
              <a:t>O</a:t>
            </a:r>
            <a:r>
              <a:rPr lang="en-US" sz="6000" b="1" dirty="0">
                <a:solidFill>
                  <a:schemeClr val="bg1">
                    <a:lumMod val="50000"/>
                  </a:schemeClr>
                </a:solidFill>
                <a:effectLst>
                  <a:outerShdw blurRad="38100" dist="38100" dir="2700000" algn="tl">
                    <a:srgbClr val="000000">
                      <a:alpha val="43137"/>
                    </a:srgbClr>
                  </a:outerShdw>
                </a:effectLst>
              </a:rPr>
              <a:t>D</a:t>
            </a:r>
            <a:r>
              <a:rPr lang="en-US" sz="6000" b="1" dirty="0">
                <a:solidFill>
                  <a:srgbClr val="4CCA06"/>
                </a:solidFill>
                <a:effectLst>
                  <a:outerShdw blurRad="38100" dist="38100" dir="2700000" algn="tl">
                    <a:srgbClr val="000000">
                      <a:alpha val="43137"/>
                    </a:srgbClr>
                  </a:outerShdw>
                </a:effectLst>
              </a:rPr>
              <a:t> </a:t>
            </a:r>
            <a:r>
              <a:rPr lang="en-US" sz="6000" b="1" dirty="0">
                <a:solidFill>
                  <a:srgbClr val="FFC000"/>
                </a:solidFill>
                <a:effectLst>
                  <a:outerShdw blurRad="38100" dist="38100" dir="2700000" algn="tl">
                    <a:srgbClr val="000000">
                      <a:alpha val="43137"/>
                    </a:srgbClr>
                  </a:outerShdw>
                </a:effectLst>
              </a:rPr>
              <a:t>P</a:t>
            </a:r>
            <a:r>
              <a:rPr lang="en-US" sz="6000" b="1" dirty="0">
                <a:solidFill>
                  <a:schemeClr val="accent1">
                    <a:lumMod val="75000"/>
                  </a:schemeClr>
                </a:solidFill>
                <a:effectLst>
                  <a:outerShdw blurRad="38100" dist="38100" dir="2700000" algn="tl">
                    <a:srgbClr val="000000">
                      <a:alpha val="43137"/>
                    </a:srgbClr>
                  </a:outerShdw>
                </a:effectLst>
              </a:rPr>
              <a:t>E</a:t>
            </a:r>
            <a:r>
              <a:rPr lang="en-US" sz="6000" b="1" dirty="0">
                <a:solidFill>
                  <a:srgbClr val="0066FF"/>
                </a:solidFill>
                <a:effectLst>
                  <a:outerShdw blurRad="38100" dist="38100" dir="2700000" algn="tl">
                    <a:srgbClr val="000000">
                      <a:alpha val="43137"/>
                    </a:srgbClr>
                  </a:outerShdw>
                </a:effectLst>
              </a:rPr>
              <a:t>D</a:t>
            </a:r>
            <a:r>
              <a:rPr lang="en-US" sz="6000" b="1" dirty="0">
                <a:solidFill>
                  <a:srgbClr val="FF0000"/>
                </a:solidFill>
                <a:effectLst>
                  <a:outerShdw blurRad="38100" dist="38100" dir="2700000" algn="tl">
                    <a:srgbClr val="000000">
                      <a:alpha val="43137"/>
                    </a:srgbClr>
                  </a:outerShdw>
                </a:effectLst>
              </a:rPr>
              <a:t>A</a:t>
            </a:r>
            <a:r>
              <a:rPr lang="en-US" sz="6000" b="1" dirty="0">
                <a:solidFill>
                  <a:srgbClr val="72CC04"/>
                </a:solidFill>
                <a:effectLst>
                  <a:outerShdw blurRad="38100" dist="38100" dir="2700000" algn="tl">
                    <a:srgbClr val="000000">
                      <a:alpha val="43137"/>
                    </a:srgbClr>
                  </a:outerShdw>
                </a:effectLst>
              </a:rPr>
              <a:t>G</a:t>
            </a:r>
            <a:r>
              <a:rPr lang="en-US" sz="6000" b="1" dirty="0">
                <a:solidFill>
                  <a:schemeClr val="accent1">
                    <a:lumMod val="60000"/>
                    <a:lumOff val="40000"/>
                  </a:schemeClr>
                </a:solidFill>
                <a:effectLst>
                  <a:outerShdw blurRad="38100" dist="38100" dir="2700000" algn="tl">
                    <a:srgbClr val="000000">
                      <a:alpha val="43137"/>
                    </a:srgbClr>
                  </a:outerShdw>
                </a:effectLst>
              </a:rPr>
              <a:t>O</a:t>
            </a:r>
            <a:r>
              <a:rPr lang="en-US" sz="6000" b="1" dirty="0">
                <a:solidFill>
                  <a:srgbClr val="F254F2"/>
                </a:solidFill>
                <a:effectLst>
                  <a:outerShdw blurRad="38100" dist="38100" dir="2700000" algn="tl">
                    <a:srgbClr val="000000">
                      <a:alpha val="43137"/>
                    </a:srgbClr>
                  </a:outerShdw>
                </a:effectLst>
              </a:rPr>
              <a:t>G</a:t>
            </a:r>
            <a:r>
              <a:rPr lang="en-US" sz="6000" b="1" dirty="0">
                <a:solidFill>
                  <a:srgbClr val="A365D1"/>
                </a:solidFill>
                <a:effectLst>
                  <a:outerShdw blurRad="38100" dist="38100" dir="2700000" algn="tl">
                    <a:srgbClr val="000000">
                      <a:alpha val="43137"/>
                    </a:srgbClr>
                  </a:outerShdw>
                </a:effectLst>
              </a:rPr>
              <a:t>Y</a:t>
            </a:r>
            <a:endParaRPr lang="pt-BR" sz="6000" b="1" dirty="0">
              <a:solidFill>
                <a:srgbClr val="A365D1"/>
              </a:solidFill>
              <a:effectLst>
                <a:outerShdw blurRad="38100" dist="38100" dir="2700000" algn="tl">
                  <a:srgbClr val="000000">
                    <a:alpha val="43137"/>
                  </a:srgbClr>
                </a:outerShdw>
              </a:effectLst>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0553" y="5080377"/>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a:extLst>
              <a:ext uri="{FF2B5EF4-FFF2-40B4-BE49-F238E27FC236}">
                <a16:creationId xmlns:a16="http://schemas.microsoft.com/office/drawing/2014/main" id="{7CD0F393-CA78-419C-A27B-1B55E37A6560}"/>
              </a:ext>
            </a:extLst>
          </p:cNvPr>
          <p:cNvPicPr>
            <a:picLocks noChangeAspect="1"/>
          </p:cNvPicPr>
          <p:nvPr/>
        </p:nvPicPr>
        <p:blipFill>
          <a:blip r:embed="rId4"/>
          <a:stretch>
            <a:fillRect/>
          </a:stretch>
        </p:blipFill>
        <p:spPr>
          <a:xfrm>
            <a:off x="1541506" y="5129236"/>
            <a:ext cx="381000" cy="1683106"/>
          </a:xfrm>
          <a:prstGeom prst="rect">
            <a:avLst/>
          </a:prstGeom>
        </p:spPr>
      </p:pic>
      <p:pic>
        <p:nvPicPr>
          <p:cNvPr id="8" name="Imagem 7">
            <a:extLst>
              <a:ext uri="{FF2B5EF4-FFF2-40B4-BE49-F238E27FC236}">
                <a16:creationId xmlns:a16="http://schemas.microsoft.com/office/drawing/2014/main" id="{CFD11A75-958B-4ECB-B6BD-59EB944201A1}"/>
              </a:ext>
            </a:extLst>
          </p:cNvPr>
          <p:cNvPicPr>
            <a:picLocks noChangeAspect="1"/>
          </p:cNvPicPr>
          <p:nvPr/>
        </p:nvPicPr>
        <p:blipFill>
          <a:blip r:embed="rId4"/>
          <a:stretch>
            <a:fillRect/>
          </a:stretch>
        </p:blipFill>
        <p:spPr>
          <a:xfrm>
            <a:off x="39756" y="5115982"/>
            <a:ext cx="235660" cy="1696359"/>
          </a:xfrm>
          <a:prstGeom prst="rect">
            <a:avLst/>
          </a:prstGeom>
        </p:spPr>
      </p:pic>
      <p:pic>
        <p:nvPicPr>
          <p:cNvPr id="9" name="Imagem 8">
            <a:extLst>
              <a:ext uri="{FF2B5EF4-FFF2-40B4-BE49-F238E27FC236}">
                <a16:creationId xmlns:a16="http://schemas.microsoft.com/office/drawing/2014/main" id="{33A431BC-2349-40ED-AB77-B7185C8254D8}"/>
              </a:ext>
            </a:extLst>
          </p:cNvPr>
          <p:cNvPicPr>
            <a:picLocks noChangeAspect="1"/>
          </p:cNvPicPr>
          <p:nvPr/>
        </p:nvPicPr>
        <p:blipFill>
          <a:blip r:embed="rId4"/>
          <a:stretch>
            <a:fillRect/>
          </a:stretch>
        </p:blipFill>
        <p:spPr>
          <a:xfrm rot="16200000">
            <a:off x="985738" y="3866354"/>
            <a:ext cx="381000" cy="2232775"/>
          </a:xfrm>
          <a:prstGeom prst="rect">
            <a:avLst/>
          </a:prstGeom>
        </p:spPr>
      </p:pic>
    </p:spTree>
    <p:extLst>
      <p:ext uri="{BB962C8B-B14F-4D97-AF65-F5344CB8AC3E}">
        <p14:creationId xmlns:p14="http://schemas.microsoft.com/office/powerpoint/2010/main" val="2730948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Symbiosis wanted ad: text, images, music, video | Glogster EDU ...">
            <a:extLst>
              <a:ext uri="{FF2B5EF4-FFF2-40B4-BE49-F238E27FC236}">
                <a16:creationId xmlns:a16="http://schemas.microsoft.com/office/drawing/2014/main" id="{EF7AE9C4-F5A5-4905-856D-7DF6346B565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ymbiosis wanted ad: text, images, music, video | Glogster EDU ...">
            <a:extLst>
              <a:ext uri="{FF2B5EF4-FFF2-40B4-BE49-F238E27FC236}">
                <a16:creationId xmlns:a16="http://schemas.microsoft.com/office/drawing/2014/main" id="{B5847319-E1E4-478A-9FD3-D146A7DB1E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29234"/>
            <a:ext cx="3247073" cy="172876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715617" y="1026106"/>
            <a:ext cx="10866783" cy="4103128"/>
          </a:xfrm>
        </p:spPr>
        <p:txBody>
          <a:bodyPr>
            <a:noAutofit/>
          </a:bodyPr>
          <a:lstStyle/>
          <a:p>
            <a:pPr marL="0" indent="0" algn="just" fontAlgn="base">
              <a:spcBef>
                <a:spcPts val="0"/>
              </a:spcBef>
              <a:buNone/>
            </a:pPr>
            <a:r>
              <a:rPr lang="en-US" sz="2600" dirty="0">
                <a:solidFill>
                  <a:schemeClr val="bg1"/>
                </a:solidFill>
              </a:rPr>
              <a:t>Classroom teachers have always found it </a:t>
            </a:r>
            <a:r>
              <a:rPr lang="en-US" sz="2600" b="1" dirty="0">
                <a:solidFill>
                  <a:srgbClr val="FFFF00"/>
                </a:solidFill>
              </a:rPr>
              <a:t>difficult</a:t>
            </a:r>
            <a:r>
              <a:rPr lang="en-US" sz="2600" dirty="0">
                <a:solidFill>
                  <a:schemeClr val="bg1"/>
                </a:solidFill>
              </a:rPr>
              <a:t> to use any of the established methods as designed and delivered to them. In fact, even the authors of the two textbooks on methods widely used in the United States were uneasy about the </a:t>
            </a:r>
            <a:r>
              <a:rPr lang="en-US" sz="2600" b="1" dirty="0">
                <a:solidFill>
                  <a:srgbClr val="FFFF00"/>
                </a:solidFill>
              </a:rPr>
              <a:t>efficacy</a:t>
            </a:r>
            <a:r>
              <a:rPr lang="en-US" sz="2600" dirty="0">
                <a:solidFill>
                  <a:schemeClr val="bg1"/>
                </a:solidFill>
              </a:rPr>
              <a:t> of the methods they selected to include in their books, and wisely refrained from recommending any of them for adoption. “Our goal”, Richards and Rodgers (1986, p. VIII) told their readers, “is to enable teachers to become better informed about the </a:t>
            </a:r>
            <a:r>
              <a:rPr lang="en-US" sz="2600" b="1" dirty="0">
                <a:solidFill>
                  <a:srgbClr val="FFFF00"/>
                </a:solidFill>
              </a:rPr>
              <a:t>nature, strengths, and weaknesses of methods </a:t>
            </a:r>
            <a:r>
              <a:rPr lang="en-US" sz="2600" dirty="0">
                <a:solidFill>
                  <a:srgbClr val="FFFF00"/>
                </a:solidFill>
              </a:rPr>
              <a:t>and</a:t>
            </a:r>
            <a:r>
              <a:rPr lang="en-US" sz="2600" b="1" dirty="0">
                <a:solidFill>
                  <a:srgbClr val="FFFF00"/>
                </a:solidFill>
              </a:rPr>
              <a:t> approaches </a:t>
            </a:r>
            <a:r>
              <a:rPr lang="en-US" sz="2600" dirty="0">
                <a:solidFill>
                  <a:schemeClr val="bg1"/>
                </a:solidFill>
              </a:rPr>
              <a:t>so they can better arrive at their </a:t>
            </a:r>
            <a:r>
              <a:rPr lang="en-US" sz="2600" b="1" dirty="0">
                <a:solidFill>
                  <a:srgbClr val="FFFF00"/>
                </a:solidFill>
              </a:rPr>
              <a:t>own judgments and decisions</a:t>
            </a:r>
            <a:r>
              <a:rPr lang="en-US" sz="2600" dirty="0">
                <a:solidFill>
                  <a:srgbClr val="FFFF00"/>
                </a:solidFill>
              </a:rPr>
              <a:t>.”</a:t>
            </a:r>
          </a:p>
          <a:p>
            <a:pPr algn="just" fontAlgn="base">
              <a:spcBef>
                <a:spcPts val="0"/>
              </a:spcBef>
            </a:pPr>
            <a:endParaRPr lang="en-US" sz="2600" b="1" dirty="0">
              <a:solidFill>
                <a:srgbClr val="FFFF00"/>
              </a:solidFill>
            </a:endParaRPr>
          </a:p>
          <a:p>
            <a:pPr algn="just" fontAlgn="base">
              <a:spcBef>
                <a:spcPts val="0"/>
              </a:spcBef>
            </a:pPr>
            <a:endParaRPr lang="en-US" sz="2600" dirty="0">
              <a:solidFill>
                <a:schemeClr val="bg1"/>
              </a:solidFill>
            </a:endParaRPr>
          </a:p>
          <a:p>
            <a:pPr algn="just" fontAlgn="base">
              <a:spcBef>
                <a:spcPts val="0"/>
              </a:spcBef>
            </a:pPr>
            <a:endParaRPr lang="en-US" sz="2600" dirty="0">
              <a:solidFill>
                <a:schemeClr val="bg1"/>
              </a:solidFill>
            </a:endParaRPr>
          </a:p>
          <a:p>
            <a:pPr algn="just" fontAlgn="base">
              <a:spcBef>
                <a:spcPts val="0"/>
              </a:spcBef>
            </a:pPr>
            <a:endParaRPr lang="en-US" sz="2600" dirty="0">
              <a:solidFill>
                <a:schemeClr val="bg1"/>
              </a:solidFill>
            </a:endParaRPr>
          </a:p>
          <a:p>
            <a:pPr algn="just" fontAlgn="base">
              <a:spcBef>
                <a:spcPts val="0"/>
              </a:spcBef>
            </a:pPr>
            <a:endParaRPr lang="en-US" sz="2600" dirty="0">
              <a:solidFill>
                <a:schemeClr val="bg1"/>
              </a:solidFill>
            </a:endParaRPr>
          </a:p>
          <a:p>
            <a:pPr algn="just" fontAlgn="base">
              <a:spcBef>
                <a:spcPts val="0"/>
              </a:spcBef>
            </a:pPr>
            <a:endParaRPr lang="en-US" sz="2600" dirty="0">
              <a:solidFill>
                <a:schemeClr val="bg1"/>
              </a:solidFill>
            </a:endParaRPr>
          </a:p>
          <a:p>
            <a:pPr algn="just" fontAlgn="base">
              <a:spcBef>
                <a:spcPts val="0"/>
              </a:spcBef>
            </a:pPr>
            <a:endParaRPr lang="en-US" sz="2600" dirty="0">
              <a:solidFill>
                <a:schemeClr val="bg1"/>
              </a:solidFill>
            </a:endParaRPr>
          </a:p>
          <a:p>
            <a:pPr algn="just" fontAlgn="base">
              <a:spcBef>
                <a:spcPts val="0"/>
              </a:spcBef>
            </a:pPr>
            <a:endParaRPr lang="en-US" sz="2600" dirty="0">
              <a:solidFill>
                <a:schemeClr val="bg1"/>
              </a:solidFill>
            </a:endParaRPr>
          </a:p>
          <a:p>
            <a:pPr algn="just" fontAlgn="base">
              <a:spcBef>
                <a:spcPts val="0"/>
              </a:spcBef>
            </a:pPr>
            <a:endParaRPr lang="en-US" sz="2600" dirty="0">
              <a:solidFill>
                <a:schemeClr val="bg1"/>
              </a:solidFill>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BAC208A1-8230-437E-AA62-BD9276CCC27E}"/>
              </a:ext>
            </a:extLst>
          </p:cNvPr>
          <p:cNvSpPr>
            <a:spLocks noGrp="1"/>
          </p:cNvSpPr>
          <p:nvPr>
            <p:ph type="title"/>
          </p:nvPr>
        </p:nvSpPr>
        <p:spPr>
          <a:xfrm>
            <a:off x="2771379" y="161870"/>
            <a:ext cx="6755257" cy="702366"/>
          </a:xfrm>
        </p:spPr>
        <p:txBody>
          <a:bodyPr>
            <a:noAutofit/>
          </a:bodyPr>
          <a:lstStyle/>
          <a:p>
            <a:r>
              <a:rPr lang="en-US" sz="4000" b="1" dirty="0">
                <a:solidFill>
                  <a:schemeClr val="bg1"/>
                </a:solidFill>
                <a:effectLst>
                  <a:outerShdw blurRad="38100" dist="38100" dir="2700000" algn="tl">
                    <a:srgbClr val="000000">
                      <a:alpha val="43137"/>
                    </a:srgbClr>
                  </a:outerShdw>
                </a:effectLst>
              </a:rPr>
              <a:t>P</a:t>
            </a:r>
            <a:r>
              <a:rPr lang="en-US" sz="4000" b="1" dirty="0">
                <a:solidFill>
                  <a:srgbClr val="0066FF"/>
                </a:solidFill>
                <a:effectLst>
                  <a:outerShdw blurRad="38100" dist="38100" dir="2700000" algn="tl">
                    <a:srgbClr val="000000">
                      <a:alpha val="43137"/>
                    </a:srgbClr>
                  </a:outerShdw>
                </a:effectLst>
              </a:rPr>
              <a:t>O</a:t>
            </a:r>
            <a:r>
              <a:rPr lang="en-US" sz="4000" b="1" dirty="0">
                <a:solidFill>
                  <a:srgbClr val="FF0000"/>
                </a:solidFill>
                <a:effectLst>
                  <a:outerShdw blurRad="38100" dist="38100" dir="2700000" algn="tl">
                    <a:srgbClr val="000000">
                      <a:alpha val="43137"/>
                    </a:srgbClr>
                  </a:outerShdw>
                </a:effectLst>
              </a:rPr>
              <a:t>S</a:t>
            </a:r>
            <a:r>
              <a:rPr lang="en-US" sz="4000" b="1" dirty="0">
                <a:solidFill>
                  <a:schemeClr val="bg2">
                    <a:lumMod val="50000"/>
                  </a:schemeClr>
                </a:solidFill>
                <a:effectLst>
                  <a:outerShdw blurRad="38100" dist="38100" dir="2700000" algn="tl">
                    <a:srgbClr val="000000">
                      <a:alpha val="43137"/>
                    </a:srgbClr>
                  </a:outerShdw>
                </a:effectLst>
              </a:rPr>
              <a:t>T</a:t>
            </a:r>
            <a:r>
              <a:rPr lang="en-US" sz="4000" b="1" dirty="0">
                <a:solidFill>
                  <a:schemeClr val="accent2"/>
                </a:solidFill>
                <a:effectLst>
                  <a:outerShdw blurRad="38100" dist="38100" dir="2700000" algn="tl">
                    <a:srgbClr val="000000">
                      <a:alpha val="43137"/>
                    </a:srgbClr>
                  </a:outerShdw>
                </a:effectLst>
              </a:rPr>
              <a:t>M</a:t>
            </a:r>
            <a:r>
              <a:rPr lang="en-US" sz="4000" b="1" dirty="0">
                <a:solidFill>
                  <a:srgbClr val="F254F2"/>
                </a:solidFill>
                <a:effectLst>
                  <a:outerShdw blurRad="38100" dist="38100" dir="2700000" algn="tl">
                    <a:srgbClr val="000000">
                      <a:alpha val="43137"/>
                    </a:srgbClr>
                  </a:outerShdw>
                </a:effectLst>
              </a:rPr>
              <a:t>E</a:t>
            </a:r>
            <a:r>
              <a:rPr lang="en-US" sz="4000" b="1" dirty="0">
                <a:solidFill>
                  <a:srgbClr val="00B0F0"/>
                </a:solidFill>
                <a:effectLst>
                  <a:outerShdw blurRad="38100" dist="38100" dir="2700000" algn="tl">
                    <a:srgbClr val="000000">
                      <a:alpha val="43137"/>
                    </a:srgbClr>
                  </a:outerShdw>
                </a:effectLst>
              </a:rPr>
              <a:t>T</a:t>
            </a:r>
            <a:r>
              <a:rPr lang="en-US" sz="4000" b="1" dirty="0">
                <a:solidFill>
                  <a:srgbClr val="A365D1"/>
                </a:solidFill>
                <a:effectLst>
                  <a:outerShdw blurRad="38100" dist="38100" dir="2700000" algn="tl">
                    <a:srgbClr val="000000">
                      <a:alpha val="43137"/>
                    </a:srgbClr>
                  </a:outerShdw>
                </a:effectLst>
              </a:rPr>
              <a:t>H</a:t>
            </a:r>
            <a:r>
              <a:rPr lang="en-US" sz="4000" b="1" dirty="0">
                <a:solidFill>
                  <a:srgbClr val="72CC04"/>
                </a:solidFill>
                <a:effectLst>
                  <a:outerShdw blurRad="38100" dist="38100" dir="2700000" algn="tl">
                    <a:srgbClr val="000000">
                      <a:alpha val="43137"/>
                    </a:srgbClr>
                  </a:outerShdw>
                </a:effectLst>
              </a:rPr>
              <a:t>O</a:t>
            </a:r>
            <a:r>
              <a:rPr lang="en-US" sz="4000" b="1" dirty="0">
                <a:solidFill>
                  <a:schemeClr val="bg1">
                    <a:lumMod val="50000"/>
                  </a:schemeClr>
                </a:solidFill>
                <a:effectLst>
                  <a:outerShdw blurRad="38100" dist="38100" dir="2700000" algn="tl">
                    <a:srgbClr val="000000">
                      <a:alpha val="43137"/>
                    </a:srgbClr>
                  </a:outerShdw>
                </a:effectLst>
              </a:rPr>
              <a:t>D</a:t>
            </a:r>
            <a:r>
              <a:rPr lang="en-US" sz="4000" b="1" dirty="0">
                <a:solidFill>
                  <a:srgbClr val="4CCA06"/>
                </a:solidFill>
                <a:effectLst>
                  <a:outerShdw blurRad="38100" dist="38100" dir="2700000" algn="tl">
                    <a:srgbClr val="000000">
                      <a:alpha val="43137"/>
                    </a:srgbClr>
                  </a:outerShdw>
                </a:effectLst>
              </a:rPr>
              <a:t> </a:t>
            </a:r>
            <a:r>
              <a:rPr lang="en-US" sz="4000" b="1" dirty="0">
                <a:solidFill>
                  <a:srgbClr val="FFC000"/>
                </a:solidFill>
                <a:effectLst>
                  <a:outerShdw blurRad="38100" dist="38100" dir="2700000" algn="tl">
                    <a:srgbClr val="000000">
                      <a:alpha val="43137"/>
                    </a:srgbClr>
                  </a:outerShdw>
                </a:effectLst>
              </a:rPr>
              <a:t>P</a:t>
            </a:r>
            <a:r>
              <a:rPr lang="en-US" sz="4000" b="1" dirty="0">
                <a:solidFill>
                  <a:schemeClr val="accent1">
                    <a:lumMod val="75000"/>
                  </a:schemeClr>
                </a:solidFill>
                <a:effectLst>
                  <a:outerShdw blurRad="38100" dist="38100" dir="2700000" algn="tl">
                    <a:srgbClr val="000000">
                      <a:alpha val="43137"/>
                    </a:srgbClr>
                  </a:outerShdw>
                </a:effectLst>
              </a:rPr>
              <a:t>E</a:t>
            </a:r>
            <a:r>
              <a:rPr lang="en-US" sz="4000" b="1" dirty="0">
                <a:solidFill>
                  <a:srgbClr val="0066FF"/>
                </a:solidFill>
                <a:effectLst>
                  <a:outerShdw blurRad="38100" dist="38100" dir="2700000" algn="tl">
                    <a:srgbClr val="000000">
                      <a:alpha val="43137"/>
                    </a:srgbClr>
                  </a:outerShdw>
                </a:effectLst>
              </a:rPr>
              <a:t>D</a:t>
            </a:r>
            <a:r>
              <a:rPr lang="en-US" sz="4000" b="1" dirty="0">
                <a:solidFill>
                  <a:srgbClr val="FF0000"/>
                </a:solidFill>
                <a:effectLst>
                  <a:outerShdw blurRad="38100" dist="38100" dir="2700000" algn="tl">
                    <a:srgbClr val="000000">
                      <a:alpha val="43137"/>
                    </a:srgbClr>
                  </a:outerShdw>
                </a:effectLst>
              </a:rPr>
              <a:t>A</a:t>
            </a:r>
            <a:r>
              <a:rPr lang="en-US" sz="4000" b="1" dirty="0">
                <a:solidFill>
                  <a:srgbClr val="72CC04"/>
                </a:solidFill>
                <a:effectLst>
                  <a:outerShdw blurRad="38100" dist="38100" dir="2700000" algn="tl">
                    <a:srgbClr val="000000">
                      <a:alpha val="43137"/>
                    </a:srgbClr>
                  </a:outerShdw>
                </a:effectLst>
              </a:rPr>
              <a:t>G</a:t>
            </a:r>
            <a:r>
              <a:rPr lang="en-US" sz="4000" b="1" dirty="0">
                <a:solidFill>
                  <a:schemeClr val="accent1">
                    <a:lumMod val="60000"/>
                    <a:lumOff val="40000"/>
                  </a:schemeClr>
                </a:solidFill>
                <a:effectLst>
                  <a:outerShdw blurRad="38100" dist="38100" dir="2700000" algn="tl">
                    <a:srgbClr val="000000">
                      <a:alpha val="43137"/>
                    </a:srgbClr>
                  </a:outerShdw>
                </a:effectLst>
              </a:rPr>
              <a:t>O</a:t>
            </a:r>
            <a:r>
              <a:rPr lang="en-US" sz="4000" b="1" dirty="0">
                <a:solidFill>
                  <a:srgbClr val="F254F2"/>
                </a:solidFill>
                <a:effectLst>
                  <a:outerShdw blurRad="38100" dist="38100" dir="2700000" algn="tl">
                    <a:srgbClr val="000000">
                      <a:alpha val="43137"/>
                    </a:srgbClr>
                  </a:outerShdw>
                </a:effectLst>
              </a:rPr>
              <a:t>G</a:t>
            </a:r>
            <a:r>
              <a:rPr lang="en-US" sz="4000" b="1" dirty="0">
                <a:solidFill>
                  <a:srgbClr val="A365D1"/>
                </a:solidFill>
                <a:effectLst>
                  <a:outerShdw blurRad="38100" dist="38100" dir="2700000" algn="tl">
                    <a:srgbClr val="000000">
                      <a:alpha val="43137"/>
                    </a:srgbClr>
                  </a:outerShdw>
                </a:effectLst>
              </a:rPr>
              <a:t>Y</a:t>
            </a:r>
            <a:endParaRPr lang="pt-BR" sz="4000" b="1" dirty="0">
              <a:solidFill>
                <a:srgbClr val="A365D1"/>
              </a:solidFill>
              <a:effectLst>
                <a:outerShdw blurRad="38100" dist="38100" dir="2700000" algn="tl">
                  <a:srgbClr val="000000">
                    <a:alpha val="43137"/>
                  </a:srgbClr>
                </a:outerShdw>
              </a:effectLst>
            </a:endParaRPr>
          </a:p>
        </p:txBody>
      </p:sp>
      <p:pic>
        <p:nvPicPr>
          <p:cNvPr id="11" name="Imagem 10">
            <a:extLst>
              <a:ext uri="{FF2B5EF4-FFF2-40B4-BE49-F238E27FC236}">
                <a16:creationId xmlns:a16="http://schemas.microsoft.com/office/drawing/2014/main" id="{252D2441-0FBD-40EB-8C20-B9595AB7D716}"/>
              </a:ext>
            </a:extLst>
          </p:cNvPr>
          <p:cNvPicPr>
            <a:picLocks noChangeAspect="1"/>
          </p:cNvPicPr>
          <p:nvPr/>
        </p:nvPicPr>
        <p:blipFill>
          <a:blip r:embed="rId6"/>
          <a:stretch>
            <a:fillRect/>
          </a:stretch>
        </p:blipFill>
        <p:spPr>
          <a:xfrm>
            <a:off x="1541506" y="5129236"/>
            <a:ext cx="381000" cy="1683106"/>
          </a:xfrm>
          <a:prstGeom prst="rect">
            <a:avLst/>
          </a:prstGeom>
        </p:spPr>
      </p:pic>
      <p:pic>
        <p:nvPicPr>
          <p:cNvPr id="12" name="Imagem 11">
            <a:extLst>
              <a:ext uri="{FF2B5EF4-FFF2-40B4-BE49-F238E27FC236}">
                <a16:creationId xmlns:a16="http://schemas.microsoft.com/office/drawing/2014/main" id="{48AF9B11-40E2-42A2-9E11-737CFCAB915A}"/>
              </a:ext>
            </a:extLst>
          </p:cNvPr>
          <p:cNvPicPr>
            <a:picLocks noChangeAspect="1"/>
          </p:cNvPicPr>
          <p:nvPr/>
        </p:nvPicPr>
        <p:blipFill>
          <a:blip r:embed="rId6"/>
          <a:stretch>
            <a:fillRect/>
          </a:stretch>
        </p:blipFill>
        <p:spPr>
          <a:xfrm>
            <a:off x="39756" y="5115982"/>
            <a:ext cx="235660" cy="1696359"/>
          </a:xfrm>
          <a:prstGeom prst="rect">
            <a:avLst/>
          </a:prstGeom>
        </p:spPr>
      </p:pic>
      <p:pic>
        <p:nvPicPr>
          <p:cNvPr id="13" name="Imagem 12">
            <a:extLst>
              <a:ext uri="{FF2B5EF4-FFF2-40B4-BE49-F238E27FC236}">
                <a16:creationId xmlns:a16="http://schemas.microsoft.com/office/drawing/2014/main" id="{B4BB73D8-D0E7-4328-B1F4-3235C385CBF3}"/>
              </a:ext>
            </a:extLst>
          </p:cNvPr>
          <p:cNvPicPr>
            <a:picLocks noChangeAspect="1"/>
          </p:cNvPicPr>
          <p:nvPr/>
        </p:nvPicPr>
        <p:blipFill>
          <a:blip r:embed="rId6"/>
          <a:stretch>
            <a:fillRect/>
          </a:stretch>
        </p:blipFill>
        <p:spPr>
          <a:xfrm rot="16200000">
            <a:off x="1121105" y="4054728"/>
            <a:ext cx="110268" cy="2232775"/>
          </a:xfrm>
          <a:prstGeom prst="rect">
            <a:avLst/>
          </a:prstGeom>
        </p:spPr>
      </p:pic>
    </p:spTree>
    <p:extLst>
      <p:ext uri="{BB962C8B-B14F-4D97-AF65-F5344CB8AC3E}">
        <p14:creationId xmlns:p14="http://schemas.microsoft.com/office/powerpoint/2010/main" val="1842599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Symbiosis wanted ad: text, images, music, video | Glogster EDU ...">
            <a:extLst>
              <a:ext uri="{FF2B5EF4-FFF2-40B4-BE49-F238E27FC236}">
                <a16:creationId xmlns:a16="http://schemas.microsoft.com/office/drawing/2014/main" id="{EC03C9D8-CB04-4C78-83C1-2866EC615F7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ymbiosis wanted ad: text, images, music, video | Glogster EDU ...">
            <a:extLst>
              <a:ext uri="{FF2B5EF4-FFF2-40B4-BE49-F238E27FC236}">
                <a16:creationId xmlns:a16="http://schemas.microsoft.com/office/drawing/2014/main" id="{333D6B41-B8C1-44D5-B431-2F33219305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29234"/>
            <a:ext cx="3247073" cy="172876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282175" y="702366"/>
            <a:ext cx="11437258" cy="4638261"/>
          </a:xfrm>
        </p:spPr>
        <p:txBody>
          <a:bodyPr>
            <a:noAutofit/>
          </a:bodyPr>
          <a:lstStyle/>
          <a:p>
            <a:pPr marL="0" indent="0" algn="just" fontAlgn="base">
              <a:spcBef>
                <a:spcPts val="0"/>
              </a:spcBef>
              <a:buNone/>
            </a:pPr>
            <a:r>
              <a:rPr lang="en-US" sz="2300" dirty="0">
                <a:solidFill>
                  <a:schemeClr val="bg1"/>
                </a:solidFill>
              </a:rPr>
              <a:t>Larsen-Freeman (1986, p. 1) went a step further and explicitly warned her readers that “the inclusion of a method in this book should not be construed as an </a:t>
            </a:r>
            <a:r>
              <a:rPr lang="en-US" sz="2300" b="1" dirty="0">
                <a:solidFill>
                  <a:srgbClr val="FFFF00"/>
                </a:solidFill>
              </a:rPr>
              <a:t>endorsement</a:t>
            </a:r>
            <a:r>
              <a:rPr lang="en-US" sz="2300" dirty="0">
                <a:solidFill>
                  <a:schemeClr val="bg1"/>
                </a:solidFill>
              </a:rPr>
              <a:t> of that method. What is being recommended is that, in the interest of becoming informed about </a:t>
            </a:r>
            <a:r>
              <a:rPr lang="en-US" sz="2300" b="1" dirty="0">
                <a:solidFill>
                  <a:srgbClr val="FFFF00"/>
                </a:solidFill>
              </a:rPr>
              <a:t>existing choices</a:t>
            </a:r>
            <a:r>
              <a:rPr lang="en-US" sz="2300" dirty="0">
                <a:solidFill>
                  <a:srgbClr val="FFFF00"/>
                </a:solidFill>
              </a:rPr>
              <a:t>,</a:t>
            </a:r>
            <a:r>
              <a:rPr lang="en-US" sz="2300" dirty="0">
                <a:solidFill>
                  <a:schemeClr val="bg1"/>
                </a:solidFill>
              </a:rPr>
              <a:t> you investigate each method” (emphasis as in original).</a:t>
            </a:r>
          </a:p>
          <a:p>
            <a:pPr marL="0" indent="0" algn="just" fontAlgn="base">
              <a:spcBef>
                <a:spcPts val="0"/>
              </a:spcBef>
              <a:buNone/>
            </a:pPr>
            <a:endParaRPr lang="en-US" sz="1500" dirty="0">
              <a:solidFill>
                <a:schemeClr val="bg1"/>
              </a:solidFill>
            </a:endParaRPr>
          </a:p>
          <a:p>
            <a:pPr marL="0" indent="0" algn="just" fontAlgn="base">
              <a:spcBef>
                <a:spcPts val="0"/>
              </a:spcBef>
              <a:buNone/>
            </a:pPr>
            <a:r>
              <a:rPr lang="en-US" sz="2300" dirty="0">
                <a:solidFill>
                  <a:schemeClr val="bg1"/>
                </a:solidFill>
              </a:rPr>
              <a:t>Based on </a:t>
            </a:r>
            <a:r>
              <a:rPr lang="en-US" sz="2300" b="1" dirty="0">
                <a:solidFill>
                  <a:srgbClr val="FFFF00"/>
                </a:solidFill>
              </a:rPr>
              <a:t>theoretical, experimental</a:t>
            </a:r>
            <a:r>
              <a:rPr lang="en-US" sz="2300" b="1" dirty="0">
                <a:solidFill>
                  <a:schemeClr val="bg1"/>
                </a:solidFill>
              </a:rPr>
              <a:t>, </a:t>
            </a:r>
            <a:r>
              <a:rPr lang="en-US" sz="2300" dirty="0">
                <a:solidFill>
                  <a:schemeClr val="bg1"/>
                </a:solidFill>
              </a:rPr>
              <a:t>and</a:t>
            </a:r>
            <a:r>
              <a:rPr lang="en-US" sz="2300" b="1" dirty="0">
                <a:solidFill>
                  <a:schemeClr val="bg1"/>
                </a:solidFill>
              </a:rPr>
              <a:t> </a:t>
            </a:r>
            <a:r>
              <a:rPr lang="en-US" sz="2300" b="1" dirty="0">
                <a:solidFill>
                  <a:srgbClr val="FFFF00"/>
                </a:solidFill>
              </a:rPr>
              <a:t>experiential</a:t>
            </a:r>
            <a:r>
              <a:rPr lang="en-US" sz="2300" dirty="0">
                <a:solidFill>
                  <a:schemeClr val="bg1"/>
                </a:solidFill>
              </a:rPr>
              <a:t> knowledge, teachers and teacher educators have expressed their </a:t>
            </a:r>
            <a:r>
              <a:rPr lang="en-US" sz="2300" b="1" dirty="0">
                <a:solidFill>
                  <a:srgbClr val="FFFF00"/>
                </a:solidFill>
              </a:rPr>
              <a:t>dissatisfaction</a:t>
            </a:r>
            <a:r>
              <a:rPr lang="en-US" sz="2300" b="1" dirty="0">
                <a:solidFill>
                  <a:schemeClr val="bg1"/>
                </a:solidFill>
              </a:rPr>
              <a:t> </a:t>
            </a:r>
            <a:r>
              <a:rPr lang="en-US" sz="2300" dirty="0">
                <a:solidFill>
                  <a:schemeClr val="bg1"/>
                </a:solidFill>
              </a:rPr>
              <a:t>with method in different ways. Studies by Janet </a:t>
            </a:r>
            <a:r>
              <a:rPr lang="en-US" sz="2300" dirty="0" err="1">
                <a:solidFill>
                  <a:schemeClr val="bg1"/>
                </a:solidFill>
              </a:rPr>
              <a:t>Swaffer</a:t>
            </a:r>
            <a:r>
              <a:rPr lang="en-US" sz="2300" dirty="0">
                <a:solidFill>
                  <a:schemeClr val="bg1"/>
                </a:solidFill>
              </a:rPr>
              <a:t>, Katherine </a:t>
            </a:r>
            <a:r>
              <a:rPr lang="en-US" sz="2300" dirty="0" err="1">
                <a:solidFill>
                  <a:schemeClr val="bg1"/>
                </a:solidFill>
              </a:rPr>
              <a:t>Arens</a:t>
            </a:r>
            <a:r>
              <a:rPr lang="en-US" sz="2300" dirty="0">
                <a:solidFill>
                  <a:schemeClr val="bg1"/>
                </a:solidFill>
              </a:rPr>
              <a:t>, and Martha Morgan (1982), David Nunan (1987), Michael </a:t>
            </a:r>
            <a:r>
              <a:rPr lang="en-US" sz="2300" dirty="0" err="1">
                <a:solidFill>
                  <a:schemeClr val="bg1"/>
                </a:solidFill>
              </a:rPr>
              <a:t>Legutke</a:t>
            </a:r>
            <a:r>
              <a:rPr lang="en-US" sz="2300" dirty="0">
                <a:solidFill>
                  <a:schemeClr val="bg1"/>
                </a:solidFill>
              </a:rPr>
              <a:t> and Howard Thomas (1991), </a:t>
            </a:r>
            <a:r>
              <a:rPr lang="en-US" sz="2300" dirty="0" err="1">
                <a:solidFill>
                  <a:schemeClr val="bg1"/>
                </a:solidFill>
              </a:rPr>
              <a:t>Kumaravadivelu</a:t>
            </a:r>
            <a:r>
              <a:rPr lang="en-US" sz="2300" dirty="0">
                <a:solidFill>
                  <a:schemeClr val="bg1"/>
                </a:solidFill>
              </a:rPr>
              <a:t> (1993b), and others clearly demonstrate that, even as the methodological band played on, practicing teachers have been marching to a different drum.</a:t>
            </a:r>
          </a:p>
          <a:p>
            <a:pPr marL="0" indent="0" algn="just" fontAlgn="base">
              <a:spcBef>
                <a:spcPts val="0"/>
              </a:spcBef>
              <a:buNone/>
            </a:pPr>
            <a:endParaRPr lang="en-US" sz="2300" dirty="0">
              <a:solidFill>
                <a:schemeClr val="bg1"/>
              </a:solidFill>
            </a:endParaRPr>
          </a:p>
          <a:p>
            <a:pPr marL="0" indent="0">
              <a:buNone/>
            </a:pPr>
            <a:endParaRPr lang="en-US" sz="2300" dirty="0">
              <a:solidFill>
                <a:schemeClr val="bg1"/>
              </a:solidFill>
            </a:endParaRPr>
          </a:p>
          <a:p>
            <a:pPr algn="just" fontAlgn="base">
              <a:spcBef>
                <a:spcPts val="0"/>
              </a:spcBef>
            </a:pPr>
            <a:endParaRPr lang="en-US" sz="2300" b="1" dirty="0">
              <a:solidFill>
                <a:schemeClr val="bg1"/>
              </a:solidFill>
            </a:endParaRPr>
          </a:p>
          <a:p>
            <a:pPr algn="just" fontAlgn="base">
              <a:spcBef>
                <a:spcPts val="0"/>
              </a:spcBef>
            </a:pPr>
            <a:endParaRPr lang="en-US" sz="2300" dirty="0">
              <a:solidFill>
                <a:schemeClr val="bg1"/>
              </a:solidFill>
            </a:endParaRPr>
          </a:p>
          <a:p>
            <a:pPr algn="just" fontAlgn="base">
              <a:spcBef>
                <a:spcPts val="0"/>
              </a:spcBef>
            </a:pPr>
            <a:endParaRPr lang="en-US" sz="2300" dirty="0">
              <a:solidFill>
                <a:schemeClr val="bg1"/>
              </a:solidFill>
            </a:endParaRPr>
          </a:p>
          <a:p>
            <a:pPr algn="just" fontAlgn="base">
              <a:spcBef>
                <a:spcPts val="0"/>
              </a:spcBef>
            </a:pPr>
            <a:endParaRPr lang="en-US" sz="2300" dirty="0">
              <a:solidFill>
                <a:schemeClr val="bg1"/>
              </a:solidFill>
            </a:endParaRPr>
          </a:p>
          <a:p>
            <a:pPr algn="just" fontAlgn="base">
              <a:spcBef>
                <a:spcPts val="0"/>
              </a:spcBef>
            </a:pPr>
            <a:endParaRPr lang="en-US" sz="2300" dirty="0">
              <a:solidFill>
                <a:schemeClr val="bg1"/>
              </a:solidFill>
            </a:endParaRPr>
          </a:p>
          <a:p>
            <a:pPr algn="just" fontAlgn="base">
              <a:spcBef>
                <a:spcPts val="0"/>
              </a:spcBef>
            </a:pPr>
            <a:endParaRPr lang="en-US" sz="2300" dirty="0">
              <a:solidFill>
                <a:schemeClr val="bg1"/>
              </a:solidFill>
            </a:endParaRPr>
          </a:p>
          <a:p>
            <a:pPr algn="just" fontAlgn="base">
              <a:spcBef>
                <a:spcPts val="0"/>
              </a:spcBef>
            </a:pPr>
            <a:endParaRPr lang="en-US" sz="2300" dirty="0">
              <a:solidFill>
                <a:schemeClr val="bg1"/>
              </a:solidFill>
            </a:endParaRPr>
          </a:p>
          <a:p>
            <a:pPr algn="just" fontAlgn="base">
              <a:spcBef>
                <a:spcPts val="0"/>
              </a:spcBef>
            </a:pPr>
            <a:endParaRPr lang="en-US" sz="2300" dirty="0">
              <a:solidFill>
                <a:schemeClr val="bg1"/>
              </a:solidFill>
            </a:endParaRPr>
          </a:p>
          <a:p>
            <a:pPr algn="just" fontAlgn="base">
              <a:spcBef>
                <a:spcPts val="0"/>
              </a:spcBef>
            </a:pPr>
            <a:endParaRPr lang="en-US" sz="2300" dirty="0">
              <a:solidFill>
                <a:schemeClr val="bg1"/>
              </a:solidFill>
            </a:endParaRP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BAC208A1-8230-437E-AA62-BD9276CCC27E}"/>
              </a:ext>
            </a:extLst>
          </p:cNvPr>
          <p:cNvSpPr>
            <a:spLocks noGrp="1"/>
          </p:cNvSpPr>
          <p:nvPr>
            <p:ph type="title"/>
          </p:nvPr>
        </p:nvSpPr>
        <p:spPr>
          <a:xfrm>
            <a:off x="2932491" y="0"/>
            <a:ext cx="6755257" cy="702366"/>
          </a:xfrm>
        </p:spPr>
        <p:txBody>
          <a:bodyPr>
            <a:noAutofit/>
          </a:bodyPr>
          <a:lstStyle/>
          <a:p>
            <a:r>
              <a:rPr lang="en-US" sz="4000" b="1" dirty="0">
                <a:solidFill>
                  <a:schemeClr val="bg1"/>
                </a:solidFill>
                <a:effectLst>
                  <a:outerShdw blurRad="38100" dist="38100" dir="2700000" algn="tl">
                    <a:srgbClr val="000000">
                      <a:alpha val="43137"/>
                    </a:srgbClr>
                  </a:outerShdw>
                </a:effectLst>
              </a:rPr>
              <a:t>P</a:t>
            </a:r>
            <a:r>
              <a:rPr lang="en-US" sz="4000" b="1" dirty="0">
                <a:solidFill>
                  <a:srgbClr val="0066FF"/>
                </a:solidFill>
                <a:effectLst>
                  <a:outerShdw blurRad="38100" dist="38100" dir="2700000" algn="tl">
                    <a:srgbClr val="000000">
                      <a:alpha val="43137"/>
                    </a:srgbClr>
                  </a:outerShdw>
                </a:effectLst>
              </a:rPr>
              <a:t>O</a:t>
            </a:r>
            <a:r>
              <a:rPr lang="en-US" sz="4000" b="1" dirty="0">
                <a:solidFill>
                  <a:srgbClr val="FF0000"/>
                </a:solidFill>
                <a:effectLst>
                  <a:outerShdw blurRad="38100" dist="38100" dir="2700000" algn="tl">
                    <a:srgbClr val="000000">
                      <a:alpha val="43137"/>
                    </a:srgbClr>
                  </a:outerShdw>
                </a:effectLst>
              </a:rPr>
              <a:t>S</a:t>
            </a:r>
            <a:r>
              <a:rPr lang="en-US" sz="4000" b="1" dirty="0">
                <a:solidFill>
                  <a:schemeClr val="bg2">
                    <a:lumMod val="50000"/>
                  </a:schemeClr>
                </a:solidFill>
                <a:effectLst>
                  <a:outerShdw blurRad="38100" dist="38100" dir="2700000" algn="tl">
                    <a:srgbClr val="000000">
                      <a:alpha val="43137"/>
                    </a:srgbClr>
                  </a:outerShdw>
                </a:effectLst>
              </a:rPr>
              <a:t>T</a:t>
            </a:r>
            <a:r>
              <a:rPr lang="en-US" sz="4000" b="1" dirty="0">
                <a:solidFill>
                  <a:schemeClr val="accent2"/>
                </a:solidFill>
                <a:effectLst>
                  <a:outerShdw blurRad="38100" dist="38100" dir="2700000" algn="tl">
                    <a:srgbClr val="000000">
                      <a:alpha val="43137"/>
                    </a:srgbClr>
                  </a:outerShdw>
                </a:effectLst>
              </a:rPr>
              <a:t>M</a:t>
            </a:r>
            <a:r>
              <a:rPr lang="en-US" sz="4000" b="1" dirty="0">
                <a:solidFill>
                  <a:srgbClr val="F254F2"/>
                </a:solidFill>
                <a:effectLst>
                  <a:outerShdw blurRad="38100" dist="38100" dir="2700000" algn="tl">
                    <a:srgbClr val="000000">
                      <a:alpha val="43137"/>
                    </a:srgbClr>
                  </a:outerShdw>
                </a:effectLst>
              </a:rPr>
              <a:t>E</a:t>
            </a:r>
            <a:r>
              <a:rPr lang="en-US" sz="4000" b="1" dirty="0">
                <a:solidFill>
                  <a:srgbClr val="00B0F0"/>
                </a:solidFill>
                <a:effectLst>
                  <a:outerShdw blurRad="38100" dist="38100" dir="2700000" algn="tl">
                    <a:srgbClr val="000000">
                      <a:alpha val="43137"/>
                    </a:srgbClr>
                  </a:outerShdw>
                </a:effectLst>
              </a:rPr>
              <a:t>T</a:t>
            </a:r>
            <a:r>
              <a:rPr lang="en-US" sz="4000" b="1" dirty="0">
                <a:solidFill>
                  <a:srgbClr val="A365D1"/>
                </a:solidFill>
                <a:effectLst>
                  <a:outerShdw blurRad="38100" dist="38100" dir="2700000" algn="tl">
                    <a:srgbClr val="000000">
                      <a:alpha val="43137"/>
                    </a:srgbClr>
                  </a:outerShdw>
                </a:effectLst>
              </a:rPr>
              <a:t>H</a:t>
            </a:r>
            <a:r>
              <a:rPr lang="en-US" sz="4000" b="1" dirty="0">
                <a:solidFill>
                  <a:srgbClr val="72CC04"/>
                </a:solidFill>
                <a:effectLst>
                  <a:outerShdw blurRad="38100" dist="38100" dir="2700000" algn="tl">
                    <a:srgbClr val="000000">
                      <a:alpha val="43137"/>
                    </a:srgbClr>
                  </a:outerShdw>
                </a:effectLst>
              </a:rPr>
              <a:t>O</a:t>
            </a:r>
            <a:r>
              <a:rPr lang="en-US" sz="4000" b="1" dirty="0">
                <a:solidFill>
                  <a:schemeClr val="bg1">
                    <a:lumMod val="50000"/>
                  </a:schemeClr>
                </a:solidFill>
                <a:effectLst>
                  <a:outerShdw blurRad="38100" dist="38100" dir="2700000" algn="tl">
                    <a:srgbClr val="000000">
                      <a:alpha val="43137"/>
                    </a:srgbClr>
                  </a:outerShdw>
                </a:effectLst>
              </a:rPr>
              <a:t>D</a:t>
            </a:r>
            <a:r>
              <a:rPr lang="en-US" sz="4000" b="1" dirty="0">
                <a:solidFill>
                  <a:srgbClr val="4CCA06"/>
                </a:solidFill>
                <a:effectLst>
                  <a:outerShdw blurRad="38100" dist="38100" dir="2700000" algn="tl">
                    <a:srgbClr val="000000">
                      <a:alpha val="43137"/>
                    </a:srgbClr>
                  </a:outerShdw>
                </a:effectLst>
              </a:rPr>
              <a:t> </a:t>
            </a:r>
            <a:r>
              <a:rPr lang="en-US" sz="4000" b="1" dirty="0">
                <a:solidFill>
                  <a:srgbClr val="FFC000"/>
                </a:solidFill>
                <a:effectLst>
                  <a:outerShdw blurRad="38100" dist="38100" dir="2700000" algn="tl">
                    <a:srgbClr val="000000">
                      <a:alpha val="43137"/>
                    </a:srgbClr>
                  </a:outerShdw>
                </a:effectLst>
              </a:rPr>
              <a:t>P</a:t>
            </a:r>
            <a:r>
              <a:rPr lang="en-US" sz="4000" b="1" dirty="0">
                <a:solidFill>
                  <a:schemeClr val="accent1">
                    <a:lumMod val="75000"/>
                  </a:schemeClr>
                </a:solidFill>
                <a:effectLst>
                  <a:outerShdw blurRad="38100" dist="38100" dir="2700000" algn="tl">
                    <a:srgbClr val="000000">
                      <a:alpha val="43137"/>
                    </a:srgbClr>
                  </a:outerShdw>
                </a:effectLst>
              </a:rPr>
              <a:t>E</a:t>
            </a:r>
            <a:r>
              <a:rPr lang="en-US" sz="4000" b="1" dirty="0">
                <a:solidFill>
                  <a:srgbClr val="0066FF"/>
                </a:solidFill>
                <a:effectLst>
                  <a:outerShdw blurRad="38100" dist="38100" dir="2700000" algn="tl">
                    <a:srgbClr val="000000">
                      <a:alpha val="43137"/>
                    </a:srgbClr>
                  </a:outerShdw>
                </a:effectLst>
              </a:rPr>
              <a:t>D</a:t>
            </a:r>
            <a:r>
              <a:rPr lang="en-US" sz="4000" b="1" dirty="0">
                <a:solidFill>
                  <a:srgbClr val="FF0000"/>
                </a:solidFill>
                <a:effectLst>
                  <a:outerShdw blurRad="38100" dist="38100" dir="2700000" algn="tl">
                    <a:srgbClr val="000000">
                      <a:alpha val="43137"/>
                    </a:srgbClr>
                  </a:outerShdw>
                </a:effectLst>
              </a:rPr>
              <a:t>A</a:t>
            </a:r>
            <a:r>
              <a:rPr lang="en-US" sz="4000" b="1" dirty="0">
                <a:solidFill>
                  <a:srgbClr val="72CC04"/>
                </a:solidFill>
                <a:effectLst>
                  <a:outerShdw blurRad="38100" dist="38100" dir="2700000" algn="tl">
                    <a:srgbClr val="000000">
                      <a:alpha val="43137"/>
                    </a:srgbClr>
                  </a:outerShdw>
                </a:effectLst>
              </a:rPr>
              <a:t>G</a:t>
            </a:r>
            <a:r>
              <a:rPr lang="en-US" sz="4000" b="1" dirty="0">
                <a:solidFill>
                  <a:schemeClr val="accent1">
                    <a:lumMod val="60000"/>
                    <a:lumOff val="40000"/>
                  </a:schemeClr>
                </a:solidFill>
                <a:effectLst>
                  <a:outerShdw blurRad="38100" dist="38100" dir="2700000" algn="tl">
                    <a:srgbClr val="000000">
                      <a:alpha val="43137"/>
                    </a:srgbClr>
                  </a:outerShdw>
                </a:effectLst>
              </a:rPr>
              <a:t>O</a:t>
            </a:r>
            <a:r>
              <a:rPr lang="en-US" sz="4000" b="1" dirty="0">
                <a:solidFill>
                  <a:srgbClr val="F254F2"/>
                </a:solidFill>
                <a:effectLst>
                  <a:outerShdw blurRad="38100" dist="38100" dir="2700000" algn="tl">
                    <a:srgbClr val="000000">
                      <a:alpha val="43137"/>
                    </a:srgbClr>
                  </a:outerShdw>
                </a:effectLst>
              </a:rPr>
              <a:t>G</a:t>
            </a:r>
            <a:r>
              <a:rPr lang="en-US" sz="4000" b="1" dirty="0">
                <a:solidFill>
                  <a:srgbClr val="A365D1"/>
                </a:solidFill>
                <a:effectLst>
                  <a:outerShdw blurRad="38100" dist="38100" dir="2700000" algn="tl">
                    <a:srgbClr val="000000">
                      <a:alpha val="43137"/>
                    </a:srgbClr>
                  </a:outerShdw>
                </a:effectLst>
              </a:rPr>
              <a:t>Y</a:t>
            </a:r>
            <a:endParaRPr lang="pt-BR" sz="4000" b="1" dirty="0">
              <a:solidFill>
                <a:srgbClr val="A365D1"/>
              </a:solidFill>
              <a:effectLst>
                <a:outerShdw blurRad="38100" dist="38100" dir="2700000" algn="tl">
                  <a:srgbClr val="000000">
                    <a:alpha val="43137"/>
                  </a:srgbClr>
                </a:outerShdw>
              </a:effectLst>
            </a:endParaRPr>
          </a:p>
        </p:txBody>
      </p:sp>
      <p:pic>
        <p:nvPicPr>
          <p:cNvPr id="8" name="Imagem 7">
            <a:extLst>
              <a:ext uri="{FF2B5EF4-FFF2-40B4-BE49-F238E27FC236}">
                <a16:creationId xmlns:a16="http://schemas.microsoft.com/office/drawing/2014/main" id="{AEE79EE1-3B75-4927-B925-0255AF8CD1A3}"/>
              </a:ext>
            </a:extLst>
          </p:cNvPr>
          <p:cNvPicPr>
            <a:picLocks noChangeAspect="1"/>
          </p:cNvPicPr>
          <p:nvPr/>
        </p:nvPicPr>
        <p:blipFill>
          <a:blip r:embed="rId6"/>
          <a:stretch>
            <a:fillRect/>
          </a:stretch>
        </p:blipFill>
        <p:spPr>
          <a:xfrm>
            <a:off x="1541506" y="5168992"/>
            <a:ext cx="381000" cy="1683106"/>
          </a:xfrm>
          <a:prstGeom prst="rect">
            <a:avLst/>
          </a:prstGeom>
        </p:spPr>
      </p:pic>
      <p:pic>
        <p:nvPicPr>
          <p:cNvPr id="9" name="Imagem 8">
            <a:extLst>
              <a:ext uri="{FF2B5EF4-FFF2-40B4-BE49-F238E27FC236}">
                <a16:creationId xmlns:a16="http://schemas.microsoft.com/office/drawing/2014/main" id="{01C829CC-0773-45E5-8B0C-9E31C5983356}"/>
              </a:ext>
            </a:extLst>
          </p:cNvPr>
          <p:cNvPicPr>
            <a:picLocks noChangeAspect="1"/>
          </p:cNvPicPr>
          <p:nvPr/>
        </p:nvPicPr>
        <p:blipFill>
          <a:blip r:embed="rId6"/>
          <a:stretch>
            <a:fillRect/>
          </a:stretch>
        </p:blipFill>
        <p:spPr>
          <a:xfrm>
            <a:off x="39756" y="5155738"/>
            <a:ext cx="235660" cy="1696359"/>
          </a:xfrm>
          <a:prstGeom prst="rect">
            <a:avLst/>
          </a:prstGeom>
        </p:spPr>
      </p:pic>
      <p:pic>
        <p:nvPicPr>
          <p:cNvPr id="10" name="Imagem 9">
            <a:extLst>
              <a:ext uri="{FF2B5EF4-FFF2-40B4-BE49-F238E27FC236}">
                <a16:creationId xmlns:a16="http://schemas.microsoft.com/office/drawing/2014/main" id="{3B70254B-3766-45C9-B00E-4325B1D1BCC5}"/>
              </a:ext>
            </a:extLst>
          </p:cNvPr>
          <p:cNvPicPr>
            <a:picLocks noChangeAspect="1"/>
          </p:cNvPicPr>
          <p:nvPr/>
        </p:nvPicPr>
        <p:blipFill>
          <a:blip r:embed="rId6"/>
          <a:stretch>
            <a:fillRect/>
          </a:stretch>
        </p:blipFill>
        <p:spPr>
          <a:xfrm rot="16200000">
            <a:off x="1121105" y="4054728"/>
            <a:ext cx="110268" cy="2232775"/>
          </a:xfrm>
          <a:prstGeom prst="rect">
            <a:avLst/>
          </a:prstGeom>
        </p:spPr>
      </p:pic>
    </p:spTree>
    <p:extLst>
      <p:ext uri="{BB962C8B-B14F-4D97-AF65-F5344CB8AC3E}">
        <p14:creationId xmlns:p14="http://schemas.microsoft.com/office/powerpoint/2010/main" val="323165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Symbiosis wanted ad: text, images, music, video | Glogster EDU ...">
            <a:extLst>
              <a:ext uri="{FF2B5EF4-FFF2-40B4-BE49-F238E27FC236}">
                <a16:creationId xmlns:a16="http://schemas.microsoft.com/office/drawing/2014/main" id="{94A9B998-B967-4B31-8849-B38B50C097A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Symbiosis wanted ad: text, images, music, video | Glogster EDU ...">
            <a:extLst>
              <a:ext uri="{FF2B5EF4-FFF2-40B4-BE49-F238E27FC236}">
                <a16:creationId xmlns:a16="http://schemas.microsoft.com/office/drawing/2014/main" id="{3950CBE9-4D92-4938-82E0-A527F44CE8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29234"/>
            <a:ext cx="3247073" cy="1728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BAC208A1-8230-437E-AA62-BD9276CCC27E}"/>
              </a:ext>
            </a:extLst>
          </p:cNvPr>
          <p:cNvSpPr>
            <a:spLocks noGrp="1"/>
          </p:cNvSpPr>
          <p:nvPr>
            <p:ph type="title"/>
          </p:nvPr>
        </p:nvSpPr>
        <p:spPr>
          <a:xfrm>
            <a:off x="2965198" y="262812"/>
            <a:ext cx="6755257" cy="702366"/>
          </a:xfrm>
        </p:spPr>
        <p:txBody>
          <a:bodyPr>
            <a:noAutofit/>
          </a:bodyPr>
          <a:lstStyle/>
          <a:p>
            <a:r>
              <a:rPr lang="en-US" sz="4000" b="1" dirty="0">
                <a:solidFill>
                  <a:schemeClr val="bg1"/>
                </a:solidFill>
                <a:effectLst>
                  <a:outerShdw blurRad="38100" dist="38100" dir="2700000" algn="tl">
                    <a:srgbClr val="000000">
                      <a:alpha val="43137"/>
                    </a:srgbClr>
                  </a:outerShdw>
                </a:effectLst>
              </a:rPr>
              <a:t>P</a:t>
            </a:r>
            <a:r>
              <a:rPr lang="en-US" sz="4000" b="1" dirty="0">
                <a:solidFill>
                  <a:srgbClr val="0066FF"/>
                </a:solidFill>
                <a:effectLst>
                  <a:outerShdw blurRad="38100" dist="38100" dir="2700000" algn="tl">
                    <a:srgbClr val="000000">
                      <a:alpha val="43137"/>
                    </a:srgbClr>
                  </a:outerShdw>
                </a:effectLst>
              </a:rPr>
              <a:t>O</a:t>
            </a:r>
            <a:r>
              <a:rPr lang="en-US" sz="4000" b="1" dirty="0">
                <a:solidFill>
                  <a:srgbClr val="FF0000"/>
                </a:solidFill>
                <a:effectLst>
                  <a:outerShdw blurRad="38100" dist="38100" dir="2700000" algn="tl">
                    <a:srgbClr val="000000">
                      <a:alpha val="43137"/>
                    </a:srgbClr>
                  </a:outerShdw>
                </a:effectLst>
              </a:rPr>
              <a:t>S</a:t>
            </a:r>
            <a:r>
              <a:rPr lang="en-US" sz="4000" b="1" dirty="0">
                <a:solidFill>
                  <a:schemeClr val="bg2">
                    <a:lumMod val="50000"/>
                  </a:schemeClr>
                </a:solidFill>
                <a:effectLst>
                  <a:outerShdw blurRad="38100" dist="38100" dir="2700000" algn="tl">
                    <a:srgbClr val="000000">
                      <a:alpha val="43137"/>
                    </a:srgbClr>
                  </a:outerShdw>
                </a:effectLst>
              </a:rPr>
              <a:t>T</a:t>
            </a:r>
            <a:r>
              <a:rPr lang="en-US" sz="4000" b="1" dirty="0">
                <a:solidFill>
                  <a:schemeClr val="accent2"/>
                </a:solidFill>
                <a:effectLst>
                  <a:outerShdw blurRad="38100" dist="38100" dir="2700000" algn="tl">
                    <a:srgbClr val="000000">
                      <a:alpha val="43137"/>
                    </a:srgbClr>
                  </a:outerShdw>
                </a:effectLst>
              </a:rPr>
              <a:t>M</a:t>
            </a:r>
            <a:r>
              <a:rPr lang="en-US" sz="4000" b="1" dirty="0">
                <a:solidFill>
                  <a:srgbClr val="F254F2"/>
                </a:solidFill>
                <a:effectLst>
                  <a:outerShdw blurRad="38100" dist="38100" dir="2700000" algn="tl">
                    <a:srgbClr val="000000">
                      <a:alpha val="43137"/>
                    </a:srgbClr>
                  </a:outerShdw>
                </a:effectLst>
              </a:rPr>
              <a:t>E</a:t>
            </a:r>
            <a:r>
              <a:rPr lang="en-US" sz="4000" b="1" dirty="0">
                <a:solidFill>
                  <a:srgbClr val="00B0F0"/>
                </a:solidFill>
                <a:effectLst>
                  <a:outerShdw blurRad="38100" dist="38100" dir="2700000" algn="tl">
                    <a:srgbClr val="000000">
                      <a:alpha val="43137"/>
                    </a:srgbClr>
                  </a:outerShdw>
                </a:effectLst>
              </a:rPr>
              <a:t>T</a:t>
            </a:r>
            <a:r>
              <a:rPr lang="en-US" sz="4000" b="1" dirty="0">
                <a:solidFill>
                  <a:srgbClr val="A365D1"/>
                </a:solidFill>
                <a:effectLst>
                  <a:outerShdw blurRad="38100" dist="38100" dir="2700000" algn="tl">
                    <a:srgbClr val="000000">
                      <a:alpha val="43137"/>
                    </a:srgbClr>
                  </a:outerShdw>
                </a:effectLst>
              </a:rPr>
              <a:t>H</a:t>
            </a:r>
            <a:r>
              <a:rPr lang="en-US" sz="4000" b="1" dirty="0">
                <a:solidFill>
                  <a:srgbClr val="72CC04"/>
                </a:solidFill>
                <a:effectLst>
                  <a:outerShdw blurRad="38100" dist="38100" dir="2700000" algn="tl">
                    <a:srgbClr val="000000">
                      <a:alpha val="43137"/>
                    </a:srgbClr>
                  </a:outerShdw>
                </a:effectLst>
              </a:rPr>
              <a:t>O</a:t>
            </a:r>
            <a:r>
              <a:rPr lang="en-US" sz="4000" b="1" dirty="0">
                <a:solidFill>
                  <a:schemeClr val="bg1">
                    <a:lumMod val="50000"/>
                  </a:schemeClr>
                </a:solidFill>
                <a:effectLst>
                  <a:outerShdw blurRad="38100" dist="38100" dir="2700000" algn="tl">
                    <a:srgbClr val="000000">
                      <a:alpha val="43137"/>
                    </a:srgbClr>
                  </a:outerShdw>
                </a:effectLst>
              </a:rPr>
              <a:t>D</a:t>
            </a:r>
            <a:r>
              <a:rPr lang="en-US" sz="4000" b="1" dirty="0">
                <a:solidFill>
                  <a:srgbClr val="4CCA06"/>
                </a:solidFill>
                <a:effectLst>
                  <a:outerShdw blurRad="38100" dist="38100" dir="2700000" algn="tl">
                    <a:srgbClr val="000000">
                      <a:alpha val="43137"/>
                    </a:srgbClr>
                  </a:outerShdw>
                </a:effectLst>
              </a:rPr>
              <a:t> </a:t>
            </a:r>
            <a:r>
              <a:rPr lang="en-US" sz="4000" b="1" dirty="0">
                <a:solidFill>
                  <a:srgbClr val="FFC000"/>
                </a:solidFill>
                <a:effectLst>
                  <a:outerShdw blurRad="38100" dist="38100" dir="2700000" algn="tl">
                    <a:srgbClr val="000000">
                      <a:alpha val="43137"/>
                    </a:srgbClr>
                  </a:outerShdw>
                </a:effectLst>
              </a:rPr>
              <a:t>P</a:t>
            </a:r>
            <a:r>
              <a:rPr lang="en-US" sz="4000" b="1" dirty="0">
                <a:solidFill>
                  <a:schemeClr val="accent1">
                    <a:lumMod val="75000"/>
                  </a:schemeClr>
                </a:solidFill>
                <a:effectLst>
                  <a:outerShdw blurRad="38100" dist="38100" dir="2700000" algn="tl">
                    <a:srgbClr val="000000">
                      <a:alpha val="43137"/>
                    </a:srgbClr>
                  </a:outerShdw>
                </a:effectLst>
              </a:rPr>
              <a:t>E</a:t>
            </a:r>
            <a:r>
              <a:rPr lang="en-US" sz="4000" b="1" dirty="0">
                <a:solidFill>
                  <a:srgbClr val="0066FF"/>
                </a:solidFill>
                <a:effectLst>
                  <a:outerShdw blurRad="38100" dist="38100" dir="2700000" algn="tl">
                    <a:srgbClr val="000000">
                      <a:alpha val="43137"/>
                    </a:srgbClr>
                  </a:outerShdw>
                </a:effectLst>
              </a:rPr>
              <a:t>D</a:t>
            </a:r>
            <a:r>
              <a:rPr lang="en-US" sz="4000" b="1" dirty="0">
                <a:solidFill>
                  <a:srgbClr val="FF0000"/>
                </a:solidFill>
                <a:effectLst>
                  <a:outerShdw blurRad="38100" dist="38100" dir="2700000" algn="tl">
                    <a:srgbClr val="000000">
                      <a:alpha val="43137"/>
                    </a:srgbClr>
                  </a:outerShdw>
                </a:effectLst>
              </a:rPr>
              <a:t>A</a:t>
            </a:r>
            <a:r>
              <a:rPr lang="en-US" sz="4000" b="1" dirty="0">
                <a:solidFill>
                  <a:srgbClr val="72CC04"/>
                </a:solidFill>
                <a:effectLst>
                  <a:outerShdw blurRad="38100" dist="38100" dir="2700000" algn="tl">
                    <a:srgbClr val="000000">
                      <a:alpha val="43137"/>
                    </a:srgbClr>
                  </a:outerShdw>
                </a:effectLst>
              </a:rPr>
              <a:t>G</a:t>
            </a:r>
            <a:r>
              <a:rPr lang="en-US" sz="4000" b="1" dirty="0">
                <a:solidFill>
                  <a:schemeClr val="accent1">
                    <a:lumMod val="60000"/>
                    <a:lumOff val="40000"/>
                  </a:schemeClr>
                </a:solidFill>
                <a:effectLst>
                  <a:outerShdw blurRad="38100" dist="38100" dir="2700000" algn="tl">
                    <a:srgbClr val="000000">
                      <a:alpha val="43137"/>
                    </a:srgbClr>
                  </a:outerShdw>
                </a:effectLst>
              </a:rPr>
              <a:t>O</a:t>
            </a:r>
            <a:r>
              <a:rPr lang="en-US" sz="4000" b="1" dirty="0">
                <a:solidFill>
                  <a:srgbClr val="F254F2"/>
                </a:solidFill>
                <a:effectLst>
                  <a:outerShdw blurRad="38100" dist="38100" dir="2700000" algn="tl">
                    <a:srgbClr val="000000">
                      <a:alpha val="43137"/>
                    </a:srgbClr>
                  </a:outerShdw>
                </a:effectLst>
              </a:rPr>
              <a:t>G</a:t>
            </a:r>
            <a:r>
              <a:rPr lang="en-US" sz="4000" b="1" dirty="0">
                <a:solidFill>
                  <a:srgbClr val="A365D1"/>
                </a:solidFill>
                <a:effectLst>
                  <a:outerShdw blurRad="38100" dist="38100" dir="2700000" algn="tl">
                    <a:srgbClr val="000000">
                      <a:alpha val="43137"/>
                    </a:srgbClr>
                  </a:outerShdw>
                </a:effectLst>
              </a:rPr>
              <a:t>Y</a:t>
            </a:r>
            <a:endParaRPr lang="pt-BR" sz="4000" b="1" dirty="0">
              <a:solidFill>
                <a:srgbClr val="A365D1"/>
              </a:solidFill>
              <a:effectLst>
                <a:outerShdw blurRad="38100" dist="38100" dir="2700000" algn="tl">
                  <a:srgbClr val="000000">
                    <a:alpha val="43137"/>
                  </a:srgbClr>
                </a:outerShdw>
              </a:effectLst>
            </a:endParaRP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159498777"/>
              </p:ext>
            </p:extLst>
          </p:nvPr>
        </p:nvGraphicFramePr>
        <p:xfrm>
          <a:off x="310099" y="973968"/>
          <a:ext cx="11571798" cy="4149262"/>
        </p:xfrm>
        <a:graphic>
          <a:graphicData uri="http://schemas.openxmlformats.org/drawingml/2006/table">
            <a:tbl>
              <a:tblPr firstRow="1" bandRow="1">
                <a:tableStyleId>{5C22544A-7EE6-4342-B048-85BDC9FD1C3A}</a:tableStyleId>
              </a:tblPr>
              <a:tblGrid>
                <a:gridCol w="5420139">
                  <a:extLst>
                    <a:ext uri="{9D8B030D-6E8A-4147-A177-3AD203B41FA5}">
                      <a16:colId xmlns:a16="http://schemas.microsoft.com/office/drawing/2014/main" val="2413505156"/>
                    </a:ext>
                  </a:extLst>
                </a:gridCol>
                <a:gridCol w="6151659">
                  <a:extLst>
                    <a:ext uri="{9D8B030D-6E8A-4147-A177-3AD203B41FA5}">
                      <a16:colId xmlns:a16="http://schemas.microsoft.com/office/drawing/2014/main" val="2102045456"/>
                    </a:ext>
                  </a:extLst>
                </a:gridCol>
              </a:tblGrid>
              <a:tr h="516125">
                <a:tc>
                  <a:txBody>
                    <a:bodyPr/>
                    <a:lstStyle/>
                    <a:p>
                      <a:pPr algn="ctr"/>
                      <a:r>
                        <a:rPr lang="pt-BR" sz="2100" b="1" dirty="0"/>
                        <a:t>TEACHERS</a:t>
                      </a:r>
                    </a:p>
                  </a:txBody>
                  <a:tcPr/>
                </a:tc>
                <a:tc>
                  <a:txBody>
                    <a:bodyPr/>
                    <a:lstStyle/>
                    <a:p>
                      <a:pPr algn="ctr"/>
                      <a:r>
                        <a:rPr lang="pt-BR" sz="2100" b="1" dirty="0"/>
                        <a:t>PROBLEM</a:t>
                      </a:r>
                    </a:p>
                  </a:txBody>
                  <a:tcPr/>
                </a:tc>
                <a:extLst>
                  <a:ext uri="{0D108BD9-81ED-4DB2-BD59-A6C34878D82A}">
                    <a16:rowId xmlns:a16="http://schemas.microsoft.com/office/drawing/2014/main" val="3303264411"/>
                  </a:ext>
                </a:extLst>
              </a:tr>
              <a:tr h="1135272">
                <a:tc>
                  <a:txBody>
                    <a:bodyPr/>
                    <a:lstStyle/>
                    <a:p>
                      <a:pPr algn="ctr"/>
                      <a:r>
                        <a:rPr lang="pt-BR" sz="2100" b="1" dirty="0"/>
                        <a:t>TRAINED IN SOME SPECIFIC</a:t>
                      </a:r>
                      <a:r>
                        <a:rPr lang="pt-BR" sz="2100" b="1" baseline="0" dirty="0"/>
                        <a:t> </a:t>
                      </a:r>
                      <a:r>
                        <a:rPr lang="pt-BR" sz="2100" b="1" dirty="0"/>
                        <a:t>METHOD</a:t>
                      </a:r>
                    </a:p>
                  </a:txBody>
                  <a:tcPr/>
                </a:tc>
                <a:tc>
                  <a:txBody>
                    <a:bodyPr/>
                    <a:lstStyle/>
                    <a:p>
                      <a:pPr algn="ctr"/>
                      <a:r>
                        <a:rPr lang="pt-BR" sz="2100" b="1" dirty="0"/>
                        <a:t>DO NOT COFORM WITH THEORETICAL PRINCIPLES AND/OR CLASSROOM PROCEDURES </a:t>
                      </a:r>
                    </a:p>
                  </a:txBody>
                  <a:tcPr/>
                </a:tc>
                <a:extLst>
                  <a:ext uri="{0D108BD9-81ED-4DB2-BD59-A6C34878D82A}">
                    <a16:rowId xmlns:a16="http://schemas.microsoft.com/office/drawing/2014/main" val="1599549146"/>
                  </a:ext>
                </a:extLst>
              </a:tr>
              <a:tr h="809395">
                <a:tc>
                  <a:txBody>
                    <a:bodyPr/>
                    <a:lstStyle/>
                    <a:p>
                      <a:pPr algn="ctr"/>
                      <a:r>
                        <a:rPr lang="pt-BR" sz="2100" b="1" dirty="0"/>
                        <a:t>USING SOME SPECIFIC METHOD</a:t>
                      </a:r>
                    </a:p>
                  </a:txBody>
                  <a:tcPr/>
                </a:tc>
                <a:tc>
                  <a:txBody>
                    <a:bodyPr/>
                    <a:lstStyle/>
                    <a:p>
                      <a:pPr algn="ctr"/>
                      <a:r>
                        <a:rPr lang="pt-BR" sz="2100" b="1" dirty="0"/>
                        <a:t>USING DIFFERENT</a:t>
                      </a:r>
                      <a:r>
                        <a:rPr lang="pt-BR" sz="2100" b="1" baseline="0" dirty="0"/>
                        <a:t> CLASSROOM PROCEDURES</a:t>
                      </a:r>
                      <a:endParaRPr lang="pt-BR" sz="2100" b="1" dirty="0"/>
                    </a:p>
                  </a:txBody>
                  <a:tcPr/>
                </a:tc>
                <a:extLst>
                  <a:ext uri="{0D108BD9-81ED-4DB2-BD59-A6C34878D82A}">
                    <a16:rowId xmlns:a16="http://schemas.microsoft.com/office/drawing/2014/main" val="481751115"/>
                  </a:ext>
                </a:extLst>
              </a:tr>
              <a:tr h="636910">
                <a:tc>
                  <a:txBody>
                    <a:bodyPr/>
                    <a:lstStyle/>
                    <a:p>
                      <a:pPr algn="ctr"/>
                      <a:r>
                        <a:rPr lang="pt-BR" sz="2100" b="1" dirty="0"/>
                        <a:t>CLAIM TO FOLLOW DIFFERENT METHODS</a:t>
                      </a:r>
                    </a:p>
                  </a:txBody>
                  <a:tcPr/>
                </a:tc>
                <a:tc>
                  <a:txBody>
                    <a:bodyPr/>
                    <a:lstStyle/>
                    <a:p>
                      <a:pPr algn="ctr"/>
                      <a:r>
                        <a:rPr lang="pt-BR" sz="2100" b="1" dirty="0"/>
                        <a:t>USING THE SAME CLASSROOM PROCEDURES</a:t>
                      </a:r>
                    </a:p>
                  </a:txBody>
                  <a:tcPr/>
                </a:tc>
                <a:extLst>
                  <a:ext uri="{0D108BD9-81ED-4DB2-BD59-A6C34878D82A}">
                    <a16:rowId xmlns:a16="http://schemas.microsoft.com/office/drawing/2014/main" val="1791178533"/>
                  </a:ext>
                </a:extLst>
              </a:tr>
              <a:tr h="982326">
                <a:tc>
                  <a:txBody>
                    <a:bodyPr/>
                    <a:lstStyle/>
                    <a:p>
                      <a:pPr algn="ctr"/>
                      <a:r>
                        <a:rPr lang="pt-BR" sz="2100" b="1" dirty="0"/>
                        <a:t>OVER TIME, USING </a:t>
                      </a:r>
                      <a:r>
                        <a:rPr lang="en-US" sz="2100" b="1" kern="1200" dirty="0">
                          <a:solidFill>
                            <a:schemeClr val="dk1"/>
                          </a:solidFill>
                          <a:latin typeface="+mn-lt"/>
                          <a:ea typeface="+mn-ea"/>
                          <a:cs typeface="+mn-cs"/>
                        </a:rPr>
                        <a:t>DELINEATED</a:t>
                      </a:r>
                      <a:r>
                        <a:rPr lang="pt-BR" sz="2100" b="1" dirty="0"/>
                        <a:t> TASKHIERARCHY AND WEIGHTED SEQUENCE OF ACTIVITIES</a:t>
                      </a:r>
                    </a:p>
                  </a:txBody>
                  <a:tcPr/>
                </a:tc>
                <a:tc>
                  <a:txBody>
                    <a:bodyPr/>
                    <a:lstStyle/>
                    <a:p>
                      <a:pPr algn="ctr"/>
                      <a:r>
                        <a:rPr lang="pt-BR" sz="2100" b="1" dirty="0"/>
                        <a:t>NOT RELATED TO ANY SPECIFIC METHOD</a:t>
                      </a:r>
                    </a:p>
                  </a:txBody>
                  <a:tcPr/>
                </a:tc>
                <a:extLst>
                  <a:ext uri="{0D108BD9-81ED-4DB2-BD59-A6C34878D82A}">
                    <a16:rowId xmlns:a16="http://schemas.microsoft.com/office/drawing/2014/main" val="1406356118"/>
                  </a:ext>
                </a:extLst>
              </a:tr>
            </a:tbl>
          </a:graphicData>
        </a:graphic>
      </p:graphicFrame>
      <p:pic>
        <p:nvPicPr>
          <p:cNvPr id="11" name="Imagem 10">
            <a:extLst>
              <a:ext uri="{FF2B5EF4-FFF2-40B4-BE49-F238E27FC236}">
                <a16:creationId xmlns:a16="http://schemas.microsoft.com/office/drawing/2014/main" id="{863EFB24-47DD-4023-A68A-5C6C5E00B989}"/>
              </a:ext>
            </a:extLst>
          </p:cNvPr>
          <p:cNvPicPr>
            <a:picLocks noChangeAspect="1"/>
          </p:cNvPicPr>
          <p:nvPr/>
        </p:nvPicPr>
        <p:blipFill>
          <a:blip r:embed="rId6"/>
          <a:stretch>
            <a:fillRect/>
          </a:stretch>
        </p:blipFill>
        <p:spPr>
          <a:xfrm>
            <a:off x="1541506" y="5129236"/>
            <a:ext cx="381000" cy="1683106"/>
          </a:xfrm>
          <a:prstGeom prst="rect">
            <a:avLst/>
          </a:prstGeom>
        </p:spPr>
      </p:pic>
      <p:pic>
        <p:nvPicPr>
          <p:cNvPr id="12" name="Imagem 11">
            <a:extLst>
              <a:ext uri="{FF2B5EF4-FFF2-40B4-BE49-F238E27FC236}">
                <a16:creationId xmlns:a16="http://schemas.microsoft.com/office/drawing/2014/main" id="{408F3700-5408-485C-8E0F-2534CD116742}"/>
              </a:ext>
            </a:extLst>
          </p:cNvPr>
          <p:cNvPicPr>
            <a:picLocks noChangeAspect="1"/>
          </p:cNvPicPr>
          <p:nvPr/>
        </p:nvPicPr>
        <p:blipFill>
          <a:blip r:embed="rId6"/>
          <a:stretch>
            <a:fillRect/>
          </a:stretch>
        </p:blipFill>
        <p:spPr>
          <a:xfrm>
            <a:off x="39756" y="5115982"/>
            <a:ext cx="235660" cy="1696359"/>
          </a:xfrm>
          <a:prstGeom prst="rect">
            <a:avLst/>
          </a:prstGeom>
        </p:spPr>
      </p:pic>
    </p:spTree>
    <p:extLst>
      <p:ext uri="{BB962C8B-B14F-4D97-AF65-F5344CB8AC3E}">
        <p14:creationId xmlns:p14="http://schemas.microsoft.com/office/powerpoint/2010/main" val="358080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2" descr="Symbiosis wanted ad: text, images, music, video | Glogster EDU ...">
            <a:extLst>
              <a:ext uri="{FF2B5EF4-FFF2-40B4-BE49-F238E27FC236}">
                <a16:creationId xmlns:a16="http://schemas.microsoft.com/office/drawing/2014/main" id="{D7366FCB-CD4A-4CB3-B432-0F9C91E9784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 y="0"/>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Symbiosis wanted ad: text, images, music, video | Glogster EDU ...">
            <a:extLst>
              <a:ext uri="{FF2B5EF4-FFF2-40B4-BE49-F238E27FC236}">
                <a16:creationId xmlns:a16="http://schemas.microsoft.com/office/drawing/2014/main" id="{74EB03C0-AE63-4654-B7A0-FABD7529E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29234"/>
            <a:ext cx="3247073" cy="172876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3352802" y="3257357"/>
            <a:ext cx="8656318" cy="2391863"/>
          </a:xfrm>
          <a:noFill/>
        </p:spPr>
        <p:txBody>
          <a:bodyPr>
            <a:noAutofit/>
          </a:bodyPr>
          <a:lstStyle/>
          <a:p>
            <a:pPr marL="0" indent="0" algn="just" fontAlgn="base">
              <a:spcBef>
                <a:spcPts val="0"/>
              </a:spcBef>
              <a:buNone/>
            </a:pPr>
            <a:r>
              <a:rPr lang="en-US" sz="2500" dirty="0">
                <a:solidFill>
                  <a:schemeClr val="bg1"/>
                </a:solidFill>
              </a:rPr>
              <a:t>called for an  </a:t>
            </a:r>
            <a:r>
              <a:rPr lang="en-US" sz="2500" b="1" dirty="0">
                <a:solidFill>
                  <a:srgbClr val="FFFF00"/>
                </a:solidFill>
              </a:rPr>
              <a:t>“anti-methods pedagogy,”</a:t>
            </a:r>
            <a:r>
              <a:rPr lang="en-US" sz="2500" dirty="0">
                <a:solidFill>
                  <a:srgbClr val="FFFF00"/>
                </a:solidFill>
              </a:rPr>
              <a:t> </a:t>
            </a:r>
            <a:r>
              <a:rPr lang="en-US" sz="2500" dirty="0">
                <a:solidFill>
                  <a:schemeClr val="bg1"/>
                </a:solidFill>
              </a:rPr>
              <a:t>declaring that such a pedagogy “should be informed by critical understanding of the </a:t>
            </a:r>
            <a:r>
              <a:rPr lang="en-US" sz="2500" b="1" dirty="0">
                <a:solidFill>
                  <a:srgbClr val="FFFF00"/>
                </a:solidFill>
              </a:rPr>
              <a:t>sociocultural</a:t>
            </a:r>
            <a:r>
              <a:rPr lang="en-US" sz="2500" b="1" dirty="0">
                <a:solidFill>
                  <a:schemeClr val="bg1"/>
                </a:solidFill>
              </a:rPr>
              <a:t> </a:t>
            </a:r>
            <a:r>
              <a:rPr lang="en-US" sz="2500" b="1" dirty="0">
                <a:solidFill>
                  <a:srgbClr val="FFFF00"/>
                </a:solidFill>
              </a:rPr>
              <a:t>context</a:t>
            </a:r>
            <a:r>
              <a:rPr lang="en-US" sz="2500" b="1" dirty="0">
                <a:solidFill>
                  <a:schemeClr val="bg1"/>
                </a:solidFill>
              </a:rPr>
              <a:t> </a:t>
            </a:r>
            <a:r>
              <a:rPr lang="en-US" sz="2500" dirty="0">
                <a:solidFill>
                  <a:schemeClr val="bg1"/>
                </a:solidFill>
              </a:rPr>
              <a:t>that guides our practices so as to </a:t>
            </a:r>
            <a:r>
              <a:rPr lang="en-US" sz="2500" b="1" dirty="0">
                <a:solidFill>
                  <a:srgbClr val="FFFF00"/>
                </a:solidFill>
              </a:rPr>
              <a:t>free us from </a:t>
            </a:r>
            <a:r>
              <a:rPr lang="en-US" sz="2500" dirty="0">
                <a:solidFill>
                  <a:schemeClr val="bg1"/>
                </a:solidFill>
              </a:rPr>
              <a:t>the beaten path of </a:t>
            </a:r>
            <a:r>
              <a:rPr lang="en-US" sz="2500" b="1" dirty="0">
                <a:solidFill>
                  <a:srgbClr val="FFFF00"/>
                </a:solidFill>
              </a:rPr>
              <a:t>methodological</a:t>
            </a:r>
            <a:r>
              <a:rPr lang="en-US" sz="2500" b="1" dirty="0">
                <a:solidFill>
                  <a:schemeClr val="bg1"/>
                </a:solidFill>
              </a:rPr>
              <a:t> </a:t>
            </a:r>
            <a:r>
              <a:rPr lang="en-US" sz="2500" b="1" dirty="0">
                <a:solidFill>
                  <a:srgbClr val="FFFF00"/>
                </a:solidFill>
              </a:rPr>
              <a:t>certainties</a:t>
            </a:r>
            <a:r>
              <a:rPr lang="en-US" sz="2500" b="1" dirty="0">
                <a:solidFill>
                  <a:schemeClr val="bg1"/>
                </a:solidFill>
              </a:rPr>
              <a:t> </a:t>
            </a:r>
            <a:r>
              <a:rPr lang="en-US" sz="2500" dirty="0">
                <a:solidFill>
                  <a:schemeClr val="bg1"/>
                </a:solidFill>
              </a:rPr>
              <a:t>and </a:t>
            </a:r>
            <a:r>
              <a:rPr lang="en-US" sz="2500" b="1" dirty="0">
                <a:solidFill>
                  <a:srgbClr val="FFFF00"/>
                </a:solidFill>
              </a:rPr>
              <a:t>specialisms</a:t>
            </a:r>
            <a:r>
              <a:rPr lang="en-US" sz="2500" dirty="0">
                <a:solidFill>
                  <a:schemeClr val="bg1"/>
                </a:solidFill>
              </a:rPr>
              <a:t>.”</a:t>
            </a:r>
          </a:p>
          <a:p>
            <a:pPr algn="just" fontAlgn="base">
              <a:spcBef>
                <a:spcPts val="0"/>
              </a:spcBef>
            </a:pPr>
            <a:endParaRPr lang="en-US" sz="2500" b="1" dirty="0">
              <a:solidFill>
                <a:schemeClr val="bg1"/>
              </a:solidFill>
            </a:endParaRPr>
          </a:p>
          <a:p>
            <a:pPr algn="just" fontAlgn="base">
              <a:spcBef>
                <a:spcPts val="0"/>
              </a:spcBef>
            </a:pPr>
            <a:endParaRPr lang="en-US" sz="2500" dirty="0">
              <a:solidFill>
                <a:schemeClr val="bg1"/>
              </a:solidFill>
            </a:endParaRPr>
          </a:p>
          <a:p>
            <a:pPr algn="just" fontAlgn="base">
              <a:spcBef>
                <a:spcPts val="0"/>
              </a:spcBef>
            </a:pPr>
            <a:endParaRPr lang="en-US" sz="2500" dirty="0">
              <a:solidFill>
                <a:schemeClr val="bg1"/>
              </a:solidFill>
            </a:endParaRPr>
          </a:p>
          <a:p>
            <a:pPr algn="just" fontAlgn="base">
              <a:spcBef>
                <a:spcPts val="0"/>
              </a:spcBef>
            </a:pPr>
            <a:endParaRPr lang="en-US" sz="2500" dirty="0">
              <a:solidFill>
                <a:schemeClr val="bg1"/>
              </a:solidFill>
            </a:endParaRPr>
          </a:p>
          <a:p>
            <a:pPr algn="just" fontAlgn="base">
              <a:spcBef>
                <a:spcPts val="0"/>
              </a:spcBef>
            </a:pPr>
            <a:endParaRPr lang="en-US" sz="2500" dirty="0">
              <a:solidFill>
                <a:schemeClr val="bg1"/>
              </a:solidFill>
            </a:endParaRPr>
          </a:p>
          <a:p>
            <a:pPr algn="just" fontAlgn="base">
              <a:spcBef>
                <a:spcPts val="0"/>
              </a:spcBef>
            </a:pPr>
            <a:endParaRPr lang="en-US" sz="2500" dirty="0">
              <a:solidFill>
                <a:schemeClr val="bg1"/>
              </a:solidFill>
            </a:endParaRPr>
          </a:p>
          <a:p>
            <a:pPr algn="just" fontAlgn="base">
              <a:spcBef>
                <a:spcPts val="0"/>
              </a:spcBef>
            </a:pPr>
            <a:endParaRPr lang="en-US" sz="2500" dirty="0">
              <a:solidFill>
                <a:schemeClr val="bg1"/>
              </a:solidFill>
            </a:endParaRPr>
          </a:p>
          <a:p>
            <a:pPr algn="just" fontAlgn="base">
              <a:spcBef>
                <a:spcPts val="0"/>
              </a:spcBef>
            </a:pPr>
            <a:endParaRPr lang="en-US" sz="2500" dirty="0">
              <a:solidFill>
                <a:schemeClr val="bg1"/>
              </a:solidFill>
            </a:endParaRPr>
          </a:p>
          <a:p>
            <a:pPr algn="just" fontAlgn="base">
              <a:spcBef>
                <a:spcPts val="0"/>
              </a:spcBef>
            </a:pPr>
            <a:endParaRPr lang="en-US" sz="2500" dirty="0">
              <a:solidFill>
                <a:schemeClr val="bg1"/>
              </a:solidFill>
            </a:endParaRPr>
          </a:p>
        </p:txBody>
      </p:sp>
      <p:sp>
        <p:nvSpPr>
          <p:cNvPr id="5" name="Espaço Reservado para Conteúdo 2">
            <a:extLst>
              <a:ext uri="{FF2B5EF4-FFF2-40B4-BE49-F238E27FC236}">
                <a16:creationId xmlns:a16="http://schemas.microsoft.com/office/drawing/2014/main" id="{C33B5114-800F-46CD-8AA5-4B92D98E15ED}"/>
              </a:ext>
            </a:extLst>
          </p:cNvPr>
          <p:cNvSpPr txBox="1">
            <a:spLocks/>
          </p:cNvSpPr>
          <p:nvPr/>
        </p:nvSpPr>
        <p:spPr>
          <a:xfrm>
            <a:off x="168614" y="340467"/>
            <a:ext cx="3015574" cy="801435"/>
          </a:xfrm>
          <a:prstGeom prst="rect">
            <a:avLst/>
          </a:prstGeom>
          <a:no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fontAlgn="base">
              <a:spcBef>
                <a:spcPts val="0"/>
              </a:spcBef>
              <a:buFont typeface="Wingdings 3" charset="2"/>
              <a:buNone/>
            </a:pPr>
            <a:r>
              <a:rPr lang="en-US" sz="2500" b="1" dirty="0" err="1">
                <a:solidFill>
                  <a:srgbClr val="FFFF00"/>
                </a:solidFill>
              </a:rPr>
              <a:t>Allwright</a:t>
            </a:r>
            <a:r>
              <a:rPr lang="en-US" sz="2500" b="1" dirty="0">
                <a:solidFill>
                  <a:srgbClr val="FFFF00"/>
                </a:solidFill>
              </a:rPr>
              <a:t>, </a:t>
            </a:r>
            <a:r>
              <a:rPr lang="en-US" sz="2500" b="1" dirty="0" err="1">
                <a:solidFill>
                  <a:srgbClr val="FFFF00"/>
                </a:solidFill>
              </a:rPr>
              <a:t>Nunan</a:t>
            </a:r>
            <a:r>
              <a:rPr lang="en-US" sz="2500" b="1" dirty="0">
                <a:solidFill>
                  <a:srgbClr val="FFFF00"/>
                </a:solidFill>
              </a:rPr>
              <a:t>, and Stern</a:t>
            </a: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p:txBody>
      </p:sp>
      <p:sp>
        <p:nvSpPr>
          <p:cNvPr id="6" name="Espaço Reservado para Conteúdo 2">
            <a:extLst>
              <a:ext uri="{FF2B5EF4-FFF2-40B4-BE49-F238E27FC236}">
                <a16:creationId xmlns:a16="http://schemas.microsoft.com/office/drawing/2014/main" id="{C33B5114-800F-46CD-8AA5-4B92D98E15ED}"/>
              </a:ext>
            </a:extLst>
          </p:cNvPr>
          <p:cNvSpPr txBox="1">
            <a:spLocks/>
          </p:cNvSpPr>
          <p:nvPr/>
        </p:nvSpPr>
        <p:spPr>
          <a:xfrm>
            <a:off x="3352803" y="319595"/>
            <a:ext cx="8670583" cy="783397"/>
          </a:xfrm>
          <a:prstGeom prst="rect">
            <a:avLst/>
          </a:prstGeom>
          <a:no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fontAlgn="base">
              <a:spcBef>
                <a:spcPts val="0"/>
              </a:spcBef>
              <a:buFont typeface="Wingdings 3" charset="2"/>
              <a:buNone/>
            </a:pPr>
            <a:r>
              <a:rPr lang="en-US" sz="2500" dirty="0">
                <a:solidFill>
                  <a:schemeClr val="bg1"/>
                </a:solidFill>
              </a:rPr>
              <a:t>pointed out the pedagogic </a:t>
            </a:r>
            <a:r>
              <a:rPr lang="en-US" sz="2500" b="1" dirty="0">
                <a:solidFill>
                  <a:srgbClr val="FFFF00"/>
                </a:solidFill>
              </a:rPr>
              <a:t>limitations</a:t>
            </a:r>
            <a:r>
              <a:rPr lang="en-US" sz="2500" dirty="0">
                <a:solidFill>
                  <a:schemeClr val="bg1"/>
                </a:solidFill>
              </a:rPr>
              <a:t> of the concept of method.</a:t>
            </a:r>
          </a:p>
          <a:p>
            <a:pPr fontAlgn="base">
              <a:spcBef>
                <a:spcPts val="0"/>
              </a:spcBef>
            </a:pPr>
            <a:endParaRPr lang="en-US" sz="2500" dirty="0">
              <a:solidFill>
                <a:schemeClr val="bg1"/>
              </a:solidFill>
            </a:endParaRPr>
          </a:p>
          <a:p>
            <a:pPr fontAlgn="base">
              <a:spcBef>
                <a:spcPts val="0"/>
              </a:spcBef>
            </a:pPr>
            <a:endParaRPr lang="en-US" sz="2500" dirty="0">
              <a:solidFill>
                <a:schemeClr val="bg1"/>
              </a:solidFill>
            </a:endParaRPr>
          </a:p>
          <a:p>
            <a:pPr fontAlgn="base">
              <a:spcBef>
                <a:spcPts val="0"/>
              </a:spcBef>
            </a:pPr>
            <a:endParaRPr lang="en-US" sz="2500" dirty="0">
              <a:solidFill>
                <a:schemeClr val="bg1"/>
              </a:solidFill>
            </a:endParaRPr>
          </a:p>
          <a:p>
            <a:pPr fontAlgn="base">
              <a:spcBef>
                <a:spcPts val="0"/>
              </a:spcBef>
            </a:pPr>
            <a:endParaRPr lang="en-US" sz="2500" dirty="0">
              <a:solidFill>
                <a:schemeClr val="bg1"/>
              </a:solidFill>
            </a:endParaRPr>
          </a:p>
          <a:p>
            <a:pPr fontAlgn="base">
              <a:spcBef>
                <a:spcPts val="0"/>
              </a:spcBef>
            </a:pPr>
            <a:endParaRPr lang="en-US" sz="2500" dirty="0">
              <a:solidFill>
                <a:schemeClr val="bg1"/>
              </a:solidFill>
            </a:endParaRPr>
          </a:p>
          <a:p>
            <a:pPr fontAlgn="base">
              <a:spcBef>
                <a:spcPts val="0"/>
              </a:spcBef>
            </a:pPr>
            <a:endParaRPr lang="en-US" sz="2500" dirty="0">
              <a:solidFill>
                <a:schemeClr val="bg1"/>
              </a:solidFill>
            </a:endParaRPr>
          </a:p>
        </p:txBody>
      </p:sp>
      <p:sp>
        <p:nvSpPr>
          <p:cNvPr id="8" name="Espaço Reservado para Conteúdo 2">
            <a:extLst>
              <a:ext uri="{FF2B5EF4-FFF2-40B4-BE49-F238E27FC236}">
                <a16:creationId xmlns:a16="http://schemas.microsoft.com/office/drawing/2014/main" id="{C33B5114-800F-46CD-8AA5-4B92D98E15ED}"/>
              </a:ext>
            </a:extLst>
          </p:cNvPr>
          <p:cNvSpPr txBox="1">
            <a:spLocks/>
          </p:cNvSpPr>
          <p:nvPr/>
        </p:nvSpPr>
        <p:spPr>
          <a:xfrm>
            <a:off x="149158" y="1212573"/>
            <a:ext cx="3054485" cy="1879284"/>
          </a:xfrm>
          <a:prstGeom prst="rect">
            <a:avLst/>
          </a:prstGeom>
          <a:no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fontAlgn="base">
              <a:spcBef>
                <a:spcPts val="0"/>
              </a:spcBef>
              <a:buFont typeface="Wingdings 3" charset="2"/>
              <a:buNone/>
            </a:pPr>
            <a:endParaRPr lang="en-US" sz="2500" b="1" dirty="0">
              <a:solidFill>
                <a:schemeClr val="bg1"/>
              </a:solidFill>
            </a:endParaRPr>
          </a:p>
          <a:p>
            <a:pPr marL="0" indent="0" algn="ctr" fontAlgn="base">
              <a:spcBef>
                <a:spcPts val="0"/>
              </a:spcBef>
              <a:buFont typeface="Wingdings 3" charset="2"/>
              <a:buNone/>
            </a:pPr>
            <a:r>
              <a:rPr lang="en-US" sz="2500" b="1" dirty="0">
                <a:solidFill>
                  <a:srgbClr val="FFFF00"/>
                </a:solidFill>
              </a:rPr>
              <a:t>Alastair Pennycook (1989)</a:t>
            </a: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p:txBody>
      </p:sp>
      <p:sp>
        <p:nvSpPr>
          <p:cNvPr id="9" name="Espaço Reservado para Conteúdo 2">
            <a:extLst>
              <a:ext uri="{FF2B5EF4-FFF2-40B4-BE49-F238E27FC236}">
                <a16:creationId xmlns:a16="http://schemas.microsoft.com/office/drawing/2014/main" id="{C33B5114-800F-46CD-8AA5-4B92D98E15ED}"/>
              </a:ext>
            </a:extLst>
          </p:cNvPr>
          <p:cNvSpPr txBox="1">
            <a:spLocks/>
          </p:cNvSpPr>
          <p:nvPr/>
        </p:nvSpPr>
        <p:spPr>
          <a:xfrm>
            <a:off x="3352802" y="1208780"/>
            <a:ext cx="8670583" cy="1883077"/>
          </a:xfrm>
          <a:prstGeom prst="rect">
            <a:avLst/>
          </a:prstGeom>
          <a:no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base">
              <a:spcBef>
                <a:spcPts val="0"/>
              </a:spcBef>
              <a:buNone/>
            </a:pPr>
            <a:r>
              <a:rPr lang="en-US" sz="2500" dirty="0">
                <a:solidFill>
                  <a:schemeClr val="bg1"/>
                </a:solidFill>
              </a:rPr>
              <a:t>explained how the concept of method introduces and legitimizes </a:t>
            </a:r>
            <a:r>
              <a:rPr lang="en-US" sz="2500" b="1" dirty="0">
                <a:solidFill>
                  <a:srgbClr val="FFFF00"/>
                </a:solidFill>
              </a:rPr>
              <a:t>“interested knowledge”</a:t>
            </a:r>
            <a:r>
              <a:rPr lang="en-US" sz="2500" b="1" dirty="0">
                <a:solidFill>
                  <a:schemeClr val="bg1"/>
                </a:solidFill>
              </a:rPr>
              <a:t> </a:t>
            </a:r>
            <a:r>
              <a:rPr lang="en-US" sz="2500" dirty="0">
                <a:solidFill>
                  <a:schemeClr val="bg1"/>
                </a:solidFill>
              </a:rPr>
              <a:t>that plays an important role in </a:t>
            </a:r>
            <a:r>
              <a:rPr lang="en-US" sz="2500" b="1" dirty="0">
                <a:solidFill>
                  <a:srgbClr val="FFFF00"/>
                </a:solidFill>
              </a:rPr>
              <a:t>preserving</a:t>
            </a:r>
            <a:r>
              <a:rPr lang="en-US" sz="2500" dirty="0">
                <a:solidFill>
                  <a:schemeClr val="bg1"/>
                </a:solidFill>
              </a:rPr>
              <a:t> and </a:t>
            </a:r>
            <a:r>
              <a:rPr lang="en-US" sz="2500" b="1" dirty="0">
                <a:solidFill>
                  <a:srgbClr val="FFFF00"/>
                </a:solidFill>
              </a:rPr>
              <a:t>promoting</a:t>
            </a:r>
            <a:r>
              <a:rPr lang="en-US" sz="2500" dirty="0">
                <a:solidFill>
                  <a:schemeClr val="bg1"/>
                </a:solidFill>
              </a:rPr>
              <a:t> </a:t>
            </a:r>
            <a:r>
              <a:rPr lang="en-US" sz="2500" b="1" dirty="0">
                <a:solidFill>
                  <a:srgbClr val="FFFF00"/>
                </a:solidFill>
              </a:rPr>
              <a:t>inequities</a:t>
            </a:r>
            <a:r>
              <a:rPr lang="en-US" sz="2500" dirty="0">
                <a:solidFill>
                  <a:schemeClr val="bg1"/>
                </a:solidFill>
              </a:rPr>
              <a:t> between the participants in the learning, teaching, and teacher education processes.</a:t>
            </a:r>
          </a:p>
        </p:txBody>
      </p:sp>
      <p:sp>
        <p:nvSpPr>
          <p:cNvPr id="10" name="Espaço Reservado para Conteúdo 2">
            <a:extLst>
              <a:ext uri="{FF2B5EF4-FFF2-40B4-BE49-F238E27FC236}">
                <a16:creationId xmlns:a16="http://schemas.microsoft.com/office/drawing/2014/main" id="{C33B5114-800F-46CD-8AA5-4B92D98E15ED}"/>
              </a:ext>
            </a:extLst>
          </p:cNvPr>
          <p:cNvSpPr txBox="1">
            <a:spLocks/>
          </p:cNvSpPr>
          <p:nvPr/>
        </p:nvSpPr>
        <p:spPr>
          <a:xfrm>
            <a:off x="168613" y="3247630"/>
            <a:ext cx="3093397" cy="2393004"/>
          </a:xfrm>
          <a:prstGeom prst="rect">
            <a:avLst/>
          </a:prstGeom>
          <a:no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fontAlgn="base">
              <a:spcBef>
                <a:spcPts val="0"/>
              </a:spcBef>
              <a:buFont typeface="Wingdings 3" charset="2"/>
              <a:buNone/>
            </a:pPr>
            <a:endParaRPr lang="en-US" sz="2500" b="1" dirty="0">
              <a:solidFill>
                <a:schemeClr val="bg1"/>
              </a:solidFill>
            </a:endParaRPr>
          </a:p>
          <a:p>
            <a:pPr marL="0" indent="0" algn="ctr" fontAlgn="base">
              <a:spcBef>
                <a:spcPts val="0"/>
              </a:spcBef>
              <a:buFont typeface="Wingdings 3" charset="2"/>
              <a:buNone/>
            </a:pPr>
            <a:r>
              <a:rPr lang="en-US" sz="2500" b="1" dirty="0">
                <a:solidFill>
                  <a:srgbClr val="FFFF00"/>
                </a:solidFill>
              </a:rPr>
              <a:t>Educationist </a:t>
            </a:r>
            <a:r>
              <a:rPr lang="en-US" sz="2500" b="1" dirty="0" err="1">
                <a:solidFill>
                  <a:srgbClr val="FFFF00"/>
                </a:solidFill>
              </a:rPr>
              <a:t>Donaldo</a:t>
            </a:r>
            <a:r>
              <a:rPr lang="en-US" sz="2500" b="1" dirty="0">
                <a:solidFill>
                  <a:srgbClr val="FFFF00"/>
                </a:solidFill>
              </a:rPr>
              <a:t> </a:t>
            </a:r>
            <a:r>
              <a:rPr lang="en-US" sz="2500" b="1" dirty="0" err="1">
                <a:solidFill>
                  <a:srgbClr val="FFFF00"/>
                </a:solidFill>
              </a:rPr>
              <a:t>Macedo</a:t>
            </a:r>
            <a:r>
              <a:rPr lang="en-US" sz="2500" b="1" dirty="0">
                <a:solidFill>
                  <a:srgbClr val="FFFF00"/>
                </a:solidFill>
              </a:rPr>
              <a:t> (1994)</a:t>
            </a: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a:p>
            <a:pPr algn="ctr" fontAlgn="base">
              <a:spcBef>
                <a:spcPts val="0"/>
              </a:spcBef>
            </a:pPr>
            <a:endParaRPr lang="en-US" sz="2500" b="1" dirty="0">
              <a:solidFill>
                <a:schemeClr val="bg1"/>
              </a:solidFill>
            </a:endParaRPr>
          </a:p>
        </p:txBody>
      </p:sp>
      <p:pic>
        <p:nvPicPr>
          <p:cNvPr id="13" name="Picture 2" descr="Direção Geral divulga novas logomarcas do IFRN Campus Currais ...">
            <a:extLst>
              <a:ext uri="{FF2B5EF4-FFF2-40B4-BE49-F238E27FC236}">
                <a16:creationId xmlns:a16="http://schemas.microsoft.com/office/drawing/2014/main" id="{8A2F017A-B9F6-472E-8322-72B88B2293B5}"/>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a:extLst>
              <a:ext uri="{FF2B5EF4-FFF2-40B4-BE49-F238E27FC236}">
                <a16:creationId xmlns:a16="http://schemas.microsoft.com/office/drawing/2014/main" id="{5C0CDD85-DA4A-44A4-82A9-FA3EAE3CBB61}"/>
              </a:ext>
            </a:extLst>
          </p:cNvPr>
          <p:cNvPicPr>
            <a:picLocks noChangeAspect="1"/>
          </p:cNvPicPr>
          <p:nvPr/>
        </p:nvPicPr>
        <p:blipFill>
          <a:blip r:embed="rId6"/>
          <a:stretch>
            <a:fillRect/>
          </a:stretch>
        </p:blipFill>
        <p:spPr>
          <a:xfrm>
            <a:off x="1541506" y="5168992"/>
            <a:ext cx="381000" cy="1683106"/>
          </a:xfrm>
          <a:prstGeom prst="rect">
            <a:avLst/>
          </a:prstGeom>
        </p:spPr>
      </p:pic>
      <p:pic>
        <p:nvPicPr>
          <p:cNvPr id="15" name="Imagem 14">
            <a:extLst>
              <a:ext uri="{FF2B5EF4-FFF2-40B4-BE49-F238E27FC236}">
                <a16:creationId xmlns:a16="http://schemas.microsoft.com/office/drawing/2014/main" id="{8CAD5EFA-14D1-4A1C-8453-401C36803C44}"/>
              </a:ext>
            </a:extLst>
          </p:cNvPr>
          <p:cNvPicPr>
            <a:picLocks noChangeAspect="1"/>
          </p:cNvPicPr>
          <p:nvPr/>
        </p:nvPicPr>
        <p:blipFill>
          <a:blip r:embed="rId6"/>
          <a:stretch>
            <a:fillRect/>
          </a:stretch>
        </p:blipFill>
        <p:spPr>
          <a:xfrm>
            <a:off x="39756" y="5155738"/>
            <a:ext cx="235660" cy="1696359"/>
          </a:xfrm>
          <a:prstGeom prst="rect">
            <a:avLst/>
          </a:prstGeom>
        </p:spPr>
      </p:pic>
      <p:pic>
        <p:nvPicPr>
          <p:cNvPr id="16" name="Imagem 15">
            <a:extLst>
              <a:ext uri="{FF2B5EF4-FFF2-40B4-BE49-F238E27FC236}">
                <a16:creationId xmlns:a16="http://schemas.microsoft.com/office/drawing/2014/main" id="{6078F302-9174-4A16-B706-C759725AE302}"/>
              </a:ext>
            </a:extLst>
          </p:cNvPr>
          <p:cNvPicPr>
            <a:picLocks noChangeAspect="1"/>
          </p:cNvPicPr>
          <p:nvPr/>
        </p:nvPicPr>
        <p:blipFill>
          <a:blip r:embed="rId6"/>
          <a:stretch>
            <a:fillRect/>
          </a:stretch>
        </p:blipFill>
        <p:spPr>
          <a:xfrm rot="16200000">
            <a:off x="985738" y="3919362"/>
            <a:ext cx="381000" cy="2232775"/>
          </a:xfrm>
          <a:prstGeom prst="rect">
            <a:avLst/>
          </a:prstGeom>
        </p:spPr>
      </p:pic>
    </p:spTree>
    <p:extLst>
      <p:ext uri="{BB962C8B-B14F-4D97-AF65-F5344CB8AC3E}">
        <p14:creationId xmlns:p14="http://schemas.microsoft.com/office/powerpoint/2010/main" val="347589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Symbiosis wanted ad: text, images, music, video | Glogster EDU ...">
            <a:extLst>
              <a:ext uri="{FF2B5EF4-FFF2-40B4-BE49-F238E27FC236}">
                <a16:creationId xmlns:a16="http://schemas.microsoft.com/office/drawing/2014/main" id="{A70889C7-D6F8-49E8-8005-68CA6EA09CF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Symbiosis wanted ad: text, images, music, video | Glogster EDU ...">
            <a:extLst>
              <a:ext uri="{FF2B5EF4-FFF2-40B4-BE49-F238E27FC236}">
                <a16:creationId xmlns:a16="http://schemas.microsoft.com/office/drawing/2014/main" id="{608085E7-9D32-4EE0-82C4-0C313420DB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15982"/>
            <a:ext cx="3247073" cy="1728765"/>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C33B5114-800F-46CD-8AA5-4B92D98E15ED}"/>
              </a:ext>
            </a:extLst>
          </p:cNvPr>
          <p:cNvSpPr>
            <a:spLocks noGrp="1"/>
          </p:cNvSpPr>
          <p:nvPr>
            <p:ph idx="1"/>
          </p:nvPr>
        </p:nvSpPr>
        <p:spPr>
          <a:xfrm>
            <a:off x="583660" y="1267890"/>
            <a:ext cx="10872619" cy="560908"/>
          </a:xfrm>
        </p:spPr>
        <p:txBody>
          <a:bodyPr>
            <a:noAutofit/>
          </a:bodyPr>
          <a:lstStyle/>
          <a:p>
            <a:pPr marL="0" indent="0" algn="just" fontAlgn="base">
              <a:spcBef>
                <a:spcPts val="0"/>
              </a:spcBef>
              <a:buNone/>
            </a:pPr>
            <a:r>
              <a:rPr lang="en-US" sz="2700" dirty="0">
                <a:solidFill>
                  <a:schemeClr val="bg1"/>
                </a:solidFill>
              </a:rPr>
              <a:t>The </a:t>
            </a:r>
            <a:r>
              <a:rPr lang="en-US" sz="2700" dirty="0" err="1">
                <a:solidFill>
                  <a:schemeClr val="bg1"/>
                </a:solidFill>
              </a:rPr>
              <a:t>postmethod</a:t>
            </a:r>
            <a:r>
              <a:rPr lang="en-US" sz="2700" dirty="0">
                <a:solidFill>
                  <a:schemeClr val="bg1"/>
                </a:solidFill>
              </a:rPr>
              <a:t> condition signifies </a:t>
            </a:r>
            <a:r>
              <a:rPr lang="en-US" sz="2700" b="1" dirty="0">
                <a:solidFill>
                  <a:schemeClr val="bg1"/>
                </a:solidFill>
              </a:rPr>
              <a:t>three interrelated </a:t>
            </a:r>
            <a:r>
              <a:rPr lang="en-US" sz="2700" b="1" dirty="0">
                <a:solidFill>
                  <a:srgbClr val="FFFF00"/>
                </a:solidFill>
              </a:rPr>
              <a:t>attributes</a:t>
            </a:r>
            <a:r>
              <a:rPr lang="en-US" sz="2700" dirty="0">
                <a:solidFill>
                  <a:schemeClr val="bg1"/>
                </a:solidFill>
              </a:rPr>
              <a:t>:</a:t>
            </a:r>
          </a:p>
        </p:txBody>
      </p:sp>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BAC208A1-8230-437E-AA62-BD9276CCC27E}"/>
              </a:ext>
            </a:extLst>
          </p:cNvPr>
          <p:cNvSpPr>
            <a:spLocks noGrp="1"/>
          </p:cNvSpPr>
          <p:nvPr>
            <p:ph type="title"/>
          </p:nvPr>
        </p:nvSpPr>
        <p:spPr>
          <a:xfrm>
            <a:off x="2660005" y="398396"/>
            <a:ext cx="6755257" cy="702366"/>
          </a:xfrm>
        </p:spPr>
        <p:txBody>
          <a:bodyPr>
            <a:noAutofit/>
          </a:bodyPr>
          <a:lstStyle/>
          <a:p>
            <a:r>
              <a:rPr lang="en-US" sz="4000" b="1" dirty="0">
                <a:solidFill>
                  <a:schemeClr val="bg1"/>
                </a:solidFill>
                <a:effectLst>
                  <a:outerShdw blurRad="38100" dist="38100" dir="2700000" algn="tl">
                    <a:srgbClr val="000000">
                      <a:alpha val="43137"/>
                    </a:srgbClr>
                  </a:outerShdw>
                </a:effectLst>
              </a:rPr>
              <a:t>P</a:t>
            </a:r>
            <a:r>
              <a:rPr lang="en-US" sz="4000" b="1" dirty="0">
                <a:solidFill>
                  <a:srgbClr val="0066FF"/>
                </a:solidFill>
                <a:effectLst>
                  <a:outerShdw blurRad="38100" dist="38100" dir="2700000" algn="tl">
                    <a:srgbClr val="000000">
                      <a:alpha val="43137"/>
                    </a:srgbClr>
                  </a:outerShdw>
                </a:effectLst>
              </a:rPr>
              <a:t>O</a:t>
            </a:r>
            <a:r>
              <a:rPr lang="en-US" sz="4000" b="1" dirty="0">
                <a:solidFill>
                  <a:srgbClr val="FF0000"/>
                </a:solidFill>
                <a:effectLst>
                  <a:outerShdw blurRad="38100" dist="38100" dir="2700000" algn="tl">
                    <a:srgbClr val="000000">
                      <a:alpha val="43137"/>
                    </a:srgbClr>
                  </a:outerShdw>
                </a:effectLst>
              </a:rPr>
              <a:t>S</a:t>
            </a:r>
            <a:r>
              <a:rPr lang="en-US" sz="4000" b="1" dirty="0">
                <a:solidFill>
                  <a:schemeClr val="bg2">
                    <a:lumMod val="50000"/>
                  </a:schemeClr>
                </a:solidFill>
                <a:effectLst>
                  <a:outerShdw blurRad="38100" dist="38100" dir="2700000" algn="tl">
                    <a:srgbClr val="000000">
                      <a:alpha val="43137"/>
                    </a:srgbClr>
                  </a:outerShdw>
                </a:effectLst>
              </a:rPr>
              <a:t>T</a:t>
            </a:r>
            <a:r>
              <a:rPr lang="en-US" sz="4000" b="1" dirty="0">
                <a:solidFill>
                  <a:schemeClr val="accent2"/>
                </a:solidFill>
                <a:effectLst>
                  <a:outerShdw blurRad="38100" dist="38100" dir="2700000" algn="tl">
                    <a:srgbClr val="000000">
                      <a:alpha val="43137"/>
                    </a:srgbClr>
                  </a:outerShdw>
                </a:effectLst>
              </a:rPr>
              <a:t>M</a:t>
            </a:r>
            <a:r>
              <a:rPr lang="en-US" sz="4000" b="1" dirty="0">
                <a:solidFill>
                  <a:srgbClr val="F254F2"/>
                </a:solidFill>
                <a:effectLst>
                  <a:outerShdw blurRad="38100" dist="38100" dir="2700000" algn="tl">
                    <a:srgbClr val="000000">
                      <a:alpha val="43137"/>
                    </a:srgbClr>
                  </a:outerShdw>
                </a:effectLst>
              </a:rPr>
              <a:t>E</a:t>
            </a:r>
            <a:r>
              <a:rPr lang="en-US" sz="4000" b="1" dirty="0">
                <a:solidFill>
                  <a:srgbClr val="00B0F0"/>
                </a:solidFill>
                <a:effectLst>
                  <a:outerShdw blurRad="38100" dist="38100" dir="2700000" algn="tl">
                    <a:srgbClr val="000000">
                      <a:alpha val="43137"/>
                    </a:srgbClr>
                  </a:outerShdw>
                </a:effectLst>
              </a:rPr>
              <a:t>T</a:t>
            </a:r>
            <a:r>
              <a:rPr lang="en-US" sz="4000" b="1" dirty="0">
                <a:solidFill>
                  <a:srgbClr val="A365D1"/>
                </a:solidFill>
                <a:effectLst>
                  <a:outerShdw blurRad="38100" dist="38100" dir="2700000" algn="tl">
                    <a:srgbClr val="000000">
                      <a:alpha val="43137"/>
                    </a:srgbClr>
                  </a:outerShdw>
                </a:effectLst>
              </a:rPr>
              <a:t>H</a:t>
            </a:r>
            <a:r>
              <a:rPr lang="en-US" sz="4000" b="1" dirty="0">
                <a:solidFill>
                  <a:srgbClr val="72CC04"/>
                </a:solidFill>
                <a:effectLst>
                  <a:outerShdw blurRad="38100" dist="38100" dir="2700000" algn="tl">
                    <a:srgbClr val="000000">
                      <a:alpha val="43137"/>
                    </a:srgbClr>
                  </a:outerShdw>
                </a:effectLst>
              </a:rPr>
              <a:t>O</a:t>
            </a:r>
            <a:r>
              <a:rPr lang="en-US" sz="4000" b="1" dirty="0">
                <a:solidFill>
                  <a:schemeClr val="bg1">
                    <a:lumMod val="50000"/>
                  </a:schemeClr>
                </a:solidFill>
                <a:effectLst>
                  <a:outerShdw blurRad="38100" dist="38100" dir="2700000" algn="tl">
                    <a:srgbClr val="000000">
                      <a:alpha val="43137"/>
                    </a:srgbClr>
                  </a:outerShdw>
                </a:effectLst>
              </a:rPr>
              <a:t>D</a:t>
            </a:r>
            <a:r>
              <a:rPr lang="en-US" sz="4000" b="1" dirty="0">
                <a:solidFill>
                  <a:srgbClr val="4CCA06"/>
                </a:solidFill>
                <a:effectLst>
                  <a:outerShdw blurRad="38100" dist="38100" dir="2700000" algn="tl">
                    <a:srgbClr val="000000">
                      <a:alpha val="43137"/>
                    </a:srgbClr>
                  </a:outerShdw>
                </a:effectLst>
              </a:rPr>
              <a:t> </a:t>
            </a:r>
            <a:r>
              <a:rPr lang="en-US" sz="4000" b="1" dirty="0">
                <a:solidFill>
                  <a:srgbClr val="FFC000"/>
                </a:solidFill>
                <a:effectLst>
                  <a:outerShdw blurRad="38100" dist="38100" dir="2700000" algn="tl">
                    <a:srgbClr val="000000">
                      <a:alpha val="43137"/>
                    </a:srgbClr>
                  </a:outerShdw>
                </a:effectLst>
              </a:rPr>
              <a:t>C</a:t>
            </a:r>
            <a:r>
              <a:rPr lang="en-US" sz="4000" b="1" dirty="0">
                <a:solidFill>
                  <a:schemeClr val="accent1">
                    <a:lumMod val="75000"/>
                  </a:schemeClr>
                </a:solidFill>
                <a:effectLst>
                  <a:outerShdw blurRad="38100" dist="38100" dir="2700000" algn="tl">
                    <a:srgbClr val="000000">
                      <a:alpha val="43137"/>
                    </a:srgbClr>
                  </a:outerShdw>
                </a:effectLst>
              </a:rPr>
              <a:t>O</a:t>
            </a:r>
            <a:r>
              <a:rPr lang="en-US" sz="4000" b="1" dirty="0">
                <a:solidFill>
                  <a:srgbClr val="0066FF"/>
                </a:solidFill>
                <a:effectLst>
                  <a:outerShdw blurRad="38100" dist="38100" dir="2700000" algn="tl">
                    <a:srgbClr val="000000">
                      <a:alpha val="43137"/>
                    </a:srgbClr>
                  </a:outerShdw>
                </a:effectLst>
              </a:rPr>
              <a:t>D</a:t>
            </a:r>
            <a:r>
              <a:rPr lang="en-US" sz="4000" b="1" dirty="0">
                <a:solidFill>
                  <a:srgbClr val="FF0000"/>
                </a:solidFill>
                <a:effectLst>
                  <a:outerShdw blurRad="38100" dist="38100" dir="2700000" algn="tl">
                    <a:srgbClr val="000000">
                      <a:alpha val="43137"/>
                    </a:srgbClr>
                  </a:outerShdw>
                </a:effectLst>
              </a:rPr>
              <a:t>I</a:t>
            </a:r>
            <a:r>
              <a:rPr lang="en-US" sz="4000" b="1" dirty="0">
                <a:solidFill>
                  <a:srgbClr val="72CC04"/>
                </a:solidFill>
                <a:effectLst>
                  <a:outerShdw blurRad="38100" dist="38100" dir="2700000" algn="tl">
                    <a:srgbClr val="000000">
                      <a:alpha val="43137"/>
                    </a:srgbClr>
                  </a:outerShdw>
                </a:effectLst>
              </a:rPr>
              <a:t>T</a:t>
            </a:r>
            <a:r>
              <a:rPr lang="en-US" sz="4000" b="1" dirty="0">
                <a:solidFill>
                  <a:schemeClr val="accent1">
                    <a:lumMod val="60000"/>
                    <a:lumOff val="40000"/>
                  </a:schemeClr>
                </a:solidFill>
                <a:effectLst>
                  <a:outerShdw blurRad="38100" dist="38100" dir="2700000" algn="tl">
                    <a:srgbClr val="000000">
                      <a:alpha val="43137"/>
                    </a:srgbClr>
                  </a:outerShdw>
                </a:effectLst>
              </a:rPr>
              <a:t>I</a:t>
            </a:r>
            <a:r>
              <a:rPr lang="en-US" sz="4000" b="1" dirty="0">
                <a:solidFill>
                  <a:srgbClr val="F254F2"/>
                </a:solidFill>
                <a:effectLst>
                  <a:outerShdw blurRad="38100" dist="38100" dir="2700000" algn="tl">
                    <a:srgbClr val="000000">
                      <a:alpha val="43137"/>
                    </a:srgbClr>
                  </a:outerShdw>
                </a:effectLst>
              </a:rPr>
              <a:t>O</a:t>
            </a:r>
            <a:r>
              <a:rPr lang="en-US" sz="4000" b="1" dirty="0">
                <a:solidFill>
                  <a:srgbClr val="A365D1"/>
                </a:solidFill>
                <a:effectLst>
                  <a:outerShdw blurRad="38100" dist="38100" dir="2700000" algn="tl">
                    <a:srgbClr val="000000">
                      <a:alpha val="43137"/>
                    </a:srgbClr>
                  </a:outerShdw>
                </a:effectLst>
              </a:rPr>
              <a:t>N</a:t>
            </a:r>
            <a:endParaRPr lang="pt-BR" sz="4000" b="1" dirty="0">
              <a:solidFill>
                <a:srgbClr val="A365D1"/>
              </a:solidFill>
              <a:effectLst>
                <a:outerShdw blurRad="38100" dist="38100" dir="2700000" algn="tl">
                  <a:srgbClr val="000000">
                    <a:alpha val="43137"/>
                  </a:srgbClr>
                </a:outerShdw>
              </a:effectLst>
            </a:endParaRPr>
          </a:p>
        </p:txBody>
      </p:sp>
      <p:pic>
        <p:nvPicPr>
          <p:cNvPr id="8" name="Imagem 7">
            <a:extLst>
              <a:ext uri="{FF2B5EF4-FFF2-40B4-BE49-F238E27FC236}">
                <a16:creationId xmlns:a16="http://schemas.microsoft.com/office/drawing/2014/main" id="{9CA40AD4-9B3E-4DD6-A528-65B02B028B1E}"/>
              </a:ext>
            </a:extLst>
          </p:cNvPr>
          <p:cNvPicPr>
            <a:picLocks noChangeAspect="1"/>
          </p:cNvPicPr>
          <p:nvPr/>
        </p:nvPicPr>
        <p:blipFill>
          <a:blip r:embed="rId6"/>
          <a:stretch>
            <a:fillRect/>
          </a:stretch>
        </p:blipFill>
        <p:spPr>
          <a:xfrm>
            <a:off x="1541506" y="5129236"/>
            <a:ext cx="381000" cy="1683106"/>
          </a:xfrm>
          <a:prstGeom prst="rect">
            <a:avLst/>
          </a:prstGeom>
        </p:spPr>
      </p:pic>
      <p:pic>
        <p:nvPicPr>
          <p:cNvPr id="9" name="Imagem 8">
            <a:extLst>
              <a:ext uri="{FF2B5EF4-FFF2-40B4-BE49-F238E27FC236}">
                <a16:creationId xmlns:a16="http://schemas.microsoft.com/office/drawing/2014/main" id="{4C3FD4CF-80E8-45DE-A604-DFE059C9B9D2}"/>
              </a:ext>
            </a:extLst>
          </p:cNvPr>
          <p:cNvPicPr>
            <a:picLocks noChangeAspect="1"/>
          </p:cNvPicPr>
          <p:nvPr/>
        </p:nvPicPr>
        <p:blipFill>
          <a:blip r:embed="rId6"/>
          <a:stretch>
            <a:fillRect/>
          </a:stretch>
        </p:blipFill>
        <p:spPr>
          <a:xfrm>
            <a:off x="39756" y="5115982"/>
            <a:ext cx="235660" cy="1696359"/>
          </a:xfrm>
          <a:prstGeom prst="rect">
            <a:avLst/>
          </a:prstGeom>
        </p:spPr>
      </p:pic>
      <p:pic>
        <p:nvPicPr>
          <p:cNvPr id="10" name="Imagem 9">
            <a:extLst>
              <a:ext uri="{FF2B5EF4-FFF2-40B4-BE49-F238E27FC236}">
                <a16:creationId xmlns:a16="http://schemas.microsoft.com/office/drawing/2014/main" id="{24B15CD4-DFC8-4F96-A54F-9E1A7884B266}"/>
              </a:ext>
            </a:extLst>
          </p:cNvPr>
          <p:cNvPicPr>
            <a:picLocks noChangeAspect="1"/>
          </p:cNvPicPr>
          <p:nvPr/>
        </p:nvPicPr>
        <p:blipFill>
          <a:blip r:embed="rId6"/>
          <a:stretch>
            <a:fillRect/>
          </a:stretch>
        </p:blipFill>
        <p:spPr>
          <a:xfrm rot="16200000">
            <a:off x="985738" y="3919362"/>
            <a:ext cx="381000" cy="2232775"/>
          </a:xfrm>
          <a:prstGeom prst="rect">
            <a:avLst/>
          </a:prstGeom>
        </p:spPr>
      </p:pic>
      <p:sp>
        <p:nvSpPr>
          <p:cNvPr id="11" name="Espaço Reservado para Conteúdo 2">
            <a:extLst>
              <a:ext uri="{FF2B5EF4-FFF2-40B4-BE49-F238E27FC236}">
                <a16:creationId xmlns:a16="http://schemas.microsoft.com/office/drawing/2014/main" id="{C33B5114-800F-46CD-8AA5-4B92D98E15ED}"/>
              </a:ext>
            </a:extLst>
          </p:cNvPr>
          <p:cNvSpPr txBox="1">
            <a:spLocks/>
          </p:cNvSpPr>
          <p:nvPr/>
        </p:nvSpPr>
        <p:spPr>
          <a:xfrm>
            <a:off x="408562" y="1867766"/>
            <a:ext cx="8443607" cy="972711"/>
          </a:xfrm>
          <a:prstGeom prst="rect">
            <a:avLst/>
          </a:prstGeom>
          <a:solidFill>
            <a:srgbClr val="00B0F0"/>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base">
              <a:spcBef>
                <a:spcPts val="0"/>
              </a:spcBef>
              <a:buFont typeface="Wingdings 3" charset="2"/>
              <a:buNone/>
            </a:pPr>
            <a:r>
              <a:rPr lang="en-US" sz="2600" b="1" dirty="0">
                <a:solidFill>
                  <a:srgbClr val="FFFF00"/>
                </a:solidFill>
              </a:rPr>
              <a:t>1</a:t>
            </a:r>
            <a:r>
              <a:rPr lang="en-US" sz="2600" b="1" baseline="30000" dirty="0">
                <a:solidFill>
                  <a:srgbClr val="FFFF00"/>
                </a:solidFill>
              </a:rPr>
              <a:t>ST</a:t>
            </a:r>
            <a:r>
              <a:rPr lang="en-US" sz="2600" b="1" dirty="0">
                <a:solidFill>
                  <a:schemeClr val="bg1"/>
                </a:solidFill>
              </a:rPr>
              <a:t> – Instead of an alternative method; try to find an alternative </a:t>
            </a:r>
            <a:r>
              <a:rPr lang="en-US" sz="2600" b="1" dirty="0">
                <a:solidFill>
                  <a:srgbClr val="FFFF00"/>
                </a:solidFill>
              </a:rPr>
              <a:t>TO</a:t>
            </a:r>
            <a:r>
              <a:rPr lang="en-US" sz="2600" b="1" dirty="0">
                <a:solidFill>
                  <a:schemeClr val="bg1"/>
                </a:solidFill>
              </a:rPr>
              <a:t> method.</a:t>
            </a:r>
          </a:p>
        </p:txBody>
      </p:sp>
      <p:sp>
        <p:nvSpPr>
          <p:cNvPr id="12" name="Espaço Reservado para Conteúdo 2">
            <a:extLst>
              <a:ext uri="{FF2B5EF4-FFF2-40B4-BE49-F238E27FC236}">
                <a16:creationId xmlns:a16="http://schemas.microsoft.com/office/drawing/2014/main" id="{C33B5114-800F-46CD-8AA5-4B92D98E15ED}"/>
              </a:ext>
            </a:extLst>
          </p:cNvPr>
          <p:cNvSpPr txBox="1">
            <a:spLocks/>
          </p:cNvSpPr>
          <p:nvPr/>
        </p:nvSpPr>
        <p:spPr>
          <a:xfrm>
            <a:off x="1070044" y="3051296"/>
            <a:ext cx="8501974" cy="1014865"/>
          </a:xfrm>
          <a:prstGeom prst="rect">
            <a:avLst/>
          </a:prstGeom>
          <a:solidFill>
            <a:srgbClr val="00B0F0"/>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base">
              <a:spcBef>
                <a:spcPts val="0"/>
              </a:spcBef>
              <a:buNone/>
            </a:pPr>
            <a:r>
              <a:rPr lang="en-US" sz="2600" b="1" dirty="0">
                <a:solidFill>
                  <a:srgbClr val="FFFF00"/>
                </a:solidFill>
              </a:rPr>
              <a:t>2</a:t>
            </a:r>
            <a:r>
              <a:rPr lang="en-US" sz="2600" b="1" baseline="30000" dirty="0">
                <a:solidFill>
                  <a:srgbClr val="FFFF00"/>
                </a:solidFill>
              </a:rPr>
              <a:t>ND</a:t>
            </a:r>
            <a:r>
              <a:rPr lang="en-US" sz="2600" b="1" dirty="0">
                <a:solidFill>
                  <a:srgbClr val="FFFF00"/>
                </a:solidFill>
              </a:rPr>
              <a:t> </a:t>
            </a:r>
            <a:r>
              <a:rPr lang="en-US" sz="2600" b="1" dirty="0">
                <a:solidFill>
                  <a:schemeClr val="bg1"/>
                </a:solidFill>
              </a:rPr>
              <a:t>– The </a:t>
            </a:r>
            <a:r>
              <a:rPr lang="en-US" sz="2600" b="1" dirty="0" err="1">
                <a:solidFill>
                  <a:schemeClr val="bg1"/>
                </a:solidFill>
              </a:rPr>
              <a:t>postmethod</a:t>
            </a:r>
            <a:r>
              <a:rPr lang="en-US" sz="2600" b="1" dirty="0">
                <a:solidFill>
                  <a:schemeClr val="bg1"/>
                </a:solidFill>
              </a:rPr>
              <a:t> condition signifies </a:t>
            </a:r>
            <a:r>
              <a:rPr lang="en-US" sz="2600" b="1" dirty="0">
                <a:solidFill>
                  <a:srgbClr val="FFFF00"/>
                </a:solidFill>
              </a:rPr>
              <a:t>teacher autonomy </a:t>
            </a:r>
            <a:r>
              <a:rPr lang="en-US" sz="2600" b="1" dirty="0">
                <a:solidFill>
                  <a:schemeClr val="bg1"/>
                </a:solidFill>
              </a:rPr>
              <a:t>recognizes the </a:t>
            </a:r>
            <a:r>
              <a:rPr lang="en-US" sz="2600" b="1" dirty="0">
                <a:solidFill>
                  <a:srgbClr val="FFFF00"/>
                </a:solidFill>
              </a:rPr>
              <a:t>teachers’ potential.</a:t>
            </a:r>
            <a:endParaRPr lang="en-US" sz="2600" b="1" dirty="0">
              <a:solidFill>
                <a:schemeClr val="bg1"/>
              </a:solidFill>
            </a:endParaRPr>
          </a:p>
        </p:txBody>
      </p:sp>
      <p:sp>
        <p:nvSpPr>
          <p:cNvPr id="13" name="Espaço Reservado para Conteúdo 2">
            <a:extLst>
              <a:ext uri="{FF2B5EF4-FFF2-40B4-BE49-F238E27FC236}">
                <a16:creationId xmlns:a16="http://schemas.microsoft.com/office/drawing/2014/main" id="{C33B5114-800F-46CD-8AA5-4B92D98E15ED}"/>
              </a:ext>
            </a:extLst>
          </p:cNvPr>
          <p:cNvSpPr txBox="1">
            <a:spLocks/>
          </p:cNvSpPr>
          <p:nvPr/>
        </p:nvSpPr>
        <p:spPr>
          <a:xfrm>
            <a:off x="1712068" y="4312649"/>
            <a:ext cx="8813261" cy="1309939"/>
          </a:xfrm>
          <a:prstGeom prst="rect">
            <a:avLst/>
          </a:prstGeom>
          <a:solidFill>
            <a:srgbClr val="00B0F0"/>
          </a:solidFill>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fontAlgn="base">
              <a:spcBef>
                <a:spcPts val="0"/>
              </a:spcBef>
              <a:buNone/>
            </a:pPr>
            <a:r>
              <a:rPr lang="en-US" sz="2600" b="1" dirty="0">
                <a:solidFill>
                  <a:srgbClr val="FFFF00"/>
                </a:solidFill>
              </a:rPr>
              <a:t>3</a:t>
            </a:r>
            <a:r>
              <a:rPr lang="en-US" sz="2600" b="1" baseline="30000" dirty="0">
                <a:solidFill>
                  <a:srgbClr val="FFFF00"/>
                </a:solidFill>
              </a:rPr>
              <a:t>RD</a:t>
            </a:r>
            <a:r>
              <a:rPr lang="en-US" sz="2600" b="1" dirty="0">
                <a:solidFill>
                  <a:srgbClr val="FFFF00"/>
                </a:solidFill>
              </a:rPr>
              <a:t> </a:t>
            </a:r>
            <a:r>
              <a:rPr lang="en-US" sz="2600" b="1" dirty="0">
                <a:solidFill>
                  <a:schemeClr val="bg1"/>
                </a:solidFill>
              </a:rPr>
              <a:t>– The third attribute is </a:t>
            </a:r>
            <a:r>
              <a:rPr lang="en-US" sz="2600" b="1" dirty="0">
                <a:solidFill>
                  <a:srgbClr val="FFFF00"/>
                </a:solidFill>
              </a:rPr>
              <a:t>principled pragmatism. </a:t>
            </a:r>
            <a:r>
              <a:rPr lang="en-US" sz="2600" b="1" dirty="0">
                <a:solidFill>
                  <a:schemeClr val="bg1"/>
                </a:solidFill>
              </a:rPr>
              <a:t>It is the relationship between theory and practice, that is, through the </a:t>
            </a:r>
            <a:r>
              <a:rPr lang="en-US" sz="2600" b="1" dirty="0">
                <a:solidFill>
                  <a:srgbClr val="FFFF00"/>
                </a:solidFill>
              </a:rPr>
              <a:t>immediate</a:t>
            </a:r>
            <a:r>
              <a:rPr lang="en-US" sz="2600" b="1" dirty="0">
                <a:solidFill>
                  <a:schemeClr val="bg1"/>
                </a:solidFill>
              </a:rPr>
              <a:t> </a:t>
            </a:r>
            <a:r>
              <a:rPr lang="en-US" sz="2600" b="1" dirty="0">
                <a:solidFill>
                  <a:srgbClr val="FFFF00"/>
                </a:solidFill>
              </a:rPr>
              <a:t>activity</a:t>
            </a:r>
            <a:r>
              <a:rPr lang="en-US" sz="2600" b="1" dirty="0">
                <a:solidFill>
                  <a:schemeClr val="bg1"/>
                </a:solidFill>
              </a:rPr>
              <a:t> </a:t>
            </a:r>
            <a:r>
              <a:rPr lang="en-US" sz="2600" b="1" dirty="0">
                <a:solidFill>
                  <a:srgbClr val="FFFF00"/>
                </a:solidFill>
              </a:rPr>
              <a:t>of</a:t>
            </a:r>
            <a:r>
              <a:rPr lang="en-US" sz="2600" b="1" dirty="0">
                <a:solidFill>
                  <a:schemeClr val="bg1"/>
                </a:solidFill>
              </a:rPr>
              <a:t> </a:t>
            </a:r>
            <a:r>
              <a:rPr lang="en-US" sz="2600" b="1" dirty="0">
                <a:solidFill>
                  <a:srgbClr val="FFFF00"/>
                </a:solidFill>
              </a:rPr>
              <a:t>teaching.</a:t>
            </a:r>
            <a:endParaRPr lang="en-US" sz="2600" b="1" dirty="0">
              <a:solidFill>
                <a:schemeClr val="bg1"/>
              </a:solidFill>
            </a:endParaRPr>
          </a:p>
        </p:txBody>
      </p:sp>
    </p:spTree>
    <p:extLst>
      <p:ext uri="{BB962C8B-B14F-4D97-AF65-F5344CB8AC3E}">
        <p14:creationId xmlns:p14="http://schemas.microsoft.com/office/powerpoint/2010/main" val="224069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2" descr="Symbiosis wanted ad: text, images, music, video | Glogster EDU ...">
            <a:extLst>
              <a:ext uri="{FF2B5EF4-FFF2-40B4-BE49-F238E27FC236}">
                <a16:creationId xmlns:a16="http://schemas.microsoft.com/office/drawing/2014/main" id="{EA2E561B-5FBE-48FA-835D-8C9A8618DFB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79407" b="27543"/>
          <a:stretch/>
        </p:blipFill>
        <p:spPr bwMode="auto">
          <a:xfrm>
            <a:off x="-17379" y="-34603"/>
            <a:ext cx="12191999" cy="68653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Symbiosis wanted ad: text, images, music, video | Glogster EDU ...">
            <a:extLst>
              <a:ext uri="{FF2B5EF4-FFF2-40B4-BE49-F238E27FC236}">
                <a16:creationId xmlns:a16="http://schemas.microsoft.com/office/drawing/2014/main" id="{4DAF2C05-10A4-4A4D-A8EA-33A15F09EF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667" r="11956"/>
          <a:stretch/>
        </p:blipFill>
        <p:spPr bwMode="auto">
          <a:xfrm>
            <a:off x="8927547" y="5129234"/>
            <a:ext cx="3247073" cy="1728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reção Geral divulga novas logomarcas do IFRN Campus Currais ...">
            <a:extLst>
              <a:ext uri="{FF2B5EF4-FFF2-40B4-BE49-F238E27FC236}">
                <a16:creationId xmlns:a16="http://schemas.microsoft.com/office/drawing/2014/main" id="{045E5ED1-B2FE-48CA-931F-776474E7924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82880" y="5129235"/>
            <a:ext cx="1516990" cy="172876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BAC208A1-8230-437E-AA62-BD9276CCC27E}"/>
              </a:ext>
            </a:extLst>
          </p:cNvPr>
          <p:cNvSpPr>
            <a:spLocks noGrp="1"/>
          </p:cNvSpPr>
          <p:nvPr>
            <p:ph type="title"/>
          </p:nvPr>
        </p:nvSpPr>
        <p:spPr>
          <a:xfrm>
            <a:off x="2699872" y="567572"/>
            <a:ext cx="6755257" cy="702366"/>
          </a:xfrm>
        </p:spPr>
        <p:txBody>
          <a:bodyPr>
            <a:noAutofit/>
          </a:bodyPr>
          <a:lstStyle/>
          <a:p>
            <a:r>
              <a:rPr lang="en-US" sz="4000" b="1" dirty="0">
                <a:solidFill>
                  <a:schemeClr val="bg1"/>
                </a:solidFill>
                <a:effectLst>
                  <a:outerShdw blurRad="38100" dist="38100" dir="2700000" algn="tl">
                    <a:srgbClr val="000000">
                      <a:alpha val="43137"/>
                    </a:srgbClr>
                  </a:outerShdw>
                </a:effectLst>
              </a:rPr>
              <a:t>P</a:t>
            </a:r>
            <a:r>
              <a:rPr lang="en-US" sz="4000" b="1" dirty="0">
                <a:solidFill>
                  <a:srgbClr val="0066FF"/>
                </a:solidFill>
                <a:effectLst>
                  <a:outerShdw blurRad="38100" dist="38100" dir="2700000" algn="tl">
                    <a:srgbClr val="000000">
                      <a:alpha val="43137"/>
                    </a:srgbClr>
                  </a:outerShdw>
                </a:effectLst>
              </a:rPr>
              <a:t>O</a:t>
            </a:r>
            <a:r>
              <a:rPr lang="en-US" sz="4000" b="1" dirty="0">
                <a:solidFill>
                  <a:srgbClr val="FF0000"/>
                </a:solidFill>
                <a:effectLst>
                  <a:outerShdw blurRad="38100" dist="38100" dir="2700000" algn="tl">
                    <a:srgbClr val="000000">
                      <a:alpha val="43137"/>
                    </a:srgbClr>
                  </a:outerShdw>
                </a:effectLst>
              </a:rPr>
              <a:t>S</a:t>
            </a:r>
            <a:r>
              <a:rPr lang="en-US" sz="4000" b="1" dirty="0">
                <a:solidFill>
                  <a:schemeClr val="bg2">
                    <a:lumMod val="50000"/>
                  </a:schemeClr>
                </a:solidFill>
                <a:effectLst>
                  <a:outerShdw blurRad="38100" dist="38100" dir="2700000" algn="tl">
                    <a:srgbClr val="000000">
                      <a:alpha val="43137"/>
                    </a:srgbClr>
                  </a:outerShdw>
                </a:effectLst>
              </a:rPr>
              <a:t>T</a:t>
            </a:r>
            <a:r>
              <a:rPr lang="en-US" sz="4000" b="1" dirty="0">
                <a:solidFill>
                  <a:schemeClr val="accent2"/>
                </a:solidFill>
                <a:effectLst>
                  <a:outerShdw blurRad="38100" dist="38100" dir="2700000" algn="tl">
                    <a:srgbClr val="000000">
                      <a:alpha val="43137"/>
                    </a:srgbClr>
                  </a:outerShdw>
                </a:effectLst>
              </a:rPr>
              <a:t>M</a:t>
            </a:r>
            <a:r>
              <a:rPr lang="en-US" sz="4000" b="1" dirty="0">
                <a:solidFill>
                  <a:srgbClr val="F254F2"/>
                </a:solidFill>
                <a:effectLst>
                  <a:outerShdw blurRad="38100" dist="38100" dir="2700000" algn="tl">
                    <a:srgbClr val="000000">
                      <a:alpha val="43137"/>
                    </a:srgbClr>
                  </a:outerShdw>
                </a:effectLst>
              </a:rPr>
              <a:t>E</a:t>
            </a:r>
            <a:r>
              <a:rPr lang="en-US" sz="4000" b="1" dirty="0">
                <a:solidFill>
                  <a:srgbClr val="00B0F0"/>
                </a:solidFill>
                <a:effectLst>
                  <a:outerShdw blurRad="38100" dist="38100" dir="2700000" algn="tl">
                    <a:srgbClr val="000000">
                      <a:alpha val="43137"/>
                    </a:srgbClr>
                  </a:outerShdw>
                </a:effectLst>
              </a:rPr>
              <a:t>T</a:t>
            </a:r>
            <a:r>
              <a:rPr lang="en-US" sz="4000" b="1" dirty="0">
                <a:solidFill>
                  <a:srgbClr val="A365D1"/>
                </a:solidFill>
                <a:effectLst>
                  <a:outerShdw blurRad="38100" dist="38100" dir="2700000" algn="tl">
                    <a:srgbClr val="000000">
                      <a:alpha val="43137"/>
                    </a:srgbClr>
                  </a:outerShdw>
                </a:effectLst>
              </a:rPr>
              <a:t>H</a:t>
            </a:r>
            <a:r>
              <a:rPr lang="en-US" sz="4000" b="1" dirty="0">
                <a:solidFill>
                  <a:srgbClr val="72CC04"/>
                </a:solidFill>
                <a:effectLst>
                  <a:outerShdw blurRad="38100" dist="38100" dir="2700000" algn="tl">
                    <a:srgbClr val="000000">
                      <a:alpha val="43137"/>
                    </a:srgbClr>
                  </a:outerShdw>
                </a:effectLst>
              </a:rPr>
              <a:t>O</a:t>
            </a:r>
            <a:r>
              <a:rPr lang="en-US" sz="4000" b="1" dirty="0">
                <a:solidFill>
                  <a:schemeClr val="bg1">
                    <a:lumMod val="50000"/>
                  </a:schemeClr>
                </a:solidFill>
                <a:effectLst>
                  <a:outerShdw blurRad="38100" dist="38100" dir="2700000" algn="tl">
                    <a:srgbClr val="000000">
                      <a:alpha val="43137"/>
                    </a:srgbClr>
                  </a:outerShdw>
                </a:effectLst>
              </a:rPr>
              <a:t>D</a:t>
            </a:r>
            <a:r>
              <a:rPr lang="en-US" sz="4000" b="1" dirty="0">
                <a:solidFill>
                  <a:srgbClr val="4CCA06"/>
                </a:solidFill>
                <a:effectLst>
                  <a:outerShdw blurRad="38100" dist="38100" dir="2700000" algn="tl">
                    <a:srgbClr val="000000">
                      <a:alpha val="43137"/>
                    </a:srgbClr>
                  </a:outerShdw>
                </a:effectLst>
              </a:rPr>
              <a:t> </a:t>
            </a:r>
            <a:r>
              <a:rPr lang="en-US" sz="4000" b="1" dirty="0">
                <a:solidFill>
                  <a:srgbClr val="FFC000"/>
                </a:solidFill>
                <a:effectLst>
                  <a:outerShdw blurRad="38100" dist="38100" dir="2700000" algn="tl">
                    <a:srgbClr val="000000">
                      <a:alpha val="43137"/>
                    </a:srgbClr>
                  </a:outerShdw>
                </a:effectLst>
              </a:rPr>
              <a:t>C</a:t>
            </a:r>
            <a:r>
              <a:rPr lang="en-US" sz="4000" b="1" dirty="0">
                <a:solidFill>
                  <a:schemeClr val="accent1">
                    <a:lumMod val="75000"/>
                  </a:schemeClr>
                </a:solidFill>
                <a:effectLst>
                  <a:outerShdw blurRad="38100" dist="38100" dir="2700000" algn="tl">
                    <a:srgbClr val="000000">
                      <a:alpha val="43137"/>
                    </a:srgbClr>
                  </a:outerShdw>
                </a:effectLst>
              </a:rPr>
              <a:t>O</a:t>
            </a:r>
            <a:r>
              <a:rPr lang="en-US" sz="4000" b="1" dirty="0">
                <a:solidFill>
                  <a:srgbClr val="0066FF"/>
                </a:solidFill>
                <a:effectLst>
                  <a:outerShdw blurRad="38100" dist="38100" dir="2700000" algn="tl">
                    <a:srgbClr val="000000">
                      <a:alpha val="43137"/>
                    </a:srgbClr>
                  </a:outerShdw>
                </a:effectLst>
              </a:rPr>
              <a:t>D</a:t>
            </a:r>
            <a:r>
              <a:rPr lang="en-US" sz="4000" b="1" dirty="0">
                <a:solidFill>
                  <a:srgbClr val="FF0000"/>
                </a:solidFill>
                <a:effectLst>
                  <a:outerShdw blurRad="38100" dist="38100" dir="2700000" algn="tl">
                    <a:srgbClr val="000000">
                      <a:alpha val="43137"/>
                    </a:srgbClr>
                  </a:outerShdw>
                </a:effectLst>
              </a:rPr>
              <a:t>I</a:t>
            </a:r>
            <a:r>
              <a:rPr lang="en-US" sz="4000" b="1" dirty="0">
                <a:solidFill>
                  <a:srgbClr val="72CC04"/>
                </a:solidFill>
                <a:effectLst>
                  <a:outerShdw blurRad="38100" dist="38100" dir="2700000" algn="tl">
                    <a:srgbClr val="000000">
                      <a:alpha val="43137"/>
                    </a:srgbClr>
                  </a:outerShdw>
                </a:effectLst>
              </a:rPr>
              <a:t>T</a:t>
            </a:r>
            <a:r>
              <a:rPr lang="en-US" sz="4000" b="1" dirty="0">
                <a:solidFill>
                  <a:schemeClr val="accent1">
                    <a:lumMod val="60000"/>
                    <a:lumOff val="40000"/>
                  </a:schemeClr>
                </a:solidFill>
                <a:effectLst>
                  <a:outerShdw blurRad="38100" dist="38100" dir="2700000" algn="tl">
                    <a:srgbClr val="000000">
                      <a:alpha val="43137"/>
                    </a:srgbClr>
                  </a:outerShdw>
                </a:effectLst>
              </a:rPr>
              <a:t>I</a:t>
            </a:r>
            <a:r>
              <a:rPr lang="en-US" sz="4000" b="1" dirty="0">
                <a:solidFill>
                  <a:srgbClr val="F254F2"/>
                </a:solidFill>
                <a:effectLst>
                  <a:outerShdw blurRad="38100" dist="38100" dir="2700000" algn="tl">
                    <a:srgbClr val="000000">
                      <a:alpha val="43137"/>
                    </a:srgbClr>
                  </a:outerShdw>
                </a:effectLst>
              </a:rPr>
              <a:t>O</a:t>
            </a:r>
            <a:r>
              <a:rPr lang="en-US" sz="4000" b="1" dirty="0">
                <a:solidFill>
                  <a:srgbClr val="A365D1"/>
                </a:solidFill>
                <a:effectLst>
                  <a:outerShdw blurRad="38100" dist="38100" dir="2700000" algn="tl">
                    <a:srgbClr val="000000">
                      <a:alpha val="43137"/>
                    </a:srgbClr>
                  </a:outerShdw>
                </a:effectLst>
              </a:rPr>
              <a:t>N</a:t>
            </a:r>
            <a:endParaRPr lang="pt-BR" sz="4000" b="1" dirty="0">
              <a:solidFill>
                <a:srgbClr val="A365D1"/>
              </a:solidFill>
              <a:effectLst>
                <a:outerShdw blurRad="38100" dist="38100" dir="2700000" algn="tl">
                  <a:srgbClr val="000000">
                    <a:alpha val="43137"/>
                  </a:srgbClr>
                </a:outerShdw>
              </a:effectLst>
            </a:endParaRPr>
          </a:p>
        </p:txBody>
      </p:sp>
      <p:graphicFrame>
        <p:nvGraphicFramePr>
          <p:cNvPr id="2" name="Tabela 1"/>
          <p:cNvGraphicFramePr>
            <a:graphicFrameLocks noGrp="1"/>
          </p:cNvGraphicFramePr>
          <p:nvPr>
            <p:extLst>
              <p:ext uri="{D42A27DB-BD31-4B8C-83A1-F6EECF244321}">
                <p14:modId xmlns:p14="http://schemas.microsoft.com/office/powerpoint/2010/main" val="3921284123"/>
              </p:ext>
            </p:extLst>
          </p:nvPr>
        </p:nvGraphicFramePr>
        <p:xfrm>
          <a:off x="369651" y="1439509"/>
          <a:ext cx="11556459" cy="3749040"/>
        </p:xfrm>
        <a:graphic>
          <a:graphicData uri="http://schemas.openxmlformats.org/drawingml/2006/table">
            <a:tbl>
              <a:tblPr firstRow="1" bandRow="1">
                <a:tableStyleId>{5C22544A-7EE6-4342-B048-85BDC9FD1C3A}</a:tableStyleId>
              </a:tblPr>
              <a:tblGrid>
                <a:gridCol w="5130001">
                  <a:extLst>
                    <a:ext uri="{9D8B030D-6E8A-4147-A177-3AD203B41FA5}">
                      <a16:colId xmlns:a16="http://schemas.microsoft.com/office/drawing/2014/main" val="4256878526"/>
                    </a:ext>
                  </a:extLst>
                </a:gridCol>
                <a:gridCol w="6426458">
                  <a:extLst>
                    <a:ext uri="{9D8B030D-6E8A-4147-A177-3AD203B41FA5}">
                      <a16:colId xmlns:a16="http://schemas.microsoft.com/office/drawing/2014/main" val="4223962640"/>
                    </a:ext>
                  </a:extLst>
                </a:gridCol>
              </a:tblGrid>
              <a:tr h="370840">
                <a:tc gridSpan="2">
                  <a:txBody>
                    <a:bodyPr/>
                    <a:lstStyle/>
                    <a:p>
                      <a:pPr algn="ctr"/>
                      <a:r>
                        <a:rPr lang="pt-BR" sz="2600" dirty="0"/>
                        <a:t>FIRST</a:t>
                      </a:r>
                    </a:p>
                  </a:txBody>
                  <a:tcPr/>
                </a:tc>
                <a:tc hMerge="1">
                  <a:txBody>
                    <a:bodyPr/>
                    <a:lstStyle/>
                    <a:p>
                      <a:pPr algn="ctr"/>
                      <a:endParaRPr lang="pt-BR" sz="2400" dirty="0"/>
                    </a:p>
                  </a:txBody>
                  <a:tcPr/>
                </a:tc>
                <a:extLst>
                  <a:ext uri="{0D108BD9-81ED-4DB2-BD59-A6C34878D82A}">
                    <a16:rowId xmlns:a16="http://schemas.microsoft.com/office/drawing/2014/main" val="807384081"/>
                  </a:ext>
                </a:extLst>
              </a:tr>
              <a:tr h="370840">
                <a:tc>
                  <a:txBody>
                    <a:bodyPr/>
                    <a:lstStyle/>
                    <a:p>
                      <a:pPr algn="ctr"/>
                      <a:r>
                        <a:rPr lang="pt-BR" sz="2300" b="1" dirty="0"/>
                        <a:t>ALTERNATIVE METHODS</a:t>
                      </a:r>
                    </a:p>
                  </a:txBody>
                  <a:tcPr>
                    <a:solidFill>
                      <a:srgbClr val="FFC000"/>
                    </a:solidFill>
                  </a:tcPr>
                </a:tc>
                <a:tc>
                  <a:txBody>
                    <a:bodyPr/>
                    <a:lstStyle/>
                    <a:p>
                      <a:pPr algn="ctr"/>
                      <a:r>
                        <a:rPr lang="pt-BR" sz="2300" b="1" dirty="0"/>
                        <a:t>AN</a:t>
                      </a:r>
                      <a:r>
                        <a:rPr lang="pt-BR" sz="2300" b="1" baseline="0" dirty="0"/>
                        <a:t> </a:t>
                      </a:r>
                      <a:r>
                        <a:rPr lang="pt-BR" sz="2300" b="1" dirty="0"/>
                        <a:t>ALTERNATIVE TO METHODS</a:t>
                      </a:r>
                    </a:p>
                  </a:txBody>
                  <a:tcPr>
                    <a:solidFill>
                      <a:srgbClr val="FFC000"/>
                    </a:solidFill>
                  </a:tcPr>
                </a:tc>
                <a:extLst>
                  <a:ext uri="{0D108BD9-81ED-4DB2-BD59-A6C34878D82A}">
                    <a16:rowId xmlns:a16="http://schemas.microsoft.com/office/drawing/2014/main" val="643085992"/>
                  </a:ext>
                </a:extLst>
              </a:tr>
              <a:tr h="370840">
                <a:tc>
                  <a:txBody>
                    <a:bodyPr/>
                    <a:lstStyle/>
                    <a:p>
                      <a:pPr algn="ctr"/>
                      <a:r>
                        <a:rPr lang="pt-BR" sz="2300" b="1" dirty="0" err="1"/>
                        <a:t>Conventional</a:t>
                      </a:r>
                      <a:r>
                        <a:rPr lang="pt-BR" sz="2300" baseline="0" dirty="0"/>
                        <a:t> </a:t>
                      </a:r>
                      <a:r>
                        <a:rPr lang="pt-BR" sz="2300" baseline="0" dirty="0" err="1"/>
                        <a:t>concept</a:t>
                      </a:r>
                      <a:endParaRPr lang="pt-BR" sz="2300" dirty="0"/>
                    </a:p>
                  </a:txBody>
                  <a:tcPr/>
                </a:tc>
                <a:tc>
                  <a:txBody>
                    <a:bodyPr/>
                    <a:lstStyle/>
                    <a:p>
                      <a:pPr algn="ctr"/>
                      <a:r>
                        <a:rPr lang="pt-BR" sz="2300" b="1" dirty="0" err="1"/>
                        <a:t>Postmethod</a:t>
                      </a:r>
                      <a:r>
                        <a:rPr lang="pt-BR" sz="2300" dirty="0"/>
                        <a:t> </a:t>
                      </a:r>
                      <a:r>
                        <a:rPr lang="pt-BR" sz="2300" dirty="0" err="1"/>
                        <a:t>condition</a:t>
                      </a:r>
                      <a:endParaRPr lang="pt-BR" sz="2300" dirty="0"/>
                    </a:p>
                  </a:txBody>
                  <a:tcPr/>
                </a:tc>
                <a:extLst>
                  <a:ext uri="{0D108BD9-81ED-4DB2-BD59-A6C34878D82A}">
                    <a16:rowId xmlns:a16="http://schemas.microsoft.com/office/drawing/2014/main" val="2858232362"/>
                  </a:ext>
                </a:extLst>
              </a:tr>
              <a:tr h="370840">
                <a:tc>
                  <a:txBody>
                    <a:bodyPr/>
                    <a:lstStyle/>
                    <a:p>
                      <a:pPr algn="ctr"/>
                      <a:r>
                        <a:rPr lang="en-US" sz="2300" b="1" dirty="0">
                          <a:solidFill>
                            <a:schemeClr val="tx1"/>
                          </a:solidFill>
                        </a:rPr>
                        <a:t>top-down</a:t>
                      </a:r>
                      <a:r>
                        <a:rPr lang="en-US" sz="2300" dirty="0">
                          <a:solidFill>
                            <a:schemeClr val="tx1"/>
                          </a:solidFill>
                        </a:rPr>
                        <a:t> processes</a:t>
                      </a:r>
                      <a:endParaRPr lang="pt-BR" sz="2300" dirty="0"/>
                    </a:p>
                  </a:txBody>
                  <a:tcPr/>
                </a:tc>
                <a:tc>
                  <a:txBody>
                    <a:bodyPr/>
                    <a:lstStyle/>
                    <a:p>
                      <a:pPr algn="ctr"/>
                      <a:r>
                        <a:rPr lang="en-US" sz="2300" b="1" dirty="0">
                          <a:solidFill>
                            <a:schemeClr val="tx1"/>
                          </a:solidFill>
                        </a:rPr>
                        <a:t>bottom-up</a:t>
                      </a:r>
                      <a:r>
                        <a:rPr lang="en-US" sz="2300" dirty="0">
                          <a:solidFill>
                            <a:schemeClr val="tx1"/>
                          </a:solidFill>
                        </a:rPr>
                        <a:t> processes</a:t>
                      </a:r>
                      <a:endParaRPr lang="pt-BR" sz="2300" dirty="0"/>
                    </a:p>
                  </a:txBody>
                  <a:tcPr/>
                </a:tc>
                <a:extLst>
                  <a:ext uri="{0D108BD9-81ED-4DB2-BD59-A6C34878D82A}">
                    <a16:rowId xmlns:a16="http://schemas.microsoft.com/office/drawing/2014/main" val="3149540493"/>
                  </a:ext>
                </a:extLst>
              </a:tr>
              <a:tr h="370840">
                <a:tc>
                  <a:txBody>
                    <a:bodyPr/>
                    <a:lstStyle/>
                    <a:p>
                      <a:pPr algn="ctr"/>
                      <a:r>
                        <a:rPr lang="en-US" sz="2300" dirty="0">
                          <a:solidFill>
                            <a:schemeClr val="tx1"/>
                          </a:solidFill>
                        </a:rPr>
                        <a:t>entitles theorizers to construct </a:t>
                      </a:r>
                      <a:r>
                        <a:rPr lang="en-US" sz="2300" b="1" dirty="0">
                          <a:solidFill>
                            <a:schemeClr val="tx1"/>
                          </a:solidFill>
                        </a:rPr>
                        <a:t>professional</a:t>
                      </a:r>
                      <a:r>
                        <a:rPr lang="en-US" sz="2300" dirty="0">
                          <a:solidFill>
                            <a:schemeClr val="tx1"/>
                          </a:solidFill>
                        </a:rPr>
                        <a:t> theories of pedagogy</a:t>
                      </a:r>
                      <a:endParaRPr lang="pt-BR" sz="2300" dirty="0"/>
                    </a:p>
                  </a:txBody>
                  <a:tcPr/>
                </a:tc>
                <a:tc>
                  <a:txBody>
                    <a:bodyPr/>
                    <a:lstStyle/>
                    <a:p>
                      <a:pPr algn="ctr"/>
                      <a:r>
                        <a:rPr lang="en-US" sz="2300" dirty="0">
                          <a:solidFill>
                            <a:schemeClr val="tx1"/>
                          </a:solidFill>
                        </a:rPr>
                        <a:t>empowers practitioners to construct </a:t>
                      </a:r>
                      <a:r>
                        <a:rPr lang="en-US" sz="2300" b="1" dirty="0">
                          <a:solidFill>
                            <a:schemeClr val="tx1"/>
                          </a:solidFill>
                        </a:rPr>
                        <a:t>personal</a:t>
                      </a:r>
                      <a:r>
                        <a:rPr lang="en-US" sz="2300" dirty="0">
                          <a:solidFill>
                            <a:schemeClr val="tx1"/>
                          </a:solidFill>
                        </a:rPr>
                        <a:t> theories of practice</a:t>
                      </a:r>
                      <a:endParaRPr lang="pt-BR" sz="2300" dirty="0"/>
                    </a:p>
                  </a:txBody>
                  <a:tcPr/>
                </a:tc>
                <a:extLst>
                  <a:ext uri="{0D108BD9-81ED-4DB2-BD59-A6C34878D82A}">
                    <a16:rowId xmlns:a16="http://schemas.microsoft.com/office/drawing/2014/main" val="1649914468"/>
                  </a:ext>
                </a:extLst>
              </a:tr>
              <a:tr h="370840">
                <a:tc>
                  <a:txBody>
                    <a:bodyPr/>
                    <a:lstStyle/>
                    <a:p>
                      <a:pPr algn="ctr"/>
                      <a:r>
                        <a:rPr lang="en-US" sz="2300" dirty="0">
                          <a:solidFill>
                            <a:schemeClr val="tx1"/>
                          </a:solidFill>
                        </a:rPr>
                        <a:t>authorizes theorizers to </a:t>
                      </a:r>
                      <a:r>
                        <a:rPr lang="en-US" sz="2300" b="1" dirty="0">
                          <a:solidFill>
                            <a:schemeClr val="tx1"/>
                          </a:solidFill>
                        </a:rPr>
                        <a:t>centralize</a:t>
                      </a:r>
                      <a:r>
                        <a:rPr lang="en-US" sz="2300" dirty="0">
                          <a:solidFill>
                            <a:schemeClr val="tx1"/>
                          </a:solidFill>
                        </a:rPr>
                        <a:t> pedagogic decision-making</a:t>
                      </a:r>
                      <a:endParaRPr lang="pt-BR" sz="2300" dirty="0"/>
                    </a:p>
                  </a:txBody>
                  <a:tcPr/>
                </a:tc>
                <a:tc>
                  <a:txBody>
                    <a:bodyPr/>
                    <a:lstStyle/>
                    <a:p>
                      <a:pPr algn="ctr"/>
                      <a:r>
                        <a:rPr lang="en-US" sz="2300" dirty="0">
                          <a:solidFill>
                            <a:schemeClr val="tx1"/>
                          </a:solidFill>
                        </a:rPr>
                        <a:t>enables practitioners to generate </a:t>
                      </a:r>
                      <a:r>
                        <a:rPr lang="en-US" sz="2300" b="1" dirty="0">
                          <a:solidFill>
                            <a:schemeClr val="tx1"/>
                          </a:solidFill>
                        </a:rPr>
                        <a:t>location-specific</a:t>
                      </a:r>
                      <a:r>
                        <a:rPr lang="en-US" sz="2300" dirty="0">
                          <a:solidFill>
                            <a:schemeClr val="tx1"/>
                          </a:solidFill>
                        </a:rPr>
                        <a:t>, </a:t>
                      </a:r>
                      <a:r>
                        <a:rPr lang="en-US" sz="2300" b="1" dirty="0">
                          <a:solidFill>
                            <a:schemeClr val="tx1"/>
                          </a:solidFill>
                        </a:rPr>
                        <a:t>classroom-oriented innovative strategies</a:t>
                      </a:r>
                      <a:endParaRPr lang="pt-BR" sz="2300" dirty="0"/>
                    </a:p>
                  </a:txBody>
                  <a:tcPr/>
                </a:tc>
                <a:extLst>
                  <a:ext uri="{0D108BD9-81ED-4DB2-BD59-A6C34878D82A}">
                    <a16:rowId xmlns:a16="http://schemas.microsoft.com/office/drawing/2014/main" val="3932806019"/>
                  </a:ext>
                </a:extLst>
              </a:tr>
            </a:tbl>
          </a:graphicData>
        </a:graphic>
      </p:graphicFrame>
      <p:pic>
        <p:nvPicPr>
          <p:cNvPr id="10" name="Imagem 9">
            <a:extLst>
              <a:ext uri="{FF2B5EF4-FFF2-40B4-BE49-F238E27FC236}">
                <a16:creationId xmlns:a16="http://schemas.microsoft.com/office/drawing/2014/main" id="{906E44EF-1DC6-4D51-BD25-C04F8A5E8A59}"/>
              </a:ext>
            </a:extLst>
          </p:cNvPr>
          <p:cNvPicPr>
            <a:picLocks noChangeAspect="1"/>
          </p:cNvPicPr>
          <p:nvPr/>
        </p:nvPicPr>
        <p:blipFill>
          <a:blip r:embed="rId6"/>
          <a:stretch>
            <a:fillRect/>
          </a:stretch>
        </p:blipFill>
        <p:spPr>
          <a:xfrm>
            <a:off x="1541506" y="5252936"/>
            <a:ext cx="352998" cy="1559406"/>
          </a:xfrm>
          <a:prstGeom prst="rect">
            <a:avLst/>
          </a:prstGeom>
        </p:spPr>
      </p:pic>
      <p:pic>
        <p:nvPicPr>
          <p:cNvPr id="11" name="Imagem 10">
            <a:extLst>
              <a:ext uri="{FF2B5EF4-FFF2-40B4-BE49-F238E27FC236}">
                <a16:creationId xmlns:a16="http://schemas.microsoft.com/office/drawing/2014/main" id="{FD7BCED9-3FDB-4342-9FA4-39CA087A2077}"/>
              </a:ext>
            </a:extLst>
          </p:cNvPr>
          <p:cNvPicPr>
            <a:picLocks noChangeAspect="1"/>
          </p:cNvPicPr>
          <p:nvPr/>
        </p:nvPicPr>
        <p:blipFill>
          <a:blip r:embed="rId6"/>
          <a:stretch>
            <a:fillRect/>
          </a:stretch>
        </p:blipFill>
        <p:spPr>
          <a:xfrm>
            <a:off x="39756" y="5115982"/>
            <a:ext cx="235660" cy="1696359"/>
          </a:xfrm>
          <a:prstGeom prst="rect">
            <a:avLst/>
          </a:prstGeom>
        </p:spPr>
      </p:pic>
    </p:spTree>
    <p:extLst>
      <p:ext uri="{BB962C8B-B14F-4D97-AF65-F5344CB8AC3E}">
        <p14:creationId xmlns:p14="http://schemas.microsoft.com/office/powerpoint/2010/main" val="3167331006"/>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4D997F2EABD549A264BAFC246AB9BB" ma:contentTypeVersion="10" ma:contentTypeDescription="Create a new document." ma:contentTypeScope="" ma:versionID="69c12efc407e6dd437c6ad2b084b9805">
  <xsd:schema xmlns:xsd="http://www.w3.org/2001/XMLSchema" xmlns:xs="http://www.w3.org/2001/XMLSchema" xmlns:p="http://schemas.microsoft.com/office/2006/metadata/properties" xmlns:ns3="599a3a66-412f-4d24-bce9-6e00be8380cc" targetNamespace="http://schemas.microsoft.com/office/2006/metadata/properties" ma:root="true" ma:fieldsID="ff96820fee3a19fe1f3991307fdf3540" ns3:_="">
    <xsd:import namespace="599a3a66-412f-4d24-bce9-6e00be8380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a3a66-412f-4d24-bce9-6e00be8380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59BBB0-5D0E-4161-AF47-DEF9C78D121D}">
  <ds:schemaRefs>
    <ds:schemaRef ds:uri="http://purl.org/dc/dcmitype/"/>
    <ds:schemaRef ds:uri="http://schemas.microsoft.com/office/2006/documentManagement/types"/>
    <ds:schemaRef ds:uri="599a3a66-412f-4d24-bce9-6e00be8380cc"/>
    <ds:schemaRef ds:uri="http://schemas.openxmlformats.org/package/2006/metadata/core-properties"/>
    <ds:schemaRef ds:uri="http://www.w3.org/XML/1998/namespace"/>
    <ds:schemaRef ds:uri="http://purl.org/dc/elements/1.1/"/>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32E40CB0-D99C-476C-99D5-F8E9E17EB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a3a66-412f-4d24-bce9-6e00be838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86E577-87F9-4CDA-AC8D-7468DF6854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1675</TotalTime>
  <Words>2483</Words>
  <Application>Microsoft Office PowerPoint</Application>
  <PresentationFormat>Widescreen</PresentationFormat>
  <Paragraphs>190</Paragraphs>
  <Slides>28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28</vt:i4>
      </vt:variant>
    </vt:vector>
  </HeadingPairs>
  <TitlesOfParts>
    <vt:vector size="35" baseType="lpstr">
      <vt:lpstr>Batang</vt:lpstr>
      <vt:lpstr>Arial</vt:lpstr>
      <vt:lpstr>Calibri</vt:lpstr>
      <vt:lpstr>Century Gothic</vt:lpstr>
      <vt:lpstr>Wingdings</vt:lpstr>
      <vt:lpstr>Wingdings 3</vt:lpstr>
      <vt:lpstr>Cacho</vt:lpstr>
      <vt:lpstr>Apresentação do PowerPoint</vt:lpstr>
      <vt:lpstr>POSTMETHOD PEDAGOGY</vt:lpstr>
      <vt:lpstr>POSTMETHOD PEDAGOGY</vt:lpstr>
      <vt:lpstr>POSTMETHOD PEDAGOGY</vt:lpstr>
      <vt:lpstr>POSTMETHOD PEDAGOGY</vt:lpstr>
      <vt:lpstr>POSTMETHOD PEDAGOGY</vt:lpstr>
      <vt:lpstr>Apresentação do PowerPoint</vt:lpstr>
      <vt:lpstr>POSTMETHOD CODITION</vt:lpstr>
      <vt:lpstr>POSTMETHOD CODITION</vt:lpstr>
      <vt:lpstr>POSTMETHOD CODITION</vt:lpstr>
      <vt:lpstr>POSTMETHOD CODITION</vt:lpstr>
      <vt:lpstr>POSTMETHOD CODITION</vt:lpstr>
      <vt:lpstr>POSTMETHOD CODITION</vt:lpstr>
      <vt:lpstr>POSTMETHOD PEDAGOGY</vt:lpstr>
      <vt:lpstr>POSTMETHOD PEDAGOGY</vt:lpstr>
      <vt:lpstr>Maximizing learning opportunities; Minimizing perceptual mismatches;  Facilitating negotiated interaction; Promoting learner autonomy; Fostering language awareness; Activating intuitive heuristics; Contextualizing linguistic input; Integrating language skills; Ensuring social relevance; Raising cultural consciousness; Monitoring teaching acts.</vt:lpstr>
      <vt:lpstr>Maximizing learning opportunities; Minimizing perceptual mismatches;  Facilitating negotiated interaction; Promoting learner autonomy; Fostering language awareness; Activating intuitive heuristics; Contextualizing linguistic input; Integrating language skills; Ensuring social relevance; Raising cultural consciousness; Monitoring teaching acts.</vt:lpstr>
      <vt:lpstr>ENSURING SOCIAL RELEVANCE</vt:lpstr>
      <vt:lpstr>Within a society, one comes across many forms of accommodation and assistance as well as domination and resistance. These forms are generally based on factors such as class, gender, race, ethnicity, nationality, religion, language, and sexual orientation. The same factors play a role in shaping classroom discourse as well (see Kumaravadivelu, 1999b, for details). In order to make L2 learning and teaching socially relevant one has to recognize that the broader social, political, historical, and economic conditions that affect the lives of learners and teachers also affect classroom aims and activities.</vt:lpstr>
      <vt:lpstr>What criteria, do you think, must a language variety meet before it can be considered a “standard” variety? Who or what agency has the authority to declare a variety, a “standard” variety? Do you speak the “standard” variety of your first language? How do you know?  </vt:lpstr>
      <vt:lpstr>Realistically, then, a variety is considered “standard” only because it is spoken by those who control the social, political, and cultural power centers within a nation. […]  A standard variety, thus, gets its prestige owing to social, political, and economic factors and not linguistic ones. Linguistically speaking, a standard variety is neither superior nor inferior to any other.  Colonialism used language as an instrument of political, social, and cultural control. Postcolonial theorists tell us that language “is a fundamental site of struggle for postcolonial discourse because the colonial process itself begins in language. </vt:lpstr>
      <vt:lpstr>The control over language by the imperial centre — whether achieved by displacing native languages, by installing itself as a ‘standard’ against other variants which are constituted as ‘impurities,’ or by planting the language of empire in a new place — remains the most potent instrument of cultural control” (Bill Ashcroft, Gareth Griffiths and Helen Tiffin, 1995, p. 283).  Aboriginal English spoken in Australia, Scottish and Irish spoken in the United Kingdom, and African-American Vernacular English spoken in the United States are all examples of English that are in contact with a dominant variety of English.  </vt:lpstr>
      <vt:lpstr>Apresentação do PowerPoint</vt:lpstr>
      <vt:lpstr>Apresentação do PowerPoint</vt:lpstr>
      <vt:lpstr>Apresentação do PowerPoint</vt:lpstr>
      <vt:lpstr>Apresentação do PowerPoint</vt:lpstr>
      <vt:lpstr>Apresentação do PowerPoint</vt:lpstr>
      <vt:lpstr>Thank you very much! (84) 996-087-119 cristianebrito1978@gmail.com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Metodologias mais conhecidas no Ensino-aprendizagem de língua inglesa</dc:title>
  <dc:creator>Cristiane de Brito Cruz</dc:creator>
  <cp:lastModifiedBy>Cristiane de Brito Cruz</cp:lastModifiedBy>
  <cp:revision>264</cp:revision>
  <dcterms:created xsi:type="dcterms:W3CDTF">2020-06-17T16:59:06Z</dcterms:created>
  <dcterms:modified xsi:type="dcterms:W3CDTF">2020-06-20T11:29:35Z</dcterms:modified>
</cp:coreProperties>
</file>