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32"/>
  </p:notesMasterIdLst>
  <p:sldIdLst>
    <p:sldId id="367" r:id="rId5"/>
    <p:sldId id="368"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45" r:id="rId20"/>
    <p:sldId id="421" r:id="rId21"/>
    <p:sldId id="422" r:id="rId22"/>
    <p:sldId id="423" r:id="rId23"/>
    <p:sldId id="424" r:id="rId24"/>
    <p:sldId id="425" r:id="rId25"/>
    <p:sldId id="426" r:id="rId26"/>
    <p:sldId id="427" r:id="rId27"/>
    <p:sldId id="428" r:id="rId28"/>
    <p:sldId id="429" r:id="rId29"/>
    <p:sldId id="430" r:id="rId30"/>
    <p:sldId id="31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ane de Brito Cruz" initials="CdBC" lastIdx="1" clrIdx="0">
    <p:extLst>
      <p:ext uri="{19B8F6BF-5375-455C-9EA6-DF929625EA0E}">
        <p15:presenceInfo xmlns:p15="http://schemas.microsoft.com/office/powerpoint/2012/main" userId="Cristiane de Brito Cru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54F2"/>
    <a:srgbClr val="F8A2F8"/>
    <a:srgbClr val="11D3ED"/>
    <a:srgbClr val="EE104F"/>
    <a:srgbClr val="4CCA06"/>
    <a:srgbClr val="0066FF"/>
    <a:srgbClr val="53E618"/>
    <a:srgbClr val="CC66FF"/>
    <a:srgbClr val="72CC04"/>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249" autoAdjust="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E4D62-130B-46E2-830F-33B4D27D50CE}" type="datetimeFigureOut">
              <a:rPr lang="pt-BR" smtClean="0"/>
              <a:t>02/09/2020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08A13-04D3-44C4-8927-319EE84BB69D}" type="slidenum">
              <a:rPr lang="pt-BR" smtClean="0"/>
              <a:t>‹nº›</a:t>
            </a:fld>
            <a:endParaRPr lang="pt-BR"/>
          </a:p>
        </p:txBody>
      </p:sp>
    </p:spTree>
    <p:extLst>
      <p:ext uri="{BB962C8B-B14F-4D97-AF65-F5344CB8AC3E}">
        <p14:creationId xmlns:p14="http://schemas.microsoft.com/office/powerpoint/2010/main" val="294726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419022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14563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3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03062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600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834374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992658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35606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2076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50908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26942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62468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55565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25469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93705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3540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A4B53A7-3209-46A6-9454-F38EAC8F11E7}" type="datetimeFigureOut">
              <a:rPr lang="en-US" smtClean="0"/>
              <a:pPr/>
              <a:t>9/2/2020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CE633F-9882-4A5C-83A2-1109D0C73261}" type="slidenum">
              <a:rPr lang="en-US" smtClean="0"/>
              <a:pPr/>
              <a:t>‹nº›</a:t>
            </a:fld>
            <a:endParaRPr lang="en-US"/>
          </a:p>
        </p:txBody>
      </p:sp>
    </p:spTree>
    <p:extLst>
      <p:ext uri="{BB962C8B-B14F-4D97-AF65-F5344CB8AC3E}">
        <p14:creationId xmlns:p14="http://schemas.microsoft.com/office/powerpoint/2010/main" val="41037033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cristianebrito1978@gmail.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hyperlink" Target="https://docente.ifrn.edu.br/cristianecruz/projetos-de-extensao/spanglis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Symbiosis wanted ad: text, images, music, video | Glogster EDU ...">
            <a:extLst>
              <a:ext uri="{FF2B5EF4-FFF2-40B4-BE49-F238E27FC236}">
                <a16:creationId xmlns:a16="http://schemas.microsoft.com/office/drawing/2014/main" id="{10142324-93CC-4CD9-A916-5F856ACE5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10" name="Subtítulo 2">
            <a:extLst>
              <a:ext uri="{FF2B5EF4-FFF2-40B4-BE49-F238E27FC236}">
                <a16:creationId xmlns:a16="http://schemas.microsoft.com/office/drawing/2014/main" id="{001CEEE5-D251-44CB-A998-3179CB559EED}"/>
              </a:ext>
            </a:extLst>
          </p:cNvPr>
          <p:cNvSpPr txBox="1">
            <a:spLocks/>
          </p:cNvSpPr>
          <p:nvPr/>
        </p:nvSpPr>
        <p:spPr>
          <a:xfrm>
            <a:off x="3910519" y="5390992"/>
            <a:ext cx="8066498" cy="1087630"/>
          </a:xfrm>
          <a:prstGeom prst="rect">
            <a:avLst/>
          </a:prstGeom>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spcBef>
                <a:spcPts val="0"/>
              </a:spcBef>
            </a:pPr>
            <a:r>
              <a:rPr lang="pt-BR" sz="2000" b="1" dirty="0">
                <a:solidFill>
                  <a:schemeClr val="bg1"/>
                </a:solidFill>
              </a:rPr>
              <a:t>Coordenadora: </a:t>
            </a:r>
            <a:r>
              <a:rPr lang="pt-BR" sz="2000" dirty="0" err="1">
                <a:solidFill>
                  <a:schemeClr val="bg1"/>
                </a:solidFill>
              </a:rPr>
              <a:t>Profª</a:t>
            </a:r>
            <a:r>
              <a:rPr lang="pt-BR" sz="2000" dirty="0">
                <a:solidFill>
                  <a:schemeClr val="bg1"/>
                </a:solidFill>
              </a:rPr>
              <a:t>. Ma. Cristiane de Brito Cruz </a:t>
            </a:r>
          </a:p>
          <a:p>
            <a:pPr algn="r">
              <a:spcBef>
                <a:spcPts val="0"/>
              </a:spcBef>
            </a:pPr>
            <a:r>
              <a:rPr lang="pt-BR" sz="2000" b="1" dirty="0">
                <a:solidFill>
                  <a:schemeClr val="bg1"/>
                </a:solidFill>
              </a:rPr>
              <a:t>Aluna voluntária: </a:t>
            </a:r>
            <a:r>
              <a:rPr lang="pt-BR" sz="2000" dirty="0">
                <a:solidFill>
                  <a:schemeClr val="bg1"/>
                </a:solidFill>
              </a:rPr>
              <a:t>Kelly Aline Hipólito de Medeiros</a:t>
            </a:r>
          </a:p>
          <a:p>
            <a:pPr algn="r">
              <a:spcBef>
                <a:spcPts val="0"/>
              </a:spcBef>
            </a:pPr>
            <a:r>
              <a:rPr lang="pt-BR" sz="2000" b="1" dirty="0">
                <a:solidFill>
                  <a:schemeClr val="bg1"/>
                </a:solidFill>
              </a:rPr>
              <a:t>Aluna bolsista: </a:t>
            </a:r>
            <a:r>
              <a:rPr lang="pt-BR" sz="2000" dirty="0" err="1">
                <a:solidFill>
                  <a:schemeClr val="bg1"/>
                </a:solidFill>
              </a:rPr>
              <a:t>Eline</a:t>
            </a:r>
            <a:r>
              <a:rPr lang="pt-BR" sz="2000" dirty="0">
                <a:solidFill>
                  <a:schemeClr val="bg1"/>
                </a:solidFill>
              </a:rPr>
              <a:t> Costa de Lima </a:t>
            </a:r>
          </a:p>
        </p:txBody>
      </p:sp>
      <p:pic>
        <p:nvPicPr>
          <p:cNvPr id="11" name="Imagem 10">
            <a:extLst>
              <a:ext uri="{FF2B5EF4-FFF2-40B4-BE49-F238E27FC236}">
                <a16:creationId xmlns:a16="http://schemas.microsoft.com/office/drawing/2014/main" id="{9CF15BE9-F9A6-4D88-A6F3-2D1F498112BF}"/>
              </a:ext>
            </a:extLst>
          </p:cNvPr>
          <p:cNvPicPr>
            <a:picLocks noChangeAspect="1"/>
          </p:cNvPicPr>
          <p:nvPr/>
        </p:nvPicPr>
        <p:blipFill rotWithShape="1">
          <a:blip r:embed="rId3">
            <a:extLst>
              <a:ext uri="{28A0092B-C50C-407E-A947-70E740481C1C}">
                <a14:useLocalDpi xmlns:a14="http://schemas.microsoft.com/office/drawing/2010/main" val="0"/>
              </a:ext>
            </a:extLst>
          </a:blip>
          <a:srcRect l="8554" t="17913" r="10009" b="6365"/>
          <a:stretch/>
        </p:blipFill>
        <p:spPr>
          <a:xfrm>
            <a:off x="311285" y="4053899"/>
            <a:ext cx="3404682" cy="2274059"/>
          </a:xfrm>
          <a:prstGeom prst="rect">
            <a:avLst/>
          </a:prstGeom>
        </p:spPr>
      </p:pic>
      <p:sp>
        <p:nvSpPr>
          <p:cNvPr id="12" name="Título 1">
            <a:extLst>
              <a:ext uri="{FF2B5EF4-FFF2-40B4-BE49-F238E27FC236}">
                <a16:creationId xmlns:a16="http://schemas.microsoft.com/office/drawing/2014/main" id="{E80E74D3-32D3-4176-B221-F0469D34666F}"/>
              </a:ext>
            </a:extLst>
          </p:cNvPr>
          <p:cNvSpPr txBox="1">
            <a:spLocks/>
          </p:cNvSpPr>
          <p:nvPr/>
        </p:nvSpPr>
        <p:spPr>
          <a:xfrm>
            <a:off x="2470825" y="183960"/>
            <a:ext cx="8283064" cy="108063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2200" b="1" dirty="0" err="1">
                <a:solidFill>
                  <a:schemeClr val="bg1"/>
                </a:solidFill>
              </a:rPr>
              <a:t>Pró-reitoria</a:t>
            </a:r>
            <a:r>
              <a:rPr lang="pt-BR" sz="2200" b="1" dirty="0">
                <a:solidFill>
                  <a:schemeClr val="bg1"/>
                </a:solidFill>
              </a:rPr>
              <a:t> de Extensão</a:t>
            </a:r>
            <a:br>
              <a:rPr lang="pt-BR" sz="2200" b="1" dirty="0">
                <a:solidFill>
                  <a:schemeClr val="bg1"/>
                </a:solidFill>
              </a:rPr>
            </a:br>
            <a:r>
              <a:rPr lang="pt-BR" sz="2200" b="1" dirty="0">
                <a:solidFill>
                  <a:schemeClr val="bg1"/>
                </a:solidFill>
              </a:rPr>
              <a:t>Programa de Apoio Institucional à Extensão</a:t>
            </a:r>
            <a:br>
              <a:rPr lang="pt-BR" sz="2200" b="1" dirty="0">
                <a:solidFill>
                  <a:schemeClr val="bg1"/>
                </a:solidFill>
              </a:rPr>
            </a:br>
            <a:r>
              <a:rPr lang="pt-BR" sz="2200" b="1" dirty="0">
                <a:solidFill>
                  <a:schemeClr val="bg1"/>
                </a:solidFill>
              </a:rPr>
              <a:t>Coordenação de Extensão do IFRN campus Currais Novos</a:t>
            </a:r>
          </a:p>
        </p:txBody>
      </p:sp>
      <p:cxnSp>
        <p:nvCxnSpPr>
          <p:cNvPr id="16" name="Conector reto 15">
            <a:extLst>
              <a:ext uri="{FF2B5EF4-FFF2-40B4-BE49-F238E27FC236}">
                <a16:creationId xmlns:a16="http://schemas.microsoft.com/office/drawing/2014/main" id="{62191DEF-C6E9-43F3-8DF9-27189B698EE5}"/>
              </a:ext>
            </a:extLst>
          </p:cNvPr>
          <p:cNvCxnSpPr>
            <a:cxnSpLocks/>
          </p:cNvCxnSpPr>
          <p:nvPr/>
        </p:nvCxnSpPr>
        <p:spPr>
          <a:xfrm>
            <a:off x="144850" y="2451653"/>
            <a:ext cx="159118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7" name="Título 1">
            <a:extLst>
              <a:ext uri="{FF2B5EF4-FFF2-40B4-BE49-F238E27FC236}">
                <a16:creationId xmlns:a16="http://schemas.microsoft.com/office/drawing/2014/main" id="{6AFB8009-F13E-4239-A036-E02FD6D8365E}"/>
              </a:ext>
            </a:extLst>
          </p:cNvPr>
          <p:cNvSpPr txBox="1">
            <a:spLocks/>
          </p:cNvSpPr>
          <p:nvPr/>
        </p:nvSpPr>
        <p:spPr>
          <a:xfrm>
            <a:off x="3171217" y="2295728"/>
            <a:ext cx="5680953" cy="208202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500" b="1" dirty="0">
                <a:solidFill>
                  <a:schemeClr val="bg1"/>
                </a:solidFill>
                <a:effectLst>
                  <a:outerShdw blurRad="38100" dist="38100" dir="2700000" algn="tl">
                    <a:srgbClr val="000000">
                      <a:alpha val="43137"/>
                    </a:srgbClr>
                  </a:outerShdw>
                </a:effectLst>
              </a:rPr>
              <a:t>P</a:t>
            </a:r>
            <a:r>
              <a:rPr lang="en-US" sz="6500" b="1" dirty="0">
                <a:solidFill>
                  <a:srgbClr val="0066FF"/>
                </a:solidFill>
                <a:effectLst>
                  <a:outerShdw blurRad="38100" dist="38100" dir="2700000" algn="tl">
                    <a:srgbClr val="000000">
                      <a:alpha val="43137"/>
                    </a:srgbClr>
                  </a:outerShdw>
                </a:effectLst>
              </a:rPr>
              <a:t>O</a:t>
            </a:r>
            <a:r>
              <a:rPr lang="en-US" sz="6500" b="1" dirty="0">
                <a:solidFill>
                  <a:srgbClr val="FF0000"/>
                </a:solidFill>
                <a:effectLst>
                  <a:outerShdw blurRad="38100" dist="38100" dir="2700000" algn="tl">
                    <a:srgbClr val="000000">
                      <a:alpha val="43137"/>
                    </a:srgbClr>
                  </a:outerShdw>
                </a:effectLst>
              </a:rPr>
              <a:t>S</a:t>
            </a:r>
            <a:r>
              <a:rPr lang="en-US" sz="6500" b="1" dirty="0">
                <a:solidFill>
                  <a:schemeClr val="bg2">
                    <a:lumMod val="50000"/>
                  </a:schemeClr>
                </a:solidFill>
                <a:effectLst>
                  <a:outerShdw blurRad="38100" dist="38100" dir="2700000" algn="tl">
                    <a:srgbClr val="000000">
                      <a:alpha val="43137"/>
                    </a:srgbClr>
                  </a:outerShdw>
                </a:effectLst>
              </a:rPr>
              <a:t>T</a:t>
            </a:r>
            <a:r>
              <a:rPr lang="en-US" sz="6500" b="1" dirty="0">
                <a:solidFill>
                  <a:schemeClr val="accent2"/>
                </a:solidFill>
                <a:effectLst>
                  <a:outerShdw blurRad="38100" dist="38100" dir="2700000" algn="tl">
                    <a:srgbClr val="000000">
                      <a:alpha val="43137"/>
                    </a:srgbClr>
                  </a:outerShdw>
                </a:effectLst>
              </a:rPr>
              <a:t>M</a:t>
            </a:r>
            <a:r>
              <a:rPr lang="en-US" sz="6500" b="1" dirty="0">
                <a:solidFill>
                  <a:srgbClr val="F254F2"/>
                </a:solidFill>
                <a:effectLst>
                  <a:outerShdw blurRad="38100" dist="38100" dir="2700000" algn="tl">
                    <a:srgbClr val="000000">
                      <a:alpha val="43137"/>
                    </a:srgbClr>
                  </a:outerShdw>
                </a:effectLst>
              </a:rPr>
              <a:t>E</a:t>
            </a:r>
            <a:r>
              <a:rPr lang="en-US" sz="6500" b="1" dirty="0">
                <a:solidFill>
                  <a:srgbClr val="00B0F0"/>
                </a:solidFill>
                <a:effectLst>
                  <a:outerShdw blurRad="38100" dist="38100" dir="2700000" algn="tl">
                    <a:srgbClr val="000000">
                      <a:alpha val="43137"/>
                    </a:srgbClr>
                  </a:outerShdw>
                </a:effectLst>
              </a:rPr>
              <a:t>T</a:t>
            </a:r>
            <a:r>
              <a:rPr lang="en-US" sz="6500" b="1" dirty="0">
                <a:solidFill>
                  <a:srgbClr val="A365D1"/>
                </a:solidFill>
                <a:effectLst>
                  <a:outerShdw blurRad="38100" dist="38100" dir="2700000" algn="tl">
                    <a:srgbClr val="000000">
                      <a:alpha val="43137"/>
                    </a:srgbClr>
                  </a:outerShdw>
                </a:effectLst>
              </a:rPr>
              <a:t>H</a:t>
            </a:r>
            <a:r>
              <a:rPr lang="en-US" sz="6500" b="1" dirty="0">
                <a:solidFill>
                  <a:srgbClr val="72CC04"/>
                </a:solidFill>
                <a:effectLst>
                  <a:outerShdw blurRad="38100" dist="38100" dir="2700000" algn="tl">
                    <a:srgbClr val="000000">
                      <a:alpha val="43137"/>
                    </a:srgbClr>
                  </a:outerShdw>
                </a:effectLst>
              </a:rPr>
              <a:t>O</a:t>
            </a:r>
            <a:r>
              <a:rPr lang="en-US" sz="6500" b="1" dirty="0">
                <a:solidFill>
                  <a:schemeClr val="bg1">
                    <a:lumMod val="50000"/>
                  </a:schemeClr>
                </a:solidFill>
                <a:effectLst>
                  <a:outerShdw blurRad="38100" dist="38100" dir="2700000" algn="tl">
                    <a:srgbClr val="000000">
                      <a:alpha val="43137"/>
                    </a:srgbClr>
                  </a:outerShdw>
                </a:effectLst>
              </a:rPr>
              <a:t>D</a:t>
            </a:r>
            <a:r>
              <a:rPr lang="en-US" sz="6500" b="1" dirty="0">
                <a:solidFill>
                  <a:srgbClr val="4CCA06"/>
                </a:solidFill>
                <a:effectLst>
                  <a:outerShdw blurRad="38100" dist="38100" dir="2700000" algn="tl">
                    <a:srgbClr val="000000">
                      <a:alpha val="43137"/>
                    </a:srgbClr>
                  </a:outerShdw>
                </a:effectLst>
              </a:rPr>
              <a:t> </a:t>
            </a:r>
            <a:r>
              <a:rPr lang="en-US" sz="6500" b="1" dirty="0">
                <a:solidFill>
                  <a:srgbClr val="FFC000"/>
                </a:solidFill>
                <a:effectLst>
                  <a:outerShdw blurRad="38100" dist="38100" dir="2700000" algn="tl">
                    <a:srgbClr val="000000">
                      <a:alpha val="43137"/>
                    </a:srgbClr>
                  </a:outerShdw>
                </a:effectLst>
              </a:rPr>
              <a:t>P</a:t>
            </a:r>
            <a:r>
              <a:rPr lang="en-US" sz="6500" b="1" dirty="0">
                <a:solidFill>
                  <a:schemeClr val="accent1">
                    <a:lumMod val="75000"/>
                  </a:schemeClr>
                </a:solidFill>
                <a:effectLst>
                  <a:outerShdw blurRad="38100" dist="38100" dir="2700000" algn="tl">
                    <a:srgbClr val="000000">
                      <a:alpha val="43137"/>
                    </a:srgbClr>
                  </a:outerShdw>
                </a:effectLst>
              </a:rPr>
              <a:t>E</a:t>
            </a:r>
            <a:r>
              <a:rPr lang="en-US" sz="6500" b="1" dirty="0">
                <a:solidFill>
                  <a:srgbClr val="0066FF"/>
                </a:solidFill>
                <a:effectLst>
                  <a:outerShdw blurRad="38100" dist="38100" dir="2700000" algn="tl">
                    <a:srgbClr val="000000">
                      <a:alpha val="43137"/>
                    </a:srgbClr>
                  </a:outerShdw>
                </a:effectLst>
              </a:rPr>
              <a:t>D</a:t>
            </a:r>
            <a:r>
              <a:rPr lang="en-US" sz="6500" b="1" dirty="0">
                <a:solidFill>
                  <a:srgbClr val="FF0000"/>
                </a:solidFill>
                <a:effectLst>
                  <a:outerShdw blurRad="38100" dist="38100" dir="2700000" algn="tl">
                    <a:srgbClr val="000000">
                      <a:alpha val="43137"/>
                    </a:srgbClr>
                  </a:outerShdw>
                </a:effectLst>
              </a:rPr>
              <a:t>A</a:t>
            </a:r>
            <a:r>
              <a:rPr lang="en-US" sz="6500" b="1" dirty="0">
                <a:solidFill>
                  <a:srgbClr val="72CC04"/>
                </a:solidFill>
                <a:effectLst>
                  <a:outerShdw blurRad="38100" dist="38100" dir="2700000" algn="tl">
                    <a:srgbClr val="000000">
                      <a:alpha val="43137"/>
                    </a:srgbClr>
                  </a:outerShdw>
                </a:effectLst>
              </a:rPr>
              <a:t>G</a:t>
            </a:r>
            <a:r>
              <a:rPr lang="en-US" sz="6500" b="1" dirty="0">
                <a:solidFill>
                  <a:schemeClr val="accent1">
                    <a:lumMod val="60000"/>
                    <a:lumOff val="40000"/>
                  </a:schemeClr>
                </a:solidFill>
                <a:effectLst>
                  <a:outerShdw blurRad="38100" dist="38100" dir="2700000" algn="tl">
                    <a:srgbClr val="000000">
                      <a:alpha val="43137"/>
                    </a:srgbClr>
                  </a:outerShdw>
                </a:effectLst>
              </a:rPr>
              <a:t>O</a:t>
            </a:r>
            <a:r>
              <a:rPr lang="en-US" sz="6500" b="1" dirty="0">
                <a:solidFill>
                  <a:srgbClr val="F254F2"/>
                </a:solidFill>
                <a:effectLst>
                  <a:outerShdw blurRad="38100" dist="38100" dir="2700000" algn="tl">
                    <a:srgbClr val="000000">
                      <a:alpha val="43137"/>
                    </a:srgbClr>
                  </a:outerShdw>
                </a:effectLst>
              </a:rPr>
              <a:t>G</a:t>
            </a:r>
            <a:r>
              <a:rPr lang="en-US" sz="6500" b="1" dirty="0">
                <a:solidFill>
                  <a:srgbClr val="A365D1"/>
                </a:solidFill>
                <a:effectLst>
                  <a:outerShdw blurRad="38100" dist="38100" dir="2700000" algn="tl">
                    <a:srgbClr val="000000">
                      <a:alpha val="43137"/>
                    </a:srgbClr>
                  </a:outerShdw>
                </a:effectLst>
              </a:rPr>
              <a:t>Y</a:t>
            </a:r>
            <a:endParaRPr lang="pt-BR" sz="6500" b="1" dirty="0">
              <a:solidFill>
                <a:srgbClr val="A365D1"/>
              </a:solidFill>
              <a:effectLst>
                <a:outerShdw blurRad="38100" dist="38100" dir="2700000" algn="tl">
                  <a:srgbClr val="000000">
                    <a:alpha val="43137"/>
                  </a:srgbClr>
                </a:outerShdw>
              </a:effectLst>
            </a:endParaRPr>
          </a:p>
        </p:txBody>
      </p:sp>
      <p:pic>
        <p:nvPicPr>
          <p:cNvPr id="18" name="Picture 2" descr="Direção Geral divulga novas logomarcas do IFRN Campus Currais ...">
            <a:extLst>
              <a:ext uri="{FF2B5EF4-FFF2-40B4-BE49-F238E27FC236}">
                <a16:creationId xmlns:a16="http://schemas.microsoft.com/office/drawing/2014/main" id="{E2444094-CC8D-4701-8DC0-3BDDCE43CBD3}"/>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2335" y="252919"/>
            <a:ext cx="1809294" cy="262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70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254F2"/>
                </a:solidFill>
                <a:effectLst>
                  <a:outerShdw blurRad="38100" dist="38100" dir="2700000" algn="tl">
                    <a:srgbClr val="000000">
                      <a:alpha val="43137"/>
                    </a:srgbClr>
                  </a:outerShdw>
                </a:effectLst>
              </a:rPr>
              <a:t>N</a:t>
            </a:r>
            <a:r>
              <a:rPr lang="en-US" sz="6000" b="1" dirty="0">
                <a:solidFill>
                  <a:srgbClr val="00B0F0"/>
                </a:solidFill>
                <a:effectLst>
                  <a:outerShdw blurRad="38100" dist="38100" dir="2700000" algn="tl">
                    <a:srgbClr val="000000">
                      <a:alpha val="43137"/>
                    </a:srgbClr>
                  </a:outerShdw>
                </a:effectLst>
              </a:rPr>
              <a:t>I</a:t>
            </a:r>
            <a:r>
              <a:rPr lang="en-US" sz="6000" b="1" dirty="0">
                <a:solidFill>
                  <a:srgbClr val="A365D1"/>
                </a:solidFill>
                <a:effectLst>
                  <a:outerShdw blurRad="38100" dist="38100" dir="2700000" algn="tl">
                    <a:srgbClr val="000000">
                      <a:alpha val="43137"/>
                    </a:srgbClr>
                  </a:outerShdw>
                </a:effectLst>
              </a:rPr>
              <a:t>N</a:t>
            </a:r>
            <a:r>
              <a:rPr lang="en-US" sz="6000" b="1" dirty="0">
                <a:solidFill>
                  <a:srgbClr val="72CC04"/>
                </a:solidFill>
                <a:effectLst>
                  <a:outerShdw blurRad="38100" dist="38100" dir="2700000" algn="tl">
                    <a:srgbClr val="000000">
                      <a:alpha val="43137"/>
                    </a:srgbClr>
                  </a:outerShdw>
                </a:effectLst>
              </a:rPr>
              <a:t>E</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4" y="997947"/>
            <a:ext cx="9614696" cy="2222331"/>
          </a:xfrm>
          <a:solidFill>
            <a:schemeClr val="accent5">
              <a:lumMod val="60000"/>
              <a:lumOff val="40000"/>
            </a:schemeClr>
          </a:solidFill>
        </p:spPr>
        <p:txBody>
          <a:bodyPr>
            <a:noAutofit/>
          </a:bodyPr>
          <a:lstStyle/>
          <a:p>
            <a:pPr algn="just">
              <a:spcBef>
                <a:spcPts val="0"/>
              </a:spcBef>
            </a:pPr>
            <a:r>
              <a:rPr lang="pt-BR" sz="2000" b="1" dirty="0">
                <a:solidFill>
                  <a:schemeClr val="tx1"/>
                </a:solidFill>
              </a:rPr>
              <a:t>Observe o trecho abaixo:</a:t>
            </a:r>
          </a:p>
          <a:p>
            <a:pPr algn="just">
              <a:spcBef>
                <a:spcPts val="0"/>
              </a:spcBef>
            </a:pPr>
            <a:r>
              <a:rPr lang="en-US" sz="2000" i="1" dirty="0">
                <a:solidFill>
                  <a:schemeClr val="tx1"/>
                </a:solidFill>
              </a:rPr>
              <a:t>“In the process of sensitizing itself to the prevailing sociopolitical reality, a pedagogy of possibility is also concerned with individual as well as social identity. More than any other educational enterprise, L2 education that brings languages and cultures in contact provides its participants with challenges and opportunities for a continual quest for subjectivity and self-identity” </a:t>
            </a:r>
            <a:r>
              <a:rPr lang="en-US" sz="2000" b="1" dirty="0" err="1">
                <a:solidFill>
                  <a:schemeClr val="tx1"/>
                </a:solidFill>
              </a:rPr>
              <a:t>Escolha</a:t>
            </a:r>
            <a:r>
              <a:rPr lang="en-US" sz="2000" b="1" dirty="0">
                <a:solidFill>
                  <a:schemeClr val="tx1"/>
                </a:solidFill>
              </a:rPr>
              <a:t> a </a:t>
            </a:r>
            <a:r>
              <a:rPr lang="en-US" sz="2000" b="1" dirty="0" err="1">
                <a:solidFill>
                  <a:schemeClr val="tx1"/>
                </a:solidFill>
              </a:rPr>
              <a:t>alternativa</a:t>
            </a:r>
            <a:r>
              <a:rPr lang="en-US" sz="2000" b="1" dirty="0">
                <a:solidFill>
                  <a:schemeClr val="tx1"/>
                </a:solidFill>
              </a:rPr>
              <a:t> </a:t>
            </a:r>
            <a:r>
              <a:rPr lang="en-US" sz="2000" b="1" dirty="0" err="1">
                <a:solidFill>
                  <a:schemeClr val="tx1"/>
                </a:solidFill>
              </a:rPr>
              <a:t>correta</a:t>
            </a:r>
            <a:r>
              <a:rPr lang="en-US" sz="2000" b="1" dirty="0">
                <a:solidFill>
                  <a:schemeClr val="tx1"/>
                </a:solidFill>
              </a:rPr>
              <a:t>:</a:t>
            </a:r>
            <a:endParaRPr lang="pt-BR" sz="2000" b="1" dirty="0">
              <a:solidFill>
                <a:schemeClr val="tx1"/>
              </a:solidFill>
            </a:endParaRPr>
          </a:p>
        </p:txBody>
      </p:sp>
      <p:sp>
        <p:nvSpPr>
          <p:cNvPr id="17" name="Retângulo 16">
            <a:extLst>
              <a:ext uri="{FF2B5EF4-FFF2-40B4-BE49-F238E27FC236}">
                <a16:creationId xmlns:a16="http://schemas.microsoft.com/office/drawing/2014/main" id="{720DF52B-604D-4EF4-824A-2EECFC9D8101}"/>
              </a:ext>
            </a:extLst>
          </p:cNvPr>
          <p:cNvSpPr/>
          <p:nvPr/>
        </p:nvSpPr>
        <p:spPr>
          <a:xfrm>
            <a:off x="252834" y="3315519"/>
            <a:ext cx="11686327" cy="6698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A </a:t>
            </a:r>
            <a:r>
              <a:rPr lang="en-US" sz="2200" b="1" dirty="0" err="1">
                <a:solidFill>
                  <a:schemeClr val="bg1"/>
                </a:solidFill>
              </a:rPr>
              <a:t>pedagogia</a:t>
            </a:r>
            <a:r>
              <a:rPr lang="en-US" sz="2200" b="1" dirty="0">
                <a:solidFill>
                  <a:schemeClr val="bg1"/>
                </a:solidFill>
              </a:rPr>
              <a:t> da </a:t>
            </a:r>
            <a:r>
              <a:rPr lang="en-US" sz="2200" b="1" dirty="0" err="1">
                <a:solidFill>
                  <a:schemeClr val="bg1"/>
                </a:solidFill>
              </a:rPr>
              <a:t>possibilidade</a:t>
            </a:r>
            <a:r>
              <a:rPr lang="en-US" sz="2200" b="1" dirty="0">
                <a:solidFill>
                  <a:schemeClr val="bg1"/>
                </a:solidFill>
              </a:rPr>
              <a:t> </a:t>
            </a:r>
            <a:r>
              <a:rPr lang="en-US" sz="2200" b="1" dirty="0" err="1">
                <a:solidFill>
                  <a:schemeClr val="bg1"/>
                </a:solidFill>
              </a:rPr>
              <a:t>está</a:t>
            </a:r>
            <a:r>
              <a:rPr lang="en-US" sz="2200" b="1" dirty="0">
                <a:solidFill>
                  <a:schemeClr val="bg1"/>
                </a:solidFill>
              </a:rPr>
              <a:t> </a:t>
            </a:r>
            <a:r>
              <a:rPr lang="en-US" sz="2200" b="1" dirty="0" err="1">
                <a:solidFill>
                  <a:schemeClr val="bg1"/>
                </a:solidFill>
              </a:rPr>
              <a:t>preocupada</a:t>
            </a:r>
            <a:r>
              <a:rPr lang="en-US" sz="2200" b="1" dirty="0">
                <a:solidFill>
                  <a:schemeClr val="bg1"/>
                </a:solidFill>
              </a:rPr>
              <a:t> </a:t>
            </a:r>
            <a:r>
              <a:rPr lang="en-US" sz="2200" b="1" dirty="0" err="1">
                <a:solidFill>
                  <a:schemeClr val="bg1"/>
                </a:solidFill>
              </a:rPr>
              <a:t>em</a:t>
            </a:r>
            <a:r>
              <a:rPr lang="en-US" sz="2200" b="1" dirty="0">
                <a:solidFill>
                  <a:schemeClr val="bg1"/>
                </a:solidFill>
              </a:rPr>
              <a:t> </a:t>
            </a:r>
            <a:r>
              <a:rPr lang="en-US" sz="2200" b="1" dirty="0" err="1">
                <a:solidFill>
                  <a:schemeClr val="bg1"/>
                </a:solidFill>
              </a:rPr>
              <a:t>incentivar</a:t>
            </a:r>
            <a:r>
              <a:rPr lang="en-US" sz="2200" b="1" dirty="0">
                <a:solidFill>
                  <a:schemeClr val="bg1"/>
                </a:solidFill>
              </a:rPr>
              <a:t> </a:t>
            </a:r>
            <a:r>
              <a:rPr lang="en-US" sz="2200" b="1" dirty="0" err="1">
                <a:solidFill>
                  <a:schemeClr val="bg1"/>
                </a:solidFill>
              </a:rPr>
              <a:t>uma</a:t>
            </a:r>
            <a:r>
              <a:rPr lang="en-US" sz="2200" b="1" dirty="0">
                <a:solidFill>
                  <a:schemeClr val="bg1"/>
                </a:solidFill>
              </a:rPr>
              <a:t> </a:t>
            </a:r>
            <a:r>
              <a:rPr lang="en-US" sz="2200" b="1" dirty="0" err="1">
                <a:solidFill>
                  <a:schemeClr val="bg1"/>
                </a:solidFill>
              </a:rPr>
              <a:t>identidade</a:t>
            </a:r>
            <a:r>
              <a:rPr lang="en-US" sz="2200" b="1" dirty="0">
                <a:solidFill>
                  <a:schemeClr val="bg1"/>
                </a:solidFill>
              </a:rPr>
              <a:t> </a:t>
            </a:r>
            <a:r>
              <a:rPr lang="en-US" sz="2200" b="1" dirty="0" err="1">
                <a:solidFill>
                  <a:schemeClr val="bg1"/>
                </a:solidFill>
              </a:rPr>
              <a:t>própria</a:t>
            </a:r>
            <a:r>
              <a:rPr lang="en-US" sz="2200" b="1" dirty="0">
                <a:solidFill>
                  <a:schemeClr val="bg1"/>
                </a:solidFill>
              </a:rPr>
              <a:t> no </a:t>
            </a:r>
            <a:r>
              <a:rPr lang="en-US" sz="2200" b="1" dirty="0" err="1">
                <a:solidFill>
                  <a:schemeClr val="bg1"/>
                </a:solidFill>
              </a:rPr>
              <a:t>estudante</a:t>
            </a:r>
            <a:r>
              <a:rPr lang="en-US" sz="2200" b="1" dirty="0">
                <a:solidFill>
                  <a:schemeClr val="bg1"/>
                </a:solidFill>
              </a:rPr>
              <a:t>, </a:t>
            </a:r>
            <a:r>
              <a:rPr lang="en-US" sz="2200" b="1" dirty="0" err="1">
                <a:solidFill>
                  <a:schemeClr val="bg1"/>
                </a:solidFill>
              </a:rPr>
              <a:t>não</a:t>
            </a:r>
            <a:r>
              <a:rPr lang="en-US" sz="2200" b="1" dirty="0">
                <a:solidFill>
                  <a:schemeClr val="bg1"/>
                </a:solidFill>
              </a:rPr>
              <a:t> </a:t>
            </a:r>
            <a:r>
              <a:rPr lang="en-US" sz="2200" b="1" dirty="0" err="1">
                <a:solidFill>
                  <a:schemeClr val="bg1"/>
                </a:solidFill>
              </a:rPr>
              <a:t>em</a:t>
            </a:r>
            <a:r>
              <a:rPr lang="en-US" sz="2200" b="1" dirty="0">
                <a:solidFill>
                  <a:schemeClr val="bg1"/>
                </a:solidFill>
              </a:rPr>
              <a:t> </a:t>
            </a:r>
            <a:r>
              <a:rPr lang="en-US" sz="2200" b="1" dirty="0" err="1">
                <a:solidFill>
                  <a:schemeClr val="bg1"/>
                </a:solidFill>
              </a:rPr>
              <a:t>uma</a:t>
            </a:r>
            <a:r>
              <a:rPr lang="en-US" sz="2200" b="1" dirty="0">
                <a:solidFill>
                  <a:schemeClr val="bg1"/>
                </a:solidFill>
              </a:rPr>
              <a:t> </a:t>
            </a:r>
            <a:r>
              <a:rPr lang="en-US" sz="2200" b="1" dirty="0" err="1">
                <a:solidFill>
                  <a:schemeClr val="bg1"/>
                </a:solidFill>
              </a:rPr>
              <a:t>identidade</a:t>
            </a:r>
            <a:r>
              <a:rPr lang="en-US" sz="2200" b="1" dirty="0">
                <a:solidFill>
                  <a:schemeClr val="bg1"/>
                </a:solidFill>
              </a:rPr>
              <a:t> social. </a:t>
            </a:r>
            <a:endParaRPr lang="pt-BR" sz="2200" dirty="0">
              <a:solidFill>
                <a:schemeClr val="bg1"/>
              </a:solidFill>
            </a:endParaRPr>
          </a:p>
        </p:txBody>
      </p:sp>
      <p:sp>
        <p:nvSpPr>
          <p:cNvPr id="18" name="Retângulo 17">
            <a:extLst>
              <a:ext uri="{FF2B5EF4-FFF2-40B4-BE49-F238E27FC236}">
                <a16:creationId xmlns:a16="http://schemas.microsoft.com/office/drawing/2014/main" id="{9B08A176-854B-4075-8419-40E44116C487}"/>
              </a:ext>
            </a:extLst>
          </p:cNvPr>
          <p:cNvSpPr/>
          <p:nvPr/>
        </p:nvSpPr>
        <p:spPr>
          <a:xfrm>
            <a:off x="252833" y="4133468"/>
            <a:ext cx="11686327" cy="7296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O Ensino de </a:t>
            </a:r>
            <a:r>
              <a:rPr lang="en-US" sz="2200" b="1" dirty="0" err="1">
                <a:solidFill>
                  <a:schemeClr val="bg1"/>
                </a:solidFill>
              </a:rPr>
              <a:t>línguas</a:t>
            </a:r>
            <a:r>
              <a:rPr lang="en-US" sz="2200" b="1" dirty="0">
                <a:solidFill>
                  <a:schemeClr val="bg1"/>
                </a:solidFill>
              </a:rPr>
              <a:t> </a:t>
            </a:r>
            <a:r>
              <a:rPr lang="en-US" sz="2200" b="1" dirty="0" err="1">
                <a:solidFill>
                  <a:schemeClr val="bg1"/>
                </a:solidFill>
              </a:rPr>
              <a:t>estrangeiras</a:t>
            </a:r>
            <a:r>
              <a:rPr lang="en-US" sz="2200" b="1" dirty="0">
                <a:solidFill>
                  <a:schemeClr val="bg1"/>
                </a:solidFill>
              </a:rPr>
              <a:t> </a:t>
            </a:r>
            <a:r>
              <a:rPr lang="en-US" sz="2200" b="1" dirty="0" err="1">
                <a:solidFill>
                  <a:schemeClr val="bg1"/>
                </a:solidFill>
              </a:rPr>
              <a:t>possibilita</a:t>
            </a:r>
            <a:r>
              <a:rPr lang="en-US" sz="2200" b="1" dirty="0">
                <a:solidFill>
                  <a:schemeClr val="bg1"/>
                </a:solidFill>
              </a:rPr>
              <a:t> o </a:t>
            </a:r>
            <a:r>
              <a:rPr lang="en-US" sz="2200" b="1" dirty="0" err="1">
                <a:solidFill>
                  <a:schemeClr val="bg1"/>
                </a:solidFill>
              </a:rPr>
              <a:t>contato</a:t>
            </a:r>
            <a:r>
              <a:rPr lang="en-US" sz="2200" b="1" dirty="0">
                <a:solidFill>
                  <a:schemeClr val="bg1"/>
                </a:solidFill>
              </a:rPr>
              <a:t> de </a:t>
            </a:r>
            <a:r>
              <a:rPr lang="en-US" sz="2200" b="1" dirty="0" err="1">
                <a:solidFill>
                  <a:schemeClr val="bg1"/>
                </a:solidFill>
              </a:rPr>
              <a:t>línguas</a:t>
            </a:r>
            <a:r>
              <a:rPr lang="en-US" sz="2200" b="1" dirty="0">
                <a:solidFill>
                  <a:schemeClr val="bg1"/>
                </a:solidFill>
              </a:rPr>
              <a:t> e </a:t>
            </a:r>
            <a:r>
              <a:rPr lang="en-US" sz="2200" b="1" dirty="0" err="1">
                <a:solidFill>
                  <a:schemeClr val="bg1"/>
                </a:solidFill>
              </a:rPr>
              <a:t>culturas</a:t>
            </a:r>
            <a:r>
              <a:rPr lang="en-US" sz="2200" b="1" dirty="0">
                <a:solidFill>
                  <a:schemeClr val="bg1"/>
                </a:solidFill>
              </a:rPr>
              <a:t> </a:t>
            </a:r>
            <a:r>
              <a:rPr lang="en-US" sz="2200" b="1" dirty="0" err="1">
                <a:solidFill>
                  <a:schemeClr val="bg1"/>
                </a:solidFill>
              </a:rPr>
              <a:t>diversas</a:t>
            </a:r>
            <a:r>
              <a:rPr lang="en-US" sz="2200" b="1" dirty="0">
                <a:solidFill>
                  <a:schemeClr val="bg1"/>
                </a:solidFill>
              </a:rPr>
              <a:t>, </a:t>
            </a:r>
            <a:r>
              <a:rPr lang="en-US" sz="2200" b="1" dirty="0" err="1">
                <a:solidFill>
                  <a:schemeClr val="bg1"/>
                </a:solidFill>
              </a:rPr>
              <a:t>promovendo</a:t>
            </a:r>
            <a:r>
              <a:rPr lang="en-US" sz="2200" b="1" dirty="0">
                <a:solidFill>
                  <a:schemeClr val="bg1"/>
                </a:solidFill>
              </a:rPr>
              <a:t> </a:t>
            </a:r>
            <a:r>
              <a:rPr lang="en-US" sz="2200" b="1" dirty="0" err="1">
                <a:solidFill>
                  <a:schemeClr val="bg1"/>
                </a:solidFill>
              </a:rPr>
              <a:t>oportunidades</a:t>
            </a:r>
            <a:r>
              <a:rPr lang="en-US" sz="2200" b="1" dirty="0">
                <a:solidFill>
                  <a:schemeClr val="bg1"/>
                </a:solidFill>
              </a:rPr>
              <a:t> de </a:t>
            </a:r>
            <a:r>
              <a:rPr lang="en-US" sz="2200" b="1" dirty="0" err="1">
                <a:solidFill>
                  <a:schemeClr val="bg1"/>
                </a:solidFill>
              </a:rPr>
              <a:t>aquisição</a:t>
            </a:r>
            <a:r>
              <a:rPr lang="en-US" sz="2200" b="1" dirty="0">
                <a:solidFill>
                  <a:schemeClr val="bg1"/>
                </a:solidFill>
              </a:rPr>
              <a:t> de </a:t>
            </a:r>
            <a:r>
              <a:rPr lang="en-US" sz="2200" b="1" dirty="0" err="1">
                <a:solidFill>
                  <a:schemeClr val="bg1"/>
                </a:solidFill>
              </a:rPr>
              <a:t>culturas</a:t>
            </a:r>
            <a:r>
              <a:rPr lang="en-US" sz="2200" b="1" dirty="0">
                <a:solidFill>
                  <a:schemeClr val="bg1"/>
                </a:solidFill>
              </a:rPr>
              <a:t> </a:t>
            </a:r>
            <a:r>
              <a:rPr lang="en-US" sz="2200" b="1" dirty="0" err="1">
                <a:solidFill>
                  <a:schemeClr val="bg1"/>
                </a:solidFill>
              </a:rPr>
              <a:t>melhores</a:t>
            </a:r>
            <a:r>
              <a:rPr lang="en-US" sz="2200" b="1" dirty="0">
                <a:solidFill>
                  <a:schemeClr val="bg1"/>
                </a:solidFill>
              </a:rPr>
              <a:t>.</a:t>
            </a:r>
            <a:endParaRPr lang="pt-BR" sz="2200" dirty="0">
              <a:solidFill>
                <a:schemeClr val="bg1"/>
              </a:solidFill>
            </a:endParaRPr>
          </a:p>
        </p:txBody>
      </p:sp>
      <p:sp>
        <p:nvSpPr>
          <p:cNvPr id="19" name="Retângulo 18">
            <a:extLst>
              <a:ext uri="{FF2B5EF4-FFF2-40B4-BE49-F238E27FC236}">
                <a16:creationId xmlns:a16="http://schemas.microsoft.com/office/drawing/2014/main" id="{FB90B6EB-9C1B-485D-95B4-F3B48ACFADAB}"/>
              </a:ext>
            </a:extLst>
          </p:cNvPr>
          <p:cNvSpPr/>
          <p:nvPr/>
        </p:nvSpPr>
        <p:spPr>
          <a:xfrm>
            <a:off x="252833" y="5011280"/>
            <a:ext cx="11686327" cy="7296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O Ensino de </a:t>
            </a:r>
            <a:r>
              <a:rPr lang="en-US" sz="2200" b="1" dirty="0" err="1">
                <a:solidFill>
                  <a:schemeClr val="bg1"/>
                </a:solidFill>
              </a:rPr>
              <a:t>línguas</a:t>
            </a:r>
            <a:r>
              <a:rPr lang="en-US" sz="2200" b="1" dirty="0">
                <a:solidFill>
                  <a:schemeClr val="bg1"/>
                </a:solidFill>
              </a:rPr>
              <a:t> </a:t>
            </a:r>
            <a:r>
              <a:rPr lang="en-US" sz="2200" b="1" dirty="0" err="1">
                <a:solidFill>
                  <a:schemeClr val="bg1"/>
                </a:solidFill>
              </a:rPr>
              <a:t>estrangeiras</a:t>
            </a:r>
            <a:r>
              <a:rPr lang="en-US" sz="2200" b="1" dirty="0">
                <a:solidFill>
                  <a:schemeClr val="bg1"/>
                </a:solidFill>
              </a:rPr>
              <a:t> </a:t>
            </a:r>
            <a:r>
              <a:rPr lang="en-US" sz="2200" b="1" dirty="0" err="1">
                <a:solidFill>
                  <a:schemeClr val="bg1"/>
                </a:solidFill>
              </a:rPr>
              <a:t>traz</a:t>
            </a:r>
            <a:r>
              <a:rPr lang="en-US" sz="2200" b="1" dirty="0">
                <a:solidFill>
                  <a:schemeClr val="bg1"/>
                </a:solidFill>
              </a:rPr>
              <a:t> a </a:t>
            </a:r>
            <a:r>
              <a:rPr lang="en-US" sz="2200" b="1" dirty="0" err="1">
                <a:solidFill>
                  <a:schemeClr val="bg1"/>
                </a:solidFill>
              </a:rPr>
              <a:t>tona</a:t>
            </a:r>
            <a:r>
              <a:rPr lang="en-US" sz="2200" b="1" dirty="0">
                <a:solidFill>
                  <a:schemeClr val="bg1"/>
                </a:solidFill>
              </a:rPr>
              <a:t> as </a:t>
            </a:r>
            <a:r>
              <a:rPr lang="en-US" sz="2200" b="1" dirty="0" err="1">
                <a:solidFill>
                  <a:schemeClr val="bg1"/>
                </a:solidFill>
              </a:rPr>
              <a:t>barreiras</a:t>
            </a:r>
            <a:r>
              <a:rPr lang="en-US" sz="2200" b="1" dirty="0">
                <a:solidFill>
                  <a:schemeClr val="bg1"/>
                </a:solidFill>
              </a:rPr>
              <a:t> </a:t>
            </a:r>
            <a:r>
              <a:rPr lang="en-US" sz="2200" b="1" dirty="0" err="1">
                <a:solidFill>
                  <a:schemeClr val="bg1"/>
                </a:solidFill>
              </a:rPr>
              <a:t>culturais</a:t>
            </a:r>
            <a:r>
              <a:rPr lang="en-US" sz="2200" b="1" dirty="0">
                <a:solidFill>
                  <a:schemeClr val="bg1"/>
                </a:solidFill>
              </a:rPr>
              <a:t> para </a:t>
            </a:r>
            <a:r>
              <a:rPr lang="en-US" sz="2200" b="1" dirty="0" err="1">
                <a:solidFill>
                  <a:schemeClr val="bg1"/>
                </a:solidFill>
              </a:rPr>
              <a:t>estudantes</a:t>
            </a:r>
            <a:r>
              <a:rPr lang="en-US" sz="2200" b="1" dirty="0">
                <a:solidFill>
                  <a:schemeClr val="bg1"/>
                </a:solidFill>
              </a:rPr>
              <a:t> e </a:t>
            </a:r>
            <a:r>
              <a:rPr lang="en-US" sz="2200" b="1" dirty="0" err="1">
                <a:solidFill>
                  <a:schemeClr val="bg1"/>
                </a:solidFill>
              </a:rPr>
              <a:t>professores</a:t>
            </a:r>
            <a:r>
              <a:rPr lang="en-US" sz="2200" b="1" dirty="0">
                <a:solidFill>
                  <a:schemeClr val="bg1"/>
                </a:solidFill>
              </a:rPr>
              <a:t> que </a:t>
            </a:r>
            <a:r>
              <a:rPr lang="en-US" sz="2200" b="1" dirty="0" err="1">
                <a:solidFill>
                  <a:schemeClr val="bg1"/>
                </a:solidFill>
              </a:rPr>
              <a:t>não</a:t>
            </a:r>
            <a:r>
              <a:rPr lang="en-US" sz="2200" b="1" dirty="0">
                <a:solidFill>
                  <a:schemeClr val="bg1"/>
                </a:solidFill>
              </a:rPr>
              <a:t> </a:t>
            </a:r>
            <a:r>
              <a:rPr lang="en-US" sz="2200" b="1" dirty="0" err="1">
                <a:solidFill>
                  <a:schemeClr val="bg1"/>
                </a:solidFill>
              </a:rPr>
              <a:t>exercem</a:t>
            </a:r>
            <a:r>
              <a:rPr lang="en-US" sz="2200" b="1" dirty="0">
                <a:solidFill>
                  <a:schemeClr val="bg1"/>
                </a:solidFill>
              </a:rPr>
              <a:t> </a:t>
            </a:r>
            <a:r>
              <a:rPr lang="en-US" sz="2200" b="1" dirty="0" err="1">
                <a:solidFill>
                  <a:schemeClr val="bg1"/>
                </a:solidFill>
              </a:rPr>
              <a:t>resistência</a:t>
            </a:r>
            <a:r>
              <a:rPr lang="en-US" sz="2200" b="1" dirty="0">
                <a:solidFill>
                  <a:schemeClr val="bg1"/>
                </a:solidFill>
              </a:rPr>
              <a:t> </a:t>
            </a:r>
            <a:r>
              <a:rPr lang="en-US" sz="2200" b="1" dirty="0" err="1">
                <a:solidFill>
                  <a:schemeClr val="bg1"/>
                </a:solidFill>
              </a:rPr>
              <a:t>frente</a:t>
            </a:r>
            <a:r>
              <a:rPr lang="en-US" sz="2200" b="1" dirty="0">
                <a:solidFill>
                  <a:schemeClr val="bg1"/>
                </a:solidFill>
              </a:rPr>
              <a:t> à </a:t>
            </a:r>
            <a:r>
              <a:rPr lang="en-US" sz="2200" b="1" dirty="0" err="1">
                <a:solidFill>
                  <a:schemeClr val="bg1"/>
                </a:solidFill>
              </a:rPr>
              <a:t>dominação</a:t>
            </a:r>
            <a:r>
              <a:rPr lang="en-US" sz="2200" b="1" dirty="0">
                <a:solidFill>
                  <a:schemeClr val="bg1"/>
                </a:solidFill>
              </a:rPr>
              <a:t> </a:t>
            </a:r>
            <a:r>
              <a:rPr lang="en-US" sz="2200" b="1" dirty="0" err="1">
                <a:solidFill>
                  <a:schemeClr val="bg1"/>
                </a:solidFill>
              </a:rPr>
              <a:t>imperialista</a:t>
            </a:r>
            <a:r>
              <a:rPr lang="en-US" sz="2200" b="1" dirty="0">
                <a:solidFill>
                  <a:schemeClr val="bg1"/>
                </a:solidFill>
              </a:rPr>
              <a:t>.  </a:t>
            </a:r>
            <a:endParaRPr lang="pt-BR" sz="2200" dirty="0">
              <a:solidFill>
                <a:schemeClr val="bg1"/>
              </a:solidFill>
            </a:endParaRPr>
          </a:p>
        </p:txBody>
      </p:sp>
      <p:sp>
        <p:nvSpPr>
          <p:cNvPr id="21" name="Retângulo 20">
            <a:extLst>
              <a:ext uri="{FF2B5EF4-FFF2-40B4-BE49-F238E27FC236}">
                <a16:creationId xmlns:a16="http://schemas.microsoft.com/office/drawing/2014/main" id="{69CAA0D3-666F-4463-903D-5931F68A59D0}"/>
              </a:ext>
            </a:extLst>
          </p:cNvPr>
          <p:cNvSpPr/>
          <p:nvPr/>
        </p:nvSpPr>
        <p:spPr>
          <a:xfrm>
            <a:off x="284177" y="5872956"/>
            <a:ext cx="11686327" cy="7296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Para </a:t>
            </a:r>
            <a:r>
              <a:rPr lang="en-US" sz="2200" b="1" dirty="0" err="1">
                <a:solidFill>
                  <a:schemeClr val="bg1"/>
                </a:solidFill>
              </a:rPr>
              <a:t>vencer</a:t>
            </a:r>
            <a:r>
              <a:rPr lang="en-US" sz="2200" b="1" dirty="0">
                <a:solidFill>
                  <a:schemeClr val="bg1"/>
                </a:solidFill>
              </a:rPr>
              <a:t> </a:t>
            </a:r>
            <a:r>
              <a:rPr lang="en-US" sz="2200" b="1" dirty="0" err="1">
                <a:solidFill>
                  <a:schemeClr val="bg1"/>
                </a:solidFill>
              </a:rPr>
              <a:t>os</a:t>
            </a:r>
            <a:r>
              <a:rPr lang="en-US" sz="2200" b="1" dirty="0">
                <a:solidFill>
                  <a:schemeClr val="bg1"/>
                </a:solidFill>
              </a:rPr>
              <a:t> </a:t>
            </a:r>
            <a:r>
              <a:rPr lang="en-US" sz="2200" b="1" dirty="0" err="1">
                <a:solidFill>
                  <a:schemeClr val="bg1"/>
                </a:solidFill>
              </a:rPr>
              <a:t>desafios</a:t>
            </a:r>
            <a:r>
              <a:rPr lang="en-US" sz="2200" b="1" dirty="0">
                <a:solidFill>
                  <a:schemeClr val="bg1"/>
                </a:solidFill>
              </a:rPr>
              <a:t> do </a:t>
            </a:r>
            <a:r>
              <a:rPr lang="en-US" sz="2200" b="1" dirty="0" err="1">
                <a:solidFill>
                  <a:schemeClr val="bg1"/>
                </a:solidFill>
              </a:rPr>
              <a:t>aprendizado</a:t>
            </a:r>
            <a:r>
              <a:rPr lang="en-US" sz="2200" b="1" dirty="0">
                <a:solidFill>
                  <a:schemeClr val="bg1"/>
                </a:solidFill>
              </a:rPr>
              <a:t> de </a:t>
            </a:r>
            <a:r>
              <a:rPr lang="en-US" sz="2200" b="1" dirty="0" err="1">
                <a:solidFill>
                  <a:schemeClr val="bg1"/>
                </a:solidFill>
              </a:rPr>
              <a:t>línguas</a:t>
            </a:r>
            <a:r>
              <a:rPr lang="en-US" sz="2200" b="1" dirty="0">
                <a:solidFill>
                  <a:schemeClr val="bg1"/>
                </a:solidFill>
              </a:rPr>
              <a:t> </a:t>
            </a:r>
            <a:r>
              <a:rPr lang="en-US" sz="2200" b="1" dirty="0" err="1">
                <a:solidFill>
                  <a:schemeClr val="bg1"/>
                </a:solidFill>
              </a:rPr>
              <a:t>estrangeiras</a:t>
            </a:r>
            <a:r>
              <a:rPr lang="en-US" sz="2200" b="1" dirty="0">
                <a:solidFill>
                  <a:schemeClr val="bg1"/>
                </a:solidFill>
              </a:rPr>
              <a:t> o </a:t>
            </a:r>
            <a:r>
              <a:rPr lang="en-US" sz="2200" b="1" dirty="0" err="1">
                <a:solidFill>
                  <a:schemeClr val="bg1"/>
                </a:solidFill>
              </a:rPr>
              <a:t>estudante</a:t>
            </a:r>
            <a:r>
              <a:rPr lang="en-US" sz="2200" b="1" dirty="0">
                <a:solidFill>
                  <a:schemeClr val="bg1"/>
                </a:solidFill>
              </a:rPr>
              <a:t> </a:t>
            </a:r>
            <a:r>
              <a:rPr lang="en-US" sz="2200" b="1" dirty="0" err="1">
                <a:solidFill>
                  <a:schemeClr val="bg1"/>
                </a:solidFill>
              </a:rPr>
              <a:t>deverá</a:t>
            </a:r>
            <a:r>
              <a:rPr lang="en-US" sz="2200" b="1" dirty="0">
                <a:solidFill>
                  <a:schemeClr val="bg1"/>
                </a:solidFill>
              </a:rPr>
              <a:t> </a:t>
            </a:r>
            <a:r>
              <a:rPr lang="en-US" sz="2200" b="1" dirty="0" err="1">
                <a:solidFill>
                  <a:schemeClr val="bg1"/>
                </a:solidFill>
              </a:rPr>
              <a:t>ficar</a:t>
            </a:r>
            <a:r>
              <a:rPr lang="en-US" sz="2200" b="1" dirty="0">
                <a:solidFill>
                  <a:schemeClr val="bg1"/>
                </a:solidFill>
              </a:rPr>
              <a:t> </a:t>
            </a:r>
            <a:r>
              <a:rPr lang="en-US" sz="2200" b="1" dirty="0" err="1">
                <a:solidFill>
                  <a:schemeClr val="bg1"/>
                </a:solidFill>
              </a:rPr>
              <a:t>em</a:t>
            </a:r>
            <a:r>
              <a:rPr lang="en-US" sz="2200" b="1" dirty="0">
                <a:solidFill>
                  <a:schemeClr val="bg1"/>
                </a:solidFill>
              </a:rPr>
              <a:t> </a:t>
            </a:r>
            <a:r>
              <a:rPr lang="en-US" sz="2200" b="1" dirty="0" err="1">
                <a:solidFill>
                  <a:schemeClr val="bg1"/>
                </a:solidFill>
              </a:rPr>
              <a:t>constante</a:t>
            </a:r>
            <a:r>
              <a:rPr lang="en-US" sz="2200" b="1" dirty="0">
                <a:solidFill>
                  <a:schemeClr val="bg1"/>
                </a:solidFill>
              </a:rPr>
              <a:t> </a:t>
            </a:r>
            <a:r>
              <a:rPr lang="en-US" sz="2200" b="1" dirty="0" err="1">
                <a:solidFill>
                  <a:schemeClr val="bg1"/>
                </a:solidFill>
              </a:rPr>
              <a:t>questionamento</a:t>
            </a:r>
            <a:r>
              <a:rPr lang="en-US" sz="2200" b="1" dirty="0">
                <a:solidFill>
                  <a:schemeClr val="bg1"/>
                </a:solidFill>
              </a:rPr>
              <a:t> </a:t>
            </a:r>
            <a:r>
              <a:rPr lang="en-US" sz="2200" b="1" dirty="0" err="1">
                <a:solidFill>
                  <a:schemeClr val="bg1"/>
                </a:solidFill>
              </a:rPr>
              <a:t>sobre</a:t>
            </a:r>
            <a:r>
              <a:rPr lang="en-US" sz="2200" b="1" dirty="0">
                <a:solidFill>
                  <a:schemeClr val="bg1"/>
                </a:solidFill>
              </a:rPr>
              <a:t> </a:t>
            </a:r>
            <a:r>
              <a:rPr lang="en-US" sz="2200" b="1" dirty="0" err="1">
                <a:solidFill>
                  <a:schemeClr val="bg1"/>
                </a:solidFill>
              </a:rPr>
              <a:t>sua</a:t>
            </a:r>
            <a:r>
              <a:rPr lang="en-US" sz="2200" b="1" dirty="0">
                <a:solidFill>
                  <a:schemeClr val="bg1"/>
                </a:solidFill>
              </a:rPr>
              <a:t> </a:t>
            </a:r>
            <a:r>
              <a:rPr lang="en-US" sz="2200" b="1" dirty="0" err="1">
                <a:solidFill>
                  <a:schemeClr val="bg1"/>
                </a:solidFill>
              </a:rPr>
              <a:t>subjetividade</a:t>
            </a:r>
            <a:r>
              <a:rPr lang="en-US" sz="2200" b="1" dirty="0">
                <a:solidFill>
                  <a:schemeClr val="bg1"/>
                </a:solidFill>
              </a:rPr>
              <a:t> e </a:t>
            </a:r>
            <a:r>
              <a:rPr lang="en-US" sz="2200" b="1" dirty="0" err="1">
                <a:solidFill>
                  <a:schemeClr val="bg1"/>
                </a:solidFill>
              </a:rPr>
              <a:t>identidade</a:t>
            </a:r>
            <a:r>
              <a:rPr lang="en-US" sz="2200" b="1" dirty="0">
                <a:solidFill>
                  <a:schemeClr val="bg1"/>
                </a:solidFill>
              </a:rPr>
              <a:t> </a:t>
            </a:r>
            <a:r>
              <a:rPr lang="en-US" sz="2200" b="1" dirty="0" err="1">
                <a:solidFill>
                  <a:schemeClr val="bg1"/>
                </a:solidFill>
              </a:rPr>
              <a:t>própria</a:t>
            </a:r>
            <a:r>
              <a:rPr lang="en-US" sz="2200" b="1" dirty="0">
                <a:solidFill>
                  <a:schemeClr val="bg1"/>
                </a:solidFill>
              </a:rPr>
              <a:t>.</a:t>
            </a:r>
            <a:endParaRPr lang="pt-BR" sz="2200" dirty="0">
              <a:solidFill>
                <a:schemeClr val="bg1"/>
              </a:solidFill>
            </a:endParaRPr>
          </a:p>
        </p:txBody>
      </p:sp>
    </p:spTree>
    <p:extLst>
      <p:ext uri="{BB962C8B-B14F-4D97-AF65-F5344CB8AC3E}">
        <p14:creationId xmlns:p14="http://schemas.microsoft.com/office/powerpoint/2010/main" val="365119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E</a:t>
            </a:r>
            <a:r>
              <a:rPr lang="en-US" sz="6000" b="1" dirty="0">
                <a:solidFill>
                  <a:srgbClr val="00B0F0"/>
                </a:solidFill>
                <a:effectLst>
                  <a:outerShdw blurRad="38100" dist="38100" dir="2700000" algn="tl">
                    <a:srgbClr val="000000">
                      <a:alpha val="43137"/>
                    </a:srgbClr>
                  </a:outerShdw>
                </a:effectLst>
              </a:rPr>
              <a:t>N</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4" y="1005325"/>
            <a:ext cx="7199293" cy="1412901"/>
          </a:xfrm>
        </p:spPr>
        <p:txBody>
          <a:bodyPr>
            <a:noAutofit/>
          </a:bodyPr>
          <a:lstStyle/>
          <a:p>
            <a:pPr algn="just">
              <a:spcBef>
                <a:spcPts val="0"/>
              </a:spcBef>
            </a:pPr>
            <a:r>
              <a:rPr lang="pt-BR" sz="2500" b="1" dirty="0">
                <a:solidFill>
                  <a:schemeClr val="bg1"/>
                </a:solidFill>
              </a:rPr>
              <a:t>Algumas das características para professores no que diz respeito ao pós-método, </a:t>
            </a:r>
            <a:r>
              <a:rPr lang="pt-BR" sz="2500" b="1" dirty="0">
                <a:solidFill>
                  <a:schemeClr val="tx1"/>
                </a:solidFill>
                <a:highlight>
                  <a:srgbClr val="FFFF00"/>
                </a:highlight>
              </a:rPr>
              <a:t>EXCETO</a:t>
            </a:r>
            <a:r>
              <a:rPr lang="pt-BR" sz="2500" b="1" dirty="0">
                <a:solidFill>
                  <a:schemeClr val="bg1"/>
                </a:solidFill>
              </a:rPr>
              <a:t>:</a:t>
            </a:r>
          </a:p>
        </p:txBody>
      </p:sp>
      <p:sp>
        <p:nvSpPr>
          <p:cNvPr id="20" name="Retângulo 19">
            <a:extLst>
              <a:ext uri="{FF2B5EF4-FFF2-40B4-BE49-F238E27FC236}">
                <a16:creationId xmlns:a16="http://schemas.microsoft.com/office/drawing/2014/main" id="{8103C9F9-B3AD-4CE1-A2E9-31B254BC3BC7}"/>
              </a:ext>
            </a:extLst>
          </p:cNvPr>
          <p:cNvSpPr/>
          <p:nvPr/>
        </p:nvSpPr>
        <p:spPr>
          <a:xfrm>
            <a:off x="2587282" y="2626885"/>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SELF-ANALYSIS</a:t>
            </a:r>
            <a:endParaRPr lang="pt-BR" sz="2600" dirty="0">
              <a:solidFill>
                <a:schemeClr val="bg1"/>
              </a:solidFill>
            </a:endParaRPr>
          </a:p>
        </p:txBody>
      </p:sp>
      <p:sp>
        <p:nvSpPr>
          <p:cNvPr id="15" name="Retângulo 14">
            <a:extLst>
              <a:ext uri="{FF2B5EF4-FFF2-40B4-BE49-F238E27FC236}">
                <a16:creationId xmlns:a16="http://schemas.microsoft.com/office/drawing/2014/main" id="{DFBF8F54-4355-4697-8EAF-8B60031C37F6}"/>
              </a:ext>
            </a:extLst>
          </p:cNvPr>
          <p:cNvSpPr/>
          <p:nvPr/>
        </p:nvSpPr>
        <p:spPr>
          <a:xfrm>
            <a:off x="2587282" y="3503069"/>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SELF-CONFIDENCE</a:t>
            </a:r>
            <a:endParaRPr lang="pt-BR" sz="2600" dirty="0">
              <a:solidFill>
                <a:schemeClr val="bg1"/>
              </a:solidFill>
            </a:endParaRPr>
          </a:p>
        </p:txBody>
      </p:sp>
      <p:sp>
        <p:nvSpPr>
          <p:cNvPr id="16" name="Retângulo 15">
            <a:extLst>
              <a:ext uri="{FF2B5EF4-FFF2-40B4-BE49-F238E27FC236}">
                <a16:creationId xmlns:a16="http://schemas.microsoft.com/office/drawing/2014/main" id="{09C8AA70-FD5C-410F-B053-2914BCC9AA47}"/>
              </a:ext>
            </a:extLst>
          </p:cNvPr>
          <p:cNvSpPr/>
          <p:nvPr/>
        </p:nvSpPr>
        <p:spPr>
          <a:xfrm>
            <a:off x="2587282" y="4429646"/>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SEL-EVALUATION</a:t>
            </a:r>
            <a:endParaRPr lang="pt-BR" sz="2600" dirty="0">
              <a:solidFill>
                <a:schemeClr val="bg1"/>
              </a:solidFill>
            </a:endParaRPr>
          </a:p>
        </p:txBody>
      </p:sp>
      <p:sp>
        <p:nvSpPr>
          <p:cNvPr id="17" name="Retângulo 16">
            <a:extLst>
              <a:ext uri="{FF2B5EF4-FFF2-40B4-BE49-F238E27FC236}">
                <a16:creationId xmlns:a16="http://schemas.microsoft.com/office/drawing/2014/main" id="{720DF52B-604D-4EF4-824A-2EECFC9D8101}"/>
              </a:ext>
            </a:extLst>
          </p:cNvPr>
          <p:cNvSpPr/>
          <p:nvPr/>
        </p:nvSpPr>
        <p:spPr>
          <a:xfrm>
            <a:off x="2587282" y="5356223"/>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SELF-OBSERVATION</a:t>
            </a:r>
            <a:endParaRPr lang="pt-BR" sz="2600" dirty="0">
              <a:solidFill>
                <a:schemeClr val="bg1"/>
              </a:solidFill>
            </a:endParaRPr>
          </a:p>
        </p:txBody>
      </p:sp>
    </p:spTree>
    <p:extLst>
      <p:ext uri="{BB962C8B-B14F-4D97-AF65-F5344CB8AC3E}">
        <p14:creationId xmlns:p14="http://schemas.microsoft.com/office/powerpoint/2010/main" val="256055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7552169" cy="894960"/>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chemeClr val="bg1"/>
                </a:solidFill>
                <a:effectLst>
                  <a:outerShdw blurRad="38100" dist="38100" dir="2700000" algn="tl">
                    <a:srgbClr val="000000">
                      <a:alpha val="43137"/>
                    </a:srgbClr>
                  </a:outerShdw>
                </a:effectLst>
              </a:rPr>
              <a:t>E</a:t>
            </a:r>
            <a:r>
              <a:rPr lang="en-US" sz="6000" b="1" dirty="0">
                <a:solidFill>
                  <a:srgbClr val="0066FF"/>
                </a:solidFill>
                <a:effectLst>
                  <a:outerShdw blurRad="38100" dist="38100" dir="2700000" algn="tl">
                    <a:srgbClr val="000000">
                      <a:alpha val="43137"/>
                    </a:srgbClr>
                  </a:outerShdw>
                </a:effectLst>
              </a:rPr>
              <a:t>L</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V</a:t>
            </a:r>
            <a:r>
              <a:rPr lang="en-US" sz="6000" b="1" dirty="0">
                <a:solidFill>
                  <a:schemeClr val="accent2"/>
                </a:solidFill>
                <a:effectLst>
                  <a:outerShdw blurRad="38100" dist="38100" dir="2700000" algn="tl">
                    <a:srgbClr val="000000">
                      <a:alpha val="43137"/>
                    </a:srgbClr>
                  </a:outerShdw>
                </a:effectLst>
              </a:rPr>
              <a:t>E</a:t>
            </a:r>
            <a:r>
              <a:rPr lang="en-US" sz="6000" b="1" dirty="0">
                <a:solidFill>
                  <a:srgbClr val="F254F2"/>
                </a:solidFill>
                <a:effectLst>
                  <a:outerShdw blurRad="38100" dist="38100" dir="2700000" algn="tl">
                    <a:srgbClr val="000000">
                      <a:alpha val="43137"/>
                    </a:srgbClr>
                  </a:outerShdw>
                </a:effectLst>
              </a:rPr>
              <a:t>N</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605791" y="1159657"/>
            <a:ext cx="7199293" cy="894960"/>
          </a:xfrm>
        </p:spPr>
        <p:txBody>
          <a:bodyPr>
            <a:noAutofit/>
          </a:bodyPr>
          <a:lstStyle/>
          <a:p>
            <a:pPr algn="just">
              <a:spcBef>
                <a:spcPts val="0"/>
              </a:spcBef>
            </a:pPr>
            <a:r>
              <a:rPr lang="pt-BR" sz="2500" b="1" dirty="0">
                <a:solidFill>
                  <a:schemeClr val="bg1"/>
                </a:solidFill>
              </a:rPr>
              <a:t>Marque V para verdadeiro e F para falso. Segundo KUMARAVADIVELU:</a:t>
            </a:r>
          </a:p>
        </p:txBody>
      </p:sp>
      <p:sp>
        <p:nvSpPr>
          <p:cNvPr id="20" name="Retângulo 19">
            <a:extLst>
              <a:ext uri="{FF2B5EF4-FFF2-40B4-BE49-F238E27FC236}">
                <a16:creationId xmlns:a16="http://schemas.microsoft.com/office/drawing/2014/main" id="{8103C9F9-B3AD-4CE1-A2E9-31B254BC3BC7}"/>
              </a:ext>
            </a:extLst>
          </p:cNvPr>
          <p:cNvSpPr/>
          <p:nvPr/>
        </p:nvSpPr>
        <p:spPr>
          <a:xfrm>
            <a:off x="275416" y="3177232"/>
            <a:ext cx="10215715" cy="8286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err="1">
                <a:solidFill>
                  <a:schemeClr val="tx1"/>
                </a:solidFill>
                <a:highlight>
                  <a:srgbClr val="FFFF00"/>
                </a:highlight>
              </a:rPr>
              <a:t>Particularidade</a:t>
            </a:r>
            <a:r>
              <a:rPr lang="en-US" sz="2300" b="1" dirty="0">
                <a:solidFill>
                  <a:schemeClr val="tx1"/>
                </a:solidFill>
                <a:highlight>
                  <a:srgbClr val="FFFF00"/>
                </a:highlight>
              </a:rPr>
              <a:t>:</a:t>
            </a:r>
            <a:r>
              <a:rPr lang="en-US" sz="2300" b="1" dirty="0">
                <a:solidFill>
                  <a:schemeClr val="bg1"/>
                </a:solidFill>
              </a:rPr>
              <a:t> leva </a:t>
            </a:r>
            <a:r>
              <a:rPr lang="en-US" sz="2300" b="1" dirty="0" err="1">
                <a:solidFill>
                  <a:schemeClr val="bg1"/>
                </a:solidFill>
              </a:rPr>
              <a:t>em</a:t>
            </a:r>
            <a:r>
              <a:rPr lang="en-US" sz="2300" b="1" dirty="0">
                <a:solidFill>
                  <a:schemeClr val="bg1"/>
                </a:solidFill>
              </a:rPr>
              <a:t> </a:t>
            </a:r>
            <a:r>
              <a:rPr lang="en-US" sz="2300" b="1" dirty="0" err="1">
                <a:solidFill>
                  <a:schemeClr val="bg1"/>
                </a:solidFill>
              </a:rPr>
              <a:t>consideração</a:t>
            </a:r>
            <a:r>
              <a:rPr lang="en-US" sz="2300" b="1" dirty="0">
                <a:solidFill>
                  <a:schemeClr val="bg1"/>
                </a:solidFill>
              </a:rPr>
              <a:t> o </a:t>
            </a:r>
            <a:r>
              <a:rPr lang="en-US" sz="2300" b="1" dirty="0" err="1">
                <a:solidFill>
                  <a:schemeClr val="bg1"/>
                </a:solidFill>
              </a:rPr>
              <a:t>contexto</a:t>
            </a:r>
            <a:r>
              <a:rPr lang="en-US" sz="2300" b="1" dirty="0">
                <a:solidFill>
                  <a:schemeClr val="bg1"/>
                </a:solidFill>
              </a:rPr>
              <a:t> </a:t>
            </a:r>
            <a:r>
              <a:rPr lang="en-US" sz="2300" b="1" dirty="0" err="1">
                <a:solidFill>
                  <a:schemeClr val="bg1"/>
                </a:solidFill>
              </a:rPr>
              <a:t>ao</a:t>
            </a:r>
            <a:r>
              <a:rPr lang="en-US" sz="2300" b="1" dirty="0">
                <a:solidFill>
                  <a:schemeClr val="bg1"/>
                </a:solidFill>
              </a:rPr>
              <a:t> qual o </a:t>
            </a:r>
            <a:r>
              <a:rPr lang="en-US" sz="2300" b="1" dirty="0" err="1">
                <a:solidFill>
                  <a:schemeClr val="bg1"/>
                </a:solidFill>
              </a:rPr>
              <a:t>docente</a:t>
            </a:r>
            <a:r>
              <a:rPr lang="en-US" sz="2300" b="1" dirty="0">
                <a:solidFill>
                  <a:schemeClr val="bg1"/>
                </a:solidFill>
              </a:rPr>
              <a:t> e </a:t>
            </a:r>
            <a:r>
              <a:rPr lang="en-US" sz="2300" b="1" dirty="0" err="1">
                <a:solidFill>
                  <a:schemeClr val="bg1"/>
                </a:solidFill>
              </a:rPr>
              <a:t>alunos</a:t>
            </a:r>
            <a:r>
              <a:rPr lang="en-US" sz="2300" b="1" dirty="0">
                <a:solidFill>
                  <a:schemeClr val="bg1"/>
                </a:solidFill>
              </a:rPr>
              <a:t> </a:t>
            </a:r>
            <a:r>
              <a:rPr lang="en-US" sz="2300" b="1" dirty="0" err="1">
                <a:solidFill>
                  <a:schemeClr val="bg1"/>
                </a:solidFill>
              </a:rPr>
              <a:t>estão</a:t>
            </a:r>
            <a:r>
              <a:rPr lang="en-US" sz="2300" b="1" dirty="0">
                <a:solidFill>
                  <a:schemeClr val="bg1"/>
                </a:solidFill>
              </a:rPr>
              <a:t> </a:t>
            </a:r>
            <a:r>
              <a:rPr lang="en-US" sz="2300" b="1" dirty="0" err="1">
                <a:solidFill>
                  <a:schemeClr val="bg1"/>
                </a:solidFill>
              </a:rPr>
              <a:t>inseridos</a:t>
            </a:r>
            <a:r>
              <a:rPr lang="en-US" sz="2300" b="1" dirty="0">
                <a:solidFill>
                  <a:schemeClr val="bg1"/>
                </a:solidFill>
              </a:rPr>
              <a:t>: local, </a:t>
            </a:r>
            <a:r>
              <a:rPr lang="en-US" sz="2300" b="1" dirty="0" err="1">
                <a:solidFill>
                  <a:schemeClr val="bg1"/>
                </a:solidFill>
              </a:rPr>
              <a:t>contetxo</a:t>
            </a:r>
            <a:r>
              <a:rPr lang="en-US" sz="2300" b="1" dirty="0">
                <a:solidFill>
                  <a:schemeClr val="bg1"/>
                </a:solidFill>
              </a:rPr>
              <a:t> </a:t>
            </a:r>
            <a:r>
              <a:rPr lang="en-US" sz="2300" b="1" dirty="0" err="1">
                <a:solidFill>
                  <a:schemeClr val="bg1"/>
                </a:solidFill>
              </a:rPr>
              <a:t>socioeconômico</a:t>
            </a:r>
            <a:r>
              <a:rPr lang="en-US" sz="2300" b="1" dirty="0">
                <a:solidFill>
                  <a:schemeClr val="bg1"/>
                </a:solidFill>
              </a:rPr>
              <a:t>, etc. </a:t>
            </a:r>
            <a:endParaRPr lang="pt-BR" sz="2300" dirty="0">
              <a:solidFill>
                <a:schemeClr val="bg1"/>
              </a:solidFill>
            </a:endParaRPr>
          </a:p>
        </p:txBody>
      </p:sp>
      <p:sp>
        <p:nvSpPr>
          <p:cNvPr id="18" name="Retângulo 17">
            <a:extLst>
              <a:ext uri="{FF2B5EF4-FFF2-40B4-BE49-F238E27FC236}">
                <a16:creationId xmlns:a16="http://schemas.microsoft.com/office/drawing/2014/main" id="{A0E2CEF3-765D-4D50-A21B-DBE74A1F5F84}"/>
              </a:ext>
            </a:extLst>
          </p:cNvPr>
          <p:cNvSpPr/>
          <p:nvPr/>
        </p:nvSpPr>
        <p:spPr>
          <a:xfrm>
            <a:off x="286213" y="4127836"/>
            <a:ext cx="10204918" cy="1038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err="1">
                <a:solidFill>
                  <a:schemeClr val="tx1"/>
                </a:solidFill>
                <a:highlight>
                  <a:srgbClr val="FFFF00"/>
                </a:highlight>
              </a:rPr>
              <a:t>Praticidade</a:t>
            </a:r>
            <a:r>
              <a:rPr lang="en-US" sz="2300" b="1" dirty="0">
                <a:solidFill>
                  <a:schemeClr val="tx1"/>
                </a:solidFill>
                <a:highlight>
                  <a:srgbClr val="FFFF00"/>
                </a:highlight>
              </a:rPr>
              <a:t>:</a:t>
            </a:r>
            <a:r>
              <a:rPr lang="en-US" sz="2300" b="1" dirty="0">
                <a:solidFill>
                  <a:schemeClr val="bg1"/>
                </a:solidFill>
              </a:rPr>
              <a:t> </a:t>
            </a:r>
            <a:r>
              <a:rPr lang="en-US" sz="2300" b="1" dirty="0" err="1">
                <a:solidFill>
                  <a:schemeClr val="bg1"/>
                </a:solidFill>
              </a:rPr>
              <a:t>tem</a:t>
            </a:r>
            <a:r>
              <a:rPr lang="en-US" sz="2300" b="1" dirty="0">
                <a:solidFill>
                  <a:schemeClr val="bg1"/>
                </a:solidFill>
              </a:rPr>
              <a:t> a </a:t>
            </a:r>
            <a:r>
              <a:rPr lang="en-US" sz="2300" b="1" dirty="0" err="1">
                <a:solidFill>
                  <a:schemeClr val="bg1"/>
                </a:solidFill>
              </a:rPr>
              <a:t>ver</a:t>
            </a:r>
            <a:r>
              <a:rPr lang="en-US" sz="2300" b="1" dirty="0">
                <a:solidFill>
                  <a:schemeClr val="bg1"/>
                </a:solidFill>
              </a:rPr>
              <a:t> com as </a:t>
            </a:r>
            <a:r>
              <a:rPr lang="en-US" sz="2300" b="1" dirty="0" err="1">
                <a:solidFill>
                  <a:schemeClr val="bg1"/>
                </a:solidFill>
              </a:rPr>
              <a:t>escolhas</a:t>
            </a:r>
            <a:r>
              <a:rPr lang="en-US" sz="2300" b="1" dirty="0">
                <a:solidFill>
                  <a:schemeClr val="bg1"/>
                </a:solidFill>
              </a:rPr>
              <a:t> do professor no que </a:t>
            </a:r>
            <a:r>
              <a:rPr lang="en-US" sz="2300" b="1" dirty="0" err="1">
                <a:solidFill>
                  <a:schemeClr val="bg1"/>
                </a:solidFill>
              </a:rPr>
              <a:t>diz</a:t>
            </a:r>
            <a:r>
              <a:rPr lang="en-US" sz="2300" b="1" dirty="0">
                <a:solidFill>
                  <a:schemeClr val="bg1"/>
                </a:solidFill>
              </a:rPr>
              <a:t> </a:t>
            </a:r>
            <a:r>
              <a:rPr lang="en-US" sz="2300" b="1" dirty="0" err="1">
                <a:solidFill>
                  <a:schemeClr val="bg1"/>
                </a:solidFill>
              </a:rPr>
              <a:t>respeito</a:t>
            </a:r>
            <a:r>
              <a:rPr lang="en-US" sz="2300" b="1" dirty="0">
                <a:solidFill>
                  <a:schemeClr val="bg1"/>
                </a:solidFill>
              </a:rPr>
              <a:t> </a:t>
            </a:r>
            <a:r>
              <a:rPr lang="en-US" sz="2300" b="1" dirty="0" err="1">
                <a:solidFill>
                  <a:schemeClr val="bg1"/>
                </a:solidFill>
              </a:rPr>
              <a:t>ao</a:t>
            </a:r>
            <a:r>
              <a:rPr lang="en-US" sz="2300" b="1" dirty="0">
                <a:solidFill>
                  <a:schemeClr val="bg1"/>
                </a:solidFill>
              </a:rPr>
              <a:t> </a:t>
            </a:r>
            <a:r>
              <a:rPr lang="en-US" sz="2300" b="1" dirty="0" err="1">
                <a:solidFill>
                  <a:schemeClr val="bg1"/>
                </a:solidFill>
              </a:rPr>
              <a:t>método</a:t>
            </a:r>
            <a:r>
              <a:rPr lang="en-US" sz="2300" b="1" dirty="0">
                <a:solidFill>
                  <a:schemeClr val="bg1"/>
                </a:solidFill>
              </a:rPr>
              <a:t> que </a:t>
            </a:r>
            <a:r>
              <a:rPr lang="en-US" sz="2300" b="1" dirty="0" err="1">
                <a:solidFill>
                  <a:schemeClr val="bg1"/>
                </a:solidFill>
              </a:rPr>
              <a:t>ele</a:t>
            </a:r>
            <a:r>
              <a:rPr lang="en-US" sz="2300" b="1" dirty="0">
                <a:solidFill>
                  <a:schemeClr val="bg1"/>
                </a:solidFill>
              </a:rPr>
              <a:t> </a:t>
            </a:r>
            <a:r>
              <a:rPr lang="en-US" sz="2300" b="1" dirty="0" err="1">
                <a:solidFill>
                  <a:schemeClr val="bg1"/>
                </a:solidFill>
              </a:rPr>
              <a:t>irá</a:t>
            </a:r>
            <a:r>
              <a:rPr lang="en-US" sz="2300" b="1" dirty="0">
                <a:solidFill>
                  <a:schemeClr val="bg1"/>
                </a:solidFill>
              </a:rPr>
              <a:t> </a:t>
            </a:r>
            <a:r>
              <a:rPr lang="en-US" sz="2300" b="1" dirty="0" err="1">
                <a:solidFill>
                  <a:schemeClr val="bg1"/>
                </a:solidFill>
              </a:rPr>
              <a:t>escolher</a:t>
            </a:r>
            <a:r>
              <a:rPr lang="en-US" sz="2300" b="1" dirty="0">
                <a:solidFill>
                  <a:schemeClr val="bg1"/>
                </a:solidFill>
              </a:rPr>
              <a:t>. Saber se </a:t>
            </a:r>
            <a:r>
              <a:rPr lang="en-US" sz="2300" b="1" dirty="0" err="1">
                <a:solidFill>
                  <a:schemeClr val="bg1"/>
                </a:solidFill>
              </a:rPr>
              <a:t>estes</a:t>
            </a:r>
            <a:r>
              <a:rPr lang="en-US" sz="2300" b="1" dirty="0">
                <a:solidFill>
                  <a:schemeClr val="bg1"/>
                </a:solidFill>
              </a:rPr>
              <a:t> </a:t>
            </a:r>
            <a:r>
              <a:rPr lang="en-US" sz="2300" b="1" dirty="0" err="1">
                <a:solidFill>
                  <a:schemeClr val="bg1"/>
                </a:solidFill>
              </a:rPr>
              <a:t>métodos</a:t>
            </a:r>
            <a:r>
              <a:rPr lang="en-US" sz="2300" b="1" dirty="0">
                <a:solidFill>
                  <a:schemeClr val="bg1"/>
                </a:solidFill>
              </a:rPr>
              <a:t> </a:t>
            </a:r>
            <a:r>
              <a:rPr lang="en-US" sz="2300" b="1" dirty="0" err="1">
                <a:solidFill>
                  <a:schemeClr val="bg1"/>
                </a:solidFill>
              </a:rPr>
              <a:t>irão</a:t>
            </a:r>
            <a:r>
              <a:rPr lang="en-US" sz="2300" b="1" dirty="0">
                <a:solidFill>
                  <a:schemeClr val="bg1"/>
                </a:solidFill>
              </a:rPr>
              <a:t> </a:t>
            </a:r>
            <a:r>
              <a:rPr lang="en-US" sz="2300" b="1" dirty="0" err="1">
                <a:solidFill>
                  <a:schemeClr val="bg1"/>
                </a:solidFill>
              </a:rPr>
              <a:t>servir</a:t>
            </a:r>
            <a:r>
              <a:rPr lang="en-US" sz="2300" b="1" dirty="0">
                <a:solidFill>
                  <a:schemeClr val="bg1"/>
                </a:solidFill>
              </a:rPr>
              <a:t> </a:t>
            </a:r>
            <a:r>
              <a:rPr lang="en-US" sz="2300" b="1" dirty="0" err="1">
                <a:solidFill>
                  <a:schemeClr val="bg1"/>
                </a:solidFill>
              </a:rPr>
              <a:t>na</a:t>
            </a:r>
            <a:r>
              <a:rPr lang="en-US" sz="2300" b="1" dirty="0">
                <a:solidFill>
                  <a:schemeClr val="bg1"/>
                </a:solidFill>
              </a:rPr>
              <a:t> </a:t>
            </a:r>
            <a:r>
              <a:rPr lang="en-US" sz="2300" b="1" dirty="0" err="1">
                <a:solidFill>
                  <a:schemeClr val="bg1"/>
                </a:solidFill>
              </a:rPr>
              <a:t>prática</a:t>
            </a:r>
            <a:r>
              <a:rPr lang="en-US" sz="2300" b="1" dirty="0">
                <a:solidFill>
                  <a:schemeClr val="bg1"/>
                </a:solidFill>
              </a:rPr>
              <a:t>.</a:t>
            </a:r>
            <a:endParaRPr lang="pt-BR" sz="2300" dirty="0">
              <a:solidFill>
                <a:schemeClr val="bg1"/>
              </a:solidFill>
            </a:endParaRPr>
          </a:p>
        </p:txBody>
      </p:sp>
      <p:sp>
        <p:nvSpPr>
          <p:cNvPr id="21" name="Retângulo 20">
            <a:extLst>
              <a:ext uri="{FF2B5EF4-FFF2-40B4-BE49-F238E27FC236}">
                <a16:creationId xmlns:a16="http://schemas.microsoft.com/office/drawing/2014/main" id="{5EEA58C7-400B-42AD-B215-44A989801867}"/>
              </a:ext>
            </a:extLst>
          </p:cNvPr>
          <p:cNvSpPr/>
          <p:nvPr/>
        </p:nvSpPr>
        <p:spPr>
          <a:xfrm>
            <a:off x="10582506" y="3216988"/>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2" name="Retângulo 21">
            <a:extLst>
              <a:ext uri="{FF2B5EF4-FFF2-40B4-BE49-F238E27FC236}">
                <a16:creationId xmlns:a16="http://schemas.microsoft.com/office/drawing/2014/main" id="{6E00EDEC-A190-4DC7-BD9A-E79E728FFDBA}"/>
              </a:ext>
            </a:extLst>
          </p:cNvPr>
          <p:cNvSpPr/>
          <p:nvPr/>
        </p:nvSpPr>
        <p:spPr>
          <a:xfrm>
            <a:off x="11414958" y="3216988"/>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3" name="Retângulo 22">
            <a:extLst>
              <a:ext uri="{FF2B5EF4-FFF2-40B4-BE49-F238E27FC236}">
                <a16:creationId xmlns:a16="http://schemas.microsoft.com/office/drawing/2014/main" id="{83C7DCA3-A6E0-453A-B76A-67C11913473D}"/>
              </a:ext>
            </a:extLst>
          </p:cNvPr>
          <p:cNvSpPr/>
          <p:nvPr/>
        </p:nvSpPr>
        <p:spPr>
          <a:xfrm>
            <a:off x="10586329" y="4299693"/>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4" name="Retângulo 23">
            <a:extLst>
              <a:ext uri="{FF2B5EF4-FFF2-40B4-BE49-F238E27FC236}">
                <a16:creationId xmlns:a16="http://schemas.microsoft.com/office/drawing/2014/main" id="{9CFCDED9-653A-4C2E-A366-4AD3FA42507F}"/>
              </a:ext>
            </a:extLst>
          </p:cNvPr>
          <p:cNvSpPr/>
          <p:nvPr/>
        </p:nvSpPr>
        <p:spPr>
          <a:xfrm>
            <a:off x="11418781" y="4299693"/>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6" name="Retângulo 25">
            <a:extLst>
              <a:ext uri="{FF2B5EF4-FFF2-40B4-BE49-F238E27FC236}">
                <a16:creationId xmlns:a16="http://schemas.microsoft.com/office/drawing/2014/main" id="{533375E6-18B4-425F-9BEE-21B8E4F3A760}"/>
              </a:ext>
            </a:extLst>
          </p:cNvPr>
          <p:cNvSpPr/>
          <p:nvPr/>
        </p:nvSpPr>
        <p:spPr>
          <a:xfrm>
            <a:off x="296444" y="5302322"/>
            <a:ext cx="10204918" cy="1038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solidFill>
                  <a:schemeClr val="tx1"/>
                </a:solidFill>
                <a:highlight>
                  <a:srgbClr val="FFFF00"/>
                </a:highlight>
              </a:rPr>
              <a:t>Possibility:</a:t>
            </a:r>
            <a:r>
              <a:rPr lang="en-US" sz="2300" b="1" dirty="0">
                <a:solidFill>
                  <a:schemeClr val="bg1"/>
                </a:solidFill>
              </a:rPr>
              <a:t> </a:t>
            </a:r>
            <a:r>
              <a:rPr lang="en-US" sz="2300" b="1" dirty="0" err="1">
                <a:solidFill>
                  <a:schemeClr val="bg1"/>
                </a:solidFill>
              </a:rPr>
              <a:t>deriva</a:t>
            </a:r>
            <a:r>
              <a:rPr lang="en-US" sz="2300" b="1" dirty="0">
                <a:solidFill>
                  <a:schemeClr val="bg1"/>
                </a:solidFill>
              </a:rPr>
              <a:t> da </a:t>
            </a:r>
            <a:r>
              <a:rPr lang="en-US" sz="2300" b="1" dirty="0" err="1">
                <a:solidFill>
                  <a:schemeClr val="bg1"/>
                </a:solidFill>
              </a:rPr>
              <a:t>pedagogia</a:t>
            </a:r>
            <a:r>
              <a:rPr lang="en-US" sz="2300" b="1" dirty="0">
                <a:solidFill>
                  <a:schemeClr val="bg1"/>
                </a:solidFill>
              </a:rPr>
              <a:t> </a:t>
            </a:r>
            <a:r>
              <a:rPr lang="en-US" sz="2300" b="1" dirty="0" err="1">
                <a:solidFill>
                  <a:schemeClr val="bg1"/>
                </a:solidFill>
              </a:rPr>
              <a:t>crítica</a:t>
            </a:r>
            <a:r>
              <a:rPr lang="en-US" sz="2300" b="1" dirty="0">
                <a:solidFill>
                  <a:schemeClr val="bg1"/>
                </a:solidFill>
              </a:rPr>
              <a:t> da </a:t>
            </a:r>
            <a:r>
              <a:rPr lang="en-US" sz="2300" b="1" dirty="0" err="1">
                <a:solidFill>
                  <a:schemeClr val="bg1"/>
                </a:solidFill>
              </a:rPr>
              <a:t>persuasão</a:t>
            </a:r>
            <a:r>
              <a:rPr lang="en-US" sz="2300" b="1" dirty="0">
                <a:solidFill>
                  <a:schemeClr val="bg1"/>
                </a:solidFill>
              </a:rPr>
              <a:t> </a:t>
            </a:r>
            <a:r>
              <a:rPr lang="en-US" sz="2300" b="1" dirty="0" err="1">
                <a:solidFill>
                  <a:schemeClr val="bg1"/>
                </a:solidFill>
              </a:rPr>
              <a:t>freireana</a:t>
            </a:r>
            <a:r>
              <a:rPr lang="en-US" sz="2300" b="1" dirty="0">
                <a:solidFill>
                  <a:schemeClr val="bg1"/>
                </a:solidFill>
              </a:rPr>
              <a:t>. </a:t>
            </a:r>
            <a:r>
              <a:rPr lang="en-US" sz="2300" b="1" dirty="0" err="1">
                <a:solidFill>
                  <a:schemeClr val="bg1"/>
                </a:solidFill>
              </a:rPr>
              <a:t>Está</a:t>
            </a:r>
            <a:r>
              <a:rPr lang="en-US" sz="2300" b="1" dirty="0">
                <a:solidFill>
                  <a:schemeClr val="bg1"/>
                </a:solidFill>
              </a:rPr>
              <a:t> </a:t>
            </a:r>
            <a:r>
              <a:rPr lang="en-US" sz="2300" b="1" dirty="0" err="1">
                <a:solidFill>
                  <a:schemeClr val="bg1"/>
                </a:solidFill>
              </a:rPr>
              <a:t>implicada</a:t>
            </a:r>
            <a:r>
              <a:rPr lang="en-US" sz="2300" b="1" dirty="0">
                <a:solidFill>
                  <a:schemeClr val="bg1"/>
                </a:solidFill>
              </a:rPr>
              <a:t> </a:t>
            </a:r>
            <a:r>
              <a:rPr lang="en-US" sz="2300" b="1" dirty="0" err="1">
                <a:solidFill>
                  <a:schemeClr val="bg1"/>
                </a:solidFill>
              </a:rPr>
              <a:t>nas</a:t>
            </a:r>
            <a:r>
              <a:rPr lang="en-US" sz="2300" b="1" dirty="0">
                <a:solidFill>
                  <a:schemeClr val="bg1"/>
                </a:solidFill>
              </a:rPr>
              <a:t> </a:t>
            </a:r>
            <a:r>
              <a:rPr lang="en-US" sz="2300" b="1" dirty="0" err="1">
                <a:solidFill>
                  <a:schemeClr val="bg1"/>
                </a:solidFill>
              </a:rPr>
              <a:t>relações</a:t>
            </a:r>
            <a:r>
              <a:rPr lang="en-US" sz="2300" b="1" dirty="0">
                <a:solidFill>
                  <a:schemeClr val="bg1"/>
                </a:solidFill>
              </a:rPr>
              <a:t> de </a:t>
            </a:r>
            <a:r>
              <a:rPr lang="en-US" sz="2300" b="1" dirty="0" err="1">
                <a:solidFill>
                  <a:schemeClr val="bg1"/>
                </a:solidFill>
              </a:rPr>
              <a:t>poder</a:t>
            </a:r>
            <a:r>
              <a:rPr lang="en-US" sz="2300" b="1" dirty="0">
                <a:solidFill>
                  <a:schemeClr val="bg1"/>
                </a:solidFill>
              </a:rPr>
              <a:t> e </a:t>
            </a:r>
            <a:r>
              <a:rPr lang="en-US" sz="2300" b="1" dirty="0" err="1">
                <a:solidFill>
                  <a:schemeClr val="bg1"/>
                </a:solidFill>
              </a:rPr>
              <a:t>dominância</a:t>
            </a:r>
            <a:r>
              <a:rPr lang="en-US" sz="2300" b="1" dirty="0">
                <a:solidFill>
                  <a:schemeClr val="bg1"/>
                </a:solidFill>
              </a:rPr>
              <a:t>, que </a:t>
            </a:r>
            <a:r>
              <a:rPr lang="en-US" sz="2300" b="1" dirty="0" err="1">
                <a:solidFill>
                  <a:schemeClr val="bg1"/>
                </a:solidFill>
              </a:rPr>
              <a:t>são</a:t>
            </a:r>
            <a:r>
              <a:rPr lang="en-US" sz="2300" b="1" dirty="0">
                <a:solidFill>
                  <a:schemeClr val="bg1"/>
                </a:solidFill>
              </a:rPr>
              <a:t> </a:t>
            </a:r>
            <a:r>
              <a:rPr lang="en-US" sz="2300" b="1" dirty="0" err="1">
                <a:solidFill>
                  <a:schemeClr val="bg1"/>
                </a:solidFill>
              </a:rPr>
              <a:t>implementadas</a:t>
            </a:r>
            <a:r>
              <a:rPr lang="en-US" sz="2300" b="1" dirty="0">
                <a:solidFill>
                  <a:schemeClr val="bg1"/>
                </a:solidFill>
              </a:rPr>
              <a:t> para </a:t>
            </a:r>
            <a:r>
              <a:rPr lang="en-US" sz="2300" b="1" dirty="0" err="1">
                <a:solidFill>
                  <a:schemeClr val="bg1"/>
                </a:solidFill>
              </a:rPr>
              <a:t>criar</a:t>
            </a:r>
            <a:r>
              <a:rPr lang="en-US" sz="2300" b="1" dirty="0">
                <a:solidFill>
                  <a:schemeClr val="bg1"/>
                </a:solidFill>
              </a:rPr>
              <a:t> e </a:t>
            </a:r>
            <a:r>
              <a:rPr lang="en-US" sz="2300" b="1" dirty="0" err="1">
                <a:solidFill>
                  <a:schemeClr val="bg1"/>
                </a:solidFill>
              </a:rPr>
              <a:t>sustentar</a:t>
            </a:r>
            <a:r>
              <a:rPr lang="en-US" sz="2300" b="1" dirty="0">
                <a:solidFill>
                  <a:schemeClr val="bg1"/>
                </a:solidFill>
              </a:rPr>
              <a:t> </a:t>
            </a:r>
            <a:r>
              <a:rPr lang="en-US" sz="2300" b="1" dirty="0" err="1">
                <a:solidFill>
                  <a:schemeClr val="bg1"/>
                </a:solidFill>
              </a:rPr>
              <a:t>desiqualdades</a:t>
            </a:r>
            <a:r>
              <a:rPr lang="en-US" sz="2300" b="1" dirty="0">
                <a:solidFill>
                  <a:schemeClr val="bg1"/>
                </a:solidFill>
              </a:rPr>
              <a:t> </a:t>
            </a:r>
            <a:r>
              <a:rPr lang="en-US" sz="2300" b="1" dirty="0" err="1">
                <a:solidFill>
                  <a:schemeClr val="bg1"/>
                </a:solidFill>
              </a:rPr>
              <a:t>sociais</a:t>
            </a:r>
            <a:r>
              <a:rPr lang="en-US" sz="2300" b="1" dirty="0">
                <a:solidFill>
                  <a:schemeClr val="bg1"/>
                </a:solidFill>
              </a:rPr>
              <a:t>. </a:t>
            </a:r>
            <a:endParaRPr lang="pt-BR" sz="2300" dirty="0">
              <a:solidFill>
                <a:schemeClr val="bg1"/>
              </a:solidFill>
            </a:endParaRPr>
          </a:p>
        </p:txBody>
      </p:sp>
      <p:sp>
        <p:nvSpPr>
          <p:cNvPr id="27" name="Retângulo 26">
            <a:extLst>
              <a:ext uri="{FF2B5EF4-FFF2-40B4-BE49-F238E27FC236}">
                <a16:creationId xmlns:a16="http://schemas.microsoft.com/office/drawing/2014/main" id="{A7C8A497-7B63-4C9F-A5D3-E93FC7AC8FEB}"/>
              </a:ext>
            </a:extLst>
          </p:cNvPr>
          <p:cNvSpPr/>
          <p:nvPr/>
        </p:nvSpPr>
        <p:spPr>
          <a:xfrm>
            <a:off x="275415" y="2262272"/>
            <a:ext cx="10215715" cy="8286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err="1">
                <a:solidFill>
                  <a:schemeClr val="tx1"/>
                </a:solidFill>
                <a:highlight>
                  <a:srgbClr val="FFFF00"/>
                </a:highlight>
              </a:rPr>
              <a:t>Particularidade</a:t>
            </a:r>
            <a:r>
              <a:rPr lang="en-US" sz="2300" b="1" dirty="0">
                <a:solidFill>
                  <a:schemeClr val="tx1"/>
                </a:solidFill>
                <a:highlight>
                  <a:srgbClr val="FFFF00"/>
                </a:highlight>
              </a:rPr>
              <a:t>, </a:t>
            </a:r>
            <a:r>
              <a:rPr lang="en-US" sz="2300" b="1" dirty="0" err="1">
                <a:solidFill>
                  <a:schemeClr val="tx1"/>
                </a:solidFill>
                <a:highlight>
                  <a:srgbClr val="FFFF00"/>
                </a:highlight>
              </a:rPr>
              <a:t>praticidade</a:t>
            </a:r>
            <a:r>
              <a:rPr lang="en-US" sz="2300" b="1" dirty="0">
                <a:solidFill>
                  <a:schemeClr val="tx1"/>
                </a:solidFill>
                <a:highlight>
                  <a:srgbClr val="FFFF00"/>
                </a:highlight>
              </a:rPr>
              <a:t> e </a:t>
            </a:r>
            <a:r>
              <a:rPr lang="en-US" sz="2300" b="1" dirty="0" err="1">
                <a:solidFill>
                  <a:schemeClr val="tx1"/>
                </a:solidFill>
                <a:highlight>
                  <a:srgbClr val="FFFF00"/>
                </a:highlight>
              </a:rPr>
              <a:t>possibilidade</a:t>
            </a:r>
            <a:r>
              <a:rPr lang="en-US" sz="2300" b="1" dirty="0">
                <a:solidFill>
                  <a:schemeClr val="bg1"/>
                </a:solidFill>
              </a:rPr>
              <a:t> </a:t>
            </a:r>
            <a:r>
              <a:rPr lang="en-US" sz="2300" b="1" dirty="0" err="1">
                <a:solidFill>
                  <a:schemeClr val="bg1"/>
                </a:solidFill>
              </a:rPr>
              <a:t>são</a:t>
            </a:r>
            <a:r>
              <a:rPr lang="en-US" sz="2300" b="1" dirty="0">
                <a:solidFill>
                  <a:schemeClr val="bg1"/>
                </a:solidFill>
              </a:rPr>
              <a:t> </a:t>
            </a:r>
            <a:r>
              <a:rPr lang="en-US" sz="2300" b="1" dirty="0" err="1">
                <a:solidFill>
                  <a:schemeClr val="bg1"/>
                </a:solidFill>
              </a:rPr>
              <a:t>consideradas</a:t>
            </a:r>
            <a:r>
              <a:rPr lang="en-US" sz="2300" b="1" dirty="0">
                <a:solidFill>
                  <a:schemeClr val="bg1"/>
                </a:solidFill>
              </a:rPr>
              <a:t> </a:t>
            </a:r>
            <a:r>
              <a:rPr lang="en-US" sz="2300" b="1" dirty="0" err="1">
                <a:solidFill>
                  <a:schemeClr val="bg1"/>
                </a:solidFill>
              </a:rPr>
              <a:t>atributos</a:t>
            </a:r>
            <a:r>
              <a:rPr lang="en-US" sz="2300" b="1" dirty="0">
                <a:solidFill>
                  <a:schemeClr val="bg1"/>
                </a:solidFill>
              </a:rPr>
              <a:t> </a:t>
            </a:r>
            <a:r>
              <a:rPr lang="en-US" sz="2300" b="1" dirty="0" err="1">
                <a:solidFill>
                  <a:schemeClr val="bg1"/>
                </a:solidFill>
              </a:rPr>
              <a:t>nas</a:t>
            </a:r>
            <a:r>
              <a:rPr lang="en-US" sz="2300" b="1" dirty="0">
                <a:solidFill>
                  <a:schemeClr val="bg1"/>
                </a:solidFill>
              </a:rPr>
              <a:t> </a:t>
            </a:r>
            <a:r>
              <a:rPr lang="en-US" sz="2300" b="1" dirty="0" err="1">
                <a:solidFill>
                  <a:schemeClr val="bg1"/>
                </a:solidFill>
              </a:rPr>
              <a:t>condições</a:t>
            </a:r>
            <a:r>
              <a:rPr lang="en-US" sz="2300" b="1" dirty="0">
                <a:solidFill>
                  <a:schemeClr val="bg1"/>
                </a:solidFill>
              </a:rPr>
              <a:t> que </a:t>
            </a:r>
            <a:r>
              <a:rPr lang="en-US" sz="2300" b="1" dirty="0" err="1">
                <a:solidFill>
                  <a:schemeClr val="bg1"/>
                </a:solidFill>
              </a:rPr>
              <a:t>levam</a:t>
            </a:r>
            <a:r>
              <a:rPr lang="en-US" sz="2300" b="1" dirty="0">
                <a:solidFill>
                  <a:schemeClr val="bg1"/>
                </a:solidFill>
              </a:rPr>
              <a:t> a </a:t>
            </a:r>
            <a:r>
              <a:rPr lang="en-US" sz="2300" b="1" dirty="0" err="1">
                <a:solidFill>
                  <a:schemeClr val="bg1"/>
                </a:solidFill>
              </a:rPr>
              <a:t>teoria</a:t>
            </a:r>
            <a:r>
              <a:rPr lang="en-US" sz="2300" b="1" dirty="0">
                <a:solidFill>
                  <a:schemeClr val="bg1"/>
                </a:solidFill>
              </a:rPr>
              <a:t> </a:t>
            </a:r>
            <a:r>
              <a:rPr lang="en-US" sz="2300" b="1" dirty="0" err="1">
                <a:solidFill>
                  <a:schemeClr val="bg1"/>
                </a:solidFill>
              </a:rPr>
              <a:t>pós-método</a:t>
            </a:r>
            <a:r>
              <a:rPr lang="en-US" sz="2300" b="1" dirty="0">
                <a:solidFill>
                  <a:schemeClr val="bg1"/>
                </a:solidFill>
              </a:rPr>
              <a:t>. </a:t>
            </a:r>
            <a:endParaRPr lang="pt-BR" sz="2300" dirty="0">
              <a:solidFill>
                <a:schemeClr val="bg1"/>
              </a:solidFill>
            </a:endParaRPr>
          </a:p>
        </p:txBody>
      </p:sp>
      <p:sp>
        <p:nvSpPr>
          <p:cNvPr id="28" name="Retângulo 27">
            <a:extLst>
              <a:ext uri="{FF2B5EF4-FFF2-40B4-BE49-F238E27FC236}">
                <a16:creationId xmlns:a16="http://schemas.microsoft.com/office/drawing/2014/main" id="{1BC6045F-24EE-4AF1-B5E8-CE2FAC1E4DDF}"/>
              </a:ext>
            </a:extLst>
          </p:cNvPr>
          <p:cNvSpPr/>
          <p:nvPr/>
        </p:nvSpPr>
        <p:spPr>
          <a:xfrm>
            <a:off x="10602384" y="2330989"/>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9" name="Retângulo 28">
            <a:extLst>
              <a:ext uri="{FF2B5EF4-FFF2-40B4-BE49-F238E27FC236}">
                <a16:creationId xmlns:a16="http://schemas.microsoft.com/office/drawing/2014/main" id="{64BCBDCD-D572-4FCB-B4A4-72A7DBF5CA09}"/>
              </a:ext>
            </a:extLst>
          </p:cNvPr>
          <p:cNvSpPr/>
          <p:nvPr/>
        </p:nvSpPr>
        <p:spPr>
          <a:xfrm>
            <a:off x="11434836" y="2330989"/>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30" name="Retângulo 29">
            <a:extLst>
              <a:ext uri="{FF2B5EF4-FFF2-40B4-BE49-F238E27FC236}">
                <a16:creationId xmlns:a16="http://schemas.microsoft.com/office/drawing/2014/main" id="{B027B59A-4F34-4F1F-8128-7238C3A63BE6}"/>
              </a:ext>
            </a:extLst>
          </p:cNvPr>
          <p:cNvSpPr/>
          <p:nvPr/>
        </p:nvSpPr>
        <p:spPr>
          <a:xfrm>
            <a:off x="10606206" y="5436029"/>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31" name="Retângulo 30">
            <a:extLst>
              <a:ext uri="{FF2B5EF4-FFF2-40B4-BE49-F238E27FC236}">
                <a16:creationId xmlns:a16="http://schemas.microsoft.com/office/drawing/2014/main" id="{E2BF3FB2-DB29-48F7-9C0B-1F56C2D2404F}"/>
              </a:ext>
            </a:extLst>
          </p:cNvPr>
          <p:cNvSpPr/>
          <p:nvPr/>
        </p:nvSpPr>
        <p:spPr>
          <a:xfrm>
            <a:off x="11438658" y="5436029"/>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Tree>
    <p:extLst>
      <p:ext uri="{BB962C8B-B14F-4D97-AF65-F5344CB8AC3E}">
        <p14:creationId xmlns:p14="http://schemas.microsoft.com/office/powerpoint/2010/main" val="65508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0000"/>
                </a:solidFill>
                <a:effectLst>
                  <a:outerShdw blurRad="38100" dist="38100" dir="2700000" algn="tl">
                    <a:srgbClr val="000000">
                      <a:alpha val="43137"/>
                    </a:srgbClr>
                  </a:outerShdw>
                </a:effectLst>
              </a:rPr>
              <a:t>T</a:t>
            </a:r>
            <a:r>
              <a:rPr lang="en-US" sz="6000" b="1" dirty="0">
                <a:solidFill>
                  <a:schemeClr val="bg2">
                    <a:lumMod val="50000"/>
                  </a:schemeClr>
                </a:solidFill>
                <a:effectLst>
                  <a:outerShdw blurRad="38100" dist="38100" dir="2700000" algn="tl">
                    <a:srgbClr val="000000">
                      <a:alpha val="43137"/>
                    </a:srgbClr>
                  </a:outerShdw>
                </a:effectLst>
              </a:rPr>
              <a:t>W</a:t>
            </a:r>
            <a:r>
              <a:rPr lang="en-US" sz="6000" b="1" dirty="0">
                <a:solidFill>
                  <a:schemeClr val="accent2"/>
                </a:solidFill>
                <a:effectLst>
                  <a:outerShdw blurRad="38100" dist="38100" dir="2700000" algn="tl">
                    <a:srgbClr val="000000">
                      <a:alpha val="43137"/>
                    </a:srgbClr>
                  </a:outerShdw>
                </a:effectLst>
              </a:rPr>
              <a:t>E</a:t>
            </a:r>
            <a:r>
              <a:rPr lang="en-US" sz="6000" b="1" dirty="0">
                <a:solidFill>
                  <a:srgbClr val="F254F2"/>
                </a:solidFill>
                <a:effectLst>
                  <a:outerShdw blurRad="38100" dist="38100" dir="2700000" algn="tl">
                    <a:srgbClr val="000000">
                      <a:alpha val="43137"/>
                    </a:srgbClr>
                  </a:outerShdw>
                </a:effectLst>
              </a:rPr>
              <a:t>L</a:t>
            </a:r>
            <a:r>
              <a:rPr lang="en-US" sz="6000" b="1" dirty="0">
                <a:solidFill>
                  <a:srgbClr val="00B0F0"/>
                </a:solidFill>
                <a:effectLst>
                  <a:outerShdw blurRad="38100" dist="38100" dir="2700000" algn="tl">
                    <a:srgbClr val="000000">
                      <a:alpha val="43137"/>
                    </a:srgbClr>
                  </a:outerShdw>
                </a:effectLst>
              </a:rPr>
              <a:t>V</a:t>
            </a:r>
            <a:r>
              <a:rPr lang="en-US" sz="6000" b="1" dirty="0">
                <a:solidFill>
                  <a:srgbClr val="A365D1"/>
                </a:solidFill>
                <a:effectLst>
                  <a:outerShdw blurRad="38100" dist="38100" dir="2700000" algn="tl">
                    <a:srgbClr val="000000">
                      <a:alpha val="43137"/>
                    </a:srgbClr>
                  </a:outerShdw>
                </a:effectLst>
              </a:rPr>
              <a:t>E</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4002" y="60387"/>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4" y="1005325"/>
            <a:ext cx="7199293" cy="1412901"/>
          </a:xfrm>
        </p:spPr>
        <p:txBody>
          <a:bodyPr>
            <a:noAutofit/>
          </a:bodyPr>
          <a:lstStyle/>
          <a:p>
            <a:pPr algn="just">
              <a:spcBef>
                <a:spcPts val="0"/>
              </a:spcBef>
            </a:pPr>
            <a:r>
              <a:rPr lang="pt-BR" sz="2500" b="1" dirty="0">
                <a:solidFill>
                  <a:schemeClr val="bg1"/>
                </a:solidFill>
              </a:rPr>
              <a:t>Assinale a alternativa que não faz parte do parâmetro “</a:t>
            </a:r>
            <a:r>
              <a:rPr lang="pt-BR" sz="2500" b="1" dirty="0" err="1">
                <a:solidFill>
                  <a:schemeClr val="bg1"/>
                </a:solidFill>
              </a:rPr>
              <a:t>particularity</a:t>
            </a:r>
            <a:r>
              <a:rPr lang="pt-BR" sz="2500" b="1" dirty="0">
                <a:solidFill>
                  <a:schemeClr val="bg1"/>
                </a:solidFill>
              </a:rPr>
              <a:t>”:</a:t>
            </a:r>
          </a:p>
        </p:txBody>
      </p:sp>
      <p:sp>
        <p:nvSpPr>
          <p:cNvPr id="20" name="Retângulo 19">
            <a:extLst>
              <a:ext uri="{FF2B5EF4-FFF2-40B4-BE49-F238E27FC236}">
                <a16:creationId xmlns:a16="http://schemas.microsoft.com/office/drawing/2014/main" id="{8103C9F9-B3AD-4CE1-A2E9-31B254BC3BC7}"/>
              </a:ext>
            </a:extLst>
          </p:cNvPr>
          <p:cNvSpPr/>
          <p:nvPr/>
        </p:nvSpPr>
        <p:spPr>
          <a:xfrm>
            <a:off x="272756" y="1925578"/>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CONTEXT-SENSITIVE</a:t>
            </a:r>
            <a:endParaRPr lang="pt-BR" sz="2600" dirty="0">
              <a:solidFill>
                <a:schemeClr val="bg1"/>
              </a:solidFill>
            </a:endParaRPr>
          </a:p>
        </p:txBody>
      </p:sp>
      <p:sp>
        <p:nvSpPr>
          <p:cNvPr id="15" name="Retângulo 14">
            <a:extLst>
              <a:ext uri="{FF2B5EF4-FFF2-40B4-BE49-F238E27FC236}">
                <a16:creationId xmlns:a16="http://schemas.microsoft.com/office/drawing/2014/main" id="{DFBF8F54-4355-4697-8EAF-8B60031C37F6}"/>
              </a:ext>
            </a:extLst>
          </p:cNvPr>
          <p:cNvSpPr/>
          <p:nvPr/>
        </p:nvSpPr>
        <p:spPr>
          <a:xfrm>
            <a:off x="809048" y="2706362"/>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LOCATION-SPECIFIC</a:t>
            </a:r>
            <a:endParaRPr lang="pt-BR" sz="2600" dirty="0">
              <a:solidFill>
                <a:schemeClr val="bg1"/>
              </a:solidFill>
            </a:endParaRPr>
          </a:p>
        </p:txBody>
      </p:sp>
      <p:sp>
        <p:nvSpPr>
          <p:cNvPr id="16" name="Retângulo 15">
            <a:extLst>
              <a:ext uri="{FF2B5EF4-FFF2-40B4-BE49-F238E27FC236}">
                <a16:creationId xmlns:a16="http://schemas.microsoft.com/office/drawing/2014/main" id="{09C8AA70-FD5C-410F-B053-2914BCC9AA47}"/>
              </a:ext>
            </a:extLst>
          </p:cNvPr>
          <p:cNvSpPr/>
          <p:nvPr/>
        </p:nvSpPr>
        <p:spPr>
          <a:xfrm>
            <a:off x="1434175" y="3494174"/>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LOCAL LINGUISTIC UNDERSTANDING</a:t>
            </a:r>
            <a:endParaRPr lang="pt-BR" sz="2600" dirty="0">
              <a:solidFill>
                <a:schemeClr val="bg1"/>
              </a:solidFill>
            </a:endParaRPr>
          </a:p>
        </p:txBody>
      </p:sp>
      <p:sp>
        <p:nvSpPr>
          <p:cNvPr id="17" name="Retângulo 16">
            <a:extLst>
              <a:ext uri="{FF2B5EF4-FFF2-40B4-BE49-F238E27FC236}">
                <a16:creationId xmlns:a16="http://schemas.microsoft.com/office/drawing/2014/main" id="{720DF52B-604D-4EF4-824A-2EECFC9D8101}"/>
              </a:ext>
            </a:extLst>
          </p:cNvPr>
          <p:cNvSpPr/>
          <p:nvPr/>
        </p:nvSpPr>
        <p:spPr>
          <a:xfrm>
            <a:off x="3104941" y="5102645"/>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SOCIAL CULTURAL PARTICULARITY</a:t>
            </a:r>
            <a:endParaRPr lang="pt-BR" sz="2600" dirty="0">
              <a:solidFill>
                <a:schemeClr val="bg1"/>
              </a:solidFill>
            </a:endParaRPr>
          </a:p>
        </p:txBody>
      </p:sp>
      <p:sp>
        <p:nvSpPr>
          <p:cNvPr id="18" name="Retângulo 17">
            <a:extLst>
              <a:ext uri="{FF2B5EF4-FFF2-40B4-BE49-F238E27FC236}">
                <a16:creationId xmlns:a16="http://schemas.microsoft.com/office/drawing/2014/main" id="{40A2FBC4-20BA-46F3-8B68-7D8A0DDD6BA5}"/>
              </a:ext>
            </a:extLst>
          </p:cNvPr>
          <p:cNvSpPr/>
          <p:nvPr/>
        </p:nvSpPr>
        <p:spPr>
          <a:xfrm>
            <a:off x="4015213" y="5852675"/>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POLITICAL PARTICULARITY</a:t>
            </a:r>
            <a:endParaRPr lang="pt-BR" sz="2600" dirty="0">
              <a:solidFill>
                <a:schemeClr val="bg1"/>
              </a:solidFill>
            </a:endParaRPr>
          </a:p>
        </p:txBody>
      </p:sp>
      <p:sp>
        <p:nvSpPr>
          <p:cNvPr id="19" name="Retângulo 18">
            <a:extLst>
              <a:ext uri="{FF2B5EF4-FFF2-40B4-BE49-F238E27FC236}">
                <a16:creationId xmlns:a16="http://schemas.microsoft.com/office/drawing/2014/main" id="{C92AEF08-624A-4A27-BDD1-CC3910B154C1}"/>
              </a:ext>
            </a:extLst>
          </p:cNvPr>
          <p:cNvSpPr/>
          <p:nvPr/>
        </p:nvSpPr>
        <p:spPr>
          <a:xfrm>
            <a:off x="2279687" y="4298409"/>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THEORIZATION FROM PRACTICE</a:t>
            </a:r>
            <a:endParaRPr lang="pt-BR" sz="2600" dirty="0">
              <a:solidFill>
                <a:schemeClr val="bg1"/>
              </a:solidFill>
            </a:endParaRPr>
          </a:p>
        </p:txBody>
      </p:sp>
    </p:spTree>
    <p:extLst>
      <p:ext uri="{BB962C8B-B14F-4D97-AF65-F5344CB8AC3E}">
        <p14:creationId xmlns:p14="http://schemas.microsoft.com/office/powerpoint/2010/main" val="13887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391774" y="17285"/>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254F2"/>
                </a:solidFill>
                <a:effectLst>
                  <a:outerShdw blurRad="38100" dist="38100" dir="2700000" algn="tl">
                    <a:srgbClr val="000000">
                      <a:alpha val="43137"/>
                    </a:srgbClr>
                  </a:outerShdw>
                </a:effectLst>
              </a:rPr>
              <a:t>T</a:t>
            </a:r>
            <a:r>
              <a:rPr lang="en-US" sz="6000" b="1" dirty="0">
                <a:solidFill>
                  <a:srgbClr val="00B0F0"/>
                </a:solidFill>
                <a:effectLst>
                  <a:outerShdw blurRad="38100" dist="38100" dir="2700000" algn="tl">
                    <a:srgbClr val="000000">
                      <a:alpha val="43137"/>
                    </a:srgbClr>
                  </a:outerShdw>
                </a:effectLst>
              </a:rPr>
              <a:t>H</a:t>
            </a:r>
            <a:r>
              <a:rPr lang="en-US" sz="6000" b="1" dirty="0">
                <a:solidFill>
                  <a:srgbClr val="A365D1"/>
                </a:solidFill>
                <a:effectLst>
                  <a:outerShdw blurRad="38100" dist="38100" dir="2700000" algn="tl">
                    <a:srgbClr val="000000">
                      <a:alpha val="43137"/>
                    </a:srgbClr>
                  </a:outerShdw>
                </a:effectLst>
              </a:rPr>
              <a:t>I</a:t>
            </a:r>
            <a:r>
              <a:rPr lang="en-US" sz="6000" b="1" dirty="0">
                <a:solidFill>
                  <a:srgbClr val="72CC04"/>
                </a:solidFill>
                <a:effectLst>
                  <a:outerShdw blurRad="38100" dist="38100" dir="2700000" algn="tl">
                    <a:srgbClr val="000000">
                      <a:alpha val="43137"/>
                    </a:srgbClr>
                  </a:outerShdw>
                </a:effectLst>
              </a:rPr>
              <a:t>R</a:t>
            </a:r>
            <a:r>
              <a:rPr lang="en-US" sz="6000" b="1" dirty="0">
                <a:solidFill>
                  <a:schemeClr val="bg1">
                    <a:lumMod val="50000"/>
                  </a:schemeClr>
                </a:solidFill>
                <a:effectLst>
                  <a:outerShdw blurRad="38100" dist="38100" dir="2700000" algn="tl">
                    <a:srgbClr val="000000">
                      <a:alpha val="43137"/>
                    </a:srgbClr>
                  </a:outerShdw>
                </a:effectLst>
              </a:rPr>
              <a:t>T</a:t>
            </a:r>
            <a:r>
              <a:rPr lang="en-US" sz="6000" b="1" dirty="0">
                <a:solidFill>
                  <a:srgbClr val="FFC000"/>
                </a:solidFill>
                <a:effectLst>
                  <a:outerShdw blurRad="38100" dist="38100" dir="2700000" algn="tl">
                    <a:srgbClr val="000000">
                      <a:alpha val="43137"/>
                    </a:srgbClr>
                  </a:outerShdw>
                </a:effectLst>
              </a:rPr>
              <a:t>E</a:t>
            </a:r>
            <a:r>
              <a:rPr lang="en-US" sz="6000" b="1" dirty="0">
                <a:solidFill>
                  <a:schemeClr val="accent1">
                    <a:lumMod val="75000"/>
                  </a:schemeClr>
                </a:solidFill>
                <a:effectLst>
                  <a:outerShdw blurRad="38100" dist="38100" dir="2700000" algn="tl">
                    <a:srgbClr val="000000">
                      <a:alpha val="43137"/>
                    </a:srgbClr>
                  </a:outerShdw>
                </a:effectLst>
              </a:rPr>
              <a:t>E</a:t>
            </a:r>
            <a:r>
              <a:rPr lang="en-US" sz="6000" b="1" dirty="0">
                <a:solidFill>
                  <a:srgbClr val="0066FF"/>
                </a:solidFill>
                <a:effectLst>
                  <a:outerShdw blurRad="38100" dist="38100" dir="2700000" algn="tl">
                    <a:srgbClr val="000000">
                      <a:alpha val="43137"/>
                    </a:srgbClr>
                  </a:outerShdw>
                </a:effectLst>
              </a:rPr>
              <a:t>N</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4" y="1005325"/>
            <a:ext cx="7388330" cy="2149019"/>
          </a:xfrm>
        </p:spPr>
        <p:txBody>
          <a:bodyPr>
            <a:noAutofit/>
          </a:bodyPr>
          <a:lstStyle/>
          <a:p>
            <a:pPr algn="just">
              <a:spcBef>
                <a:spcPts val="0"/>
              </a:spcBef>
            </a:pPr>
            <a:r>
              <a:rPr lang="pt-BR" sz="2500" b="1" dirty="0">
                <a:solidFill>
                  <a:schemeClr val="bg1"/>
                </a:solidFill>
              </a:rPr>
              <a:t>Qual dos parâmetros abaixo está relacionado a “</a:t>
            </a:r>
            <a:r>
              <a:rPr lang="en-US" sz="2800" b="1" dirty="0" err="1">
                <a:solidFill>
                  <a:schemeClr val="bg1"/>
                </a:solidFill>
              </a:rPr>
              <a:t>encorajar</a:t>
            </a:r>
            <a:r>
              <a:rPr lang="en-US" sz="2800" b="1" dirty="0">
                <a:solidFill>
                  <a:schemeClr val="bg1"/>
                </a:solidFill>
              </a:rPr>
              <a:t> </a:t>
            </a:r>
            <a:r>
              <a:rPr lang="en-US" sz="2800" b="1" dirty="0" err="1">
                <a:solidFill>
                  <a:schemeClr val="bg1"/>
                </a:solidFill>
              </a:rPr>
              <a:t>professores</a:t>
            </a:r>
            <a:r>
              <a:rPr lang="en-US" sz="2800" b="1" dirty="0">
                <a:solidFill>
                  <a:schemeClr val="bg1"/>
                </a:solidFill>
              </a:rPr>
              <a:t> a </a:t>
            </a:r>
            <a:r>
              <a:rPr lang="en-US" sz="2800" b="1" dirty="0" err="1">
                <a:solidFill>
                  <a:schemeClr val="bg1"/>
                </a:solidFill>
              </a:rPr>
              <a:t>teorizarem</a:t>
            </a:r>
            <a:r>
              <a:rPr lang="en-US" sz="2800" b="1" dirty="0">
                <a:solidFill>
                  <a:schemeClr val="bg1"/>
                </a:solidFill>
              </a:rPr>
              <a:t> a </a:t>
            </a:r>
            <a:r>
              <a:rPr lang="en-US" sz="2800" b="1" dirty="0" err="1">
                <a:solidFill>
                  <a:schemeClr val="bg1"/>
                </a:solidFill>
              </a:rPr>
              <a:t>partir</a:t>
            </a:r>
            <a:r>
              <a:rPr lang="en-US" sz="2800" b="1" dirty="0">
                <a:solidFill>
                  <a:schemeClr val="bg1"/>
                </a:solidFill>
              </a:rPr>
              <a:t> de </a:t>
            </a:r>
            <a:r>
              <a:rPr lang="en-US" sz="2800" b="1" dirty="0" err="1">
                <a:solidFill>
                  <a:schemeClr val="bg1"/>
                </a:solidFill>
              </a:rPr>
              <a:t>sua</a:t>
            </a:r>
            <a:r>
              <a:rPr lang="en-US" sz="2800" b="1" dirty="0">
                <a:solidFill>
                  <a:schemeClr val="bg1"/>
                </a:solidFill>
              </a:rPr>
              <a:t> </a:t>
            </a:r>
            <a:r>
              <a:rPr lang="en-US" sz="2800" b="1" dirty="0" err="1">
                <a:solidFill>
                  <a:schemeClr val="bg1"/>
                </a:solidFill>
              </a:rPr>
              <a:t>prática</a:t>
            </a:r>
            <a:r>
              <a:rPr lang="en-US" sz="2800" b="1" dirty="0">
                <a:solidFill>
                  <a:schemeClr val="bg1"/>
                </a:solidFill>
              </a:rPr>
              <a:t> e a </a:t>
            </a:r>
            <a:r>
              <a:rPr lang="en-US" sz="2800" b="1" dirty="0" err="1">
                <a:solidFill>
                  <a:schemeClr val="bg1"/>
                </a:solidFill>
              </a:rPr>
              <a:t>praticarem</a:t>
            </a:r>
            <a:r>
              <a:rPr lang="en-US" sz="2800" b="1" dirty="0">
                <a:solidFill>
                  <a:schemeClr val="bg1"/>
                </a:solidFill>
              </a:rPr>
              <a:t> o que </a:t>
            </a:r>
            <a:r>
              <a:rPr lang="en-US" sz="2800" b="1" dirty="0" err="1">
                <a:solidFill>
                  <a:schemeClr val="bg1"/>
                </a:solidFill>
              </a:rPr>
              <a:t>eles</a:t>
            </a:r>
            <a:r>
              <a:rPr lang="en-US" sz="2800" b="1" dirty="0">
                <a:solidFill>
                  <a:schemeClr val="bg1"/>
                </a:solidFill>
              </a:rPr>
              <a:t> </a:t>
            </a:r>
            <a:r>
              <a:rPr lang="en-US" sz="2800" b="1" dirty="0" err="1">
                <a:solidFill>
                  <a:schemeClr val="bg1"/>
                </a:solidFill>
              </a:rPr>
              <a:t>teorizam</a:t>
            </a:r>
            <a:r>
              <a:rPr lang="en-US" sz="2800" b="1" dirty="0">
                <a:solidFill>
                  <a:schemeClr val="bg1"/>
                </a:solidFill>
              </a:rPr>
              <a:t>”:</a:t>
            </a:r>
            <a:endParaRPr lang="pt-BR" sz="2500" b="1" dirty="0">
              <a:solidFill>
                <a:schemeClr val="bg1"/>
              </a:solidFill>
            </a:endParaRPr>
          </a:p>
        </p:txBody>
      </p:sp>
      <p:sp>
        <p:nvSpPr>
          <p:cNvPr id="16" name="Retângulo 15">
            <a:extLst>
              <a:ext uri="{FF2B5EF4-FFF2-40B4-BE49-F238E27FC236}">
                <a16:creationId xmlns:a16="http://schemas.microsoft.com/office/drawing/2014/main" id="{09C8AA70-FD5C-410F-B053-2914BCC9AA47}"/>
              </a:ext>
            </a:extLst>
          </p:cNvPr>
          <p:cNvSpPr/>
          <p:nvPr/>
        </p:nvSpPr>
        <p:spPr>
          <a:xfrm>
            <a:off x="4578978" y="3244920"/>
            <a:ext cx="2725737" cy="7024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PARTICULARITY</a:t>
            </a:r>
            <a:endParaRPr lang="pt-BR" sz="2600" dirty="0">
              <a:solidFill>
                <a:schemeClr val="bg1"/>
              </a:solidFill>
            </a:endParaRPr>
          </a:p>
        </p:txBody>
      </p:sp>
      <p:sp>
        <p:nvSpPr>
          <p:cNvPr id="17" name="Retângulo 16">
            <a:extLst>
              <a:ext uri="{FF2B5EF4-FFF2-40B4-BE49-F238E27FC236}">
                <a16:creationId xmlns:a16="http://schemas.microsoft.com/office/drawing/2014/main" id="{720DF52B-604D-4EF4-824A-2EECFC9D8101}"/>
              </a:ext>
            </a:extLst>
          </p:cNvPr>
          <p:cNvSpPr/>
          <p:nvPr/>
        </p:nvSpPr>
        <p:spPr>
          <a:xfrm>
            <a:off x="4598320" y="5333498"/>
            <a:ext cx="2687053"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POSSIBILITY</a:t>
            </a:r>
            <a:endParaRPr lang="pt-BR" sz="2600" dirty="0">
              <a:solidFill>
                <a:schemeClr val="bg1"/>
              </a:solidFill>
            </a:endParaRPr>
          </a:p>
        </p:txBody>
      </p:sp>
      <p:sp>
        <p:nvSpPr>
          <p:cNvPr id="19" name="Retângulo 18">
            <a:extLst>
              <a:ext uri="{FF2B5EF4-FFF2-40B4-BE49-F238E27FC236}">
                <a16:creationId xmlns:a16="http://schemas.microsoft.com/office/drawing/2014/main" id="{C92AEF08-624A-4A27-BDD1-CC3910B154C1}"/>
              </a:ext>
            </a:extLst>
          </p:cNvPr>
          <p:cNvSpPr/>
          <p:nvPr/>
        </p:nvSpPr>
        <p:spPr>
          <a:xfrm>
            <a:off x="4578978" y="4300971"/>
            <a:ext cx="2725736"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PRACTICALITY</a:t>
            </a:r>
            <a:endParaRPr lang="pt-BR" sz="2600" dirty="0">
              <a:solidFill>
                <a:schemeClr val="bg1"/>
              </a:solidFill>
            </a:endParaRPr>
          </a:p>
        </p:txBody>
      </p:sp>
    </p:spTree>
    <p:extLst>
      <p:ext uri="{BB962C8B-B14F-4D97-AF65-F5344CB8AC3E}">
        <p14:creationId xmlns:p14="http://schemas.microsoft.com/office/powerpoint/2010/main" val="392211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420541" y="18790"/>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0000"/>
                </a:solidFill>
                <a:effectLst>
                  <a:outerShdw blurRad="38100" dist="38100" dir="2700000" algn="tl">
                    <a:srgbClr val="000000">
                      <a:alpha val="43137"/>
                    </a:srgbClr>
                  </a:outerShdw>
                </a:effectLst>
              </a:rPr>
              <a:t>F</a:t>
            </a:r>
            <a:r>
              <a:rPr lang="en-US" sz="6000" b="1" dirty="0">
                <a:solidFill>
                  <a:schemeClr val="bg2">
                    <a:lumMod val="50000"/>
                  </a:schemeClr>
                </a:solidFill>
                <a:effectLst>
                  <a:outerShdw blurRad="38100" dist="38100" dir="2700000" algn="tl">
                    <a:srgbClr val="000000">
                      <a:alpha val="43137"/>
                    </a:srgbClr>
                  </a:outerShdw>
                </a:effectLst>
              </a:rPr>
              <a:t>O</a:t>
            </a:r>
            <a:r>
              <a:rPr lang="en-US" sz="6000" b="1" dirty="0">
                <a:solidFill>
                  <a:schemeClr val="accent2"/>
                </a:solidFill>
                <a:effectLst>
                  <a:outerShdw blurRad="38100" dist="38100" dir="2700000" algn="tl">
                    <a:srgbClr val="000000">
                      <a:alpha val="43137"/>
                    </a:srgbClr>
                  </a:outerShdw>
                </a:effectLst>
              </a:rPr>
              <a:t>U</a:t>
            </a:r>
            <a:r>
              <a:rPr lang="en-US" sz="6000" b="1" dirty="0">
                <a:solidFill>
                  <a:srgbClr val="F254F2"/>
                </a:solidFill>
                <a:effectLst>
                  <a:outerShdw blurRad="38100" dist="38100" dir="2700000" algn="tl">
                    <a:srgbClr val="000000">
                      <a:alpha val="43137"/>
                    </a:srgbClr>
                  </a:outerShdw>
                </a:effectLst>
              </a:rPr>
              <a:t>R</a:t>
            </a:r>
            <a:r>
              <a:rPr lang="en-US" sz="6000" b="1" dirty="0">
                <a:solidFill>
                  <a:schemeClr val="bg1">
                    <a:lumMod val="50000"/>
                  </a:schemeClr>
                </a:solidFill>
                <a:effectLst>
                  <a:outerShdw blurRad="38100" dist="38100" dir="2700000" algn="tl">
                    <a:srgbClr val="000000">
                      <a:alpha val="43137"/>
                    </a:srgbClr>
                  </a:outerShdw>
                </a:effectLst>
              </a:rPr>
              <a:t>T</a:t>
            </a:r>
            <a:r>
              <a:rPr lang="en-US" sz="6000" b="1" dirty="0">
                <a:solidFill>
                  <a:srgbClr val="FFC000"/>
                </a:solidFill>
                <a:effectLst>
                  <a:outerShdw blurRad="38100" dist="38100" dir="2700000" algn="tl">
                    <a:srgbClr val="000000">
                      <a:alpha val="43137"/>
                    </a:srgbClr>
                  </a:outerShdw>
                </a:effectLst>
              </a:rPr>
              <a:t>E</a:t>
            </a:r>
            <a:r>
              <a:rPr lang="en-US" sz="6000" b="1" dirty="0">
                <a:solidFill>
                  <a:schemeClr val="accent1">
                    <a:lumMod val="75000"/>
                  </a:schemeClr>
                </a:solidFill>
                <a:effectLst>
                  <a:outerShdw blurRad="38100" dist="38100" dir="2700000" algn="tl">
                    <a:srgbClr val="000000">
                      <a:alpha val="43137"/>
                    </a:srgbClr>
                  </a:outerShdw>
                </a:effectLst>
              </a:rPr>
              <a:t>E</a:t>
            </a:r>
            <a:r>
              <a:rPr lang="en-US" sz="6000" b="1" dirty="0">
                <a:solidFill>
                  <a:srgbClr val="0066FF"/>
                </a:solidFill>
                <a:effectLst>
                  <a:outerShdw blurRad="38100" dist="38100" dir="2700000" algn="tl">
                    <a:srgbClr val="000000">
                      <a:alpha val="43137"/>
                    </a:srgbClr>
                  </a:outerShdw>
                </a:effectLst>
              </a:rPr>
              <a:t>N</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44246" y="47135"/>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7929"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5" y="1005324"/>
            <a:ext cx="7071378" cy="3142605"/>
          </a:xfrm>
        </p:spPr>
        <p:txBody>
          <a:bodyPr>
            <a:noAutofit/>
          </a:bodyPr>
          <a:lstStyle/>
          <a:p>
            <a:pPr algn="just">
              <a:spcBef>
                <a:spcPts val="0"/>
              </a:spcBef>
            </a:pPr>
            <a:r>
              <a:rPr lang="pt-BR" sz="2400" b="1" dirty="0">
                <a:solidFill>
                  <a:schemeClr val="bg1"/>
                </a:solidFill>
              </a:rPr>
              <a:t>Qual dos parâmetros abaixo está relacionado a “</a:t>
            </a:r>
            <a:r>
              <a:rPr lang="pt-PT" altLang="pt-BR" sz="2400" b="1" dirty="0">
                <a:solidFill>
                  <a:schemeClr val="bg1"/>
                </a:solidFill>
              </a:rPr>
              <a:t>aproveitar a consciência sociopolítica que os participantes trazem com eles para a sala de aula para que também possa funcionar como um catalisador para uma busca contínua pela formação da identidade e transformação social.”: </a:t>
            </a:r>
          </a:p>
        </p:txBody>
      </p:sp>
      <p:sp>
        <p:nvSpPr>
          <p:cNvPr id="16" name="Retângulo 15">
            <a:extLst>
              <a:ext uri="{FF2B5EF4-FFF2-40B4-BE49-F238E27FC236}">
                <a16:creationId xmlns:a16="http://schemas.microsoft.com/office/drawing/2014/main" id="{09C8AA70-FD5C-410F-B053-2914BCC9AA47}"/>
              </a:ext>
            </a:extLst>
          </p:cNvPr>
          <p:cNvSpPr/>
          <p:nvPr/>
        </p:nvSpPr>
        <p:spPr>
          <a:xfrm>
            <a:off x="809048" y="4193558"/>
            <a:ext cx="2725737" cy="7024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PARTICULARITY</a:t>
            </a:r>
            <a:endParaRPr lang="pt-BR" sz="2600" dirty="0">
              <a:solidFill>
                <a:schemeClr val="bg1"/>
              </a:solidFill>
            </a:endParaRPr>
          </a:p>
        </p:txBody>
      </p:sp>
      <p:sp>
        <p:nvSpPr>
          <p:cNvPr id="17" name="Retângulo 16">
            <a:extLst>
              <a:ext uri="{FF2B5EF4-FFF2-40B4-BE49-F238E27FC236}">
                <a16:creationId xmlns:a16="http://schemas.microsoft.com/office/drawing/2014/main" id="{720DF52B-604D-4EF4-824A-2EECFC9D8101}"/>
              </a:ext>
            </a:extLst>
          </p:cNvPr>
          <p:cNvSpPr/>
          <p:nvPr/>
        </p:nvSpPr>
        <p:spPr>
          <a:xfrm>
            <a:off x="6520756" y="5788337"/>
            <a:ext cx="2687053" cy="7291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POSSIBILITY</a:t>
            </a:r>
            <a:endParaRPr lang="pt-BR" sz="2600" dirty="0">
              <a:solidFill>
                <a:schemeClr val="bg1"/>
              </a:solidFill>
            </a:endParaRPr>
          </a:p>
        </p:txBody>
      </p:sp>
      <p:sp>
        <p:nvSpPr>
          <p:cNvPr id="19" name="Retângulo 18">
            <a:extLst>
              <a:ext uri="{FF2B5EF4-FFF2-40B4-BE49-F238E27FC236}">
                <a16:creationId xmlns:a16="http://schemas.microsoft.com/office/drawing/2014/main" id="{C92AEF08-624A-4A27-BDD1-CC3910B154C1}"/>
              </a:ext>
            </a:extLst>
          </p:cNvPr>
          <p:cNvSpPr/>
          <p:nvPr/>
        </p:nvSpPr>
        <p:spPr>
          <a:xfrm>
            <a:off x="3667194" y="4982741"/>
            <a:ext cx="2725736" cy="7106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PRACTICALITY</a:t>
            </a:r>
            <a:endParaRPr lang="pt-BR" sz="2600" dirty="0">
              <a:solidFill>
                <a:schemeClr val="bg1"/>
              </a:solidFill>
            </a:endParaRPr>
          </a:p>
        </p:txBody>
      </p:sp>
    </p:spTree>
    <p:extLst>
      <p:ext uri="{BB962C8B-B14F-4D97-AF65-F5344CB8AC3E}">
        <p14:creationId xmlns:p14="http://schemas.microsoft.com/office/powerpoint/2010/main" val="128573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a:t>
            </a:r>
            <a:r>
              <a:rPr lang="en-US" sz="6000" b="1" dirty="0">
                <a:solidFill>
                  <a:schemeClr val="bg1"/>
                </a:solidFill>
                <a:effectLst>
                  <a:outerShdw blurRad="38100" dist="38100" dir="2700000" algn="tl">
                    <a:srgbClr val="000000">
                      <a:alpha val="43137"/>
                    </a:srgbClr>
                  </a:outerShdw>
                </a:effectLst>
              </a:rPr>
              <a:t>F</a:t>
            </a:r>
            <a:r>
              <a:rPr lang="en-US" sz="6000" b="1" dirty="0">
                <a:solidFill>
                  <a:srgbClr val="0066FF"/>
                </a:solidFill>
                <a:effectLst>
                  <a:outerShdw blurRad="38100" dist="38100" dir="2700000" algn="tl">
                    <a:srgbClr val="000000">
                      <a:alpha val="43137"/>
                    </a:srgbClr>
                  </a:outerShdw>
                </a:effectLst>
              </a:rPr>
              <a:t>I</a:t>
            </a:r>
            <a:r>
              <a:rPr lang="en-US" sz="6000" b="1" dirty="0">
                <a:solidFill>
                  <a:srgbClr val="FF0000"/>
                </a:solidFill>
                <a:effectLst>
                  <a:outerShdw blurRad="38100" dist="38100" dir="2700000" algn="tl">
                    <a:srgbClr val="000000">
                      <a:alpha val="43137"/>
                    </a:srgbClr>
                  </a:outerShdw>
                </a:effectLst>
              </a:rPr>
              <a:t>F</a:t>
            </a:r>
            <a:r>
              <a:rPr lang="en-US" sz="6000" b="1" dirty="0">
                <a:solidFill>
                  <a:schemeClr val="bg2">
                    <a:lumMod val="50000"/>
                  </a:schemeClr>
                </a:solidFill>
                <a:effectLst>
                  <a:outerShdw blurRad="38100" dist="38100" dir="2700000" algn="tl">
                    <a:srgbClr val="000000">
                      <a:alpha val="43137"/>
                    </a:srgbClr>
                  </a:outerShdw>
                </a:effectLst>
              </a:rPr>
              <a:t>T</a:t>
            </a:r>
            <a:r>
              <a:rPr lang="en-US" sz="6000" b="1" dirty="0">
                <a:solidFill>
                  <a:schemeClr val="accent2"/>
                </a:solidFill>
                <a:effectLst>
                  <a:outerShdw blurRad="38100" dist="38100" dir="2700000" algn="tl">
                    <a:srgbClr val="000000">
                      <a:alpha val="43137"/>
                    </a:srgbClr>
                  </a:outerShdw>
                </a:effectLst>
              </a:rPr>
              <a:t>E</a:t>
            </a:r>
            <a:r>
              <a:rPr lang="en-US" sz="6000" b="1" dirty="0">
                <a:solidFill>
                  <a:srgbClr val="F254F2"/>
                </a:solidFill>
                <a:effectLst>
                  <a:outerShdw blurRad="38100" dist="38100" dir="2700000" algn="tl">
                    <a:srgbClr val="000000">
                      <a:alpha val="43137"/>
                    </a:srgbClr>
                  </a:outerShdw>
                </a:effectLst>
              </a:rPr>
              <a:t>E</a:t>
            </a:r>
            <a:r>
              <a:rPr lang="en-US" sz="6000" b="1" dirty="0">
                <a:solidFill>
                  <a:srgbClr val="00B0F0"/>
                </a:solidFill>
                <a:effectLst>
                  <a:outerShdw blurRad="38100" dist="38100" dir="2700000" algn="tl">
                    <a:srgbClr val="000000">
                      <a:alpha val="43137"/>
                    </a:srgbClr>
                  </a:outerShdw>
                </a:effectLst>
              </a:rPr>
              <a:t>N</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26504"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4002" y="60387"/>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504544" y="1093114"/>
            <a:ext cx="7179287" cy="1888623"/>
          </a:xfrm>
        </p:spPr>
        <p:txBody>
          <a:bodyPr>
            <a:noAutofit/>
          </a:bodyPr>
          <a:lstStyle/>
          <a:p>
            <a:pPr algn="just">
              <a:spcBef>
                <a:spcPts val="0"/>
              </a:spcBef>
            </a:pPr>
            <a:r>
              <a:rPr lang="pt-BR" sz="2200" b="1" dirty="0">
                <a:solidFill>
                  <a:schemeClr val="bg1"/>
                </a:solidFill>
              </a:rPr>
              <a:t>Marque V para verdadeiro e F para falso nos itens abaixo. Para que se construa e se conceitualize os parâmetros da teoria pós-método devem ser levadas em consideração algumas macroestratégias e:</a:t>
            </a:r>
          </a:p>
        </p:txBody>
      </p:sp>
      <p:sp>
        <p:nvSpPr>
          <p:cNvPr id="16" name="Retângulo 15">
            <a:extLst>
              <a:ext uri="{FF2B5EF4-FFF2-40B4-BE49-F238E27FC236}">
                <a16:creationId xmlns:a16="http://schemas.microsoft.com/office/drawing/2014/main" id="{09C8AA70-FD5C-410F-B053-2914BCC9AA47}"/>
              </a:ext>
            </a:extLst>
          </p:cNvPr>
          <p:cNvSpPr/>
          <p:nvPr/>
        </p:nvSpPr>
        <p:spPr>
          <a:xfrm>
            <a:off x="157586" y="3073560"/>
            <a:ext cx="10211924" cy="7440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b="1" dirty="0" err="1">
                <a:solidFill>
                  <a:schemeClr val="bg1"/>
                </a:solidFill>
              </a:rPr>
              <a:t>refletir</a:t>
            </a:r>
            <a:r>
              <a:rPr lang="en-US" sz="2300" b="1" dirty="0">
                <a:solidFill>
                  <a:schemeClr val="bg1"/>
                </a:solidFill>
              </a:rPr>
              <a:t> </a:t>
            </a:r>
            <a:r>
              <a:rPr lang="en-US" sz="2300" b="1" dirty="0" err="1">
                <a:solidFill>
                  <a:schemeClr val="bg1"/>
                </a:solidFill>
              </a:rPr>
              <a:t>nas</a:t>
            </a:r>
            <a:r>
              <a:rPr lang="en-US" sz="2300" b="1" dirty="0">
                <a:solidFill>
                  <a:schemeClr val="bg1"/>
                </a:solidFill>
              </a:rPr>
              <a:t> </a:t>
            </a:r>
            <a:r>
              <a:rPr lang="en-US" sz="2300" b="1" dirty="0" err="1">
                <a:solidFill>
                  <a:schemeClr val="bg1"/>
                </a:solidFill>
              </a:rPr>
              <a:t>necessidades</a:t>
            </a:r>
            <a:r>
              <a:rPr lang="en-US" sz="2300" b="1" dirty="0">
                <a:solidFill>
                  <a:schemeClr val="bg1"/>
                </a:solidFill>
              </a:rPr>
              <a:t> </a:t>
            </a:r>
            <a:r>
              <a:rPr lang="en-US" sz="2300" b="1" dirty="0" err="1">
                <a:solidFill>
                  <a:schemeClr val="bg1"/>
                </a:solidFill>
              </a:rPr>
              <a:t>específicas</a:t>
            </a:r>
            <a:r>
              <a:rPr lang="en-US" sz="2300" b="1" dirty="0">
                <a:solidFill>
                  <a:schemeClr val="bg1"/>
                </a:solidFill>
              </a:rPr>
              <a:t>, </a:t>
            </a:r>
            <a:r>
              <a:rPr lang="en-US" sz="2300" b="1" dirty="0" err="1">
                <a:solidFill>
                  <a:schemeClr val="bg1"/>
                </a:solidFill>
              </a:rPr>
              <a:t>na</a:t>
            </a:r>
            <a:r>
              <a:rPr lang="en-US" sz="2300" b="1" dirty="0">
                <a:solidFill>
                  <a:schemeClr val="bg1"/>
                </a:solidFill>
              </a:rPr>
              <a:t> </a:t>
            </a:r>
            <a:r>
              <a:rPr lang="en-US" sz="2300" b="1" dirty="0" err="1">
                <a:solidFill>
                  <a:schemeClr val="bg1"/>
                </a:solidFill>
              </a:rPr>
              <a:t>vontade</a:t>
            </a:r>
            <a:r>
              <a:rPr lang="en-US" sz="2300" b="1" dirty="0">
                <a:solidFill>
                  <a:schemeClr val="bg1"/>
                </a:solidFill>
              </a:rPr>
              <a:t> (dos </a:t>
            </a:r>
            <a:r>
              <a:rPr lang="en-US" sz="2300" b="1" dirty="0" err="1">
                <a:solidFill>
                  <a:schemeClr val="bg1"/>
                </a:solidFill>
              </a:rPr>
              <a:t>alunos</a:t>
            </a:r>
            <a:r>
              <a:rPr lang="en-US" sz="2300" b="1" dirty="0">
                <a:solidFill>
                  <a:schemeClr val="bg1"/>
                </a:solidFill>
              </a:rPr>
              <a:t>) </a:t>
            </a:r>
            <a:r>
              <a:rPr lang="en-US" sz="2300" b="1" dirty="0" err="1">
                <a:solidFill>
                  <a:schemeClr val="bg1"/>
                </a:solidFill>
              </a:rPr>
              <a:t>nas</a:t>
            </a:r>
            <a:r>
              <a:rPr lang="en-US" sz="2300" b="1" dirty="0">
                <a:solidFill>
                  <a:schemeClr val="bg1"/>
                </a:solidFill>
              </a:rPr>
              <a:t> </a:t>
            </a:r>
            <a:r>
              <a:rPr lang="en-US" sz="2300" b="1" dirty="0" err="1">
                <a:solidFill>
                  <a:schemeClr val="bg1"/>
                </a:solidFill>
              </a:rPr>
              <a:t>situações</a:t>
            </a:r>
            <a:r>
              <a:rPr lang="en-US" sz="2300" b="1" dirty="0">
                <a:solidFill>
                  <a:schemeClr val="bg1"/>
                </a:solidFill>
              </a:rPr>
              <a:t> e no </a:t>
            </a:r>
            <a:r>
              <a:rPr lang="en-US" sz="2300" b="1" dirty="0" err="1">
                <a:solidFill>
                  <a:schemeClr val="bg1"/>
                </a:solidFill>
              </a:rPr>
              <a:t>processo</a:t>
            </a:r>
            <a:r>
              <a:rPr lang="en-US" sz="2300" b="1" dirty="0">
                <a:solidFill>
                  <a:schemeClr val="bg1"/>
                </a:solidFill>
              </a:rPr>
              <a:t> de </a:t>
            </a:r>
            <a:r>
              <a:rPr lang="pt-BR" sz="2300" b="1" dirty="0">
                <a:solidFill>
                  <a:schemeClr val="bg1"/>
                </a:solidFill>
              </a:rPr>
              <a:t>ensino-aprendizagem.</a:t>
            </a:r>
          </a:p>
        </p:txBody>
      </p:sp>
      <p:sp>
        <p:nvSpPr>
          <p:cNvPr id="21" name="Retângulo 20">
            <a:extLst>
              <a:ext uri="{FF2B5EF4-FFF2-40B4-BE49-F238E27FC236}">
                <a16:creationId xmlns:a16="http://schemas.microsoft.com/office/drawing/2014/main" id="{5E96A4B2-B5F2-47C9-9B82-52A1C1C1B58D}"/>
              </a:ext>
            </a:extLst>
          </p:cNvPr>
          <p:cNvSpPr/>
          <p:nvPr/>
        </p:nvSpPr>
        <p:spPr>
          <a:xfrm>
            <a:off x="10556055" y="3084353"/>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2" name="Retângulo 21">
            <a:extLst>
              <a:ext uri="{FF2B5EF4-FFF2-40B4-BE49-F238E27FC236}">
                <a16:creationId xmlns:a16="http://schemas.microsoft.com/office/drawing/2014/main" id="{A10F46A8-4D0C-446E-A137-0DBF1FDB6ECC}"/>
              </a:ext>
            </a:extLst>
          </p:cNvPr>
          <p:cNvSpPr/>
          <p:nvPr/>
        </p:nvSpPr>
        <p:spPr>
          <a:xfrm>
            <a:off x="11388507" y="3084353"/>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3" name="Retângulo 22">
            <a:extLst>
              <a:ext uri="{FF2B5EF4-FFF2-40B4-BE49-F238E27FC236}">
                <a16:creationId xmlns:a16="http://schemas.microsoft.com/office/drawing/2014/main" id="{F0E9879C-2C82-44FF-A30B-7E2E62C81C90}"/>
              </a:ext>
            </a:extLst>
          </p:cNvPr>
          <p:cNvSpPr/>
          <p:nvPr/>
        </p:nvSpPr>
        <p:spPr>
          <a:xfrm>
            <a:off x="157586" y="3981186"/>
            <a:ext cx="10211924" cy="7440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altLang="pt-BR" sz="2300" b="1" dirty="0">
                <a:solidFill>
                  <a:schemeClr val="bg1"/>
                </a:solidFill>
              </a:rPr>
              <a:t>ampliar o conhecimento, a habilidade e a atitude dos alunos para se manterem informados e envolvidos;</a:t>
            </a:r>
            <a:endParaRPr lang="pt-BR" sz="2300" b="1" dirty="0">
              <a:solidFill>
                <a:schemeClr val="bg1"/>
              </a:solidFill>
            </a:endParaRPr>
          </a:p>
        </p:txBody>
      </p:sp>
      <p:sp>
        <p:nvSpPr>
          <p:cNvPr id="24" name="Retângulo 23">
            <a:extLst>
              <a:ext uri="{FF2B5EF4-FFF2-40B4-BE49-F238E27FC236}">
                <a16:creationId xmlns:a16="http://schemas.microsoft.com/office/drawing/2014/main" id="{4A19C8F2-B252-423F-AB2E-D1A654D2E193}"/>
              </a:ext>
            </a:extLst>
          </p:cNvPr>
          <p:cNvSpPr/>
          <p:nvPr/>
        </p:nvSpPr>
        <p:spPr>
          <a:xfrm>
            <a:off x="10556055" y="3991979"/>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5" name="Retângulo 24">
            <a:extLst>
              <a:ext uri="{FF2B5EF4-FFF2-40B4-BE49-F238E27FC236}">
                <a16:creationId xmlns:a16="http://schemas.microsoft.com/office/drawing/2014/main" id="{B118B21C-1487-460D-9509-A1477B8A9137}"/>
              </a:ext>
            </a:extLst>
          </p:cNvPr>
          <p:cNvSpPr/>
          <p:nvPr/>
        </p:nvSpPr>
        <p:spPr>
          <a:xfrm>
            <a:off x="11388507" y="3991979"/>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6" name="Retângulo 25">
            <a:extLst>
              <a:ext uri="{FF2B5EF4-FFF2-40B4-BE49-F238E27FC236}">
                <a16:creationId xmlns:a16="http://schemas.microsoft.com/office/drawing/2014/main" id="{96C6C2C0-60D2-4813-917D-C3318CE73766}"/>
              </a:ext>
            </a:extLst>
          </p:cNvPr>
          <p:cNvSpPr/>
          <p:nvPr/>
        </p:nvSpPr>
        <p:spPr>
          <a:xfrm>
            <a:off x="157586" y="4888812"/>
            <a:ext cx="10211924" cy="7440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altLang="pt-BR" sz="2300" b="1" dirty="0">
                <a:solidFill>
                  <a:schemeClr val="bg1"/>
                </a:solidFill>
              </a:rPr>
              <a:t>projetar e usar microestratégias apropriadas para maximizar o potencial de aprendizagem na sala de aula;</a:t>
            </a:r>
            <a:endParaRPr lang="pt-BR" sz="2300" b="1" dirty="0">
              <a:solidFill>
                <a:schemeClr val="bg1"/>
              </a:solidFill>
            </a:endParaRPr>
          </a:p>
        </p:txBody>
      </p:sp>
      <p:sp>
        <p:nvSpPr>
          <p:cNvPr id="27" name="Retângulo 26">
            <a:extLst>
              <a:ext uri="{FF2B5EF4-FFF2-40B4-BE49-F238E27FC236}">
                <a16:creationId xmlns:a16="http://schemas.microsoft.com/office/drawing/2014/main" id="{B55C2EAC-2EB2-49C9-A000-EA42DA11C2CC}"/>
              </a:ext>
            </a:extLst>
          </p:cNvPr>
          <p:cNvSpPr/>
          <p:nvPr/>
        </p:nvSpPr>
        <p:spPr>
          <a:xfrm>
            <a:off x="10556055" y="4888812"/>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8" name="Retângulo 27">
            <a:extLst>
              <a:ext uri="{FF2B5EF4-FFF2-40B4-BE49-F238E27FC236}">
                <a16:creationId xmlns:a16="http://schemas.microsoft.com/office/drawing/2014/main" id="{E3E750EE-63CD-4B44-A41C-5EBDA34AD8E6}"/>
              </a:ext>
            </a:extLst>
          </p:cNvPr>
          <p:cNvSpPr/>
          <p:nvPr/>
        </p:nvSpPr>
        <p:spPr>
          <a:xfrm>
            <a:off x="11388507" y="4888812"/>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31" name="Retângulo 30">
            <a:extLst>
              <a:ext uri="{FF2B5EF4-FFF2-40B4-BE49-F238E27FC236}">
                <a16:creationId xmlns:a16="http://schemas.microsoft.com/office/drawing/2014/main" id="{5912EC25-7577-4767-906C-012C18552C7F}"/>
              </a:ext>
            </a:extLst>
          </p:cNvPr>
          <p:cNvSpPr/>
          <p:nvPr/>
        </p:nvSpPr>
        <p:spPr>
          <a:xfrm>
            <a:off x="157586" y="5804710"/>
            <a:ext cx="10211924" cy="7440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b="1" dirty="0" err="1">
                <a:solidFill>
                  <a:schemeClr val="bg1"/>
                </a:solidFill>
              </a:rPr>
              <a:t>monitorar</a:t>
            </a:r>
            <a:r>
              <a:rPr lang="en-US" sz="2300" b="1" dirty="0">
                <a:solidFill>
                  <a:schemeClr val="bg1"/>
                </a:solidFill>
              </a:rPr>
              <a:t> e </a:t>
            </a:r>
            <a:r>
              <a:rPr lang="en-US" sz="2300" b="1" dirty="0" err="1">
                <a:solidFill>
                  <a:schemeClr val="bg1"/>
                </a:solidFill>
              </a:rPr>
              <a:t>avaliar</a:t>
            </a:r>
            <a:r>
              <a:rPr lang="en-US" sz="2300" b="1" dirty="0">
                <a:solidFill>
                  <a:schemeClr val="bg1"/>
                </a:solidFill>
              </a:rPr>
              <a:t> a </a:t>
            </a:r>
            <a:r>
              <a:rPr lang="en-US" sz="2300" b="1" dirty="0" err="1">
                <a:solidFill>
                  <a:schemeClr val="bg1"/>
                </a:solidFill>
              </a:rPr>
              <a:t>habilidade</a:t>
            </a:r>
            <a:r>
              <a:rPr lang="en-US" sz="2300" b="1" dirty="0">
                <a:solidFill>
                  <a:schemeClr val="bg1"/>
                </a:solidFill>
              </a:rPr>
              <a:t> dos </a:t>
            </a:r>
            <a:r>
              <a:rPr lang="en-US" sz="2300" b="1" dirty="0" err="1">
                <a:solidFill>
                  <a:schemeClr val="bg1"/>
                </a:solidFill>
              </a:rPr>
              <a:t>alunos</a:t>
            </a:r>
            <a:r>
              <a:rPr lang="en-US" sz="2300" b="1" dirty="0">
                <a:solidFill>
                  <a:schemeClr val="bg1"/>
                </a:solidFill>
              </a:rPr>
              <a:t> </a:t>
            </a:r>
            <a:r>
              <a:rPr lang="pt-BR" sz="2300" b="1" dirty="0">
                <a:solidFill>
                  <a:schemeClr val="bg1"/>
                </a:solidFill>
              </a:rPr>
              <a:t>de reagir a inúmeras situações de maneira significativa. </a:t>
            </a:r>
          </a:p>
        </p:txBody>
      </p:sp>
      <p:sp>
        <p:nvSpPr>
          <p:cNvPr id="32" name="Retângulo 31">
            <a:extLst>
              <a:ext uri="{FF2B5EF4-FFF2-40B4-BE49-F238E27FC236}">
                <a16:creationId xmlns:a16="http://schemas.microsoft.com/office/drawing/2014/main" id="{2B199119-42B7-415B-BFB2-0AB396E1FCF9}"/>
              </a:ext>
            </a:extLst>
          </p:cNvPr>
          <p:cNvSpPr/>
          <p:nvPr/>
        </p:nvSpPr>
        <p:spPr>
          <a:xfrm>
            <a:off x="10556055" y="5804710"/>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33" name="Retângulo 32">
            <a:extLst>
              <a:ext uri="{FF2B5EF4-FFF2-40B4-BE49-F238E27FC236}">
                <a16:creationId xmlns:a16="http://schemas.microsoft.com/office/drawing/2014/main" id="{D7E7ED31-3B71-4BCA-8AD5-53AD4A4C6973}"/>
              </a:ext>
            </a:extLst>
          </p:cNvPr>
          <p:cNvSpPr/>
          <p:nvPr/>
        </p:nvSpPr>
        <p:spPr>
          <a:xfrm>
            <a:off x="11388507" y="5804710"/>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Tree>
    <p:extLst>
      <p:ext uri="{BB962C8B-B14F-4D97-AF65-F5344CB8AC3E}">
        <p14:creationId xmlns:p14="http://schemas.microsoft.com/office/powerpoint/2010/main" val="106742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a:t>
            </a:r>
            <a:r>
              <a:rPr lang="pt-BR" sz="6000" b="1" dirty="0">
                <a:solidFill>
                  <a:schemeClr val="accent1"/>
                </a:solidFill>
                <a:effectLst>
                  <a:outerShdw blurRad="38100" dist="38100" dir="2700000" algn="tl">
                    <a:srgbClr val="000000">
                      <a:alpha val="43137"/>
                    </a:srgbClr>
                  </a:outerShdw>
                </a:effectLst>
              </a:rPr>
              <a:t> S</a:t>
            </a:r>
            <a:r>
              <a:rPr lang="pt-BR" sz="6000" b="1" dirty="0">
                <a:solidFill>
                  <a:schemeClr val="accent1">
                    <a:lumMod val="60000"/>
                    <a:lumOff val="40000"/>
                  </a:schemeClr>
                </a:solidFill>
                <a:effectLst>
                  <a:outerShdw blurRad="38100" dist="38100" dir="2700000" algn="tl">
                    <a:srgbClr val="000000">
                      <a:alpha val="43137"/>
                    </a:srgbClr>
                  </a:outerShdw>
                </a:effectLst>
              </a:rPr>
              <a:t>I</a:t>
            </a:r>
            <a:r>
              <a:rPr lang="pt-BR" sz="6000" b="1" dirty="0">
                <a:solidFill>
                  <a:schemeClr val="accent4">
                    <a:lumMod val="60000"/>
                    <a:lumOff val="40000"/>
                  </a:schemeClr>
                </a:solidFill>
                <a:effectLst>
                  <a:outerShdw blurRad="38100" dist="38100" dir="2700000" algn="tl">
                    <a:srgbClr val="000000">
                      <a:alpha val="43137"/>
                    </a:srgbClr>
                  </a:outerShdw>
                </a:effectLst>
              </a:rPr>
              <a:t>X</a:t>
            </a:r>
            <a:r>
              <a:rPr lang="en-US" sz="6000" b="1" dirty="0">
                <a:solidFill>
                  <a:schemeClr val="bg2">
                    <a:lumMod val="50000"/>
                  </a:schemeClr>
                </a:solidFill>
                <a:effectLst>
                  <a:outerShdw blurRad="38100" dist="38100" dir="2700000" algn="tl">
                    <a:srgbClr val="000000">
                      <a:alpha val="43137"/>
                    </a:srgbClr>
                  </a:outerShdw>
                </a:effectLst>
              </a:rPr>
              <a:t>T</a:t>
            </a:r>
            <a:r>
              <a:rPr lang="en-US" sz="6000" b="1" dirty="0">
                <a:solidFill>
                  <a:schemeClr val="accent2"/>
                </a:solidFill>
                <a:effectLst>
                  <a:outerShdw blurRad="38100" dist="38100" dir="2700000" algn="tl">
                    <a:srgbClr val="000000">
                      <a:alpha val="43137"/>
                    </a:srgbClr>
                  </a:outerShdw>
                </a:effectLst>
              </a:rPr>
              <a:t>E</a:t>
            </a:r>
            <a:r>
              <a:rPr lang="en-US" sz="6000" b="1" dirty="0">
                <a:solidFill>
                  <a:srgbClr val="F254F2"/>
                </a:solidFill>
                <a:effectLst>
                  <a:outerShdw blurRad="38100" dist="38100" dir="2700000" algn="tl">
                    <a:srgbClr val="000000">
                      <a:alpha val="43137"/>
                    </a:srgbClr>
                  </a:outerShdw>
                </a:effectLst>
              </a:rPr>
              <a:t>E</a:t>
            </a:r>
            <a:r>
              <a:rPr lang="en-US" sz="6000" b="1" dirty="0">
                <a:solidFill>
                  <a:srgbClr val="00B0F0"/>
                </a:solidFill>
                <a:effectLst>
                  <a:outerShdw blurRad="38100" dist="38100" dir="2700000" algn="tl">
                    <a:srgbClr val="000000">
                      <a:alpha val="43137"/>
                    </a:srgbClr>
                  </a:outerShdw>
                </a:effectLst>
              </a:rPr>
              <a:t>N</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26504"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4002" y="60387"/>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99596" y="888573"/>
            <a:ext cx="7179287" cy="1063071"/>
          </a:xfrm>
        </p:spPr>
        <p:txBody>
          <a:bodyPr>
            <a:noAutofit/>
          </a:bodyPr>
          <a:lstStyle/>
          <a:p>
            <a:pPr algn="just">
              <a:spcBef>
                <a:spcPts val="0"/>
              </a:spcBef>
            </a:pPr>
            <a:r>
              <a:rPr lang="pt-BR" sz="2200" b="1" dirty="0">
                <a:solidFill>
                  <a:schemeClr val="bg1"/>
                </a:solidFill>
              </a:rPr>
              <a:t>O autor aponta 11 macroestratégias para utilização na teoria pós-método, complete-as corretamente relacionando as colunas:</a:t>
            </a:r>
          </a:p>
        </p:txBody>
      </p:sp>
      <p:sp>
        <p:nvSpPr>
          <p:cNvPr id="16" name="Retângulo 15">
            <a:extLst>
              <a:ext uri="{FF2B5EF4-FFF2-40B4-BE49-F238E27FC236}">
                <a16:creationId xmlns:a16="http://schemas.microsoft.com/office/drawing/2014/main" id="{09C8AA70-FD5C-410F-B053-2914BCC9AA47}"/>
              </a:ext>
            </a:extLst>
          </p:cNvPr>
          <p:cNvSpPr/>
          <p:nvPr/>
        </p:nvSpPr>
        <p:spPr>
          <a:xfrm>
            <a:off x="144333" y="2199345"/>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Maximizar oportunidades de</a:t>
            </a:r>
          </a:p>
        </p:txBody>
      </p:sp>
      <p:sp>
        <p:nvSpPr>
          <p:cNvPr id="29" name="Retângulo 28">
            <a:extLst>
              <a:ext uri="{FF2B5EF4-FFF2-40B4-BE49-F238E27FC236}">
                <a16:creationId xmlns:a16="http://schemas.microsoft.com/office/drawing/2014/main" id="{DD450595-350E-4E44-B505-14F18A28E88F}"/>
              </a:ext>
            </a:extLst>
          </p:cNvPr>
          <p:cNvSpPr/>
          <p:nvPr/>
        </p:nvSpPr>
        <p:spPr>
          <a:xfrm>
            <a:off x="7546414" y="4834411"/>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aprendizagem.</a:t>
            </a:r>
          </a:p>
        </p:txBody>
      </p:sp>
      <p:sp>
        <p:nvSpPr>
          <p:cNvPr id="30" name="Retângulo 29">
            <a:extLst>
              <a:ext uri="{FF2B5EF4-FFF2-40B4-BE49-F238E27FC236}">
                <a16:creationId xmlns:a16="http://schemas.microsoft.com/office/drawing/2014/main" id="{2A518882-E072-4F27-8F38-E935DC4DEE07}"/>
              </a:ext>
            </a:extLst>
          </p:cNvPr>
          <p:cNvSpPr/>
          <p:nvPr/>
        </p:nvSpPr>
        <p:spPr>
          <a:xfrm>
            <a:off x="144333" y="3055653"/>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Minimizar incompatibilidades</a:t>
            </a:r>
          </a:p>
        </p:txBody>
      </p:sp>
      <p:sp>
        <p:nvSpPr>
          <p:cNvPr id="34" name="Retângulo 33">
            <a:extLst>
              <a:ext uri="{FF2B5EF4-FFF2-40B4-BE49-F238E27FC236}">
                <a16:creationId xmlns:a16="http://schemas.microsoft.com/office/drawing/2014/main" id="{3B5C58CF-E42E-4957-A87C-3ADBAB122232}"/>
              </a:ext>
            </a:extLst>
          </p:cNvPr>
          <p:cNvSpPr/>
          <p:nvPr/>
        </p:nvSpPr>
        <p:spPr>
          <a:xfrm>
            <a:off x="7546414" y="5752494"/>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perceptivas.</a:t>
            </a:r>
          </a:p>
        </p:txBody>
      </p:sp>
      <p:sp>
        <p:nvSpPr>
          <p:cNvPr id="35" name="Retângulo 34">
            <a:extLst>
              <a:ext uri="{FF2B5EF4-FFF2-40B4-BE49-F238E27FC236}">
                <a16:creationId xmlns:a16="http://schemas.microsoft.com/office/drawing/2014/main" id="{E318523A-C6A1-41BB-AFC4-B719FBBA702B}"/>
              </a:ext>
            </a:extLst>
          </p:cNvPr>
          <p:cNvSpPr/>
          <p:nvPr/>
        </p:nvSpPr>
        <p:spPr>
          <a:xfrm>
            <a:off x="148485" y="3921326"/>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Facilitar a interação</a:t>
            </a:r>
          </a:p>
        </p:txBody>
      </p:sp>
      <p:sp>
        <p:nvSpPr>
          <p:cNvPr id="36" name="Retângulo 35">
            <a:extLst>
              <a:ext uri="{FF2B5EF4-FFF2-40B4-BE49-F238E27FC236}">
                <a16:creationId xmlns:a16="http://schemas.microsoft.com/office/drawing/2014/main" id="{3515ECC3-B40B-4A77-9C77-CF5DCB03F465}"/>
              </a:ext>
            </a:extLst>
          </p:cNvPr>
          <p:cNvSpPr/>
          <p:nvPr/>
        </p:nvSpPr>
        <p:spPr>
          <a:xfrm>
            <a:off x="7555575" y="2119020"/>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negociada.</a:t>
            </a:r>
          </a:p>
        </p:txBody>
      </p:sp>
      <p:sp>
        <p:nvSpPr>
          <p:cNvPr id="37" name="Retângulo 36">
            <a:extLst>
              <a:ext uri="{FF2B5EF4-FFF2-40B4-BE49-F238E27FC236}">
                <a16:creationId xmlns:a16="http://schemas.microsoft.com/office/drawing/2014/main" id="{5521B1F0-EA21-43E8-8E85-DA9F6CDA76C9}"/>
              </a:ext>
            </a:extLst>
          </p:cNvPr>
          <p:cNvSpPr/>
          <p:nvPr/>
        </p:nvSpPr>
        <p:spPr>
          <a:xfrm>
            <a:off x="148354" y="4834411"/>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Promover a autonomia do</a:t>
            </a:r>
          </a:p>
        </p:txBody>
      </p:sp>
      <p:sp>
        <p:nvSpPr>
          <p:cNvPr id="38" name="Retângulo 37">
            <a:extLst>
              <a:ext uri="{FF2B5EF4-FFF2-40B4-BE49-F238E27FC236}">
                <a16:creationId xmlns:a16="http://schemas.microsoft.com/office/drawing/2014/main" id="{CF29A6F5-41C6-4E0E-A355-AA666CB89D7A}"/>
              </a:ext>
            </a:extLst>
          </p:cNvPr>
          <p:cNvSpPr/>
          <p:nvPr/>
        </p:nvSpPr>
        <p:spPr>
          <a:xfrm>
            <a:off x="7546414" y="3037103"/>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aluno.</a:t>
            </a:r>
          </a:p>
        </p:txBody>
      </p:sp>
      <p:sp>
        <p:nvSpPr>
          <p:cNvPr id="39" name="Retângulo 38">
            <a:extLst>
              <a:ext uri="{FF2B5EF4-FFF2-40B4-BE49-F238E27FC236}">
                <a16:creationId xmlns:a16="http://schemas.microsoft.com/office/drawing/2014/main" id="{6495E40C-A7BB-490C-BF47-719CE5DE7485}"/>
              </a:ext>
            </a:extLst>
          </p:cNvPr>
          <p:cNvSpPr/>
          <p:nvPr/>
        </p:nvSpPr>
        <p:spPr>
          <a:xfrm>
            <a:off x="144332" y="5752494"/>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Possibilitar a consciência</a:t>
            </a:r>
          </a:p>
        </p:txBody>
      </p:sp>
      <p:sp>
        <p:nvSpPr>
          <p:cNvPr id="40" name="Retângulo 39">
            <a:extLst>
              <a:ext uri="{FF2B5EF4-FFF2-40B4-BE49-F238E27FC236}">
                <a16:creationId xmlns:a16="http://schemas.microsoft.com/office/drawing/2014/main" id="{17CFF9E4-4BEC-428B-BC49-4668D64F6BDD}"/>
              </a:ext>
            </a:extLst>
          </p:cNvPr>
          <p:cNvSpPr/>
          <p:nvPr/>
        </p:nvSpPr>
        <p:spPr>
          <a:xfrm>
            <a:off x="7546414" y="3921326"/>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linguística.</a:t>
            </a:r>
          </a:p>
        </p:txBody>
      </p:sp>
    </p:spTree>
    <p:extLst>
      <p:ext uri="{BB962C8B-B14F-4D97-AF65-F5344CB8AC3E}">
        <p14:creationId xmlns:p14="http://schemas.microsoft.com/office/powerpoint/2010/main" val="414973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496884" y="-105857"/>
            <a:ext cx="9261797" cy="789679"/>
          </a:xfrm>
        </p:spPr>
        <p:txBody>
          <a:bodyPr>
            <a:noAutofit/>
          </a:bodyPr>
          <a:lstStyle/>
          <a:p>
            <a:r>
              <a:rPr lang="en-US" sz="5500" b="1" dirty="0">
                <a:solidFill>
                  <a:schemeClr val="bg1"/>
                </a:solidFill>
                <a:effectLst>
                  <a:outerShdw blurRad="38100" dist="38100" dir="2700000" algn="tl">
                    <a:srgbClr val="000000">
                      <a:alpha val="43137"/>
                    </a:srgbClr>
                  </a:outerShdw>
                </a:effectLst>
              </a:rPr>
              <a:t>Q</a:t>
            </a:r>
            <a:r>
              <a:rPr lang="en-US" sz="5500" b="1" dirty="0">
                <a:solidFill>
                  <a:srgbClr val="0066FF"/>
                </a:solidFill>
                <a:effectLst>
                  <a:outerShdw blurRad="38100" dist="38100" dir="2700000" algn="tl">
                    <a:srgbClr val="000000">
                      <a:alpha val="43137"/>
                    </a:srgbClr>
                  </a:outerShdw>
                </a:effectLst>
              </a:rPr>
              <a:t>U</a:t>
            </a:r>
            <a:r>
              <a:rPr lang="en-US" sz="5500" b="1" dirty="0">
                <a:solidFill>
                  <a:srgbClr val="FF0000"/>
                </a:solidFill>
                <a:effectLst>
                  <a:outerShdw blurRad="38100" dist="38100" dir="2700000" algn="tl">
                    <a:srgbClr val="000000">
                      <a:alpha val="43137"/>
                    </a:srgbClr>
                  </a:outerShdw>
                </a:effectLst>
              </a:rPr>
              <a:t>E</a:t>
            </a:r>
            <a:r>
              <a:rPr lang="en-US" sz="5500" b="1" dirty="0">
                <a:solidFill>
                  <a:schemeClr val="bg2">
                    <a:lumMod val="50000"/>
                  </a:schemeClr>
                </a:solidFill>
                <a:effectLst>
                  <a:outerShdw blurRad="38100" dist="38100" dir="2700000" algn="tl">
                    <a:srgbClr val="000000">
                      <a:alpha val="43137"/>
                    </a:srgbClr>
                  </a:outerShdw>
                </a:effectLst>
              </a:rPr>
              <a:t>S</a:t>
            </a:r>
            <a:r>
              <a:rPr lang="en-US" sz="5500" b="1" dirty="0">
                <a:solidFill>
                  <a:schemeClr val="accent2"/>
                </a:solidFill>
                <a:effectLst>
                  <a:outerShdw blurRad="38100" dist="38100" dir="2700000" algn="tl">
                    <a:srgbClr val="000000">
                      <a:alpha val="43137"/>
                    </a:srgbClr>
                  </a:outerShdw>
                </a:effectLst>
              </a:rPr>
              <a:t>T</a:t>
            </a:r>
            <a:r>
              <a:rPr lang="en-US" sz="5500" b="1" dirty="0">
                <a:solidFill>
                  <a:srgbClr val="F254F2"/>
                </a:solidFill>
                <a:effectLst>
                  <a:outerShdw blurRad="38100" dist="38100" dir="2700000" algn="tl">
                    <a:srgbClr val="000000">
                      <a:alpha val="43137"/>
                    </a:srgbClr>
                  </a:outerShdw>
                </a:effectLst>
              </a:rPr>
              <a:t>I</a:t>
            </a:r>
            <a:r>
              <a:rPr lang="en-US" sz="5500" b="1" dirty="0">
                <a:solidFill>
                  <a:srgbClr val="00B0F0"/>
                </a:solidFill>
                <a:effectLst>
                  <a:outerShdw blurRad="38100" dist="38100" dir="2700000" algn="tl">
                    <a:srgbClr val="000000">
                      <a:alpha val="43137"/>
                    </a:srgbClr>
                  </a:outerShdw>
                </a:effectLst>
              </a:rPr>
              <a:t>O</a:t>
            </a:r>
            <a:r>
              <a:rPr lang="en-US" sz="5500" b="1" dirty="0">
                <a:solidFill>
                  <a:srgbClr val="A365D1"/>
                </a:solidFill>
                <a:effectLst>
                  <a:outerShdw blurRad="38100" dist="38100" dir="2700000" algn="tl">
                    <a:srgbClr val="000000">
                      <a:alpha val="43137"/>
                    </a:srgbClr>
                  </a:outerShdw>
                </a:effectLst>
              </a:rPr>
              <a:t>N-</a:t>
            </a:r>
            <a:r>
              <a:rPr lang="pt-BR" sz="5500" b="1" dirty="0">
                <a:solidFill>
                  <a:schemeClr val="accent1"/>
                </a:solidFill>
                <a:effectLst>
                  <a:outerShdw blurRad="38100" dist="38100" dir="2700000" algn="tl">
                    <a:srgbClr val="000000">
                      <a:alpha val="43137"/>
                    </a:srgbClr>
                  </a:outerShdw>
                </a:effectLst>
              </a:rPr>
              <a:t>S</a:t>
            </a:r>
            <a:r>
              <a:rPr lang="pt-BR" sz="5500" b="1" dirty="0">
                <a:solidFill>
                  <a:schemeClr val="accent1">
                    <a:lumMod val="60000"/>
                    <a:lumOff val="40000"/>
                  </a:schemeClr>
                </a:solidFill>
                <a:effectLst>
                  <a:outerShdw blurRad="38100" dist="38100" dir="2700000" algn="tl">
                    <a:srgbClr val="000000">
                      <a:alpha val="43137"/>
                    </a:srgbClr>
                  </a:outerShdw>
                </a:effectLst>
              </a:rPr>
              <a:t>E</a:t>
            </a:r>
            <a:r>
              <a:rPr lang="pt-BR" sz="5500" b="1" dirty="0">
                <a:solidFill>
                  <a:schemeClr val="accent4">
                    <a:lumMod val="60000"/>
                    <a:lumOff val="40000"/>
                  </a:schemeClr>
                </a:solidFill>
                <a:effectLst>
                  <a:outerShdw blurRad="38100" dist="38100" dir="2700000" algn="tl">
                    <a:srgbClr val="000000">
                      <a:alpha val="43137"/>
                    </a:srgbClr>
                  </a:outerShdw>
                </a:effectLst>
              </a:rPr>
              <a:t>V</a:t>
            </a:r>
            <a:r>
              <a:rPr lang="pt-BR" sz="5500" b="1" dirty="0">
                <a:solidFill>
                  <a:schemeClr val="bg1">
                    <a:lumMod val="75000"/>
                  </a:schemeClr>
                </a:solidFill>
                <a:effectLst>
                  <a:outerShdw blurRad="38100" dist="38100" dir="2700000" algn="tl">
                    <a:srgbClr val="000000">
                      <a:alpha val="43137"/>
                    </a:srgbClr>
                  </a:outerShdw>
                </a:effectLst>
              </a:rPr>
              <a:t>E</a:t>
            </a:r>
            <a:r>
              <a:rPr lang="pt-BR" sz="5500" b="1" dirty="0">
                <a:solidFill>
                  <a:srgbClr val="FFFF00"/>
                </a:solidFill>
                <a:effectLst>
                  <a:outerShdw blurRad="38100" dist="38100" dir="2700000" algn="tl">
                    <a:srgbClr val="000000">
                      <a:alpha val="43137"/>
                    </a:srgbClr>
                  </a:outerShdw>
                </a:effectLst>
              </a:rPr>
              <a:t>N</a:t>
            </a:r>
            <a:r>
              <a:rPr lang="en-US" sz="5500" b="1" dirty="0">
                <a:solidFill>
                  <a:schemeClr val="bg2">
                    <a:lumMod val="50000"/>
                  </a:schemeClr>
                </a:solidFill>
                <a:effectLst>
                  <a:outerShdw blurRad="38100" dist="38100" dir="2700000" algn="tl">
                    <a:srgbClr val="000000">
                      <a:alpha val="43137"/>
                    </a:srgbClr>
                  </a:outerShdw>
                </a:effectLst>
              </a:rPr>
              <a:t>T</a:t>
            </a:r>
            <a:r>
              <a:rPr lang="en-US" sz="5500" b="1" dirty="0">
                <a:solidFill>
                  <a:schemeClr val="accent2"/>
                </a:solidFill>
                <a:effectLst>
                  <a:outerShdw blurRad="38100" dist="38100" dir="2700000" algn="tl">
                    <a:srgbClr val="000000">
                      <a:alpha val="43137"/>
                    </a:srgbClr>
                  </a:outerShdw>
                </a:effectLst>
              </a:rPr>
              <a:t>E</a:t>
            </a:r>
            <a:r>
              <a:rPr lang="en-US" sz="5500" b="1" dirty="0">
                <a:solidFill>
                  <a:srgbClr val="F254F2"/>
                </a:solidFill>
                <a:effectLst>
                  <a:outerShdw blurRad="38100" dist="38100" dir="2700000" algn="tl">
                    <a:srgbClr val="000000">
                      <a:alpha val="43137"/>
                    </a:srgbClr>
                  </a:outerShdw>
                </a:effectLst>
              </a:rPr>
              <a:t>E</a:t>
            </a:r>
            <a:r>
              <a:rPr lang="en-US" sz="5500" b="1" dirty="0">
                <a:solidFill>
                  <a:srgbClr val="00B0F0"/>
                </a:solidFill>
                <a:effectLst>
                  <a:outerShdw blurRad="38100" dist="38100" dir="2700000" algn="tl">
                    <a:srgbClr val="000000">
                      <a:alpha val="43137"/>
                    </a:srgbClr>
                  </a:outerShdw>
                </a:effectLst>
              </a:rPr>
              <a:t>N</a:t>
            </a:r>
            <a:endParaRPr lang="pt-BR" sz="55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26504"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4002" y="60387"/>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tângulo 15">
            <a:extLst>
              <a:ext uri="{FF2B5EF4-FFF2-40B4-BE49-F238E27FC236}">
                <a16:creationId xmlns:a16="http://schemas.microsoft.com/office/drawing/2014/main" id="{09C8AA70-FD5C-410F-B053-2914BCC9AA47}"/>
              </a:ext>
            </a:extLst>
          </p:cNvPr>
          <p:cNvSpPr/>
          <p:nvPr/>
        </p:nvSpPr>
        <p:spPr>
          <a:xfrm>
            <a:off x="144333" y="2199345"/>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Contextualizar a “entrada”</a:t>
            </a:r>
          </a:p>
        </p:txBody>
      </p:sp>
      <p:sp>
        <p:nvSpPr>
          <p:cNvPr id="29" name="Retângulo 28">
            <a:extLst>
              <a:ext uri="{FF2B5EF4-FFF2-40B4-BE49-F238E27FC236}">
                <a16:creationId xmlns:a16="http://schemas.microsoft.com/office/drawing/2014/main" id="{DD450595-350E-4E44-B505-14F18A28E88F}"/>
              </a:ext>
            </a:extLst>
          </p:cNvPr>
          <p:cNvSpPr/>
          <p:nvPr/>
        </p:nvSpPr>
        <p:spPr>
          <a:xfrm>
            <a:off x="7546414" y="4834411"/>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intuitiva.</a:t>
            </a:r>
          </a:p>
        </p:txBody>
      </p:sp>
      <p:sp>
        <p:nvSpPr>
          <p:cNvPr id="30" name="Retângulo 29">
            <a:extLst>
              <a:ext uri="{FF2B5EF4-FFF2-40B4-BE49-F238E27FC236}">
                <a16:creationId xmlns:a16="http://schemas.microsoft.com/office/drawing/2014/main" id="{2A518882-E072-4F27-8F38-E935DC4DEE07}"/>
              </a:ext>
            </a:extLst>
          </p:cNvPr>
          <p:cNvSpPr/>
          <p:nvPr/>
        </p:nvSpPr>
        <p:spPr>
          <a:xfrm>
            <a:off x="144333" y="3055653"/>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a:solidFill>
                  <a:schemeClr val="bg1"/>
                </a:solidFill>
              </a:rPr>
              <a:t>Integrar habilidades</a:t>
            </a:r>
            <a:endParaRPr lang="pt-BR" sz="2300" b="1" dirty="0">
              <a:solidFill>
                <a:schemeClr val="bg1"/>
              </a:solidFill>
            </a:endParaRPr>
          </a:p>
        </p:txBody>
      </p:sp>
      <p:sp>
        <p:nvSpPr>
          <p:cNvPr id="34" name="Retângulo 33">
            <a:extLst>
              <a:ext uri="{FF2B5EF4-FFF2-40B4-BE49-F238E27FC236}">
                <a16:creationId xmlns:a16="http://schemas.microsoft.com/office/drawing/2014/main" id="{3B5C58CF-E42E-4957-A87C-3ADBAB122232}"/>
              </a:ext>
            </a:extLst>
          </p:cNvPr>
          <p:cNvSpPr/>
          <p:nvPr/>
        </p:nvSpPr>
        <p:spPr>
          <a:xfrm>
            <a:off x="7546414" y="5752494"/>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social.</a:t>
            </a:r>
          </a:p>
        </p:txBody>
      </p:sp>
      <p:sp>
        <p:nvSpPr>
          <p:cNvPr id="35" name="Retângulo 34">
            <a:extLst>
              <a:ext uri="{FF2B5EF4-FFF2-40B4-BE49-F238E27FC236}">
                <a16:creationId xmlns:a16="http://schemas.microsoft.com/office/drawing/2014/main" id="{E318523A-C6A1-41BB-AFC4-B719FBBA702B}"/>
              </a:ext>
            </a:extLst>
          </p:cNvPr>
          <p:cNvSpPr/>
          <p:nvPr/>
        </p:nvSpPr>
        <p:spPr>
          <a:xfrm>
            <a:off x="148485" y="3921326"/>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a:solidFill>
                  <a:schemeClr val="bg1"/>
                </a:solidFill>
              </a:rPr>
              <a:t>Assegurar relevância</a:t>
            </a:r>
            <a:endParaRPr lang="pt-BR" sz="2300" b="1" dirty="0">
              <a:solidFill>
                <a:schemeClr val="bg1"/>
              </a:solidFill>
            </a:endParaRPr>
          </a:p>
        </p:txBody>
      </p:sp>
      <p:sp>
        <p:nvSpPr>
          <p:cNvPr id="36" name="Retângulo 35">
            <a:extLst>
              <a:ext uri="{FF2B5EF4-FFF2-40B4-BE49-F238E27FC236}">
                <a16:creationId xmlns:a16="http://schemas.microsoft.com/office/drawing/2014/main" id="{3515ECC3-B40B-4A77-9C77-CF5DCB03F465}"/>
              </a:ext>
            </a:extLst>
          </p:cNvPr>
          <p:cNvSpPr/>
          <p:nvPr/>
        </p:nvSpPr>
        <p:spPr>
          <a:xfrm>
            <a:off x="7562044" y="2172145"/>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de linguagem.</a:t>
            </a:r>
          </a:p>
        </p:txBody>
      </p:sp>
      <p:sp>
        <p:nvSpPr>
          <p:cNvPr id="37" name="Retângulo 36">
            <a:extLst>
              <a:ext uri="{FF2B5EF4-FFF2-40B4-BE49-F238E27FC236}">
                <a16:creationId xmlns:a16="http://schemas.microsoft.com/office/drawing/2014/main" id="{5521B1F0-EA21-43E8-8E85-DA9F6CDA76C9}"/>
              </a:ext>
            </a:extLst>
          </p:cNvPr>
          <p:cNvSpPr/>
          <p:nvPr/>
        </p:nvSpPr>
        <p:spPr>
          <a:xfrm>
            <a:off x="148354" y="4834411"/>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Construir consciência</a:t>
            </a:r>
          </a:p>
        </p:txBody>
      </p:sp>
      <p:sp>
        <p:nvSpPr>
          <p:cNvPr id="38" name="Retângulo 37">
            <a:extLst>
              <a:ext uri="{FF2B5EF4-FFF2-40B4-BE49-F238E27FC236}">
                <a16:creationId xmlns:a16="http://schemas.microsoft.com/office/drawing/2014/main" id="{CF29A6F5-41C6-4E0E-A355-AA666CB89D7A}"/>
              </a:ext>
            </a:extLst>
          </p:cNvPr>
          <p:cNvSpPr/>
          <p:nvPr/>
        </p:nvSpPr>
        <p:spPr>
          <a:xfrm>
            <a:off x="7546414" y="3037103"/>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dos professores.</a:t>
            </a:r>
          </a:p>
        </p:txBody>
      </p:sp>
      <p:sp>
        <p:nvSpPr>
          <p:cNvPr id="39" name="Retângulo 38">
            <a:extLst>
              <a:ext uri="{FF2B5EF4-FFF2-40B4-BE49-F238E27FC236}">
                <a16:creationId xmlns:a16="http://schemas.microsoft.com/office/drawing/2014/main" id="{6495E40C-A7BB-490C-BF47-719CE5DE7485}"/>
              </a:ext>
            </a:extLst>
          </p:cNvPr>
          <p:cNvSpPr/>
          <p:nvPr/>
        </p:nvSpPr>
        <p:spPr>
          <a:xfrm>
            <a:off x="144332" y="5752494"/>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Monitorar os atos</a:t>
            </a:r>
          </a:p>
        </p:txBody>
      </p:sp>
      <p:sp>
        <p:nvSpPr>
          <p:cNvPr id="40" name="Retângulo 39">
            <a:extLst>
              <a:ext uri="{FF2B5EF4-FFF2-40B4-BE49-F238E27FC236}">
                <a16:creationId xmlns:a16="http://schemas.microsoft.com/office/drawing/2014/main" id="{17CFF9E4-4BEC-428B-BC49-4668D64F6BDD}"/>
              </a:ext>
            </a:extLst>
          </p:cNvPr>
          <p:cNvSpPr/>
          <p:nvPr/>
        </p:nvSpPr>
        <p:spPr>
          <a:xfrm>
            <a:off x="7546414" y="3921326"/>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linguística.</a:t>
            </a:r>
          </a:p>
        </p:txBody>
      </p:sp>
      <p:sp>
        <p:nvSpPr>
          <p:cNvPr id="23" name="Retângulo 22">
            <a:extLst>
              <a:ext uri="{FF2B5EF4-FFF2-40B4-BE49-F238E27FC236}">
                <a16:creationId xmlns:a16="http://schemas.microsoft.com/office/drawing/2014/main" id="{F89E67DE-0EFF-442C-B10B-F2617597B0F0}"/>
              </a:ext>
            </a:extLst>
          </p:cNvPr>
          <p:cNvSpPr/>
          <p:nvPr/>
        </p:nvSpPr>
        <p:spPr>
          <a:xfrm>
            <a:off x="144331" y="1368287"/>
            <a:ext cx="5077023"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Ativar a heurística</a:t>
            </a:r>
          </a:p>
        </p:txBody>
      </p:sp>
      <p:sp>
        <p:nvSpPr>
          <p:cNvPr id="24" name="Retângulo 23">
            <a:extLst>
              <a:ext uri="{FF2B5EF4-FFF2-40B4-BE49-F238E27FC236}">
                <a16:creationId xmlns:a16="http://schemas.microsoft.com/office/drawing/2014/main" id="{65528487-D4E9-42F7-9209-A2DAE4C9E6C5}"/>
              </a:ext>
            </a:extLst>
          </p:cNvPr>
          <p:cNvSpPr/>
          <p:nvPr/>
        </p:nvSpPr>
        <p:spPr>
          <a:xfrm>
            <a:off x="7546414" y="1314533"/>
            <a:ext cx="4414414" cy="744034"/>
          </a:xfrm>
          <a:prstGeom prst="rect">
            <a:avLst/>
          </a:prstGeom>
          <a:solidFill>
            <a:srgbClr val="4CC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300" b="1" dirty="0">
                <a:solidFill>
                  <a:schemeClr val="bg1"/>
                </a:solidFill>
              </a:rPr>
              <a:t>cultural.</a:t>
            </a:r>
          </a:p>
        </p:txBody>
      </p:sp>
      <p:sp>
        <p:nvSpPr>
          <p:cNvPr id="25" name="Espaço Reservado para Conteúdo 2">
            <a:extLst>
              <a:ext uri="{FF2B5EF4-FFF2-40B4-BE49-F238E27FC236}">
                <a16:creationId xmlns:a16="http://schemas.microsoft.com/office/drawing/2014/main" id="{3C01782D-A817-4545-867B-6E8C163C3946}"/>
              </a:ext>
            </a:extLst>
          </p:cNvPr>
          <p:cNvSpPr>
            <a:spLocks noGrp="1"/>
          </p:cNvSpPr>
          <p:nvPr>
            <p:ph idx="1"/>
          </p:nvPr>
        </p:nvSpPr>
        <p:spPr>
          <a:xfrm>
            <a:off x="2398644" y="611031"/>
            <a:ext cx="9562184" cy="425960"/>
          </a:xfrm>
        </p:spPr>
        <p:txBody>
          <a:bodyPr>
            <a:noAutofit/>
          </a:bodyPr>
          <a:lstStyle/>
          <a:p>
            <a:pPr algn="just">
              <a:spcBef>
                <a:spcPts val="0"/>
              </a:spcBef>
            </a:pPr>
            <a:r>
              <a:rPr lang="pt-BR" sz="2200" b="1" dirty="0">
                <a:solidFill>
                  <a:schemeClr val="bg1"/>
                </a:solidFill>
              </a:rPr>
              <a:t>O autor aponta 11 macroestratégias para utilização na teoria pós-método, complete-as corretamente relacionando as colunas:</a:t>
            </a:r>
          </a:p>
        </p:txBody>
      </p:sp>
    </p:spTree>
    <p:extLst>
      <p:ext uri="{BB962C8B-B14F-4D97-AF65-F5344CB8AC3E}">
        <p14:creationId xmlns:p14="http://schemas.microsoft.com/office/powerpoint/2010/main" val="3987794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395625" y="4034"/>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0000"/>
                </a:solidFill>
                <a:effectLst>
                  <a:outerShdw blurRad="38100" dist="38100" dir="2700000" algn="tl">
                    <a:srgbClr val="000000">
                      <a:alpha val="43137"/>
                    </a:srgbClr>
                  </a:outerShdw>
                </a:effectLst>
              </a:rPr>
              <a:t>E</a:t>
            </a:r>
            <a:r>
              <a:rPr lang="en-US" sz="6000" b="1" dirty="0">
                <a:solidFill>
                  <a:srgbClr val="72CC04"/>
                </a:solidFill>
                <a:effectLst>
                  <a:outerShdw blurRad="38100" dist="38100" dir="2700000" algn="tl">
                    <a:srgbClr val="000000">
                      <a:alpha val="43137"/>
                    </a:srgbClr>
                  </a:outerShdw>
                </a:effectLst>
              </a:rPr>
              <a:t>I</a:t>
            </a:r>
            <a:r>
              <a:rPr lang="en-US" sz="6000" b="1" dirty="0">
                <a:solidFill>
                  <a:schemeClr val="accent1">
                    <a:lumMod val="60000"/>
                    <a:lumOff val="40000"/>
                  </a:schemeClr>
                </a:solidFill>
                <a:effectLst>
                  <a:outerShdw blurRad="38100" dist="38100" dir="2700000" algn="tl">
                    <a:srgbClr val="000000">
                      <a:alpha val="43137"/>
                    </a:srgbClr>
                  </a:outerShdw>
                </a:effectLst>
              </a:rPr>
              <a:t>G</a:t>
            </a:r>
            <a:r>
              <a:rPr lang="en-US" sz="6000" b="1" dirty="0">
                <a:solidFill>
                  <a:srgbClr val="A365D1"/>
                </a:solidFill>
                <a:effectLst>
                  <a:outerShdw blurRad="38100" dist="38100" dir="2700000" algn="tl">
                    <a:srgbClr val="000000">
                      <a:alpha val="43137"/>
                    </a:srgbClr>
                  </a:outerShdw>
                </a:effectLst>
              </a:rPr>
              <a:t>H</a:t>
            </a:r>
            <a:r>
              <a:rPr lang="en-US" sz="6000" b="1" dirty="0">
                <a:solidFill>
                  <a:schemeClr val="bg2">
                    <a:lumMod val="50000"/>
                  </a:schemeClr>
                </a:solidFill>
                <a:effectLst>
                  <a:outerShdw blurRad="38100" dist="38100" dir="2700000" algn="tl">
                    <a:srgbClr val="000000">
                      <a:alpha val="43137"/>
                    </a:srgbClr>
                  </a:outerShdw>
                </a:effectLst>
              </a:rPr>
              <a:t>T</a:t>
            </a:r>
            <a:r>
              <a:rPr lang="en-US" sz="6000" b="1" dirty="0">
                <a:solidFill>
                  <a:schemeClr val="accent2"/>
                </a:solidFill>
                <a:effectLst>
                  <a:outerShdw blurRad="38100" dist="38100" dir="2700000" algn="tl">
                    <a:srgbClr val="000000">
                      <a:alpha val="43137"/>
                    </a:srgbClr>
                  </a:outerShdw>
                </a:effectLst>
              </a:rPr>
              <a:t>E</a:t>
            </a:r>
            <a:r>
              <a:rPr lang="en-US" sz="6000" b="1" dirty="0">
                <a:solidFill>
                  <a:srgbClr val="F254F2"/>
                </a:solidFill>
                <a:effectLst>
                  <a:outerShdw blurRad="38100" dist="38100" dir="2700000" algn="tl">
                    <a:srgbClr val="000000">
                      <a:alpha val="43137"/>
                    </a:srgbClr>
                  </a:outerShdw>
                </a:effectLst>
              </a:rPr>
              <a:t>E</a:t>
            </a:r>
            <a:r>
              <a:rPr lang="en-US" sz="6000" b="1" dirty="0">
                <a:solidFill>
                  <a:srgbClr val="00B0F0"/>
                </a:solidFill>
                <a:effectLst>
                  <a:outerShdw blurRad="38100" dist="38100" dir="2700000" algn="tl">
                    <a:srgbClr val="000000">
                      <a:alpha val="43137"/>
                    </a:srgbClr>
                  </a:outerShdw>
                </a:effectLst>
              </a:rPr>
              <a:t>N</a:t>
            </a:r>
            <a:endParaRPr lang="pt-BR" sz="6000" b="1" dirty="0">
              <a:solidFill>
                <a:srgbClr val="53E618"/>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531334" y="976331"/>
            <a:ext cx="7163620" cy="1214700"/>
          </a:xfrm>
        </p:spPr>
        <p:txBody>
          <a:bodyPr>
            <a:noAutofit/>
          </a:bodyPr>
          <a:lstStyle/>
          <a:p>
            <a:pPr algn="just">
              <a:spcBef>
                <a:spcPts val="0"/>
              </a:spcBef>
            </a:pPr>
            <a:r>
              <a:rPr lang="pt-BR" sz="2500" b="1" dirty="0">
                <a:solidFill>
                  <a:schemeClr val="bg1"/>
                </a:solidFill>
              </a:rPr>
              <a:t>No que diz respeito a macroestratégia “garantir relevância social” marque V ou F:</a:t>
            </a:r>
          </a:p>
        </p:txBody>
      </p:sp>
      <p:sp>
        <p:nvSpPr>
          <p:cNvPr id="15" name="Retângulo 14">
            <a:extLst>
              <a:ext uri="{FF2B5EF4-FFF2-40B4-BE49-F238E27FC236}">
                <a16:creationId xmlns:a16="http://schemas.microsoft.com/office/drawing/2014/main" id="{DFBF8F54-4355-4697-8EAF-8B60031C37F6}"/>
              </a:ext>
            </a:extLst>
          </p:cNvPr>
          <p:cNvSpPr/>
          <p:nvPr/>
        </p:nvSpPr>
        <p:spPr>
          <a:xfrm>
            <a:off x="275416" y="2282537"/>
            <a:ext cx="9955262"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São </a:t>
            </a:r>
            <a:r>
              <a:rPr lang="en-US" sz="2400" b="1" dirty="0" err="1">
                <a:solidFill>
                  <a:schemeClr val="bg1"/>
                </a:solidFill>
              </a:rPr>
              <a:t>considerados</a:t>
            </a:r>
            <a:r>
              <a:rPr lang="en-US" sz="2400" b="1" dirty="0">
                <a:solidFill>
                  <a:schemeClr val="bg1"/>
                </a:solidFill>
              </a:rPr>
              <a:t> </a:t>
            </a:r>
            <a:r>
              <a:rPr lang="en-US" sz="2400" b="1" dirty="0" err="1">
                <a:solidFill>
                  <a:schemeClr val="bg1"/>
                </a:solidFill>
              </a:rPr>
              <a:t>aspectos</a:t>
            </a:r>
            <a:r>
              <a:rPr lang="en-US" sz="2400" b="1" dirty="0">
                <a:solidFill>
                  <a:schemeClr val="bg1"/>
                </a:solidFill>
              </a:rPr>
              <a:t> socio-</a:t>
            </a:r>
            <a:r>
              <a:rPr lang="en-US" sz="2400" b="1" dirty="0" err="1">
                <a:solidFill>
                  <a:schemeClr val="bg1"/>
                </a:solidFill>
              </a:rPr>
              <a:t>culturais</a:t>
            </a:r>
            <a:r>
              <a:rPr lang="en-US" sz="2400" b="1" dirty="0">
                <a:solidFill>
                  <a:schemeClr val="bg1"/>
                </a:solidFill>
              </a:rPr>
              <a:t> </a:t>
            </a:r>
            <a:r>
              <a:rPr lang="en-US" sz="2400" b="1" dirty="0" err="1">
                <a:solidFill>
                  <a:schemeClr val="bg1"/>
                </a:solidFill>
              </a:rPr>
              <a:t>na</a:t>
            </a:r>
            <a:r>
              <a:rPr lang="en-US" sz="2400" b="1" dirty="0">
                <a:solidFill>
                  <a:schemeClr val="bg1"/>
                </a:solidFill>
              </a:rPr>
              <a:t> </a:t>
            </a:r>
            <a:r>
              <a:rPr lang="en-US" sz="2400" b="1" dirty="0" err="1">
                <a:solidFill>
                  <a:schemeClr val="bg1"/>
                </a:solidFill>
              </a:rPr>
              <a:t>sala</a:t>
            </a:r>
            <a:r>
              <a:rPr lang="en-US" sz="2400" b="1" dirty="0">
                <a:solidFill>
                  <a:schemeClr val="bg1"/>
                </a:solidFill>
              </a:rPr>
              <a:t> de aula.</a:t>
            </a:r>
            <a:endParaRPr lang="pt-BR" sz="2400" b="1" dirty="0">
              <a:solidFill>
                <a:schemeClr val="bg1"/>
              </a:solidFill>
            </a:endParaRPr>
          </a:p>
        </p:txBody>
      </p:sp>
      <p:sp>
        <p:nvSpPr>
          <p:cNvPr id="18" name="Retângulo 17">
            <a:extLst>
              <a:ext uri="{FF2B5EF4-FFF2-40B4-BE49-F238E27FC236}">
                <a16:creationId xmlns:a16="http://schemas.microsoft.com/office/drawing/2014/main" id="{5CA2243E-4866-4EE5-8704-B97276AF9543}"/>
              </a:ext>
            </a:extLst>
          </p:cNvPr>
          <p:cNvSpPr/>
          <p:nvPr/>
        </p:nvSpPr>
        <p:spPr>
          <a:xfrm>
            <a:off x="284177" y="3110784"/>
            <a:ext cx="9955262" cy="8261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Política</a:t>
            </a:r>
            <a:r>
              <a:rPr lang="en-US" sz="2400" b="1" dirty="0">
                <a:solidFill>
                  <a:schemeClr val="bg1"/>
                </a:solidFill>
              </a:rPr>
              <a:t> e </a:t>
            </a:r>
            <a:r>
              <a:rPr lang="en-US" sz="2400" b="1" dirty="0" err="1">
                <a:solidFill>
                  <a:schemeClr val="bg1"/>
                </a:solidFill>
              </a:rPr>
              <a:t>religião</a:t>
            </a:r>
            <a:r>
              <a:rPr lang="en-US" sz="2400" b="1" dirty="0">
                <a:solidFill>
                  <a:schemeClr val="bg1"/>
                </a:solidFill>
              </a:rPr>
              <a:t> </a:t>
            </a:r>
            <a:r>
              <a:rPr lang="en-US" sz="2400" b="1" dirty="0" err="1">
                <a:solidFill>
                  <a:schemeClr val="bg1"/>
                </a:solidFill>
              </a:rPr>
              <a:t>são</a:t>
            </a:r>
            <a:r>
              <a:rPr lang="en-US" sz="2400" b="1" dirty="0">
                <a:solidFill>
                  <a:schemeClr val="bg1"/>
                </a:solidFill>
              </a:rPr>
              <a:t> </a:t>
            </a:r>
            <a:r>
              <a:rPr lang="en-US" sz="2400" b="1" dirty="0" err="1">
                <a:solidFill>
                  <a:schemeClr val="bg1"/>
                </a:solidFill>
              </a:rPr>
              <a:t>assuntos</a:t>
            </a:r>
            <a:r>
              <a:rPr lang="en-US" sz="2400" b="1" dirty="0">
                <a:solidFill>
                  <a:schemeClr val="bg1"/>
                </a:solidFill>
              </a:rPr>
              <a:t> </a:t>
            </a:r>
            <a:r>
              <a:rPr lang="en-US" sz="2400" b="1" dirty="0" err="1">
                <a:solidFill>
                  <a:schemeClr val="bg1"/>
                </a:solidFill>
              </a:rPr>
              <a:t>polêmicos</a:t>
            </a:r>
            <a:r>
              <a:rPr lang="en-US" sz="2400" b="1" dirty="0">
                <a:solidFill>
                  <a:schemeClr val="bg1"/>
                </a:solidFill>
              </a:rPr>
              <a:t>, </a:t>
            </a:r>
            <a:r>
              <a:rPr lang="en-US" sz="2400" b="1" dirty="0" err="1">
                <a:solidFill>
                  <a:schemeClr val="bg1"/>
                </a:solidFill>
              </a:rPr>
              <a:t>portanto</a:t>
            </a:r>
            <a:r>
              <a:rPr lang="en-US" sz="2400" b="1" dirty="0">
                <a:solidFill>
                  <a:schemeClr val="bg1"/>
                </a:solidFill>
              </a:rPr>
              <a:t> </a:t>
            </a:r>
            <a:r>
              <a:rPr lang="en-US" sz="2400" b="1" dirty="0" err="1">
                <a:solidFill>
                  <a:schemeClr val="bg1"/>
                </a:solidFill>
              </a:rPr>
              <a:t>não</a:t>
            </a:r>
            <a:r>
              <a:rPr lang="en-US" sz="2400" b="1" dirty="0">
                <a:solidFill>
                  <a:schemeClr val="bg1"/>
                </a:solidFill>
              </a:rPr>
              <a:t> </a:t>
            </a:r>
            <a:r>
              <a:rPr lang="en-US" sz="2400" b="1" dirty="0" err="1">
                <a:solidFill>
                  <a:schemeClr val="bg1"/>
                </a:solidFill>
              </a:rPr>
              <a:t>devemos</a:t>
            </a:r>
            <a:r>
              <a:rPr lang="en-US" sz="2400" b="1" dirty="0">
                <a:solidFill>
                  <a:schemeClr val="bg1"/>
                </a:solidFill>
              </a:rPr>
              <a:t> </a:t>
            </a:r>
            <a:r>
              <a:rPr lang="en-US" sz="2400" b="1" dirty="0" err="1">
                <a:solidFill>
                  <a:schemeClr val="bg1"/>
                </a:solidFill>
              </a:rPr>
              <a:t>levar</a:t>
            </a:r>
            <a:r>
              <a:rPr lang="en-US" sz="2400" b="1" dirty="0">
                <a:solidFill>
                  <a:schemeClr val="bg1"/>
                </a:solidFill>
              </a:rPr>
              <a:t> </a:t>
            </a:r>
            <a:r>
              <a:rPr lang="en-US" sz="2400" b="1" dirty="0" err="1">
                <a:solidFill>
                  <a:schemeClr val="bg1"/>
                </a:solidFill>
              </a:rPr>
              <a:t>em</a:t>
            </a:r>
            <a:r>
              <a:rPr lang="en-US" sz="2400" b="1" dirty="0">
                <a:solidFill>
                  <a:schemeClr val="bg1"/>
                </a:solidFill>
              </a:rPr>
              <a:t> </a:t>
            </a:r>
            <a:r>
              <a:rPr lang="en-US" sz="2400" b="1" dirty="0" err="1">
                <a:solidFill>
                  <a:schemeClr val="bg1"/>
                </a:solidFill>
              </a:rPr>
              <a:t>consideração</a:t>
            </a:r>
            <a:r>
              <a:rPr lang="en-US" sz="2400" b="1" dirty="0">
                <a:solidFill>
                  <a:schemeClr val="bg1"/>
                </a:solidFill>
              </a:rPr>
              <a:t> no </a:t>
            </a:r>
            <a:r>
              <a:rPr lang="en-US" sz="2400" b="1" dirty="0" err="1">
                <a:solidFill>
                  <a:schemeClr val="bg1"/>
                </a:solidFill>
              </a:rPr>
              <a:t>contexto</a:t>
            </a:r>
            <a:r>
              <a:rPr lang="en-US" sz="2400" b="1" dirty="0">
                <a:solidFill>
                  <a:schemeClr val="bg1"/>
                </a:solidFill>
              </a:rPr>
              <a:t> da </a:t>
            </a:r>
            <a:r>
              <a:rPr lang="en-US" sz="2400" b="1" dirty="0" err="1">
                <a:solidFill>
                  <a:schemeClr val="bg1"/>
                </a:solidFill>
              </a:rPr>
              <a:t>sala</a:t>
            </a:r>
            <a:r>
              <a:rPr lang="en-US" sz="2400" b="1" dirty="0">
                <a:solidFill>
                  <a:schemeClr val="bg1"/>
                </a:solidFill>
              </a:rPr>
              <a:t> de aula.</a:t>
            </a:r>
            <a:endParaRPr lang="pt-BR" sz="2400" b="1" dirty="0">
              <a:solidFill>
                <a:schemeClr val="bg1"/>
              </a:solidFill>
            </a:endParaRPr>
          </a:p>
        </p:txBody>
      </p:sp>
      <p:sp>
        <p:nvSpPr>
          <p:cNvPr id="17" name="Retângulo 16">
            <a:extLst>
              <a:ext uri="{FF2B5EF4-FFF2-40B4-BE49-F238E27FC236}">
                <a16:creationId xmlns:a16="http://schemas.microsoft.com/office/drawing/2014/main" id="{1B574BC9-BBFF-45D8-8117-39D8C0C2B248}"/>
              </a:ext>
            </a:extLst>
          </p:cNvPr>
          <p:cNvSpPr/>
          <p:nvPr/>
        </p:nvSpPr>
        <p:spPr>
          <a:xfrm>
            <a:off x="10532675" y="2282537"/>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1" name="Retângulo 20">
            <a:extLst>
              <a:ext uri="{FF2B5EF4-FFF2-40B4-BE49-F238E27FC236}">
                <a16:creationId xmlns:a16="http://schemas.microsoft.com/office/drawing/2014/main" id="{52D453E7-8094-4763-8027-EC5F8327446A}"/>
              </a:ext>
            </a:extLst>
          </p:cNvPr>
          <p:cNvSpPr/>
          <p:nvPr/>
        </p:nvSpPr>
        <p:spPr>
          <a:xfrm>
            <a:off x="11365127" y="2282537"/>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4" name="Retângulo 23">
            <a:extLst>
              <a:ext uri="{FF2B5EF4-FFF2-40B4-BE49-F238E27FC236}">
                <a16:creationId xmlns:a16="http://schemas.microsoft.com/office/drawing/2014/main" id="{DD860166-B194-4C1C-9D6C-5A151636FB9A}"/>
              </a:ext>
            </a:extLst>
          </p:cNvPr>
          <p:cNvSpPr/>
          <p:nvPr/>
        </p:nvSpPr>
        <p:spPr>
          <a:xfrm>
            <a:off x="10532675" y="4311961"/>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5" name="Retângulo 24">
            <a:extLst>
              <a:ext uri="{FF2B5EF4-FFF2-40B4-BE49-F238E27FC236}">
                <a16:creationId xmlns:a16="http://schemas.microsoft.com/office/drawing/2014/main" id="{E8DA948D-BADF-42C1-8EC2-2DF3BFED06DB}"/>
              </a:ext>
            </a:extLst>
          </p:cNvPr>
          <p:cNvSpPr/>
          <p:nvPr/>
        </p:nvSpPr>
        <p:spPr>
          <a:xfrm>
            <a:off x="11365127" y="4311961"/>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6" name="Retângulo 25">
            <a:extLst>
              <a:ext uri="{FF2B5EF4-FFF2-40B4-BE49-F238E27FC236}">
                <a16:creationId xmlns:a16="http://schemas.microsoft.com/office/drawing/2014/main" id="{1357791F-6A4B-4E5B-BF6C-D3F7E7662789}"/>
              </a:ext>
            </a:extLst>
          </p:cNvPr>
          <p:cNvSpPr/>
          <p:nvPr/>
        </p:nvSpPr>
        <p:spPr>
          <a:xfrm>
            <a:off x="10549357" y="5652092"/>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7" name="Retângulo 26">
            <a:extLst>
              <a:ext uri="{FF2B5EF4-FFF2-40B4-BE49-F238E27FC236}">
                <a16:creationId xmlns:a16="http://schemas.microsoft.com/office/drawing/2014/main" id="{90C09951-98DA-4FAC-B6F9-D78B80CCEB13}"/>
              </a:ext>
            </a:extLst>
          </p:cNvPr>
          <p:cNvSpPr/>
          <p:nvPr/>
        </p:nvSpPr>
        <p:spPr>
          <a:xfrm>
            <a:off x="11381809" y="5652092"/>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8" name="Retângulo 27">
            <a:extLst>
              <a:ext uri="{FF2B5EF4-FFF2-40B4-BE49-F238E27FC236}">
                <a16:creationId xmlns:a16="http://schemas.microsoft.com/office/drawing/2014/main" id="{E18A7A79-D104-4F48-9696-C126AC5DF2FA}"/>
              </a:ext>
            </a:extLst>
          </p:cNvPr>
          <p:cNvSpPr/>
          <p:nvPr/>
        </p:nvSpPr>
        <p:spPr>
          <a:xfrm>
            <a:off x="10522457" y="3137130"/>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9" name="Retângulo 28">
            <a:extLst>
              <a:ext uri="{FF2B5EF4-FFF2-40B4-BE49-F238E27FC236}">
                <a16:creationId xmlns:a16="http://schemas.microsoft.com/office/drawing/2014/main" id="{82DAF2D9-4659-4AC8-8EAE-F6C47EF5BBEC}"/>
              </a:ext>
            </a:extLst>
          </p:cNvPr>
          <p:cNvSpPr/>
          <p:nvPr/>
        </p:nvSpPr>
        <p:spPr>
          <a:xfrm>
            <a:off x="11354909" y="3137130"/>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30" name="Retângulo 29">
            <a:extLst>
              <a:ext uri="{FF2B5EF4-FFF2-40B4-BE49-F238E27FC236}">
                <a16:creationId xmlns:a16="http://schemas.microsoft.com/office/drawing/2014/main" id="{B59C73EF-B7D3-4A00-9879-2F8C45FDD9A7}"/>
              </a:ext>
            </a:extLst>
          </p:cNvPr>
          <p:cNvSpPr/>
          <p:nvPr/>
        </p:nvSpPr>
        <p:spPr>
          <a:xfrm>
            <a:off x="285821" y="4110150"/>
            <a:ext cx="9955262" cy="11597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O </a:t>
            </a:r>
            <a:r>
              <a:rPr lang="en-US" sz="2400" b="1" dirty="0" err="1">
                <a:solidFill>
                  <a:schemeClr val="bg1"/>
                </a:solidFill>
              </a:rPr>
              <a:t>contexto</a:t>
            </a:r>
            <a:r>
              <a:rPr lang="en-US" sz="2400" b="1" dirty="0">
                <a:solidFill>
                  <a:schemeClr val="bg1"/>
                </a:solidFill>
              </a:rPr>
              <a:t> familiar dos </a:t>
            </a:r>
            <a:r>
              <a:rPr lang="en-US" sz="2400" b="1" dirty="0" err="1">
                <a:solidFill>
                  <a:schemeClr val="bg1"/>
                </a:solidFill>
              </a:rPr>
              <a:t>estudantes</a:t>
            </a:r>
            <a:r>
              <a:rPr lang="en-US" sz="2400" b="1" dirty="0">
                <a:solidFill>
                  <a:schemeClr val="bg1"/>
                </a:solidFill>
              </a:rPr>
              <a:t>, </a:t>
            </a:r>
            <a:r>
              <a:rPr lang="en-US" sz="2400" b="1" dirty="0" err="1">
                <a:solidFill>
                  <a:schemeClr val="bg1"/>
                </a:solidFill>
              </a:rPr>
              <a:t>bem</a:t>
            </a:r>
            <a:r>
              <a:rPr lang="en-US" sz="2400" b="1" dirty="0">
                <a:solidFill>
                  <a:schemeClr val="bg1"/>
                </a:solidFill>
              </a:rPr>
              <a:t> </a:t>
            </a:r>
            <a:r>
              <a:rPr lang="en-US" sz="2400" b="1" dirty="0" err="1">
                <a:solidFill>
                  <a:schemeClr val="bg1"/>
                </a:solidFill>
              </a:rPr>
              <a:t>como</a:t>
            </a:r>
            <a:r>
              <a:rPr lang="en-US" sz="2400" b="1" dirty="0">
                <a:solidFill>
                  <a:schemeClr val="bg1"/>
                </a:solidFill>
              </a:rPr>
              <a:t> </a:t>
            </a:r>
            <a:r>
              <a:rPr lang="en-US" sz="2400" b="1" dirty="0" err="1">
                <a:solidFill>
                  <a:schemeClr val="bg1"/>
                </a:solidFill>
              </a:rPr>
              <a:t>aspectos</a:t>
            </a:r>
            <a:r>
              <a:rPr lang="en-US" sz="2400" b="1" dirty="0">
                <a:solidFill>
                  <a:schemeClr val="bg1"/>
                </a:solidFill>
              </a:rPr>
              <a:t> </a:t>
            </a:r>
            <a:r>
              <a:rPr lang="en-US" sz="2400" b="1" dirty="0" err="1">
                <a:solidFill>
                  <a:schemeClr val="bg1"/>
                </a:solidFill>
              </a:rPr>
              <a:t>econômicos</a:t>
            </a:r>
            <a:r>
              <a:rPr lang="en-US" sz="2400" b="1" dirty="0">
                <a:solidFill>
                  <a:schemeClr val="bg1"/>
                </a:solidFill>
              </a:rPr>
              <a:t> </a:t>
            </a:r>
            <a:r>
              <a:rPr lang="en-US" sz="2400" b="1" dirty="0" err="1">
                <a:solidFill>
                  <a:schemeClr val="bg1"/>
                </a:solidFill>
              </a:rPr>
              <a:t>devem</a:t>
            </a:r>
            <a:r>
              <a:rPr lang="en-US" sz="2400" b="1" dirty="0">
                <a:solidFill>
                  <a:schemeClr val="bg1"/>
                </a:solidFill>
              </a:rPr>
              <a:t> ser </a:t>
            </a:r>
            <a:r>
              <a:rPr lang="en-US" sz="2400" b="1" dirty="0" err="1">
                <a:solidFill>
                  <a:schemeClr val="bg1"/>
                </a:solidFill>
              </a:rPr>
              <a:t>considerados</a:t>
            </a:r>
            <a:r>
              <a:rPr lang="en-US" sz="2400" b="1" dirty="0">
                <a:solidFill>
                  <a:schemeClr val="bg1"/>
                </a:solidFill>
              </a:rPr>
              <a:t> para </a:t>
            </a:r>
            <a:r>
              <a:rPr lang="en-US" sz="2400" b="1" dirty="0" err="1">
                <a:solidFill>
                  <a:schemeClr val="bg1"/>
                </a:solidFill>
              </a:rPr>
              <a:t>quem</a:t>
            </a:r>
            <a:r>
              <a:rPr lang="en-US" sz="2400" b="1" dirty="0">
                <a:solidFill>
                  <a:schemeClr val="bg1"/>
                </a:solidFill>
              </a:rPr>
              <a:t> </a:t>
            </a:r>
            <a:r>
              <a:rPr lang="en-US" sz="2400" b="1" dirty="0" err="1">
                <a:solidFill>
                  <a:schemeClr val="bg1"/>
                </a:solidFill>
              </a:rPr>
              <a:t>quiser</a:t>
            </a:r>
            <a:r>
              <a:rPr lang="en-US" sz="2400" b="1" dirty="0">
                <a:solidFill>
                  <a:schemeClr val="bg1"/>
                </a:solidFill>
              </a:rPr>
              <a:t> </a:t>
            </a:r>
            <a:r>
              <a:rPr lang="en-US" sz="2400" b="1" dirty="0" err="1">
                <a:solidFill>
                  <a:schemeClr val="bg1"/>
                </a:solidFill>
              </a:rPr>
              <a:t>trabalhar</a:t>
            </a:r>
            <a:r>
              <a:rPr lang="en-US" sz="2400" b="1" dirty="0">
                <a:solidFill>
                  <a:schemeClr val="bg1"/>
                </a:solidFill>
              </a:rPr>
              <a:t> com a </a:t>
            </a:r>
            <a:r>
              <a:rPr lang="en-US" sz="2400" b="1" dirty="0" err="1">
                <a:solidFill>
                  <a:schemeClr val="bg1"/>
                </a:solidFill>
              </a:rPr>
              <a:t>teoria</a:t>
            </a:r>
            <a:r>
              <a:rPr lang="en-US" sz="2400" b="1" dirty="0">
                <a:solidFill>
                  <a:schemeClr val="bg1"/>
                </a:solidFill>
              </a:rPr>
              <a:t> </a:t>
            </a:r>
            <a:r>
              <a:rPr lang="en-US" sz="2400" b="1" dirty="0" err="1">
                <a:solidFill>
                  <a:schemeClr val="bg1"/>
                </a:solidFill>
              </a:rPr>
              <a:t>pós-método</a:t>
            </a:r>
            <a:r>
              <a:rPr lang="en-US" sz="2400" b="1" dirty="0">
                <a:solidFill>
                  <a:schemeClr val="bg1"/>
                </a:solidFill>
              </a:rPr>
              <a:t>.</a:t>
            </a:r>
            <a:endParaRPr lang="pt-BR" sz="2400" b="1" dirty="0">
              <a:solidFill>
                <a:schemeClr val="bg1"/>
              </a:solidFill>
            </a:endParaRPr>
          </a:p>
        </p:txBody>
      </p:sp>
      <p:sp>
        <p:nvSpPr>
          <p:cNvPr id="31" name="Retângulo 30">
            <a:extLst>
              <a:ext uri="{FF2B5EF4-FFF2-40B4-BE49-F238E27FC236}">
                <a16:creationId xmlns:a16="http://schemas.microsoft.com/office/drawing/2014/main" id="{3C28E052-3016-449A-8779-B9882416EF5F}"/>
              </a:ext>
            </a:extLst>
          </p:cNvPr>
          <p:cNvSpPr/>
          <p:nvPr/>
        </p:nvSpPr>
        <p:spPr>
          <a:xfrm>
            <a:off x="315173" y="5443144"/>
            <a:ext cx="9955262" cy="11597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São </a:t>
            </a:r>
            <a:r>
              <a:rPr lang="en-US" sz="2400" b="1" dirty="0" err="1">
                <a:solidFill>
                  <a:schemeClr val="bg1"/>
                </a:solidFill>
              </a:rPr>
              <a:t>considerados</a:t>
            </a:r>
            <a:r>
              <a:rPr lang="en-US" sz="2400" b="1" dirty="0">
                <a:solidFill>
                  <a:schemeClr val="bg1"/>
                </a:solidFill>
              </a:rPr>
              <a:t> </a:t>
            </a:r>
            <a:r>
              <a:rPr lang="en-US" sz="2400" b="1" dirty="0" err="1">
                <a:solidFill>
                  <a:schemeClr val="bg1"/>
                </a:solidFill>
              </a:rPr>
              <a:t>aspectos</a:t>
            </a:r>
            <a:r>
              <a:rPr lang="en-US" sz="2400" b="1" dirty="0">
                <a:solidFill>
                  <a:schemeClr val="bg1"/>
                </a:solidFill>
              </a:rPr>
              <a:t> de </a:t>
            </a:r>
            <a:r>
              <a:rPr lang="en-US" sz="2400" b="1" dirty="0" err="1">
                <a:solidFill>
                  <a:schemeClr val="bg1"/>
                </a:solidFill>
              </a:rPr>
              <a:t>dominação</a:t>
            </a:r>
            <a:r>
              <a:rPr lang="en-US" sz="2400" b="1" dirty="0">
                <a:solidFill>
                  <a:schemeClr val="bg1"/>
                </a:solidFill>
              </a:rPr>
              <a:t> e </a:t>
            </a:r>
            <a:r>
              <a:rPr lang="en-US" sz="2400" b="1" dirty="0" err="1">
                <a:solidFill>
                  <a:schemeClr val="bg1"/>
                </a:solidFill>
              </a:rPr>
              <a:t>também</a:t>
            </a:r>
            <a:r>
              <a:rPr lang="en-US" sz="2400" b="1" dirty="0">
                <a:solidFill>
                  <a:schemeClr val="bg1"/>
                </a:solidFill>
              </a:rPr>
              <a:t> de </a:t>
            </a:r>
            <a:r>
              <a:rPr lang="en-US" sz="2400" b="1" dirty="0" err="1">
                <a:solidFill>
                  <a:schemeClr val="bg1"/>
                </a:solidFill>
              </a:rPr>
              <a:t>resistência</a:t>
            </a:r>
            <a:r>
              <a:rPr lang="en-US" sz="2400" b="1" dirty="0">
                <a:solidFill>
                  <a:schemeClr val="bg1"/>
                </a:solidFill>
              </a:rPr>
              <a:t>: </a:t>
            </a:r>
            <a:r>
              <a:rPr lang="en-US" sz="2400" b="1" dirty="0" err="1">
                <a:solidFill>
                  <a:schemeClr val="bg1"/>
                </a:solidFill>
              </a:rPr>
              <a:t>classe</a:t>
            </a:r>
            <a:r>
              <a:rPr lang="en-US" sz="2400" b="1" dirty="0">
                <a:solidFill>
                  <a:schemeClr val="bg1"/>
                </a:solidFill>
              </a:rPr>
              <a:t> social, </a:t>
            </a:r>
            <a:r>
              <a:rPr lang="en-US" sz="2400" b="1" dirty="0" err="1">
                <a:solidFill>
                  <a:schemeClr val="bg1"/>
                </a:solidFill>
              </a:rPr>
              <a:t>gênero</a:t>
            </a:r>
            <a:r>
              <a:rPr lang="en-US" sz="2400" b="1" dirty="0">
                <a:solidFill>
                  <a:schemeClr val="bg1"/>
                </a:solidFill>
              </a:rPr>
              <a:t>, </a:t>
            </a:r>
            <a:r>
              <a:rPr lang="en-US" sz="2400" b="1" dirty="0" err="1">
                <a:solidFill>
                  <a:schemeClr val="bg1"/>
                </a:solidFill>
              </a:rPr>
              <a:t>raça</a:t>
            </a:r>
            <a:r>
              <a:rPr lang="en-US" sz="2400" b="1" dirty="0">
                <a:solidFill>
                  <a:schemeClr val="bg1"/>
                </a:solidFill>
              </a:rPr>
              <a:t>/</a:t>
            </a:r>
            <a:r>
              <a:rPr lang="en-US" sz="2400" b="1" dirty="0" err="1">
                <a:solidFill>
                  <a:schemeClr val="bg1"/>
                </a:solidFill>
              </a:rPr>
              <a:t>etinia</a:t>
            </a:r>
            <a:r>
              <a:rPr lang="en-US" sz="2400" b="1" dirty="0">
                <a:solidFill>
                  <a:schemeClr val="bg1"/>
                </a:solidFill>
              </a:rPr>
              <a:t>, </a:t>
            </a:r>
            <a:r>
              <a:rPr lang="en-US" sz="2400" b="1" dirty="0" err="1">
                <a:solidFill>
                  <a:schemeClr val="bg1"/>
                </a:solidFill>
              </a:rPr>
              <a:t>nationalidade</a:t>
            </a:r>
            <a:r>
              <a:rPr lang="en-US" sz="2400" b="1" dirty="0">
                <a:solidFill>
                  <a:schemeClr val="bg1"/>
                </a:solidFill>
              </a:rPr>
              <a:t>, </a:t>
            </a:r>
            <a:r>
              <a:rPr lang="en-US" sz="2400" b="1" dirty="0" err="1">
                <a:solidFill>
                  <a:schemeClr val="bg1"/>
                </a:solidFill>
              </a:rPr>
              <a:t>religião</a:t>
            </a:r>
            <a:r>
              <a:rPr lang="en-US" sz="2400" b="1" dirty="0">
                <a:solidFill>
                  <a:schemeClr val="bg1"/>
                </a:solidFill>
              </a:rPr>
              <a:t>, </a:t>
            </a:r>
            <a:r>
              <a:rPr lang="en-US" sz="2400" b="1" dirty="0" err="1">
                <a:solidFill>
                  <a:schemeClr val="bg1"/>
                </a:solidFill>
              </a:rPr>
              <a:t>língua</a:t>
            </a:r>
            <a:r>
              <a:rPr lang="en-US" sz="2400" b="1" dirty="0">
                <a:solidFill>
                  <a:schemeClr val="bg1"/>
                </a:solidFill>
              </a:rPr>
              <a:t>, e </a:t>
            </a:r>
            <a:r>
              <a:rPr lang="en-US" sz="2400" b="1" dirty="0" err="1">
                <a:solidFill>
                  <a:schemeClr val="bg1"/>
                </a:solidFill>
              </a:rPr>
              <a:t>orientação</a:t>
            </a:r>
            <a:r>
              <a:rPr lang="en-US" sz="2400" b="1" dirty="0">
                <a:solidFill>
                  <a:schemeClr val="bg1"/>
                </a:solidFill>
              </a:rPr>
              <a:t> sexual.</a:t>
            </a:r>
            <a:endParaRPr lang="pt-BR" sz="2400" b="1" dirty="0">
              <a:solidFill>
                <a:schemeClr val="bg1"/>
              </a:solidFill>
            </a:endParaRPr>
          </a:p>
        </p:txBody>
      </p:sp>
    </p:spTree>
    <p:extLst>
      <p:ext uri="{BB962C8B-B14F-4D97-AF65-F5344CB8AC3E}">
        <p14:creationId xmlns:p14="http://schemas.microsoft.com/office/powerpoint/2010/main" val="209189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2" y="57042"/>
            <a:ext cx="6453810"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72CC04"/>
                </a:solidFill>
                <a:effectLst>
                  <a:outerShdw blurRad="38100" dist="38100" dir="2700000" algn="tl">
                    <a:srgbClr val="000000">
                      <a:alpha val="43137"/>
                    </a:srgbClr>
                  </a:outerShdw>
                </a:effectLst>
              </a:rPr>
              <a:t>O</a:t>
            </a:r>
            <a:r>
              <a:rPr lang="en-US" sz="6000" b="1" dirty="0">
                <a:solidFill>
                  <a:schemeClr val="bg1">
                    <a:lumMod val="50000"/>
                  </a:schemeClr>
                </a:solidFill>
                <a:effectLst>
                  <a:outerShdw blurRad="38100" dist="38100" dir="2700000" algn="tl">
                    <a:srgbClr val="000000">
                      <a:alpha val="43137"/>
                    </a:srgbClr>
                  </a:outerShdw>
                </a:effectLst>
              </a:rPr>
              <a:t>N</a:t>
            </a:r>
            <a:r>
              <a:rPr lang="en-US" sz="6000" b="1" dirty="0">
                <a:solidFill>
                  <a:schemeClr val="accent1">
                    <a:lumMod val="75000"/>
                  </a:schemeClr>
                </a:solidFill>
                <a:effectLst>
                  <a:outerShdw blurRad="38100" dist="38100" dir="2700000" algn="tl">
                    <a:srgbClr val="000000">
                      <a:alpha val="43137"/>
                    </a:srgbClr>
                  </a:outerShdw>
                </a:effectLst>
              </a:rPr>
              <a:t>E</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3" y="932661"/>
            <a:ext cx="7199293" cy="1352959"/>
          </a:xfrm>
        </p:spPr>
        <p:txBody>
          <a:bodyPr>
            <a:noAutofit/>
          </a:bodyPr>
          <a:lstStyle/>
          <a:p>
            <a:pPr algn="just">
              <a:spcBef>
                <a:spcPts val="0"/>
              </a:spcBef>
            </a:pPr>
            <a:r>
              <a:rPr lang="pt-BR" sz="2500" b="1" dirty="0">
                <a:solidFill>
                  <a:schemeClr val="bg1"/>
                </a:solidFill>
              </a:rPr>
              <a:t>O autor KUMARAVADIVELU aponta que a dificuldade de utilizar um ou outro método de ensino começa da:</a:t>
            </a:r>
          </a:p>
        </p:txBody>
      </p:sp>
      <p:sp>
        <p:nvSpPr>
          <p:cNvPr id="19" name="Retângulo 18">
            <a:extLst>
              <a:ext uri="{FF2B5EF4-FFF2-40B4-BE49-F238E27FC236}">
                <a16:creationId xmlns:a16="http://schemas.microsoft.com/office/drawing/2014/main" id="{94685BF1-BD71-4D9C-8866-8AFA08B0828B}"/>
              </a:ext>
            </a:extLst>
          </p:cNvPr>
          <p:cNvSpPr/>
          <p:nvPr/>
        </p:nvSpPr>
        <p:spPr>
          <a:xfrm>
            <a:off x="2120349" y="2154256"/>
            <a:ext cx="7470718" cy="135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dificuldade</a:t>
            </a:r>
            <a:r>
              <a:rPr lang="en-US" sz="2800" b="1" dirty="0">
                <a:solidFill>
                  <a:schemeClr val="bg1"/>
                </a:solidFill>
              </a:rPr>
              <a:t> de </a:t>
            </a:r>
            <a:r>
              <a:rPr lang="en-US" sz="2800" b="1" dirty="0" err="1">
                <a:solidFill>
                  <a:schemeClr val="bg1"/>
                </a:solidFill>
              </a:rPr>
              <a:t>acesso</a:t>
            </a:r>
            <a:r>
              <a:rPr lang="en-US" sz="2800" b="1" dirty="0">
                <a:solidFill>
                  <a:schemeClr val="bg1"/>
                </a:solidFill>
              </a:rPr>
              <a:t> a </a:t>
            </a:r>
            <a:r>
              <a:rPr lang="en-US" sz="2800" b="1" dirty="0" err="1">
                <a:solidFill>
                  <a:schemeClr val="bg1"/>
                </a:solidFill>
              </a:rPr>
              <a:t>livros</a:t>
            </a:r>
            <a:r>
              <a:rPr lang="en-US" sz="2800" b="1" dirty="0">
                <a:solidFill>
                  <a:schemeClr val="bg1"/>
                </a:solidFill>
              </a:rPr>
              <a:t>/ </a:t>
            </a:r>
            <a:r>
              <a:rPr lang="en-US" sz="2800" b="1" dirty="0" err="1">
                <a:solidFill>
                  <a:schemeClr val="bg1"/>
                </a:solidFill>
              </a:rPr>
              <a:t>pesquisas</a:t>
            </a:r>
            <a:r>
              <a:rPr lang="en-US" sz="2800" b="1" dirty="0">
                <a:solidFill>
                  <a:schemeClr val="bg1"/>
                </a:solidFill>
              </a:rPr>
              <a:t> </a:t>
            </a:r>
            <a:r>
              <a:rPr lang="en-US" sz="2800" b="1" dirty="0" err="1">
                <a:solidFill>
                  <a:schemeClr val="bg1"/>
                </a:solidFill>
              </a:rPr>
              <a:t>sobre</a:t>
            </a:r>
            <a:r>
              <a:rPr lang="en-US" sz="2800" b="1" dirty="0">
                <a:solidFill>
                  <a:schemeClr val="bg1"/>
                </a:solidFill>
              </a:rPr>
              <a:t> </a:t>
            </a:r>
            <a:r>
              <a:rPr lang="en-US" sz="2800" b="1" dirty="0" err="1">
                <a:solidFill>
                  <a:schemeClr val="bg1"/>
                </a:solidFill>
              </a:rPr>
              <a:t>metodologia</a:t>
            </a:r>
            <a:r>
              <a:rPr lang="en-US" sz="2800" b="1" dirty="0">
                <a:solidFill>
                  <a:schemeClr val="bg1"/>
                </a:solidFill>
              </a:rPr>
              <a:t> de Ensino de </a:t>
            </a:r>
            <a:r>
              <a:rPr lang="en-US" sz="2800" b="1" dirty="0" err="1">
                <a:solidFill>
                  <a:schemeClr val="bg1"/>
                </a:solidFill>
              </a:rPr>
              <a:t>línguas</a:t>
            </a:r>
            <a:r>
              <a:rPr lang="en-US" sz="2800" b="1" dirty="0">
                <a:solidFill>
                  <a:schemeClr val="bg1"/>
                </a:solidFill>
              </a:rPr>
              <a:t> </a:t>
            </a:r>
            <a:r>
              <a:rPr lang="en-US" sz="2800" b="1" dirty="0" err="1">
                <a:solidFill>
                  <a:schemeClr val="bg1"/>
                </a:solidFill>
              </a:rPr>
              <a:t>estrangeiras</a:t>
            </a:r>
            <a:endParaRPr lang="pt-BR" sz="2800" dirty="0">
              <a:solidFill>
                <a:schemeClr val="bg1"/>
              </a:solidFill>
            </a:endParaRPr>
          </a:p>
        </p:txBody>
      </p:sp>
      <p:sp>
        <p:nvSpPr>
          <p:cNvPr id="20" name="Retângulo 19">
            <a:extLst>
              <a:ext uri="{FF2B5EF4-FFF2-40B4-BE49-F238E27FC236}">
                <a16:creationId xmlns:a16="http://schemas.microsoft.com/office/drawing/2014/main" id="{CD72E471-27D7-418B-8397-1411408CEA24}"/>
              </a:ext>
            </a:extLst>
          </p:cNvPr>
          <p:cNvSpPr/>
          <p:nvPr/>
        </p:nvSpPr>
        <p:spPr>
          <a:xfrm>
            <a:off x="2120349" y="5294309"/>
            <a:ext cx="7470717" cy="135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dificuldade</a:t>
            </a:r>
            <a:r>
              <a:rPr lang="en-US" sz="2800" b="1" dirty="0">
                <a:solidFill>
                  <a:schemeClr val="bg1"/>
                </a:solidFill>
              </a:rPr>
              <a:t> de </a:t>
            </a:r>
            <a:r>
              <a:rPr lang="en-US" sz="2800" b="1" dirty="0" err="1">
                <a:solidFill>
                  <a:schemeClr val="bg1"/>
                </a:solidFill>
              </a:rPr>
              <a:t>encontrar</a:t>
            </a:r>
            <a:r>
              <a:rPr lang="en-US" sz="2800" b="1" dirty="0">
                <a:solidFill>
                  <a:schemeClr val="bg1"/>
                </a:solidFill>
              </a:rPr>
              <a:t> </a:t>
            </a:r>
            <a:r>
              <a:rPr lang="en-US" sz="2800" b="1" dirty="0" err="1">
                <a:solidFill>
                  <a:schemeClr val="bg1"/>
                </a:solidFill>
              </a:rPr>
              <a:t>os</a:t>
            </a:r>
            <a:r>
              <a:rPr lang="en-US" sz="2800" b="1" dirty="0">
                <a:solidFill>
                  <a:schemeClr val="bg1"/>
                </a:solidFill>
              </a:rPr>
              <a:t> </a:t>
            </a:r>
            <a:r>
              <a:rPr lang="en-US" sz="2800" b="1" dirty="0" err="1">
                <a:solidFill>
                  <a:schemeClr val="bg1"/>
                </a:solidFill>
              </a:rPr>
              <a:t>materiais</a:t>
            </a:r>
            <a:r>
              <a:rPr lang="en-US" sz="2800" b="1" dirty="0">
                <a:solidFill>
                  <a:schemeClr val="bg1"/>
                </a:solidFill>
              </a:rPr>
              <a:t> que </a:t>
            </a:r>
            <a:r>
              <a:rPr lang="en-US" sz="2800" b="1" dirty="0" err="1">
                <a:solidFill>
                  <a:schemeClr val="bg1"/>
                </a:solidFill>
              </a:rPr>
              <a:t>os</a:t>
            </a:r>
            <a:r>
              <a:rPr lang="en-US" sz="2800" b="1" dirty="0">
                <a:solidFill>
                  <a:schemeClr val="bg1"/>
                </a:solidFill>
              </a:rPr>
              <a:t> </a:t>
            </a:r>
            <a:r>
              <a:rPr lang="en-US" sz="2800" b="1" dirty="0" err="1">
                <a:solidFill>
                  <a:schemeClr val="bg1"/>
                </a:solidFill>
              </a:rPr>
              <a:t>métodos</a:t>
            </a:r>
            <a:r>
              <a:rPr lang="en-US" sz="2800" b="1" dirty="0">
                <a:solidFill>
                  <a:schemeClr val="bg1"/>
                </a:solidFill>
              </a:rPr>
              <a:t> </a:t>
            </a:r>
            <a:r>
              <a:rPr lang="en-US" sz="2800" b="1" dirty="0" err="1">
                <a:solidFill>
                  <a:schemeClr val="bg1"/>
                </a:solidFill>
              </a:rPr>
              <a:t>utilizam</a:t>
            </a:r>
            <a:r>
              <a:rPr lang="en-US" sz="2800" b="1" dirty="0">
                <a:solidFill>
                  <a:schemeClr val="bg1"/>
                </a:solidFill>
              </a:rPr>
              <a:t> para </a:t>
            </a:r>
            <a:r>
              <a:rPr lang="en-US" sz="2800" b="1" dirty="0" err="1">
                <a:solidFill>
                  <a:schemeClr val="bg1"/>
                </a:solidFill>
              </a:rPr>
              <a:t>ensinar</a:t>
            </a:r>
            <a:r>
              <a:rPr lang="en-US" sz="2800" b="1" dirty="0">
                <a:solidFill>
                  <a:schemeClr val="bg1"/>
                </a:solidFill>
              </a:rPr>
              <a:t> a </a:t>
            </a:r>
            <a:r>
              <a:rPr lang="en-US" sz="2800" b="1" dirty="0" err="1">
                <a:solidFill>
                  <a:schemeClr val="bg1"/>
                </a:solidFill>
              </a:rPr>
              <a:t>língua-alvo</a:t>
            </a:r>
            <a:r>
              <a:rPr lang="en-US" sz="2800" b="1" dirty="0">
                <a:solidFill>
                  <a:schemeClr val="bg1"/>
                </a:solidFill>
              </a:rPr>
              <a:t> (</a:t>
            </a:r>
            <a:r>
              <a:rPr lang="en-US" sz="2800" b="1" dirty="0" err="1">
                <a:solidFill>
                  <a:schemeClr val="bg1"/>
                </a:solidFill>
              </a:rPr>
              <a:t>mobília</a:t>
            </a:r>
            <a:r>
              <a:rPr lang="en-US" sz="2800" b="1" dirty="0">
                <a:solidFill>
                  <a:schemeClr val="bg1"/>
                </a:solidFill>
              </a:rPr>
              <a:t>, </a:t>
            </a:r>
            <a:r>
              <a:rPr lang="en-US" sz="2800" b="1" dirty="0" err="1">
                <a:solidFill>
                  <a:schemeClr val="bg1"/>
                </a:solidFill>
              </a:rPr>
              <a:t>cursinaire</a:t>
            </a:r>
            <a:r>
              <a:rPr lang="en-US" sz="2800" b="1" dirty="0">
                <a:solidFill>
                  <a:schemeClr val="bg1"/>
                </a:solidFill>
              </a:rPr>
              <a:t> rods, etc.)</a:t>
            </a:r>
            <a:endParaRPr lang="pt-BR" sz="2800" dirty="0">
              <a:solidFill>
                <a:schemeClr val="bg1"/>
              </a:solidFill>
            </a:endParaRPr>
          </a:p>
        </p:txBody>
      </p:sp>
      <p:sp>
        <p:nvSpPr>
          <p:cNvPr id="21" name="Retângulo 20">
            <a:extLst>
              <a:ext uri="{FF2B5EF4-FFF2-40B4-BE49-F238E27FC236}">
                <a16:creationId xmlns:a16="http://schemas.microsoft.com/office/drawing/2014/main" id="{35E0AC6E-9737-4FEB-96D7-388CB8D1D8C9}"/>
              </a:ext>
            </a:extLst>
          </p:cNvPr>
          <p:cNvSpPr/>
          <p:nvPr/>
        </p:nvSpPr>
        <p:spPr>
          <a:xfrm>
            <a:off x="2120348" y="3706354"/>
            <a:ext cx="7470718" cy="135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dificuldade</a:t>
            </a:r>
            <a:r>
              <a:rPr lang="en-US" sz="2800" b="1" dirty="0">
                <a:solidFill>
                  <a:schemeClr val="bg1"/>
                </a:solidFill>
              </a:rPr>
              <a:t> de </a:t>
            </a:r>
            <a:r>
              <a:rPr lang="en-US" sz="2800" b="1" dirty="0" err="1">
                <a:solidFill>
                  <a:schemeClr val="bg1"/>
                </a:solidFill>
              </a:rPr>
              <a:t>definir</a:t>
            </a:r>
            <a:r>
              <a:rPr lang="en-US" sz="2800" b="1" dirty="0">
                <a:solidFill>
                  <a:schemeClr val="bg1"/>
                </a:solidFill>
              </a:rPr>
              <a:t> </a:t>
            </a:r>
            <a:r>
              <a:rPr lang="en-US" sz="2800" b="1" dirty="0" err="1">
                <a:solidFill>
                  <a:schemeClr val="bg1"/>
                </a:solidFill>
              </a:rPr>
              <a:t>até</a:t>
            </a:r>
            <a:r>
              <a:rPr lang="en-US" sz="2800" b="1" dirty="0">
                <a:solidFill>
                  <a:schemeClr val="bg1"/>
                </a:solidFill>
              </a:rPr>
              <a:t> </a:t>
            </a:r>
            <a:r>
              <a:rPr lang="en-US" sz="2800" b="1" dirty="0" err="1">
                <a:solidFill>
                  <a:schemeClr val="bg1"/>
                </a:solidFill>
              </a:rPr>
              <a:t>mesmo</a:t>
            </a:r>
            <a:r>
              <a:rPr lang="en-US" sz="2800" b="1" dirty="0">
                <a:solidFill>
                  <a:schemeClr val="bg1"/>
                </a:solidFill>
              </a:rPr>
              <a:t> a </a:t>
            </a:r>
            <a:r>
              <a:rPr lang="en-US" sz="2800" b="1" dirty="0" err="1">
                <a:solidFill>
                  <a:schemeClr val="bg1"/>
                </a:solidFill>
              </a:rPr>
              <a:t>palavra</a:t>
            </a:r>
            <a:r>
              <a:rPr lang="en-US" sz="2800" b="1" dirty="0">
                <a:solidFill>
                  <a:schemeClr val="bg1"/>
                </a:solidFill>
              </a:rPr>
              <a:t> “</a:t>
            </a:r>
            <a:r>
              <a:rPr lang="en-US" sz="2800" b="1" dirty="0" err="1">
                <a:solidFill>
                  <a:schemeClr val="bg1"/>
                </a:solidFill>
              </a:rPr>
              <a:t>método</a:t>
            </a:r>
            <a:r>
              <a:rPr lang="en-US" sz="2800" b="1" dirty="0">
                <a:solidFill>
                  <a:schemeClr val="bg1"/>
                </a:solidFill>
              </a:rPr>
              <a:t>” e </a:t>
            </a:r>
            <a:r>
              <a:rPr lang="en-US" sz="2800" b="1" dirty="0" err="1">
                <a:solidFill>
                  <a:schemeClr val="bg1"/>
                </a:solidFill>
              </a:rPr>
              <a:t>dificuldade</a:t>
            </a:r>
            <a:r>
              <a:rPr lang="en-US" sz="2800" b="1" dirty="0">
                <a:solidFill>
                  <a:schemeClr val="bg1"/>
                </a:solidFill>
              </a:rPr>
              <a:t> de </a:t>
            </a:r>
            <a:r>
              <a:rPr lang="en-US" sz="2800" b="1" dirty="0" err="1">
                <a:solidFill>
                  <a:schemeClr val="bg1"/>
                </a:solidFill>
              </a:rPr>
              <a:t>checar</a:t>
            </a:r>
            <a:r>
              <a:rPr lang="en-US" sz="2800" b="1" dirty="0">
                <a:solidFill>
                  <a:schemeClr val="bg1"/>
                </a:solidFill>
              </a:rPr>
              <a:t> a </a:t>
            </a:r>
            <a:r>
              <a:rPr lang="en-US" sz="2800" b="1" dirty="0" err="1">
                <a:solidFill>
                  <a:schemeClr val="bg1"/>
                </a:solidFill>
              </a:rPr>
              <a:t>eficácia</a:t>
            </a:r>
            <a:r>
              <a:rPr lang="en-US" sz="2800" b="1" dirty="0">
                <a:solidFill>
                  <a:schemeClr val="bg1"/>
                </a:solidFill>
              </a:rPr>
              <a:t> dos </a:t>
            </a:r>
            <a:r>
              <a:rPr lang="en-US" sz="2800" b="1" dirty="0" err="1">
                <a:solidFill>
                  <a:schemeClr val="bg1"/>
                </a:solidFill>
              </a:rPr>
              <a:t>mesmos</a:t>
            </a:r>
            <a:r>
              <a:rPr lang="en-US" sz="2800" b="1" dirty="0">
                <a:solidFill>
                  <a:schemeClr val="bg1"/>
                </a:solidFill>
              </a:rPr>
              <a:t>. </a:t>
            </a:r>
            <a:endParaRPr lang="pt-BR" sz="2800" dirty="0">
              <a:solidFill>
                <a:schemeClr val="bg1"/>
              </a:solidFill>
            </a:endParaRPr>
          </a:p>
        </p:txBody>
      </p:sp>
    </p:spTree>
    <p:extLst>
      <p:ext uri="{BB962C8B-B14F-4D97-AF65-F5344CB8AC3E}">
        <p14:creationId xmlns:p14="http://schemas.microsoft.com/office/powerpoint/2010/main" val="2730948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442965" y="4033"/>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254F2"/>
                </a:solidFill>
                <a:effectLst>
                  <a:outerShdw blurRad="38100" dist="38100" dir="2700000" algn="tl">
                    <a:srgbClr val="000000">
                      <a:alpha val="43137"/>
                    </a:srgbClr>
                  </a:outerShdw>
                </a:effectLst>
              </a:rPr>
              <a:t>N</a:t>
            </a:r>
            <a:r>
              <a:rPr lang="en-US" sz="6000" b="1" dirty="0">
                <a:solidFill>
                  <a:srgbClr val="00B0F0"/>
                </a:solidFill>
                <a:effectLst>
                  <a:outerShdw blurRad="38100" dist="38100" dir="2700000" algn="tl">
                    <a:srgbClr val="000000">
                      <a:alpha val="43137"/>
                    </a:srgbClr>
                  </a:outerShdw>
                </a:effectLst>
              </a:rPr>
              <a:t>I</a:t>
            </a:r>
            <a:r>
              <a:rPr lang="en-US" sz="6000" b="1" dirty="0">
                <a:solidFill>
                  <a:srgbClr val="A365D1"/>
                </a:solidFill>
                <a:effectLst>
                  <a:outerShdw blurRad="38100" dist="38100" dir="2700000" algn="tl">
                    <a:srgbClr val="000000">
                      <a:alpha val="43137"/>
                    </a:srgbClr>
                  </a:outerShdw>
                </a:effectLst>
              </a:rPr>
              <a:t>N</a:t>
            </a:r>
            <a:r>
              <a:rPr lang="en-US" sz="6000" b="1" dirty="0">
                <a:solidFill>
                  <a:srgbClr val="72CC04"/>
                </a:solidFill>
                <a:effectLst>
                  <a:outerShdw blurRad="38100" dist="38100" dir="2700000" algn="tl">
                    <a:srgbClr val="000000">
                      <a:alpha val="43137"/>
                    </a:srgbClr>
                  </a:outerShdw>
                </a:effectLst>
              </a:rPr>
              <a:t>E</a:t>
            </a:r>
            <a:r>
              <a:rPr lang="en-US" sz="6000" b="1" dirty="0">
                <a:solidFill>
                  <a:srgbClr val="EE104F"/>
                </a:solidFill>
                <a:effectLst>
                  <a:outerShdw blurRad="38100" dist="38100" dir="2700000" algn="tl">
                    <a:srgbClr val="000000">
                      <a:alpha val="43137"/>
                    </a:srgbClr>
                  </a:outerShdw>
                </a:effectLst>
              </a:rPr>
              <a:t>T</a:t>
            </a:r>
            <a:r>
              <a:rPr lang="en-US" sz="6000" b="1" dirty="0">
                <a:solidFill>
                  <a:schemeClr val="accent2"/>
                </a:solidFill>
                <a:effectLst>
                  <a:outerShdw blurRad="38100" dist="38100" dir="2700000" algn="tl">
                    <a:srgbClr val="000000">
                      <a:alpha val="43137"/>
                    </a:srgbClr>
                  </a:outerShdw>
                </a:effectLst>
              </a:rPr>
              <a:t>E</a:t>
            </a:r>
            <a:r>
              <a:rPr lang="en-US" sz="6000" b="1" dirty="0">
                <a:solidFill>
                  <a:srgbClr val="F254F2"/>
                </a:solidFill>
                <a:effectLst>
                  <a:outerShdw blurRad="38100" dist="38100" dir="2700000" algn="tl">
                    <a:srgbClr val="000000">
                      <a:alpha val="43137"/>
                    </a:srgbClr>
                  </a:outerShdw>
                </a:effectLst>
              </a:rPr>
              <a:t>E</a:t>
            </a:r>
            <a:r>
              <a:rPr lang="en-US" sz="6000" b="1" dirty="0">
                <a:solidFill>
                  <a:srgbClr val="00B0F0"/>
                </a:solidFill>
                <a:effectLst>
                  <a:outerShdw blurRad="38100" dist="38100" dir="2700000" algn="tl">
                    <a:srgbClr val="000000">
                      <a:alpha val="43137"/>
                    </a:srgbClr>
                  </a:outerShdw>
                </a:effectLst>
              </a:rPr>
              <a:t>N</a:t>
            </a:r>
            <a:endParaRPr lang="pt-BR" sz="6000" b="1" dirty="0">
              <a:solidFill>
                <a:srgbClr val="53E618"/>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531334" y="976331"/>
            <a:ext cx="7163620" cy="1214700"/>
          </a:xfrm>
        </p:spPr>
        <p:txBody>
          <a:bodyPr>
            <a:noAutofit/>
          </a:bodyPr>
          <a:lstStyle/>
          <a:p>
            <a:pPr algn="just">
              <a:spcBef>
                <a:spcPts val="0"/>
              </a:spcBef>
            </a:pPr>
            <a:r>
              <a:rPr lang="pt-BR" sz="2500" b="1" dirty="0">
                <a:solidFill>
                  <a:schemeClr val="bg1"/>
                </a:solidFill>
              </a:rPr>
              <a:t>No que diz respeito a macroestratégia “garantir relevância social” marque V ou F:</a:t>
            </a:r>
          </a:p>
        </p:txBody>
      </p:sp>
      <p:sp>
        <p:nvSpPr>
          <p:cNvPr id="15" name="Retângulo 14">
            <a:extLst>
              <a:ext uri="{FF2B5EF4-FFF2-40B4-BE49-F238E27FC236}">
                <a16:creationId xmlns:a16="http://schemas.microsoft.com/office/drawing/2014/main" id="{DFBF8F54-4355-4697-8EAF-8B60031C37F6}"/>
              </a:ext>
            </a:extLst>
          </p:cNvPr>
          <p:cNvSpPr/>
          <p:nvPr/>
        </p:nvSpPr>
        <p:spPr>
          <a:xfrm>
            <a:off x="275416" y="2282537"/>
            <a:ext cx="9955262"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Aspectos</a:t>
            </a:r>
            <a:r>
              <a:rPr lang="en-US" sz="2400" b="1" dirty="0">
                <a:solidFill>
                  <a:schemeClr val="bg1"/>
                </a:solidFill>
              </a:rPr>
              <a:t> de </a:t>
            </a:r>
            <a:r>
              <a:rPr lang="en-US" sz="2400" b="1" dirty="0" err="1">
                <a:solidFill>
                  <a:schemeClr val="bg1"/>
                </a:solidFill>
              </a:rPr>
              <a:t>dominação</a:t>
            </a:r>
            <a:r>
              <a:rPr lang="en-US" sz="2400" b="1" dirty="0">
                <a:solidFill>
                  <a:schemeClr val="bg1"/>
                </a:solidFill>
              </a:rPr>
              <a:t> e </a:t>
            </a:r>
            <a:r>
              <a:rPr lang="en-US" sz="2400" b="1" dirty="0" err="1">
                <a:solidFill>
                  <a:schemeClr val="bg1"/>
                </a:solidFill>
              </a:rPr>
              <a:t>resistência</a:t>
            </a:r>
            <a:r>
              <a:rPr lang="en-US" sz="2400" b="1" dirty="0">
                <a:solidFill>
                  <a:schemeClr val="bg1"/>
                </a:solidFill>
              </a:rPr>
              <a:t> </a:t>
            </a:r>
            <a:r>
              <a:rPr lang="en-US" sz="2400" b="1" dirty="0" err="1">
                <a:solidFill>
                  <a:schemeClr val="bg1"/>
                </a:solidFill>
              </a:rPr>
              <a:t>não</a:t>
            </a:r>
            <a:r>
              <a:rPr lang="en-US" sz="2400" b="1" dirty="0">
                <a:solidFill>
                  <a:schemeClr val="bg1"/>
                </a:solidFill>
              </a:rPr>
              <a:t> </a:t>
            </a:r>
            <a:r>
              <a:rPr lang="en-US" sz="2400" b="1" dirty="0" err="1">
                <a:solidFill>
                  <a:schemeClr val="bg1"/>
                </a:solidFill>
              </a:rPr>
              <a:t>necessariamente</a:t>
            </a:r>
            <a:r>
              <a:rPr lang="en-US" sz="2400" b="1" dirty="0">
                <a:solidFill>
                  <a:schemeClr val="bg1"/>
                </a:solidFill>
              </a:rPr>
              <a:t> </a:t>
            </a:r>
            <a:r>
              <a:rPr lang="en-US" sz="2400" b="1" dirty="0" err="1">
                <a:solidFill>
                  <a:schemeClr val="bg1"/>
                </a:solidFill>
              </a:rPr>
              <a:t>podem</a:t>
            </a:r>
            <a:r>
              <a:rPr lang="en-US" sz="2400" b="1" dirty="0">
                <a:solidFill>
                  <a:schemeClr val="bg1"/>
                </a:solidFill>
              </a:rPr>
              <a:t> </a:t>
            </a:r>
            <a:r>
              <a:rPr lang="en-US" sz="2400" b="1" dirty="0" err="1">
                <a:solidFill>
                  <a:schemeClr val="bg1"/>
                </a:solidFill>
              </a:rPr>
              <a:t>moldar</a:t>
            </a:r>
            <a:r>
              <a:rPr lang="en-US" sz="2400" b="1" dirty="0">
                <a:solidFill>
                  <a:schemeClr val="bg1"/>
                </a:solidFill>
              </a:rPr>
              <a:t> o </a:t>
            </a:r>
            <a:r>
              <a:rPr lang="en-US" sz="2400" b="1" dirty="0" err="1">
                <a:solidFill>
                  <a:schemeClr val="bg1"/>
                </a:solidFill>
              </a:rPr>
              <a:t>discurso</a:t>
            </a:r>
            <a:r>
              <a:rPr lang="en-US" sz="2400" b="1" dirty="0">
                <a:solidFill>
                  <a:schemeClr val="bg1"/>
                </a:solidFill>
              </a:rPr>
              <a:t> de </a:t>
            </a:r>
            <a:r>
              <a:rPr lang="en-US" sz="2400" b="1" dirty="0" err="1">
                <a:solidFill>
                  <a:schemeClr val="bg1"/>
                </a:solidFill>
              </a:rPr>
              <a:t>sala</a:t>
            </a:r>
            <a:r>
              <a:rPr lang="en-US" sz="2400" b="1" dirty="0">
                <a:solidFill>
                  <a:schemeClr val="bg1"/>
                </a:solidFill>
              </a:rPr>
              <a:t> de aula. </a:t>
            </a:r>
            <a:endParaRPr lang="pt-BR" sz="2400" b="1" dirty="0">
              <a:solidFill>
                <a:schemeClr val="bg1"/>
              </a:solidFill>
            </a:endParaRPr>
          </a:p>
        </p:txBody>
      </p:sp>
      <p:sp>
        <p:nvSpPr>
          <p:cNvPr id="18" name="Retângulo 17">
            <a:extLst>
              <a:ext uri="{FF2B5EF4-FFF2-40B4-BE49-F238E27FC236}">
                <a16:creationId xmlns:a16="http://schemas.microsoft.com/office/drawing/2014/main" id="{5CA2243E-4866-4EE5-8704-B97276AF9543}"/>
              </a:ext>
            </a:extLst>
          </p:cNvPr>
          <p:cNvSpPr/>
          <p:nvPr/>
        </p:nvSpPr>
        <p:spPr>
          <a:xfrm>
            <a:off x="284177" y="3110784"/>
            <a:ext cx="9955262" cy="8261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Trabalhar</a:t>
            </a:r>
            <a:r>
              <a:rPr lang="en-US" sz="2400" b="1" dirty="0">
                <a:solidFill>
                  <a:schemeClr val="bg1"/>
                </a:solidFill>
              </a:rPr>
              <a:t> </a:t>
            </a:r>
            <a:r>
              <a:rPr lang="en-US" sz="2400" b="1" dirty="0" err="1">
                <a:solidFill>
                  <a:schemeClr val="bg1"/>
                </a:solidFill>
              </a:rPr>
              <a:t>os</a:t>
            </a:r>
            <a:r>
              <a:rPr lang="en-US" sz="2400" b="1" dirty="0">
                <a:solidFill>
                  <a:schemeClr val="bg1"/>
                </a:solidFill>
              </a:rPr>
              <a:t> </a:t>
            </a:r>
            <a:r>
              <a:rPr lang="en-US" sz="2400" b="1" dirty="0" err="1">
                <a:solidFill>
                  <a:schemeClr val="bg1"/>
                </a:solidFill>
              </a:rPr>
              <a:t>aspectos</a:t>
            </a:r>
            <a:r>
              <a:rPr lang="en-US" sz="2400" b="1" dirty="0">
                <a:solidFill>
                  <a:schemeClr val="bg1"/>
                </a:solidFill>
              </a:rPr>
              <a:t> de </a:t>
            </a:r>
            <a:r>
              <a:rPr lang="en-US" sz="2400" b="1" dirty="0" err="1">
                <a:solidFill>
                  <a:schemeClr val="bg1"/>
                </a:solidFill>
              </a:rPr>
              <a:t>dominação</a:t>
            </a:r>
            <a:r>
              <a:rPr lang="en-US" sz="2400" b="1" dirty="0">
                <a:solidFill>
                  <a:schemeClr val="bg1"/>
                </a:solidFill>
              </a:rPr>
              <a:t> e </a:t>
            </a:r>
            <a:r>
              <a:rPr lang="en-US" sz="2400" b="1" dirty="0" err="1">
                <a:solidFill>
                  <a:schemeClr val="bg1"/>
                </a:solidFill>
              </a:rPr>
              <a:t>resistência</a:t>
            </a:r>
            <a:r>
              <a:rPr lang="en-US" sz="2400" b="1" dirty="0">
                <a:solidFill>
                  <a:schemeClr val="bg1"/>
                </a:solidFill>
              </a:rPr>
              <a:t> </a:t>
            </a:r>
            <a:r>
              <a:rPr lang="en-US" sz="2400" b="1" dirty="0" err="1">
                <a:solidFill>
                  <a:schemeClr val="bg1"/>
                </a:solidFill>
              </a:rPr>
              <a:t>podem</a:t>
            </a:r>
            <a:r>
              <a:rPr lang="en-US" sz="2400" b="1" dirty="0">
                <a:solidFill>
                  <a:schemeClr val="bg1"/>
                </a:solidFill>
              </a:rPr>
              <a:t> </a:t>
            </a:r>
            <a:r>
              <a:rPr lang="en-US" sz="2400" b="1" dirty="0" err="1">
                <a:solidFill>
                  <a:schemeClr val="bg1"/>
                </a:solidFill>
              </a:rPr>
              <a:t>fazer</a:t>
            </a:r>
            <a:r>
              <a:rPr lang="en-US" sz="2400" b="1" dirty="0">
                <a:solidFill>
                  <a:schemeClr val="bg1"/>
                </a:solidFill>
              </a:rPr>
              <a:t> com que o Ensino de </a:t>
            </a:r>
            <a:r>
              <a:rPr lang="en-US" sz="2400" b="1" dirty="0" err="1">
                <a:solidFill>
                  <a:schemeClr val="bg1"/>
                </a:solidFill>
              </a:rPr>
              <a:t>língua</a:t>
            </a:r>
            <a:r>
              <a:rPr lang="en-US" sz="2400" b="1" dirty="0">
                <a:solidFill>
                  <a:schemeClr val="bg1"/>
                </a:solidFill>
              </a:rPr>
              <a:t> </a:t>
            </a:r>
            <a:r>
              <a:rPr lang="en-US" sz="2400" b="1" dirty="0" err="1">
                <a:solidFill>
                  <a:schemeClr val="bg1"/>
                </a:solidFill>
              </a:rPr>
              <a:t>estrangeira</a:t>
            </a:r>
            <a:r>
              <a:rPr lang="en-US" sz="2400" b="1" dirty="0">
                <a:solidFill>
                  <a:schemeClr val="bg1"/>
                </a:solidFill>
              </a:rPr>
              <a:t> </a:t>
            </a:r>
            <a:r>
              <a:rPr lang="en-US" sz="2400" b="1" dirty="0" err="1">
                <a:solidFill>
                  <a:schemeClr val="bg1"/>
                </a:solidFill>
              </a:rPr>
              <a:t>seja</a:t>
            </a:r>
            <a:r>
              <a:rPr lang="en-US" sz="2400" b="1" dirty="0">
                <a:solidFill>
                  <a:schemeClr val="bg1"/>
                </a:solidFill>
              </a:rPr>
              <a:t> </a:t>
            </a:r>
            <a:r>
              <a:rPr lang="en-US" sz="2400" b="1" dirty="0" err="1">
                <a:solidFill>
                  <a:schemeClr val="bg1"/>
                </a:solidFill>
              </a:rPr>
              <a:t>mais</a:t>
            </a:r>
            <a:r>
              <a:rPr lang="en-US" sz="2400" b="1" dirty="0">
                <a:solidFill>
                  <a:schemeClr val="bg1"/>
                </a:solidFill>
              </a:rPr>
              <a:t> </a:t>
            </a:r>
            <a:r>
              <a:rPr lang="en-US" sz="2400" b="1" dirty="0" err="1">
                <a:solidFill>
                  <a:schemeClr val="bg1"/>
                </a:solidFill>
              </a:rPr>
              <a:t>significativo</a:t>
            </a:r>
            <a:r>
              <a:rPr lang="en-US" sz="2400" b="1" dirty="0">
                <a:solidFill>
                  <a:schemeClr val="bg1"/>
                </a:solidFill>
              </a:rPr>
              <a:t>.</a:t>
            </a:r>
            <a:endParaRPr lang="pt-BR" sz="2400" b="1" dirty="0">
              <a:solidFill>
                <a:schemeClr val="bg1"/>
              </a:solidFill>
            </a:endParaRPr>
          </a:p>
        </p:txBody>
      </p:sp>
      <p:sp>
        <p:nvSpPr>
          <p:cNvPr id="17" name="Retângulo 16">
            <a:extLst>
              <a:ext uri="{FF2B5EF4-FFF2-40B4-BE49-F238E27FC236}">
                <a16:creationId xmlns:a16="http://schemas.microsoft.com/office/drawing/2014/main" id="{1B574BC9-BBFF-45D8-8117-39D8C0C2B248}"/>
              </a:ext>
            </a:extLst>
          </p:cNvPr>
          <p:cNvSpPr/>
          <p:nvPr/>
        </p:nvSpPr>
        <p:spPr>
          <a:xfrm>
            <a:off x="10532675" y="2282537"/>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1" name="Retângulo 20">
            <a:extLst>
              <a:ext uri="{FF2B5EF4-FFF2-40B4-BE49-F238E27FC236}">
                <a16:creationId xmlns:a16="http://schemas.microsoft.com/office/drawing/2014/main" id="{52D453E7-8094-4763-8027-EC5F8327446A}"/>
              </a:ext>
            </a:extLst>
          </p:cNvPr>
          <p:cNvSpPr/>
          <p:nvPr/>
        </p:nvSpPr>
        <p:spPr>
          <a:xfrm>
            <a:off x="11365127" y="2282537"/>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4" name="Retângulo 23">
            <a:extLst>
              <a:ext uri="{FF2B5EF4-FFF2-40B4-BE49-F238E27FC236}">
                <a16:creationId xmlns:a16="http://schemas.microsoft.com/office/drawing/2014/main" id="{DD860166-B194-4C1C-9D6C-5A151636FB9A}"/>
              </a:ext>
            </a:extLst>
          </p:cNvPr>
          <p:cNvSpPr/>
          <p:nvPr/>
        </p:nvSpPr>
        <p:spPr>
          <a:xfrm>
            <a:off x="10532675" y="4311961"/>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5" name="Retângulo 24">
            <a:extLst>
              <a:ext uri="{FF2B5EF4-FFF2-40B4-BE49-F238E27FC236}">
                <a16:creationId xmlns:a16="http://schemas.microsoft.com/office/drawing/2014/main" id="{E8DA948D-BADF-42C1-8EC2-2DF3BFED06DB}"/>
              </a:ext>
            </a:extLst>
          </p:cNvPr>
          <p:cNvSpPr/>
          <p:nvPr/>
        </p:nvSpPr>
        <p:spPr>
          <a:xfrm>
            <a:off x="11365127" y="4311961"/>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6" name="Retângulo 25">
            <a:extLst>
              <a:ext uri="{FF2B5EF4-FFF2-40B4-BE49-F238E27FC236}">
                <a16:creationId xmlns:a16="http://schemas.microsoft.com/office/drawing/2014/main" id="{1357791F-6A4B-4E5B-BF6C-D3F7E7662789}"/>
              </a:ext>
            </a:extLst>
          </p:cNvPr>
          <p:cNvSpPr/>
          <p:nvPr/>
        </p:nvSpPr>
        <p:spPr>
          <a:xfrm>
            <a:off x="10549357" y="5652092"/>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7" name="Retângulo 26">
            <a:extLst>
              <a:ext uri="{FF2B5EF4-FFF2-40B4-BE49-F238E27FC236}">
                <a16:creationId xmlns:a16="http://schemas.microsoft.com/office/drawing/2014/main" id="{90C09951-98DA-4FAC-B6F9-D78B80CCEB13}"/>
              </a:ext>
            </a:extLst>
          </p:cNvPr>
          <p:cNvSpPr/>
          <p:nvPr/>
        </p:nvSpPr>
        <p:spPr>
          <a:xfrm>
            <a:off x="11381809" y="5652092"/>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8" name="Retângulo 27">
            <a:extLst>
              <a:ext uri="{FF2B5EF4-FFF2-40B4-BE49-F238E27FC236}">
                <a16:creationId xmlns:a16="http://schemas.microsoft.com/office/drawing/2014/main" id="{E18A7A79-D104-4F48-9696-C126AC5DF2FA}"/>
              </a:ext>
            </a:extLst>
          </p:cNvPr>
          <p:cNvSpPr/>
          <p:nvPr/>
        </p:nvSpPr>
        <p:spPr>
          <a:xfrm>
            <a:off x="10522457" y="3137130"/>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9" name="Retângulo 28">
            <a:extLst>
              <a:ext uri="{FF2B5EF4-FFF2-40B4-BE49-F238E27FC236}">
                <a16:creationId xmlns:a16="http://schemas.microsoft.com/office/drawing/2014/main" id="{82DAF2D9-4659-4AC8-8EAE-F6C47EF5BBEC}"/>
              </a:ext>
            </a:extLst>
          </p:cNvPr>
          <p:cNvSpPr/>
          <p:nvPr/>
        </p:nvSpPr>
        <p:spPr>
          <a:xfrm>
            <a:off x="11354909" y="3137130"/>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30" name="Retângulo 29">
            <a:extLst>
              <a:ext uri="{FF2B5EF4-FFF2-40B4-BE49-F238E27FC236}">
                <a16:creationId xmlns:a16="http://schemas.microsoft.com/office/drawing/2014/main" id="{B59C73EF-B7D3-4A00-9879-2F8C45FDD9A7}"/>
              </a:ext>
            </a:extLst>
          </p:cNvPr>
          <p:cNvSpPr/>
          <p:nvPr/>
        </p:nvSpPr>
        <p:spPr>
          <a:xfrm>
            <a:off x="285821" y="4110150"/>
            <a:ext cx="9955262" cy="11597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Os</a:t>
            </a:r>
            <a:r>
              <a:rPr lang="en-US" sz="2400" b="1" dirty="0">
                <a:solidFill>
                  <a:schemeClr val="bg1"/>
                </a:solidFill>
              </a:rPr>
              <a:t> </a:t>
            </a:r>
            <a:r>
              <a:rPr lang="en-US" sz="2400" b="1" dirty="0" err="1">
                <a:solidFill>
                  <a:schemeClr val="bg1"/>
                </a:solidFill>
              </a:rPr>
              <a:t>objetivos</a:t>
            </a:r>
            <a:r>
              <a:rPr lang="en-US" sz="2400" b="1" dirty="0">
                <a:solidFill>
                  <a:schemeClr val="bg1"/>
                </a:solidFill>
              </a:rPr>
              <a:t> de </a:t>
            </a:r>
            <a:r>
              <a:rPr lang="en-US" sz="2400" b="1" dirty="0" err="1">
                <a:solidFill>
                  <a:schemeClr val="bg1"/>
                </a:solidFill>
              </a:rPr>
              <a:t>sala</a:t>
            </a:r>
            <a:r>
              <a:rPr lang="en-US" sz="2400" b="1" dirty="0">
                <a:solidFill>
                  <a:schemeClr val="bg1"/>
                </a:solidFill>
              </a:rPr>
              <a:t> de aula </a:t>
            </a:r>
            <a:r>
              <a:rPr lang="en-US" sz="2400" b="1" dirty="0" err="1">
                <a:solidFill>
                  <a:schemeClr val="bg1"/>
                </a:solidFill>
              </a:rPr>
              <a:t>bem</a:t>
            </a:r>
            <a:r>
              <a:rPr lang="en-US" sz="2400" b="1" dirty="0">
                <a:solidFill>
                  <a:schemeClr val="bg1"/>
                </a:solidFill>
              </a:rPr>
              <a:t> </a:t>
            </a:r>
            <a:r>
              <a:rPr lang="en-US" sz="2400" b="1" dirty="0" err="1">
                <a:solidFill>
                  <a:schemeClr val="bg1"/>
                </a:solidFill>
              </a:rPr>
              <a:t>como</a:t>
            </a:r>
            <a:r>
              <a:rPr lang="en-US" sz="2400" b="1" dirty="0">
                <a:solidFill>
                  <a:schemeClr val="bg1"/>
                </a:solidFill>
              </a:rPr>
              <a:t> as </a:t>
            </a:r>
            <a:r>
              <a:rPr lang="en-US" sz="2400" b="1" dirty="0" err="1">
                <a:solidFill>
                  <a:schemeClr val="bg1"/>
                </a:solidFill>
              </a:rPr>
              <a:t>atitudes</a:t>
            </a:r>
            <a:r>
              <a:rPr lang="en-US" sz="2400" b="1" dirty="0">
                <a:solidFill>
                  <a:schemeClr val="bg1"/>
                </a:solidFill>
              </a:rPr>
              <a:t> (de </a:t>
            </a:r>
            <a:r>
              <a:rPr lang="en-US" sz="2400" b="1" dirty="0" err="1">
                <a:solidFill>
                  <a:schemeClr val="bg1"/>
                </a:solidFill>
              </a:rPr>
              <a:t>alunos</a:t>
            </a:r>
            <a:r>
              <a:rPr lang="en-US" sz="2400" b="1" dirty="0">
                <a:solidFill>
                  <a:schemeClr val="bg1"/>
                </a:solidFill>
              </a:rPr>
              <a:t> e </a:t>
            </a:r>
            <a:r>
              <a:rPr lang="en-US" sz="2400" b="1" dirty="0" err="1">
                <a:solidFill>
                  <a:schemeClr val="bg1"/>
                </a:solidFill>
              </a:rPr>
              <a:t>professores</a:t>
            </a:r>
            <a:r>
              <a:rPr lang="en-US" sz="2400" b="1" dirty="0">
                <a:solidFill>
                  <a:schemeClr val="bg1"/>
                </a:solidFill>
              </a:rPr>
              <a:t>) </a:t>
            </a:r>
            <a:r>
              <a:rPr lang="en-US" sz="2400" b="1" dirty="0" err="1">
                <a:solidFill>
                  <a:schemeClr val="bg1"/>
                </a:solidFill>
              </a:rPr>
              <a:t>podem</a:t>
            </a:r>
            <a:r>
              <a:rPr lang="en-US" sz="2400" b="1" dirty="0">
                <a:solidFill>
                  <a:schemeClr val="bg1"/>
                </a:solidFill>
              </a:rPr>
              <a:t> ser </a:t>
            </a:r>
            <a:r>
              <a:rPr lang="en-US" sz="2400" b="1" dirty="0" err="1">
                <a:solidFill>
                  <a:schemeClr val="bg1"/>
                </a:solidFill>
              </a:rPr>
              <a:t>afetados</a:t>
            </a:r>
            <a:r>
              <a:rPr lang="en-US" sz="2400" b="1" dirty="0">
                <a:solidFill>
                  <a:schemeClr val="bg1"/>
                </a:solidFill>
              </a:rPr>
              <a:t> por </a:t>
            </a:r>
            <a:r>
              <a:rPr lang="en-US" sz="2400" b="1" dirty="0" err="1">
                <a:solidFill>
                  <a:schemeClr val="bg1"/>
                </a:solidFill>
              </a:rPr>
              <a:t>questões</a:t>
            </a:r>
            <a:r>
              <a:rPr lang="en-US" sz="2400" b="1" dirty="0">
                <a:solidFill>
                  <a:schemeClr val="bg1"/>
                </a:solidFill>
              </a:rPr>
              <a:t> socio-</a:t>
            </a:r>
            <a:r>
              <a:rPr lang="en-US" sz="2400" b="1" dirty="0" err="1">
                <a:solidFill>
                  <a:schemeClr val="bg1"/>
                </a:solidFill>
              </a:rPr>
              <a:t>políticas</a:t>
            </a:r>
            <a:r>
              <a:rPr lang="en-US" sz="2400" b="1" dirty="0">
                <a:solidFill>
                  <a:schemeClr val="bg1"/>
                </a:solidFill>
              </a:rPr>
              <a:t> e </a:t>
            </a:r>
            <a:r>
              <a:rPr lang="en-US" sz="2400" b="1" dirty="0" err="1">
                <a:solidFill>
                  <a:schemeClr val="bg1"/>
                </a:solidFill>
              </a:rPr>
              <a:t>historico-econômicas</a:t>
            </a:r>
            <a:r>
              <a:rPr lang="en-US" sz="2400" b="1" dirty="0">
                <a:solidFill>
                  <a:schemeClr val="bg1"/>
                </a:solidFill>
              </a:rPr>
              <a:t> </a:t>
            </a:r>
            <a:r>
              <a:rPr lang="en-US" sz="2400" b="1" dirty="0" err="1">
                <a:solidFill>
                  <a:schemeClr val="bg1"/>
                </a:solidFill>
              </a:rPr>
              <a:t>mais</a:t>
            </a:r>
            <a:r>
              <a:rPr lang="en-US" sz="2400" b="1" dirty="0">
                <a:solidFill>
                  <a:schemeClr val="bg1"/>
                </a:solidFill>
              </a:rPr>
              <a:t> </a:t>
            </a:r>
            <a:r>
              <a:rPr lang="en-US" sz="2400" b="1" dirty="0" err="1">
                <a:solidFill>
                  <a:schemeClr val="bg1"/>
                </a:solidFill>
              </a:rPr>
              <a:t>amplas</a:t>
            </a:r>
            <a:r>
              <a:rPr lang="en-US" sz="2400" b="1" dirty="0">
                <a:solidFill>
                  <a:schemeClr val="bg1"/>
                </a:solidFill>
              </a:rPr>
              <a:t>. </a:t>
            </a:r>
            <a:endParaRPr lang="pt-BR" sz="2400" b="1" dirty="0">
              <a:solidFill>
                <a:schemeClr val="bg1"/>
              </a:solidFill>
            </a:endParaRPr>
          </a:p>
        </p:txBody>
      </p:sp>
      <p:sp>
        <p:nvSpPr>
          <p:cNvPr id="31" name="Retângulo 30">
            <a:extLst>
              <a:ext uri="{FF2B5EF4-FFF2-40B4-BE49-F238E27FC236}">
                <a16:creationId xmlns:a16="http://schemas.microsoft.com/office/drawing/2014/main" id="{3C28E052-3016-449A-8779-B9882416EF5F}"/>
              </a:ext>
            </a:extLst>
          </p:cNvPr>
          <p:cNvSpPr/>
          <p:nvPr/>
        </p:nvSpPr>
        <p:spPr>
          <a:xfrm>
            <a:off x="315173" y="5443144"/>
            <a:ext cx="9955262" cy="11597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Aspectos</a:t>
            </a:r>
            <a:r>
              <a:rPr lang="en-US" sz="2400" b="1" dirty="0">
                <a:solidFill>
                  <a:schemeClr val="bg1"/>
                </a:solidFill>
              </a:rPr>
              <a:t> </a:t>
            </a:r>
            <a:r>
              <a:rPr lang="en-US" sz="2400" b="1" dirty="0" err="1">
                <a:solidFill>
                  <a:schemeClr val="bg1"/>
                </a:solidFill>
              </a:rPr>
              <a:t>pessoais</a:t>
            </a:r>
            <a:r>
              <a:rPr lang="en-US" sz="2400" b="1" dirty="0">
                <a:solidFill>
                  <a:schemeClr val="bg1"/>
                </a:solidFill>
              </a:rPr>
              <a:t> e da </a:t>
            </a:r>
            <a:r>
              <a:rPr lang="en-US" sz="2400" b="1" dirty="0" err="1">
                <a:solidFill>
                  <a:schemeClr val="bg1"/>
                </a:solidFill>
              </a:rPr>
              <a:t>comunidade</a:t>
            </a:r>
            <a:r>
              <a:rPr lang="en-US" sz="2400" b="1" dirty="0">
                <a:solidFill>
                  <a:schemeClr val="bg1"/>
                </a:solidFill>
              </a:rPr>
              <a:t> no </a:t>
            </a:r>
            <a:r>
              <a:rPr lang="en-US" sz="2400" b="1" dirty="0" err="1">
                <a:solidFill>
                  <a:schemeClr val="bg1"/>
                </a:solidFill>
              </a:rPr>
              <a:t>entorno</a:t>
            </a:r>
            <a:r>
              <a:rPr lang="en-US" sz="2400" b="1" dirty="0">
                <a:solidFill>
                  <a:schemeClr val="bg1"/>
                </a:solidFill>
              </a:rPr>
              <a:t> da </a:t>
            </a:r>
            <a:r>
              <a:rPr lang="en-US" sz="2400" b="1" dirty="0" err="1">
                <a:solidFill>
                  <a:schemeClr val="bg1"/>
                </a:solidFill>
              </a:rPr>
              <a:t>escola</a:t>
            </a:r>
            <a:r>
              <a:rPr lang="en-US" sz="2400" b="1" dirty="0">
                <a:solidFill>
                  <a:schemeClr val="bg1"/>
                </a:solidFill>
              </a:rPr>
              <a:t> </a:t>
            </a:r>
            <a:r>
              <a:rPr lang="en-US" sz="2400" b="1" dirty="0" err="1">
                <a:solidFill>
                  <a:schemeClr val="bg1"/>
                </a:solidFill>
              </a:rPr>
              <a:t>não</a:t>
            </a:r>
            <a:r>
              <a:rPr lang="en-US" sz="2400" b="1" dirty="0">
                <a:solidFill>
                  <a:schemeClr val="bg1"/>
                </a:solidFill>
              </a:rPr>
              <a:t> </a:t>
            </a:r>
            <a:r>
              <a:rPr lang="en-US" sz="2400" b="1" dirty="0" err="1">
                <a:solidFill>
                  <a:schemeClr val="bg1"/>
                </a:solidFill>
              </a:rPr>
              <a:t>são</a:t>
            </a:r>
            <a:r>
              <a:rPr lang="en-US" sz="2400" b="1" dirty="0">
                <a:solidFill>
                  <a:schemeClr val="bg1"/>
                </a:solidFill>
              </a:rPr>
              <a:t> </a:t>
            </a:r>
            <a:r>
              <a:rPr lang="en-US" sz="2400" b="1" dirty="0" err="1">
                <a:solidFill>
                  <a:schemeClr val="bg1"/>
                </a:solidFill>
              </a:rPr>
              <a:t>relevantes</a:t>
            </a:r>
            <a:r>
              <a:rPr lang="en-US" sz="2400" b="1" dirty="0">
                <a:solidFill>
                  <a:schemeClr val="bg1"/>
                </a:solidFill>
              </a:rPr>
              <a:t> para a </a:t>
            </a:r>
            <a:r>
              <a:rPr lang="en-US" sz="2400" b="1" dirty="0" err="1">
                <a:solidFill>
                  <a:schemeClr val="bg1"/>
                </a:solidFill>
              </a:rPr>
              <a:t>teoria</a:t>
            </a:r>
            <a:r>
              <a:rPr lang="en-US" sz="2400" b="1" dirty="0">
                <a:solidFill>
                  <a:schemeClr val="bg1"/>
                </a:solidFill>
              </a:rPr>
              <a:t> </a:t>
            </a:r>
            <a:r>
              <a:rPr lang="en-US" sz="2400" b="1" dirty="0" err="1">
                <a:solidFill>
                  <a:schemeClr val="bg1"/>
                </a:solidFill>
              </a:rPr>
              <a:t>pós-método</a:t>
            </a:r>
            <a:r>
              <a:rPr lang="en-US" sz="2400" b="1" dirty="0">
                <a:solidFill>
                  <a:schemeClr val="bg1"/>
                </a:solidFill>
              </a:rPr>
              <a:t> para o Ensino de </a:t>
            </a:r>
            <a:r>
              <a:rPr lang="en-US" sz="2400" b="1" dirty="0" err="1">
                <a:solidFill>
                  <a:schemeClr val="bg1"/>
                </a:solidFill>
              </a:rPr>
              <a:t>língua</a:t>
            </a:r>
            <a:r>
              <a:rPr lang="en-US" sz="2400" b="1" dirty="0">
                <a:solidFill>
                  <a:schemeClr val="bg1"/>
                </a:solidFill>
              </a:rPr>
              <a:t> </a:t>
            </a:r>
            <a:r>
              <a:rPr lang="en-US" sz="2400" b="1" dirty="0" err="1">
                <a:solidFill>
                  <a:schemeClr val="bg1"/>
                </a:solidFill>
              </a:rPr>
              <a:t>estrangeira</a:t>
            </a:r>
            <a:r>
              <a:rPr lang="en-US" sz="2400" b="1" dirty="0">
                <a:solidFill>
                  <a:schemeClr val="bg1"/>
                </a:solidFill>
              </a:rPr>
              <a:t>.</a:t>
            </a:r>
            <a:endParaRPr lang="pt-BR" sz="2400" b="1" dirty="0">
              <a:solidFill>
                <a:schemeClr val="bg1"/>
              </a:solidFill>
            </a:endParaRPr>
          </a:p>
        </p:txBody>
      </p:sp>
    </p:spTree>
    <p:extLst>
      <p:ext uri="{BB962C8B-B14F-4D97-AF65-F5344CB8AC3E}">
        <p14:creationId xmlns:p14="http://schemas.microsoft.com/office/powerpoint/2010/main" val="2124816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442965" y="4033"/>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254F2"/>
                </a:solidFill>
                <a:effectLst>
                  <a:outerShdw blurRad="38100" dist="38100" dir="2700000" algn="tl">
                    <a:srgbClr val="000000">
                      <a:alpha val="43137"/>
                    </a:srgbClr>
                  </a:outerShdw>
                </a:effectLst>
              </a:rPr>
              <a:t>T</a:t>
            </a:r>
            <a:r>
              <a:rPr lang="en-US" sz="6000" b="1" dirty="0">
                <a:solidFill>
                  <a:srgbClr val="00B0F0"/>
                </a:solidFill>
                <a:effectLst>
                  <a:outerShdw blurRad="38100" dist="38100" dir="2700000" algn="tl">
                    <a:srgbClr val="000000">
                      <a:alpha val="43137"/>
                    </a:srgbClr>
                  </a:outerShdw>
                </a:effectLst>
              </a:rPr>
              <a:t>W</a:t>
            </a:r>
            <a:r>
              <a:rPr lang="en-US" sz="6000" b="1" dirty="0">
                <a:solidFill>
                  <a:srgbClr val="72CC04"/>
                </a:solidFill>
                <a:effectLst>
                  <a:outerShdw blurRad="38100" dist="38100" dir="2700000" algn="tl">
                    <a:srgbClr val="000000">
                      <a:alpha val="43137"/>
                    </a:srgbClr>
                  </a:outerShdw>
                </a:effectLst>
              </a:rPr>
              <a:t>E</a:t>
            </a:r>
            <a:r>
              <a:rPr lang="en-US" sz="6000" b="1" dirty="0">
                <a:solidFill>
                  <a:srgbClr val="A365D1"/>
                </a:solidFill>
                <a:effectLst>
                  <a:outerShdw blurRad="38100" dist="38100" dir="2700000" algn="tl">
                    <a:srgbClr val="000000">
                      <a:alpha val="43137"/>
                    </a:srgbClr>
                  </a:outerShdw>
                </a:effectLst>
              </a:rPr>
              <a:t>N</a:t>
            </a:r>
            <a:r>
              <a:rPr lang="en-US" sz="6000" b="1" dirty="0">
                <a:solidFill>
                  <a:srgbClr val="EE104F"/>
                </a:solidFill>
                <a:effectLst>
                  <a:outerShdw blurRad="38100" dist="38100" dir="2700000" algn="tl">
                    <a:srgbClr val="000000">
                      <a:alpha val="43137"/>
                    </a:srgbClr>
                  </a:outerShdw>
                </a:effectLst>
              </a:rPr>
              <a:t>T</a:t>
            </a:r>
            <a:r>
              <a:rPr lang="en-US" sz="6000" b="1" dirty="0">
                <a:solidFill>
                  <a:schemeClr val="bg1"/>
                </a:solidFill>
                <a:effectLst>
                  <a:outerShdw blurRad="38100" dist="38100" dir="2700000" algn="tl">
                    <a:srgbClr val="000000">
                      <a:alpha val="43137"/>
                    </a:srgbClr>
                  </a:outerShdw>
                </a:effectLst>
              </a:rPr>
              <a:t>Y</a:t>
            </a:r>
            <a:endParaRPr lang="pt-BR" sz="6000" b="1" dirty="0">
              <a:solidFill>
                <a:schemeClr val="bg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531334" y="976331"/>
            <a:ext cx="7163620" cy="1214700"/>
          </a:xfrm>
        </p:spPr>
        <p:txBody>
          <a:bodyPr>
            <a:noAutofit/>
          </a:bodyPr>
          <a:lstStyle/>
          <a:p>
            <a:pPr algn="just">
              <a:spcBef>
                <a:spcPts val="0"/>
              </a:spcBef>
            </a:pPr>
            <a:r>
              <a:rPr lang="pt-BR" sz="2500" b="1" dirty="0">
                <a:solidFill>
                  <a:schemeClr val="bg1"/>
                </a:solidFill>
              </a:rPr>
              <a:t>Para o autor uma variação linguística se torna “padrão” por diversos aspectos, </a:t>
            </a:r>
            <a:r>
              <a:rPr lang="pt-BR" sz="2500" b="1" dirty="0">
                <a:solidFill>
                  <a:schemeClr val="tx1"/>
                </a:solidFill>
                <a:highlight>
                  <a:srgbClr val="FFFF00"/>
                </a:highlight>
              </a:rPr>
              <a:t>EXCETO</a:t>
            </a:r>
            <a:r>
              <a:rPr lang="pt-BR" sz="2500" b="1" dirty="0">
                <a:solidFill>
                  <a:schemeClr val="bg1"/>
                </a:solidFill>
              </a:rPr>
              <a:t>:</a:t>
            </a:r>
          </a:p>
        </p:txBody>
      </p:sp>
      <p:sp>
        <p:nvSpPr>
          <p:cNvPr id="30" name="Retângulo 29">
            <a:extLst>
              <a:ext uri="{FF2B5EF4-FFF2-40B4-BE49-F238E27FC236}">
                <a16:creationId xmlns:a16="http://schemas.microsoft.com/office/drawing/2014/main" id="{B59C73EF-B7D3-4A00-9879-2F8C45FDD9A7}"/>
              </a:ext>
            </a:extLst>
          </p:cNvPr>
          <p:cNvSpPr/>
          <p:nvPr/>
        </p:nvSpPr>
        <p:spPr>
          <a:xfrm>
            <a:off x="452100" y="3261747"/>
            <a:ext cx="10135256" cy="7455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Por ser </a:t>
            </a:r>
            <a:r>
              <a:rPr lang="en-US" sz="2400" b="1" dirty="0" err="1">
                <a:solidFill>
                  <a:schemeClr val="bg1"/>
                </a:solidFill>
              </a:rPr>
              <a:t>uma</a:t>
            </a:r>
            <a:r>
              <a:rPr lang="en-US" sz="2400" b="1" dirty="0">
                <a:solidFill>
                  <a:schemeClr val="bg1"/>
                </a:solidFill>
              </a:rPr>
              <a:t> </a:t>
            </a:r>
            <a:r>
              <a:rPr lang="en-US" sz="2400" b="1" dirty="0" err="1">
                <a:solidFill>
                  <a:schemeClr val="bg1"/>
                </a:solidFill>
              </a:rPr>
              <a:t>língua</a:t>
            </a:r>
            <a:r>
              <a:rPr lang="en-US" sz="2400" b="1" dirty="0">
                <a:solidFill>
                  <a:schemeClr val="bg1"/>
                </a:solidFill>
              </a:rPr>
              <a:t> </a:t>
            </a:r>
            <a:r>
              <a:rPr lang="en-US" sz="2400" b="1" dirty="0" err="1">
                <a:solidFill>
                  <a:schemeClr val="bg1"/>
                </a:solidFill>
              </a:rPr>
              <a:t>mais</a:t>
            </a:r>
            <a:r>
              <a:rPr lang="en-US" sz="2400" b="1" dirty="0">
                <a:solidFill>
                  <a:schemeClr val="bg1"/>
                </a:solidFill>
              </a:rPr>
              <a:t> </a:t>
            </a:r>
            <a:r>
              <a:rPr lang="en-US" sz="2400" b="1" dirty="0" err="1">
                <a:solidFill>
                  <a:schemeClr val="bg1"/>
                </a:solidFill>
              </a:rPr>
              <a:t>correta</a:t>
            </a:r>
            <a:r>
              <a:rPr lang="en-US" sz="2400" b="1" dirty="0">
                <a:solidFill>
                  <a:schemeClr val="bg1"/>
                </a:solidFill>
              </a:rPr>
              <a:t> e de </a:t>
            </a:r>
            <a:r>
              <a:rPr lang="en-US" sz="2400" b="1" dirty="0" err="1">
                <a:solidFill>
                  <a:schemeClr val="bg1"/>
                </a:solidFill>
              </a:rPr>
              <a:t>aspectos</a:t>
            </a:r>
            <a:r>
              <a:rPr lang="en-US" sz="2400" b="1" dirty="0">
                <a:solidFill>
                  <a:schemeClr val="bg1"/>
                </a:solidFill>
              </a:rPr>
              <a:t> </a:t>
            </a:r>
            <a:r>
              <a:rPr lang="en-US" sz="2400" b="1" dirty="0" err="1">
                <a:solidFill>
                  <a:schemeClr val="bg1"/>
                </a:solidFill>
              </a:rPr>
              <a:t>linguísticos</a:t>
            </a:r>
            <a:r>
              <a:rPr lang="en-US" sz="2400" b="1" dirty="0">
                <a:solidFill>
                  <a:schemeClr val="bg1"/>
                </a:solidFill>
              </a:rPr>
              <a:t> </a:t>
            </a:r>
            <a:r>
              <a:rPr lang="en-US" sz="2400" b="1" dirty="0" err="1">
                <a:solidFill>
                  <a:schemeClr val="bg1"/>
                </a:solidFill>
              </a:rPr>
              <a:t>superiores</a:t>
            </a:r>
            <a:r>
              <a:rPr lang="en-US" sz="2400" b="1" dirty="0">
                <a:solidFill>
                  <a:schemeClr val="bg1"/>
                </a:solidFill>
              </a:rPr>
              <a:t> a </a:t>
            </a:r>
            <a:r>
              <a:rPr lang="en-US" sz="2400" b="1" dirty="0" err="1">
                <a:solidFill>
                  <a:schemeClr val="bg1"/>
                </a:solidFill>
              </a:rPr>
              <a:t>outras</a:t>
            </a:r>
            <a:r>
              <a:rPr lang="en-US" sz="2400" b="1" dirty="0">
                <a:solidFill>
                  <a:schemeClr val="bg1"/>
                </a:solidFill>
              </a:rPr>
              <a:t> </a:t>
            </a:r>
            <a:r>
              <a:rPr lang="en-US" sz="2400" b="1" dirty="0" err="1">
                <a:solidFill>
                  <a:schemeClr val="bg1"/>
                </a:solidFill>
              </a:rPr>
              <a:t>línguas</a:t>
            </a:r>
            <a:r>
              <a:rPr lang="en-US" sz="2400" b="1" dirty="0">
                <a:solidFill>
                  <a:schemeClr val="bg1"/>
                </a:solidFill>
              </a:rPr>
              <a:t> – por ser </a:t>
            </a:r>
            <a:r>
              <a:rPr lang="en-US" sz="2400" b="1" dirty="0" err="1">
                <a:solidFill>
                  <a:schemeClr val="bg1"/>
                </a:solidFill>
              </a:rPr>
              <a:t>mais</a:t>
            </a:r>
            <a:r>
              <a:rPr lang="en-US" sz="2400" b="1" dirty="0">
                <a:solidFill>
                  <a:schemeClr val="bg1"/>
                </a:solidFill>
              </a:rPr>
              <a:t> </a:t>
            </a:r>
            <a:r>
              <a:rPr lang="en-US" sz="2400" b="1" dirty="0" err="1">
                <a:solidFill>
                  <a:schemeClr val="bg1"/>
                </a:solidFill>
              </a:rPr>
              <a:t>fácil</a:t>
            </a:r>
            <a:r>
              <a:rPr lang="en-US" sz="2400" b="1" dirty="0">
                <a:solidFill>
                  <a:schemeClr val="bg1"/>
                </a:solidFill>
              </a:rPr>
              <a:t> e </a:t>
            </a:r>
            <a:r>
              <a:rPr lang="en-US" sz="2400" b="1" dirty="0" err="1">
                <a:solidFill>
                  <a:schemeClr val="bg1"/>
                </a:solidFill>
              </a:rPr>
              <a:t>comercial</a:t>
            </a:r>
            <a:r>
              <a:rPr lang="en-US" sz="2400" b="1" dirty="0">
                <a:solidFill>
                  <a:schemeClr val="bg1"/>
                </a:solidFill>
              </a:rPr>
              <a:t>.</a:t>
            </a:r>
            <a:endParaRPr lang="pt-BR" sz="2400" b="1" dirty="0">
              <a:solidFill>
                <a:schemeClr val="bg1"/>
              </a:solidFill>
            </a:endParaRPr>
          </a:p>
        </p:txBody>
      </p:sp>
      <p:sp>
        <p:nvSpPr>
          <p:cNvPr id="23" name="Retângulo 22">
            <a:extLst>
              <a:ext uri="{FF2B5EF4-FFF2-40B4-BE49-F238E27FC236}">
                <a16:creationId xmlns:a16="http://schemas.microsoft.com/office/drawing/2014/main" id="{5AAAB566-A8EB-4A16-A541-D90B453F3AB5}"/>
              </a:ext>
            </a:extLst>
          </p:cNvPr>
          <p:cNvSpPr/>
          <p:nvPr/>
        </p:nvSpPr>
        <p:spPr>
          <a:xfrm>
            <a:off x="439978" y="2409681"/>
            <a:ext cx="10135255" cy="7455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Por ser </a:t>
            </a:r>
            <a:r>
              <a:rPr lang="en-US" sz="2400" b="1" dirty="0" err="1">
                <a:solidFill>
                  <a:schemeClr val="bg1"/>
                </a:solidFill>
              </a:rPr>
              <a:t>falada</a:t>
            </a:r>
            <a:r>
              <a:rPr lang="en-US" sz="2400" b="1" dirty="0">
                <a:solidFill>
                  <a:schemeClr val="bg1"/>
                </a:solidFill>
              </a:rPr>
              <a:t> por </a:t>
            </a:r>
            <a:r>
              <a:rPr lang="en-US" sz="2400" b="1" dirty="0" err="1">
                <a:solidFill>
                  <a:schemeClr val="bg1"/>
                </a:solidFill>
              </a:rPr>
              <a:t>países</a:t>
            </a:r>
            <a:r>
              <a:rPr lang="en-US" sz="2400" b="1" dirty="0">
                <a:solidFill>
                  <a:schemeClr val="bg1"/>
                </a:solidFill>
              </a:rPr>
              <a:t> que </a:t>
            </a:r>
            <a:r>
              <a:rPr lang="en-US" sz="2400" b="1" dirty="0" err="1">
                <a:solidFill>
                  <a:schemeClr val="bg1"/>
                </a:solidFill>
              </a:rPr>
              <a:t>controlam</a:t>
            </a:r>
            <a:r>
              <a:rPr lang="en-US" sz="2400" b="1" dirty="0">
                <a:solidFill>
                  <a:schemeClr val="bg1"/>
                </a:solidFill>
              </a:rPr>
              <a:t> o </a:t>
            </a:r>
            <a:r>
              <a:rPr lang="en-US" sz="2400" b="1" dirty="0" err="1">
                <a:solidFill>
                  <a:schemeClr val="bg1"/>
                </a:solidFill>
              </a:rPr>
              <a:t>poder</a:t>
            </a:r>
            <a:r>
              <a:rPr lang="en-US" sz="2400" b="1" dirty="0">
                <a:solidFill>
                  <a:schemeClr val="bg1"/>
                </a:solidFill>
              </a:rPr>
              <a:t> politico e </a:t>
            </a:r>
            <a:r>
              <a:rPr lang="en-US" sz="2400" b="1" dirty="0" err="1">
                <a:solidFill>
                  <a:schemeClr val="bg1"/>
                </a:solidFill>
              </a:rPr>
              <a:t>econômico</a:t>
            </a:r>
            <a:r>
              <a:rPr lang="en-US" sz="2400" b="1" dirty="0">
                <a:solidFill>
                  <a:schemeClr val="bg1"/>
                </a:solidFill>
              </a:rPr>
              <a:t> no </a:t>
            </a:r>
            <a:r>
              <a:rPr lang="en-US" sz="2400" b="1" dirty="0" err="1">
                <a:solidFill>
                  <a:schemeClr val="bg1"/>
                </a:solidFill>
              </a:rPr>
              <a:t>mundo</a:t>
            </a:r>
            <a:r>
              <a:rPr lang="en-US" sz="2400" b="1" dirty="0">
                <a:solidFill>
                  <a:schemeClr val="bg1"/>
                </a:solidFill>
              </a:rPr>
              <a:t>. </a:t>
            </a:r>
            <a:endParaRPr lang="pt-BR" sz="2400" dirty="0">
              <a:solidFill>
                <a:schemeClr val="bg1"/>
              </a:solidFill>
            </a:endParaRPr>
          </a:p>
        </p:txBody>
      </p:sp>
      <p:sp>
        <p:nvSpPr>
          <p:cNvPr id="32" name="Retângulo 31">
            <a:extLst>
              <a:ext uri="{FF2B5EF4-FFF2-40B4-BE49-F238E27FC236}">
                <a16:creationId xmlns:a16="http://schemas.microsoft.com/office/drawing/2014/main" id="{40B6798A-EAB6-41CB-A3B2-5B40D6B43F2D}"/>
              </a:ext>
            </a:extLst>
          </p:cNvPr>
          <p:cNvSpPr/>
          <p:nvPr/>
        </p:nvSpPr>
        <p:spPr>
          <a:xfrm>
            <a:off x="439977" y="4123497"/>
            <a:ext cx="10135256" cy="10497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Por tratar-se de um processo colonialista, no qual as nações colonizadoras dominam através também da língua, não aceitando a língua dos “colonizados” como língua padrão. </a:t>
            </a:r>
          </a:p>
        </p:txBody>
      </p:sp>
      <p:sp>
        <p:nvSpPr>
          <p:cNvPr id="33" name="Retângulo 32">
            <a:extLst>
              <a:ext uri="{FF2B5EF4-FFF2-40B4-BE49-F238E27FC236}">
                <a16:creationId xmlns:a16="http://schemas.microsoft.com/office/drawing/2014/main" id="{42107B26-5124-4488-B7B8-17DC8C921B4C}"/>
              </a:ext>
            </a:extLst>
          </p:cNvPr>
          <p:cNvSpPr/>
          <p:nvPr/>
        </p:nvSpPr>
        <p:spPr>
          <a:xfrm>
            <a:off x="464222" y="5342024"/>
            <a:ext cx="10135256" cy="11912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Por utilizarem o discurso de que a língua do colonizado tem “impurezas” e sob este pretexto faz juízo de valor da língua de países imperialistas como sendo uma língua melhor, mais bonita.</a:t>
            </a:r>
          </a:p>
        </p:txBody>
      </p:sp>
    </p:spTree>
    <p:extLst>
      <p:ext uri="{BB962C8B-B14F-4D97-AF65-F5344CB8AC3E}">
        <p14:creationId xmlns:p14="http://schemas.microsoft.com/office/powerpoint/2010/main" val="49121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442965" y="4033"/>
            <a:ext cx="9261797" cy="940905"/>
          </a:xfrm>
        </p:spPr>
        <p:txBody>
          <a:bodyPr>
            <a:noAutofit/>
          </a:bodyPr>
          <a:lstStyle/>
          <a:p>
            <a:r>
              <a:rPr lang="en-US" sz="5500" b="1" dirty="0">
                <a:solidFill>
                  <a:schemeClr val="bg1"/>
                </a:solidFill>
                <a:effectLst>
                  <a:outerShdw blurRad="38100" dist="38100" dir="2700000" algn="tl">
                    <a:srgbClr val="000000">
                      <a:alpha val="43137"/>
                    </a:srgbClr>
                  </a:outerShdw>
                </a:effectLst>
              </a:rPr>
              <a:t>Q</a:t>
            </a:r>
            <a:r>
              <a:rPr lang="en-US" sz="5500" b="1" dirty="0">
                <a:solidFill>
                  <a:srgbClr val="0066FF"/>
                </a:solidFill>
                <a:effectLst>
                  <a:outerShdw blurRad="38100" dist="38100" dir="2700000" algn="tl">
                    <a:srgbClr val="000000">
                      <a:alpha val="43137"/>
                    </a:srgbClr>
                  </a:outerShdw>
                </a:effectLst>
              </a:rPr>
              <a:t>U</a:t>
            </a:r>
            <a:r>
              <a:rPr lang="en-US" sz="5500" b="1" dirty="0">
                <a:solidFill>
                  <a:srgbClr val="FF0000"/>
                </a:solidFill>
                <a:effectLst>
                  <a:outerShdw blurRad="38100" dist="38100" dir="2700000" algn="tl">
                    <a:srgbClr val="000000">
                      <a:alpha val="43137"/>
                    </a:srgbClr>
                  </a:outerShdw>
                </a:effectLst>
              </a:rPr>
              <a:t>E</a:t>
            </a:r>
            <a:r>
              <a:rPr lang="en-US" sz="5500" b="1" dirty="0">
                <a:solidFill>
                  <a:schemeClr val="bg2">
                    <a:lumMod val="50000"/>
                  </a:schemeClr>
                </a:solidFill>
                <a:effectLst>
                  <a:outerShdw blurRad="38100" dist="38100" dir="2700000" algn="tl">
                    <a:srgbClr val="000000">
                      <a:alpha val="43137"/>
                    </a:srgbClr>
                  </a:outerShdw>
                </a:effectLst>
              </a:rPr>
              <a:t>S</a:t>
            </a:r>
            <a:r>
              <a:rPr lang="en-US" sz="5500" b="1" dirty="0">
                <a:solidFill>
                  <a:schemeClr val="accent2"/>
                </a:solidFill>
                <a:effectLst>
                  <a:outerShdw blurRad="38100" dist="38100" dir="2700000" algn="tl">
                    <a:srgbClr val="000000">
                      <a:alpha val="43137"/>
                    </a:srgbClr>
                  </a:outerShdw>
                </a:effectLst>
              </a:rPr>
              <a:t>T</a:t>
            </a:r>
            <a:r>
              <a:rPr lang="en-US" sz="5500" b="1" dirty="0">
                <a:solidFill>
                  <a:srgbClr val="F254F2"/>
                </a:solidFill>
                <a:effectLst>
                  <a:outerShdw blurRad="38100" dist="38100" dir="2700000" algn="tl">
                    <a:srgbClr val="000000">
                      <a:alpha val="43137"/>
                    </a:srgbClr>
                  </a:outerShdw>
                </a:effectLst>
              </a:rPr>
              <a:t>I</a:t>
            </a:r>
            <a:r>
              <a:rPr lang="en-US" sz="5500" b="1" dirty="0">
                <a:solidFill>
                  <a:srgbClr val="00B0F0"/>
                </a:solidFill>
                <a:effectLst>
                  <a:outerShdw blurRad="38100" dist="38100" dir="2700000" algn="tl">
                    <a:srgbClr val="000000">
                      <a:alpha val="43137"/>
                    </a:srgbClr>
                  </a:outerShdw>
                </a:effectLst>
              </a:rPr>
              <a:t>O</a:t>
            </a:r>
            <a:r>
              <a:rPr lang="en-US" sz="5500" b="1" dirty="0">
                <a:solidFill>
                  <a:srgbClr val="A365D1"/>
                </a:solidFill>
                <a:effectLst>
                  <a:outerShdw blurRad="38100" dist="38100" dir="2700000" algn="tl">
                    <a:srgbClr val="000000">
                      <a:alpha val="43137"/>
                    </a:srgbClr>
                  </a:outerShdw>
                </a:effectLst>
              </a:rPr>
              <a:t>N–</a:t>
            </a:r>
            <a:r>
              <a:rPr lang="en-US" sz="5500" b="1" dirty="0">
                <a:solidFill>
                  <a:srgbClr val="F254F2"/>
                </a:solidFill>
                <a:effectLst>
                  <a:outerShdw blurRad="38100" dist="38100" dir="2700000" algn="tl">
                    <a:srgbClr val="000000">
                      <a:alpha val="43137"/>
                    </a:srgbClr>
                  </a:outerShdw>
                </a:effectLst>
              </a:rPr>
              <a:t>T</a:t>
            </a:r>
            <a:r>
              <a:rPr lang="en-US" sz="5500" b="1" dirty="0">
                <a:solidFill>
                  <a:srgbClr val="00B0F0"/>
                </a:solidFill>
                <a:effectLst>
                  <a:outerShdw blurRad="38100" dist="38100" dir="2700000" algn="tl">
                    <a:srgbClr val="000000">
                      <a:alpha val="43137"/>
                    </a:srgbClr>
                  </a:outerShdw>
                </a:effectLst>
              </a:rPr>
              <a:t>W</a:t>
            </a:r>
            <a:r>
              <a:rPr lang="en-US" sz="5500" b="1" dirty="0">
                <a:solidFill>
                  <a:srgbClr val="72CC04"/>
                </a:solidFill>
                <a:effectLst>
                  <a:outerShdw blurRad="38100" dist="38100" dir="2700000" algn="tl">
                    <a:srgbClr val="000000">
                      <a:alpha val="43137"/>
                    </a:srgbClr>
                  </a:outerShdw>
                </a:effectLst>
              </a:rPr>
              <a:t>E</a:t>
            </a:r>
            <a:r>
              <a:rPr lang="en-US" sz="5500" b="1" dirty="0">
                <a:solidFill>
                  <a:srgbClr val="A365D1"/>
                </a:solidFill>
                <a:effectLst>
                  <a:outerShdw blurRad="38100" dist="38100" dir="2700000" algn="tl">
                    <a:srgbClr val="000000">
                      <a:alpha val="43137"/>
                    </a:srgbClr>
                  </a:outerShdw>
                </a:effectLst>
              </a:rPr>
              <a:t>N</a:t>
            </a:r>
            <a:r>
              <a:rPr lang="en-US" sz="5500" b="1" dirty="0">
                <a:solidFill>
                  <a:srgbClr val="EE104F"/>
                </a:solidFill>
                <a:effectLst>
                  <a:outerShdw blurRad="38100" dist="38100" dir="2700000" algn="tl">
                    <a:srgbClr val="000000">
                      <a:alpha val="43137"/>
                    </a:srgbClr>
                  </a:outerShdw>
                </a:effectLst>
              </a:rPr>
              <a:t>T</a:t>
            </a:r>
            <a:r>
              <a:rPr lang="en-US" sz="5500" b="1" dirty="0">
                <a:solidFill>
                  <a:schemeClr val="bg1"/>
                </a:solidFill>
                <a:effectLst>
                  <a:outerShdw blurRad="38100" dist="38100" dir="2700000" algn="tl">
                    <a:srgbClr val="000000">
                      <a:alpha val="43137"/>
                    </a:srgbClr>
                  </a:outerShdw>
                </a:effectLst>
              </a:rPr>
              <a:t>Y-</a:t>
            </a:r>
            <a:r>
              <a:rPr lang="en-US" sz="5500" b="1" dirty="0">
                <a:solidFill>
                  <a:srgbClr val="72CC04"/>
                </a:solidFill>
                <a:effectLst>
                  <a:outerShdw blurRad="38100" dist="38100" dir="2700000" algn="tl">
                    <a:srgbClr val="000000">
                      <a:alpha val="43137"/>
                    </a:srgbClr>
                  </a:outerShdw>
                </a:effectLst>
              </a:rPr>
              <a:t>O</a:t>
            </a:r>
            <a:r>
              <a:rPr lang="en-US" sz="5500" b="1" dirty="0">
                <a:solidFill>
                  <a:schemeClr val="bg1">
                    <a:lumMod val="50000"/>
                  </a:schemeClr>
                </a:solidFill>
                <a:effectLst>
                  <a:outerShdw blurRad="38100" dist="38100" dir="2700000" algn="tl">
                    <a:srgbClr val="000000">
                      <a:alpha val="43137"/>
                    </a:srgbClr>
                  </a:outerShdw>
                </a:effectLst>
              </a:rPr>
              <a:t>N</a:t>
            </a:r>
            <a:r>
              <a:rPr lang="en-US" sz="5500" b="1" dirty="0">
                <a:solidFill>
                  <a:schemeClr val="accent1">
                    <a:lumMod val="75000"/>
                  </a:schemeClr>
                </a:solidFill>
                <a:effectLst>
                  <a:outerShdw blurRad="38100" dist="38100" dir="2700000" algn="tl">
                    <a:srgbClr val="000000">
                      <a:alpha val="43137"/>
                    </a:srgbClr>
                  </a:outerShdw>
                </a:effectLst>
              </a:rPr>
              <a:t>E</a:t>
            </a:r>
            <a:endParaRPr lang="pt-BR" sz="5500" b="1" dirty="0">
              <a:solidFill>
                <a:schemeClr val="bg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59850" y="47657"/>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0159" y="47657"/>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42966" y="856208"/>
            <a:ext cx="7374960" cy="1411046"/>
          </a:xfrm>
        </p:spPr>
        <p:txBody>
          <a:bodyPr>
            <a:noAutofit/>
          </a:bodyPr>
          <a:lstStyle/>
          <a:p>
            <a:pPr algn="just">
              <a:spcBef>
                <a:spcPts val="0"/>
              </a:spcBef>
            </a:pPr>
            <a:r>
              <a:rPr lang="pt-BR" sz="2300" b="1" dirty="0">
                <a:solidFill>
                  <a:schemeClr val="bg1"/>
                </a:solidFill>
              </a:rPr>
              <a:t>Trabalhando com uma classe de alunos de diferentes línguas maternas e diferentes culturas como o docente irá trabalhar segundo a teoria pós-método:</a:t>
            </a:r>
          </a:p>
        </p:txBody>
      </p:sp>
      <p:sp>
        <p:nvSpPr>
          <p:cNvPr id="30" name="Retângulo 29">
            <a:extLst>
              <a:ext uri="{FF2B5EF4-FFF2-40B4-BE49-F238E27FC236}">
                <a16:creationId xmlns:a16="http://schemas.microsoft.com/office/drawing/2014/main" id="{B59C73EF-B7D3-4A00-9879-2F8C45FDD9A7}"/>
              </a:ext>
            </a:extLst>
          </p:cNvPr>
          <p:cNvSpPr/>
          <p:nvPr/>
        </p:nvSpPr>
        <p:spPr>
          <a:xfrm>
            <a:off x="439977" y="3320308"/>
            <a:ext cx="10135256" cy="7455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Reconhecer</a:t>
            </a:r>
            <a:r>
              <a:rPr lang="en-US" sz="2400" b="1" dirty="0">
                <a:solidFill>
                  <a:schemeClr val="bg1"/>
                </a:solidFill>
              </a:rPr>
              <a:t> a </a:t>
            </a:r>
            <a:r>
              <a:rPr lang="en-US" sz="2400" b="1" dirty="0" err="1">
                <a:solidFill>
                  <a:schemeClr val="bg1"/>
                </a:solidFill>
              </a:rPr>
              <a:t>riqueza</a:t>
            </a:r>
            <a:r>
              <a:rPr lang="en-US" sz="2400" b="1" dirty="0">
                <a:solidFill>
                  <a:schemeClr val="bg1"/>
                </a:solidFill>
              </a:rPr>
              <a:t> cultural dos </a:t>
            </a:r>
            <a:r>
              <a:rPr lang="en-US" sz="2400" b="1" dirty="0" err="1">
                <a:solidFill>
                  <a:schemeClr val="bg1"/>
                </a:solidFill>
              </a:rPr>
              <a:t>alunos</a:t>
            </a:r>
            <a:r>
              <a:rPr lang="en-US" sz="2400" b="1" dirty="0">
                <a:solidFill>
                  <a:schemeClr val="bg1"/>
                </a:solidFill>
              </a:rPr>
              <a:t> e </a:t>
            </a:r>
            <a:r>
              <a:rPr lang="en-US" sz="2400" b="1" dirty="0" err="1">
                <a:solidFill>
                  <a:schemeClr val="bg1"/>
                </a:solidFill>
              </a:rPr>
              <a:t>indicar</a:t>
            </a:r>
            <a:r>
              <a:rPr lang="en-US" sz="2400" b="1" dirty="0">
                <a:solidFill>
                  <a:schemeClr val="bg1"/>
                </a:solidFill>
              </a:rPr>
              <a:t> </a:t>
            </a:r>
            <a:r>
              <a:rPr lang="en-US" sz="2400" b="1" dirty="0" err="1">
                <a:solidFill>
                  <a:schemeClr val="bg1"/>
                </a:solidFill>
              </a:rPr>
              <a:t>filmes</a:t>
            </a:r>
            <a:r>
              <a:rPr lang="en-US" sz="2400" b="1" dirty="0">
                <a:solidFill>
                  <a:schemeClr val="bg1"/>
                </a:solidFill>
              </a:rPr>
              <a:t> para </a:t>
            </a:r>
            <a:r>
              <a:rPr lang="en-US" sz="2400" b="1" dirty="0" err="1">
                <a:solidFill>
                  <a:schemeClr val="bg1"/>
                </a:solidFill>
              </a:rPr>
              <a:t>os</a:t>
            </a:r>
            <a:r>
              <a:rPr lang="en-US" sz="2400" b="1" dirty="0">
                <a:solidFill>
                  <a:schemeClr val="bg1"/>
                </a:solidFill>
              </a:rPr>
              <a:t> </a:t>
            </a:r>
            <a:r>
              <a:rPr lang="en-US" sz="2400" b="1" dirty="0" err="1">
                <a:solidFill>
                  <a:schemeClr val="bg1"/>
                </a:solidFill>
              </a:rPr>
              <a:t>estudantes</a:t>
            </a:r>
            <a:r>
              <a:rPr lang="en-US" sz="2400" b="1" dirty="0">
                <a:solidFill>
                  <a:schemeClr val="bg1"/>
                </a:solidFill>
              </a:rPr>
              <a:t> </a:t>
            </a:r>
            <a:r>
              <a:rPr lang="en-US" sz="2400" b="1" dirty="0" err="1">
                <a:solidFill>
                  <a:schemeClr val="bg1"/>
                </a:solidFill>
              </a:rPr>
              <a:t>assistirem</a:t>
            </a:r>
            <a:r>
              <a:rPr lang="en-US" sz="2400" b="1" dirty="0">
                <a:solidFill>
                  <a:schemeClr val="bg1"/>
                </a:solidFill>
              </a:rPr>
              <a:t> </a:t>
            </a:r>
            <a:r>
              <a:rPr lang="en-US" sz="2400" b="1" dirty="0" err="1">
                <a:solidFill>
                  <a:schemeClr val="bg1"/>
                </a:solidFill>
              </a:rPr>
              <a:t>em</a:t>
            </a:r>
            <a:r>
              <a:rPr lang="en-US" sz="2400" b="1" dirty="0">
                <a:solidFill>
                  <a:schemeClr val="bg1"/>
                </a:solidFill>
              </a:rPr>
              <a:t> casa </a:t>
            </a:r>
            <a:r>
              <a:rPr lang="en-US" sz="2400" b="1" dirty="0" err="1">
                <a:solidFill>
                  <a:schemeClr val="bg1"/>
                </a:solidFill>
              </a:rPr>
              <a:t>como</a:t>
            </a:r>
            <a:r>
              <a:rPr lang="en-US" sz="2400" b="1" dirty="0">
                <a:solidFill>
                  <a:schemeClr val="bg1"/>
                </a:solidFill>
              </a:rPr>
              <a:t> </a:t>
            </a:r>
            <a:r>
              <a:rPr lang="en-US" sz="2400" b="1" dirty="0" err="1">
                <a:solidFill>
                  <a:schemeClr val="bg1"/>
                </a:solidFill>
              </a:rPr>
              <a:t>atividade</a:t>
            </a:r>
            <a:r>
              <a:rPr lang="en-US" sz="2400" b="1" dirty="0">
                <a:solidFill>
                  <a:schemeClr val="bg1"/>
                </a:solidFill>
              </a:rPr>
              <a:t> extra.</a:t>
            </a:r>
            <a:endParaRPr lang="pt-BR" sz="2400" b="1" dirty="0">
              <a:solidFill>
                <a:schemeClr val="bg1"/>
              </a:solidFill>
            </a:endParaRPr>
          </a:p>
        </p:txBody>
      </p:sp>
      <p:sp>
        <p:nvSpPr>
          <p:cNvPr id="23" name="Retângulo 22">
            <a:extLst>
              <a:ext uri="{FF2B5EF4-FFF2-40B4-BE49-F238E27FC236}">
                <a16:creationId xmlns:a16="http://schemas.microsoft.com/office/drawing/2014/main" id="{5AAAB566-A8EB-4A16-A541-D90B453F3AB5}"/>
              </a:ext>
            </a:extLst>
          </p:cNvPr>
          <p:cNvSpPr/>
          <p:nvPr/>
        </p:nvSpPr>
        <p:spPr>
          <a:xfrm>
            <a:off x="439978" y="2409681"/>
            <a:ext cx="10135255" cy="7455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Fazer </a:t>
            </a:r>
            <a:r>
              <a:rPr lang="en-US" sz="2400" b="1" dirty="0" err="1">
                <a:solidFill>
                  <a:schemeClr val="bg1"/>
                </a:solidFill>
              </a:rPr>
              <a:t>seminários</a:t>
            </a:r>
            <a:r>
              <a:rPr lang="en-US" sz="2400" b="1" dirty="0">
                <a:solidFill>
                  <a:schemeClr val="bg1"/>
                </a:solidFill>
              </a:rPr>
              <a:t> e palestras para </a:t>
            </a:r>
            <a:r>
              <a:rPr lang="en-US" sz="2400" b="1" dirty="0" err="1">
                <a:solidFill>
                  <a:schemeClr val="bg1"/>
                </a:solidFill>
              </a:rPr>
              <a:t>apresentação</a:t>
            </a:r>
            <a:r>
              <a:rPr lang="en-US" sz="2400" b="1" dirty="0">
                <a:solidFill>
                  <a:schemeClr val="bg1"/>
                </a:solidFill>
              </a:rPr>
              <a:t> </a:t>
            </a:r>
            <a:r>
              <a:rPr lang="en-US" sz="2400" b="1" dirty="0" err="1">
                <a:solidFill>
                  <a:schemeClr val="bg1"/>
                </a:solidFill>
              </a:rPr>
              <a:t>destas</a:t>
            </a:r>
            <a:r>
              <a:rPr lang="en-US" sz="2400" b="1" dirty="0">
                <a:solidFill>
                  <a:schemeClr val="bg1"/>
                </a:solidFill>
              </a:rPr>
              <a:t> </a:t>
            </a:r>
            <a:r>
              <a:rPr lang="en-US" sz="2400" b="1" dirty="0" err="1">
                <a:solidFill>
                  <a:schemeClr val="bg1"/>
                </a:solidFill>
              </a:rPr>
              <a:t>culturas</a:t>
            </a:r>
            <a:r>
              <a:rPr lang="en-US" sz="2400" b="1" dirty="0">
                <a:solidFill>
                  <a:schemeClr val="bg1"/>
                </a:solidFill>
              </a:rPr>
              <a:t> no </a:t>
            </a:r>
            <a:r>
              <a:rPr lang="en-US" sz="2400" b="1" dirty="0" err="1">
                <a:solidFill>
                  <a:schemeClr val="bg1"/>
                </a:solidFill>
              </a:rPr>
              <a:t>início</a:t>
            </a:r>
            <a:r>
              <a:rPr lang="en-US" sz="2400" b="1" dirty="0">
                <a:solidFill>
                  <a:schemeClr val="bg1"/>
                </a:solidFill>
              </a:rPr>
              <a:t> do semester e </a:t>
            </a:r>
            <a:r>
              <a:rPr lang="en-US" sz="2400" b="1" dirty="0" err="1">
                <a:solidFill>
                  <a:schemeClr val="bg1"/>
                </a:solidFill>
              </a:rPr>
              <a:t>depois</a:t>
            </a:r>
            <a:r>
              <a:rPr lang="en-US" sz="2400" b="1" dirty="0">
                <a:solidFill>
                  <a:schemeClr val="bg1"/>
                </a:solidFill>
              </a:rPr>
              <a:t> </a:t>
            </a:r>
            <a:r>
              <a:rPr lang="en-US" sz="2400" b="1" dirty="0" err="1">
                <a:solidFill>
                  <a:schemeClr val="bg1"/>
                </a:solidFill>
              </a:rPr>
              <a:t>voltar</a:t>
            </a:r>
            <a:r>
              <a:rPr lang="en-US" sz="2400" b="1" dirty="0">
                <a:solidFill>
                  <a:schemeClr val="bg1"/>
                </a:solidFill>
              </a:rPr>
              <a:t> </a:t>
            </a:r>
            <a:r>
              <a:rPr lang="en-US" sz="2400" b="1" dirty="0" err="1">
                <a:solidFill>
                  <a:schemeClr val="bg1"/>
                </a:solidFill>
              </a:rPr>
              <a:t>ao</a:t>
            </a:r>
            <a:r>
              <a:rPr lang="en-US" sz="2400" b="1" dirty="0">
                <a:solidFill>
                  <a:schemeClr val="bg1"/>
                </a:solidFill>
              </a:rPr>
              <a:t> </a:t>
            </a:r>
            <a:r>
              <a:rPr lang="en-US" sz="2400" b="1" dirty="0" err="1">
                <a:solidFill>
                  <a:schemeClr val="bg1"/>
                </a:solidFill>
              </a:rPr>
              <a:t>conteúdo</a:t>
            </a:r>
            <a:r>
              <a:rPr lang="en-US" sz="2400" b="1" dirty="0">
                <a:solidFill>
                  <a:schemeClr val="bg1"/>
                </a:solidFill>
              </a:rPr>
              <a:t> do </a:t>
            </a:r>
            <a:r>
              <a:rPr lang="en-US" sz="2400" b="1" dirty="0" err="1">
                <a:solidFill>
                  <a:schemeClr val="bg1"/>
                </a:solidFill>
              </a:rPr>
              <a:t>cuirrículo</a:t>
            </a:r>
            <a:r>
              <a:rPr lang="en-US" sz="2400" b="1" dirty="0">
                <a:solidFill>
                  <a:schemeClr val="bg1"/>
                </a:solidFill>
              </a:rPr>
              <a:t>.</a:t>
            </a:r>
            <a:endParaRPr lang="pt-BR" sz="2400" dirty="0">
              <a:solidFill>
                <a:schemeClr val="bg1"/>
              </a:solidFill>
            </a:endParaRPr>
          </a:p>
        </p:txBody>
      </p:sp>
      <p:sp>
        <p:nvSpPr>
          <p:cNvPr id="32" name="Retângulo 31">
            <a:extLst>
              <a:ext uri="{FF2B5EF4-FFF2-40B4-BE49-F238E27FC236}">
                <a16:creationId xmlns:a16="http://schemas.microsoft.com/office/drawing/2014/main" id="{40B6798A-EAB6-41CB-A3B2-5B40D6B43F2D}"/>
              </a:ext>
            </a:extLst>
          </p:cNvPr>
          <p:cNvSpPr/>
          <p:nvPr/>
        </p:nvSpPr>
        <p:spPr>
          <a:xfrm>
            <a:off x="439977" y="4243136"/>
            <a:ext cx="10135256" cy="11807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Reconhecer a riqueza cultural dos estudantes e fazer com que eles possam trazer sua cultura para ser comparada com a cultura trazida pela língua-alvo.</a:t>
            </a:r>
          </a:p>
        </p:txBody>
      </p:sp>
      <p:sp>
        <p:nvSpPr>
          <p:cNvPr id="33" name="Retângulo 32">
            <a:extLst>
              <a:ext uri="{FF2B5EF4-FFF2-40B4-BE49-F238E27FC236}">
                <a16:creationId xmlns:a16="http://schemas.microsoft.com/office/drawing/2014/main" id="{42107B26-5124-4488-B7B8-17DC8C921B4C}"/>
              </a:ext>
            </a:extLst>
          </p:cNvPr>
          <p:cNvSpPr/>
          <p:nvPr/>
        </p:nvSpPr>
        <p:spPr>
          <a:xfrm>
            <a:off x="464222" y="5592345"/>
            <a:ext cx="10135256" cy="1019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Fazendo com que os alunos fiquem a vontade para falar apenas sua língua mãe na sala de aula para eles se sentirem mais felizes.</a:t>
            </a:r>
          </a:p>
        </p:txBody>
      </p:sp>
    </p:spTree>
    <p:extLst>
      <p:ext uri="{BB962C8B-B14F-4D97-AF65-F5344CB8AC3E}">
        <p14:creationId xmlns:p14="http://schemas.microsoft.com/office/powerpoint/2010/main" val="3986986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442965" y="4033"/>
            <a:ext cx="9261797" cy="940905"/>
          </a:xfrm>
        </p:spPr>
        <p:txBody>
          <a:bodyPr>
            <a:noAutofit/>
          </a:bodyPr>
          <a:lstStyle/>
          <a:p>
            <a:r>
              <a:rPr lang="en-US" sz="5500" b="1" dirty="0">
                <a:solidFill>
                  <a:schemeClr val="bg1"/>
                </a:solidFill>
                <a:effectLst>
                  <a:outerShdw blurRad="38100" dist="38100" dir="2700000" algn="tl">
                    <a:srgbClr val="000000">
                      <a:alpha val="43137"/>
                    </a:srgbClr>
                  </a:outerShdw>
                </a:effectLst>
              </a:rPr>
              <a:t>Q</a:t>
            </a:r>
            <a:r>
              <a:rPr lang="en-US" sz="5500" b="1" dirty="0">
                <a:solidFill>
                  <a:srgbClr val="0066FF"/>
                </a:solidFill>
                <a:effectLst>
                  <a:outerShdw blurRad="38100" dist="38100" dir="2700000" algn="tl">
                    <a:srgbClr val="000000">
                      <a:alpha val="43137"/>
                    </a:srgbClr>
                  </a:outerShdw>
                </a:effectLst>
              </a:rPr>
              <a:t>U</a:t>
            </a:r>
            <a:r>
              <a:rPr lang="en-US" sz="5500" b="1" dirty="0">
                <a:solidFill>
                  <a:srgbClr val="FF0000"/>
                </a:solidFill>
                <a:effectLst>
                  <a:outerShdw blurRad="38100" dist="38100" dir="2700000" algn="tl">
                    <a:srgbClr val="000000">
                      <a:alpha val="43137"/>
                    </a:srgbClr>
                  </a:outerShdw>
                </a:effectLst>
              </a:rPr>
              <a:t>E</a:t>
            </a:r>
            <a:r>
              <a:rPr lang="en-US" sz="5500" b="1" dirty="0">
                <a:solidFill>
                  <a:schemeClr val="bg2">
                    <a:lumMod val="50000"/>
                  </a:schemeClr>
                </a:solidFill>
                <a:effectLst>
                  <a:outerShdw blurRad="38100" dist="38100" dir="2700000" algn="tl">
                    <a:srgbClr val="000000">
                      <a:alpha val="43137"/>
                    </a:srgbClr>
                  </a:outerShdw>
                </a:effectLst>
              </a:rPr>
              <a:t>S</a:t>
            </a:r>
            <a:r>
              <a:rPr lang="en-US" sz="5500" b="1" dirty="0">
                <a:solidFill>
                  <a:schemeClr val="accent2"/>
                </a:solidFill>
                <a:effectLst>
                  <a:outerShdw blurRad="38100" dist="38100" dir="2700000" algn="tl">
                    <a:srgbClr val="000000">
                      <a:alpha val="43137"/>
                    </a:srgbClr>
                  </a:outerShdw>
                </a:effectLst>
              </a:rPr>
              <a:t>T</a:t>
            </a:r>
            <a:r>
              <a:rPr lang="en-US" sz="5500" b="1" dirty="0">
                <a:solidFill>
                  <a:srgbClr val="F254F2"/>
                </a:solidFill>
                <a:effectLst>
                  <a:outerShdw blurRad="38100" dist="38100" dir="2700000" algn="tl">
                    <a:srgbClr val="000000">
                      <a:alpha val="43137"/>
                    </a:srgbClr>
                  </a:outerShdw>
                </a:effectLst>
              </a:rPr>
              <a:t>I</a:t>
            </a:r>
            <a:r>
              <a:rPr lang="en-US" sz="5500" b="1" dirty="0">
                <a:solidFill>
                  <a:srgbClr val="00B0F0"/>
                </a:solidFill>
                <a:effectLst>
                  <a:outerShdw blurRad="38100" dist="38100" dir="2700000" algn="tl">
                    <a:srgbClr val="000000">
                      <a:alpha val="43137"/>
                    </a:srgbClr>
                  </a:outerShdw>
                </a:effectLst>
              </a:rPr>
              <a:t>O</a:t>
            </a:r>
            <a:r>
              <a:rPr lang="en-US" sz="5500" b="1" dirty="0">
                <a:solidFill>
                  <a:srgbClr val="A365D1"/>
                </a:solidFill>
                <a:effectLst>
                  <a:outerShdw blurRad="38100" dist="38100" dir="2700000" algn="tl">
                    <a:srgbClr val="000000">
                      <a:alpha val="43137"/>
                    </a:srgbClr>
                  </a:outerShdw>
                </a:effectLst>
              </a:rPr>
              <a:t>N–</a:t>
            </a:r>
            <a:r>
              <a:rPr lang="en-US" sz="5500" b="1" dirty="0">
                <a:solidFill>
                  <a:srgbClr val="F254F2"/>
                </a:solidFill>
                <a:effectLst>
                  <a:outerShdw blurRad="38100" dist="38100" dir="2700000" algn="tl">
                    <a:srgbClr val="000000">
                      <a:alpha val="43137"/>
                    </a:srgbClr>
                  </a:outerShdw>
                </a:effectLst>
              </a:rPr>
              <a:t>T</a:t>
            </a:r>
            <a:r>
              <a:rPr lang="en-US" sz="5500" b="1" dirty="0">
                <a:solidFill>
                  <a:srgbClr val="00B0F0"/>
                </a:solidFill>
                <a:effectLst>
                  <a:outerShdw blurRad="38100" dist="38100" dir="2700000" algn="tl">
                    <a:srgbClr val="000000">
                      <a:alpha val="43137"/>
                    </a:srgbClr>
                  </a:outerShdw>
                </a:effectLst>
              </a:rPr>
              <a:t>W</a:t>
            </a:r>
            <a:r>
              <a:rPr lang="en-US" sz="5500" b="1" dirty="0">
                <a:solidFill>
                  <a:srgbClr val="72CC04"/>
                </a:solidFill>
                <a:effectLst>
                  <a:outerShdw blurRad="38100" dist="38100" dir="2700000" algn="tl">
                    <a:srgbClr val="000000">
                      <a:alpha val="43137"/>
                    </a:srgbClr>
                  </a:outerShdw>
                </a:effectLst>
              </a:rPr>
              <a:t>E</a:t>
            </a:r>
            <a:r>
              <a:rPr lang="en-US" sz="5500" b="1" dirty="0">
                <a:solidFill>
                  <a:srgbClr val="A365D1"/>
                </a:solidFill>
                <a:effectLst>
                  <a:outerShdw blurRad="38100" dist="38100" dir="2700000" algn="tl">
                    <a:srgbClr val="000000">
                      <a:alpha val="43137"/>
                    </a:srgbClr>
                  </a:outerShdw>
                </a:effectLst>
              </a:rPr>
              <a:t>N</a:t>
            </a:r>
            <a:r>
              <a:rPr lang="en-US" sz="5500" b="1" dirty="0">
                <a:solidFill>
                  <a:srgbClr val="EE104F"/>
                </a:solidFill>
                <a:effectLst>
                  <a:outerShdw blurRad="38100" dist="38100" dir="2700000" algn="tl">
                    <a:srgbClr val="000000">
                      <a:alpha val="43137"/>
                    </a:srgbClr>
                  </a:outerShdw>
                </a:effectLst>
              </a:rPr>
              <a:t>T</a:t>
            </a:r>
            <a:r>
              <a:rPr lang="en-US" sz="5500" b="1" dirty="0">
                <a:solidFill>
                  <a:schemeClr val="bg1"/>
                </a:solidFill>
                <a:effectLst>
                  <a:outerShdw blurRad="38100" dist="38100" dir="2700000" algn="tl">
                    <a:srgbClr val="000000">
                      <a:alpha val="43137"/>
                    </a:srgbClr>
                  </a:outerShdw>
                </a:effectLst>
              </a:rPr>
              <a:t>Y-</a:t>
            </a:r>
            <a:r>
              <a:rPr lang="en-US" sz="5500" b="1" dirty="0">
                <a:solidFill>
                  <a:schemeClr val="accent2"/>
                </a:solidFill>
                <a:effectLst>
                  <a:outerShdw blurRad="38100" dist="38100" dir="2700000" algn="tl">
                    <a:srgbClr val="000000">
                      <a:alpha val="43137"/>
                    </a:srgbClr>
                  </a:outerShdw>
                </a:effectLst>
              </a:rPr>
              <a:t>T</a:t>
            </a:r>
            <a:r>
              <a:rPr lang="en-US" sz="5500" b="1" dirty="0">
                <a:solidFill>
                  <a:srgbClr val="F254F2"/>
                </a:solidFill>
                <a:effectLst>
                  <a:outerShdw blurRad="38100" dist="38100" dir="2700000" algn="tl">
                    <a:srgbClr val="000000">
                      <a:alpha val="43137"/>
                    </a:srgbClr>
                  </a:outerShdw>
                </a:effectLst>
              </a:rPr>
              <a:t>W</a:t>
            </a:r>
            <a:r>
              <a:rPr lang="en-US" sz="5500" b="1" dirty="0">
                <a:solidFill>
                  <a:srgbClr val="00B0F0"/>
                </a:solidFill>
                <a:effectLst>
                  <a:outerShdw blurRad="38100" dist="38100" dir="2700000" algn="tl">
                    <a:srgbClr val="000000">
                      <a:alpha val="43137"/>
                    </a:srgbClr>
                  </a:outerShdw>
                </a:effectLst>
              </a:rPr>
              <a:t>O</a:t>
            </a:r>
            <a:endParaRPr lang="pt-BR" sz="5500" b="1" dirty="0">
              <a:solidFill>
                <a:schemeClr val="bg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59850" y="47657"/>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2093" y="15058"/>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42965" y="1277837"/>
            <a:ext cx="7374960" cy="1411046"/>
          </a:xfrm>
        </p:spPr>
        <p:txBody>
          <a:bodyPr>
            <a:noAutofit/>
          </a:bodyPr>
          <a:lstStyle/>
          <a:p>
            <a:pPr algn="just">
              <a:spcBef>
                <a:spcPts val="0"/>
              </a:spcBef>
            </a:pPr>
            <a:r>
              <a:rPr lang="en-US" sz="2200" b="1" dirty="0">
                <a:solidFill>
                  <a:schemeClr val="bg1"/>
                </a:solidFill>
              </a:rPr>
              <a:t>Elsa Auerbach (1993) </a:t>
            </a:r>
            <a:r>
              <a:rPr lang="en-US" sz="2200" b="1" dirty="0" err="1">
                <a:solidFill>
                  <a:schemeClr val="bg1"/>
                </a:solidFill>
              </a:rPr>
              <a:t>defende</a:t>
            </a:r>
            <a:r>
              <a:rPr lang="en-US" sz="2200" b="1" dirty="0">
                <a:solidFill>
                  <a:schemeClr val="bg1"/>
                </a:solidFill>
              </a:rPr>
              <a:t> o </a:t>
            </a:r>
            <a:r>
              <a:rPr lang="en-US" sz="2200" b="1" dirty="0" err="1">
                <a:solidFill>
                  <a:schemeClr val="bg1"/>
                </a:solidFill>
              </a:rPr>
              <a:t>uso</a:t>
            </a:r>
            <a:r>
              <a:rPr lang="en-US" sz="2200" b="1" dirty="0">
                <a:solidFill>
                  <a:schemeClr val="bg1"/>
                </a:solidFill>
              </a:rPr>
              <a:t> da </a:t>
            </a:r>
            <a:r>
              <a:rPr lang="en-US" sz="2200" b="1" dirty="0" err="1">
                <a:solidFill>
                  <a:schemeClr val="bg1"/>
                </a:solidFill>
              </a:rPr>
              <a:t>língua</a:t>
            </a:r>
            <a:r>
              <a:rPr lang="en-US" sz="2200" b="1" dirty="0">
                <a:solidFill>
                  <a:schemeClr val="bg1"/>
                </a:solidFill>
              </a:rPr>
              <a:t> maternal dos </a:t>
            </a:r>
            <a:r>
              <a:rPr lang="en-US" sz="2200" b="1" dirty="0" err="1">
                <a:solidFill>
                  <a:schemeClr val="bg1"/>
                </a:solidFill>
              </a:rPr>
              <a:t>alunos</a:t>
            </a:r>
            <a:r>
              <a:rPr lang="en-US" sz="2200" b="1" dirty="0">
                <a:solidFill>
                  <a:schemeClr val="bg1"/>
                </a:solidFill>
              </a:rPr>
              <a:t> </a:t>
            </a:r>
            <a:r>
              <a:rPr lang="en-US" sz="2200" b="1" dirty="0" err="1">
                <a:solidFill>
                  <a:schemeClr val="bg1"/>
                </a:solidFill>
              </a:rPr>
              <a:t>em</a:t>
            </a:r>
            <a:r>
              <a:rPr lang="en-US" sz="2200" b="1" dirty="0">
                <a:solidFill>
                  <a:schemeClr val="bg1"/>
                </a:solidFill>
              </a:rPr>
              <a:t> </a:t>
            </a:r>
            <a:r>
              <a:rPr lang="en-US" sz="2200" b="1" dirty="0" err="1">
                <a:solidFill>
                  <a:schemeClr val="bg1"/>
                </a:solidFill>
              </a:rPr>
              <a:t>sala</a:t>
            </a:r>
            <a:r>
              <a:rPr lang="en-US" sz="2200" b="1" dirty="0">
                <a:solidFill>
                  <a:schemeClr val="bg1"/>
                </a:solidFill>
              </a:rPr>
              <a:t> de aula de </a:t>
            </a:r>
            <a:r>
              <a:rPr lang="en-US" sz="2200" b="1" dirty="0" err="1">
                <a:solidFill>
                  <a:schemeClr val="bg1"/>
                </a:solidFill>
              </a:rPr>
              <a:t>língua</a:t>
            </a:r>
            <a:r>
              <a:rPr lang="en-US" sz="2200" b="1" dirty="0">
                <a:solidFill>
                  <a:schemeClr val="bg1"/>
                </a:solidFill>
              </a:rPr>
              <a:t> </a:t>
            </a:r>
            <a:r>
              <a:rPr lang="en-US" sz="2200" b="1" dirty="0" err="1">
                <a:solidFill>
                  <a:schemeClr val="bg1"/>
                </a:solidFill>
              </a:rPr>
              <a:t>estrangeira</a:t>
            </a:r>
            <a:r>
              <a:rPr lang="en-US" sz="2200" b="1" dirty="0">
                <a:solidFill>
                  <a:schemeClr val="bg1"/>
                </a:solidFill>
              </a:rPr>
              <a:t> </a:t>
            </a:r>
            <a:r>
              <a:rPr lang="en-US" sz="2200" b="1" dirty="0" err="1">
                <a:solidFill>
                  <a:schemeClr val="bg1"/>
                </a:solidFill>
              </a:rPr>
              <a:t>nos</a:t>
            </a:r>
            <a:r>
              <a:rPr lang="en-US" sz="2200" b="1" dirty="0">
                <a:solidFill>
                  <a:schemeClr val="bg1"/>
                </a:solidFill>
              </a:rPr>
              <a:t> </a:t>
            </a:r>
            <a:r>
              <a:rPr lang="en-US" sz="2200" b="1" dirty="0" err="1">
                <a:solidFill>
                  <a:schemeClr val="bg1"/>
                </a:solidFill>
              </a:rPr>
              <a:t>níveis</a:t>
            </a:r>
            <a:r>
              <a:rPr lang="en-US" sz="2200" b="1" dirty="0">
                <a:solidFill>
                  <a:schemeClr val="bg1"/>
                </a:solidFill>
              </a:rPr>
              <a:t> </a:t>
            </a:r>
            <a:r>
              <a:rPr lang="en-US" sz="2200" b="1" dirty="0" err="1">
                <a:solidFill>
                  <a:schemeClr val="bg1"/>
                </a:solidFill>
              </a:rPr>
              <a:t>básicos</a:t>
            </a:r>
            <a:r>
              <a:rPr lang="en-US" sz="2200" b="1" dirty="0">
                <a:solidFill>
                  <a:schemeClr val="bg1"/>
                </a:solidFill>
              </a:rPr>
              <a:t>, </a:t>
            </a:r>
            <a:r>
              <a:rPr lang="en-US" sz="2200" b="1" dirty="0" err="1">
                <a:solidFill>
                  <a:schemeClr val="bg1"/>
                </a:solidFill>
              </a:rPr>
              <a:t>principalmente</a:t>
            </a:r>
            <a:r>
              <a:rPr lang="en-US" sz="2200" b="1" dirty="0">
                <a:solidFill>
                  <a:schemeClr val="bg1"/>
                </a:solidFill>
              </a:rPr>
              <a:t>, pois:</a:t>
            </a:r>
            <a:endParaRPr lang="pt-BR" sz="2200" b="1" dirty="0">
              <a:solidFill>
                <a:schemeClr val="bg1"/>
              </a:solidFill>
            </a:endParaRPr>
          </a:p>
        </p:txBody>
      </p:sp>
      <p:sp>
        <p:nvSpPr>
          <p:cNvPr id="30" name="Retângulo 29">
            <a:extLst>
              <a:ext uri="{FF2B5EF4-FFF2-40B4-BE49-F238E27FC236}">
                <a16:creationId xmlns:a16="http://schemas.microsoft.com/office/drawing/2014/main" id="{B59C73EF-B7D3-4A00-9879-2F8C45FDD9A7}"/>
              </a:ext>
            </a:extLst>
          </p:cNvPr>
          <p:cNvSpPr/>
          <p:nvPr/>
        </p:nvSpPr>
        <p:spPr>
          <a:xfrm>
            <a:off x="1766367" y="3981929"/>
            <a:ext cx="9465599" cy="7455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Os alunos alcançarão maior sucesso posteriormente na língua-alvo segundo ela comprova.</a:t>
            </a:r>
          </a:p>
        </p:txBody>
      </p:sp>
      <p:sp>
        <p:nvSpPr>
          <p:cNvPr id="23" name="Retângulo 22">
            <a:extLst>
              <a:ext uri="{FF2B5EF4-FFF2-40B4-BE49-F238E27FC236}">
                <a16:creationId xmlns:a16="http://schemas.microsoft.com/office/drawing/2014/main" id="{5AAAB566-A8EB-4A16-A541-D90B453F3AB5}"/>
              </a:ext>
            </a:extLst>
          </p:cNvPr>
          <p:cNvSpPr/>
          <p:nvPr/>
        </p:nvSpPr>
        <p:spPr>
          <a:xfrm>
            <a:off x="1766369" y="3071302"/>
            <a:ext cx="9465598" cy="7455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Isto</a:t>
            </a:r>
            <a:r>
              <a:rPr lang="en-US" sz="2400" b="1" dirty="0">
                <a:solidFill>
                  <a:schemeClr val="bg1"/>
                </a:solidFill>
              </a:rPr>
              <a:t> </a:t>
            </a:r>
            <a:r>
              <a:rPr lang="en-US" sz="2400" b="1" dirty="0" err="1">
                <a:solidFill>
                  <a:schemeClr val="bg1"/>
                </a:solidFill>
              </a:rPr>
              <a:t>ajuda</a:t>
            </a:r>
            <a:r>
              <a:rPr lang="en-US" sz="2400" b="1" dirty="0">
                <a:solidFill>
                  <a:schemeClr val="bg1"/>
                </a:solidFill>
              </a:rPr>
              <a:t> </a:t>
            </a:r>
            <a:r>
              <a:rPr lang="en-US" sz="2400" b="1" dirty="0" err="1">
                <a:solidFill>
                  <a:schemeClr val="bg1"/>
                </a:solidFill>
              </a:rPr>
              <a:t>aos</a:t>
            </a:r>
            <a:r>
              <a:rPr lang="en-US" sz="2400" b="1" dirty="0">
                <a:solidFill>
                  <a:schemeClr val="bg1"/>
                </a:solidFill>
              </a:rPr>
              <a:t> </a:t>
            </a:r>
            <a:r>
              <a:rPr lang="en-US" sz="2400" b="1" dirty="0" err="1">
                <a:solidFill>
                  <a:schemeClr val="bg1"/>
                </a:solidFill>
              </a:rPr>
              <a:t>estudantes</a:t>
            </a:r>
            <a:r>
              <a:rPr lang="en-US" sz="2400" b="1" dirty="0">
                <a:solidFill>
                  <a:schemeClr val="bg1"/>
                </a:solidFill>
              </a:rPr>
              <a:t> a </a:t>
            </a:r>
            <a:r>
              <a:rPr lang="en-US" sz="2400" b="1" dirty="0" err="1">
                <a:solidFill>
                  <a:schemeClr val="bg1"/>
                </a:solidFill>
              </a:rPr>
              <a:t>ficarem</a:t>
            </a:r>
            <a:r>
              <a:rPr lang="en-US" sz="2400" b="1" dirty="0">
                <a:solidFill>
                  <a:schemeClr val="bg1"/>
                </a:solidFill>
              </a:rPr>
              <a:t> </a:t>
            </a:r>
            <a:r>
              <a:rPr lang="en-US" sz="2400" b="1" dirty="0" err="1">
                <a:solidFill>
                  <a:schemeClr val="bg1"/>
                </a:solidFill>
              </a:rPr>
              <a:t>mais</a:t>
            </a:r>
            <a:r>
              <a:rPr lang="en-US" sz="2400" b="1" dirty="0">
                <a:solidFill>
                  <a:schemeClr val="bg1"/>
                </a:solidFill>
              </a:rPr>
              <a:t> </a:t>
            </a:r>
            <a:r>
              <a:rPr lang="en-US" sz="2400" b="1" dirty="0" err="1">
                <a:solidFill>
                  <a:schemeClr val="bg1"/>
                </a:solidFill>
              </a:rPr>
              <a:t>confiantes</a:t>
            </a:r>
            <a:r>
              <a:rPr lang="en-US" sz="2400" b="1" dirty="0">
                <a:solidFill>
                  <a:schemeClr val="bg1"/>
                </a:solidFill>
              </a:rPr>
              <a:t> e </a:t>
            </a:r>
            <a:r>
              <a:rPr lang="en-US" sz="2400" b="1" dirty="0" err="1">
                <a:solidFill>
                  <a:schemeClr val="bg1"/>
                </a:solidFill>
              </a:rPr>
              <a:t>confortáveis</a:t>
            </a:r>
            <a:r>
              <a:rPr lang="en-US" sz="2400" b="1" dirty="0">
                <a:solidFill>
                  <a:schemeClr val="bg1"/>
                </a:solidFill>
              </a:rPr>
              <a:t> </a:t>
            </a:r>
            <a:r>
              <a:rPr lang="en-US" sz="2400" b="1" dirty="0" err="1">
                <a:solidFill>
                  <a:schemeClr val="bg1"/>
                </a:solidFill>
              </a:rPr>
              <a:t>em</a:t>
            </a:r>
            <a:r>
              <a:rPr lang="en-US" sz="2400" b="1" dirty="0">
                <a:solidFill>
                  <a:schemeClr val="bg1"/>
                </a:solidFill>
              </a:rPr>
              <a:t> </a:t>
            </a:r>
            <a:r>
              <a:rPr lang="en-US" sz="2400" b="1" dirty="0" err="1">
                <a:solidFill>
                  <a:schemeClr val="bg1"/>
                </a:solidFill>
              </a:rPr>
              <a:t>sala</a:t>
            </a:r>
            <a:r>
              <a:rPr lang="en-US" sz="2400" b="1" dirty="0">
                <a:solidFill>
                  <a:schemeClr val="bg1"/>
                </a:solidFill>
              </a:rPr>
              <a:t> de aula.</a:t>
            </a:r>
            <a:endParaRPr lang="pt-BR" sz="2400" dirty="0">
              <a:solidFill>
                <a:schemeClr val="bg1"/>
              </a:solidFill>
            </a:endParaRPr>
          </a:p>
        </p:txBody>
      </p:sp>
      <p:sp>
        <p:nvSpPr>
          <p:cNvPr id="32" name="Retângulo 31">
            <a:extLst>
              <a:ext uri="{FF2B5EF4-FFF2-40B4-BE49-F238E27FC236}">
                <a16:creationId xmlns:a16="http://schemas.microsoft.com/office/drawing/2014/main" id="{40B6798A-EAB6-41CB-A3B2-5B40D6B43F2D}"/>
              </a:ext>
            </a:extLst>
          </p:cNvPr>
          <p:cNvSpPr/>
          <p:nvPr/>
        </p:nvSpPr>
        <p:spPr>
          <a:xfrm>
            <a:off x="1766367" y="4904757"/>
            <a:ext cx="9465599" cy="8728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O uso apenas da língua-alvo não é interessante em uma contexto de alunos de culturas diferentes. </a:t>
            </a:r>
          </a:p>
        </p:txBody>
      </p:sp>
      <p:sp>
        <p:nvSpPr>
          <p:cNvPr id="33" name="Retângulo 32">
            <a:extLst>
              <a:ext uri="{FF2B5EF4-FFF2-40B4-BE49-F238E27FC236}">
                <a16:creationId xmlns:a16="http://schemas.microsoft.com/office/drawing/2014/main" id="{42107B26-5124-4488-B7B8-17DC8C921B4C}"/>
              </a:ext>
            </a:extLst>
          </p:cNvPr>
          <p:cNvSpPr/>
          <p:nvPr/>
        </p:nvSpPr>
        <p:spPr>
          <a:xfrm>
            <a:off x="1766367" y="5899573"/>
            <a:ext cx="9465599" cy="78135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Não existe provas contundentes de que utilizar só a língua inglesa na sala de aula gere aprendizado. </a:t>
            </a:r>
          </a:p>
        </p:txBody>
      </p:sp>
    </p:spTree>
    <p:extLst>
      <p:ext uri="{BB962C8B-B14F-4D97-AF65-F5344CB8AC3E}">
        <p14:creationId xmlns:p14="http://schemas.microsoft.com/office/powerpoint/2010/main" val="3555670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442965" y="4033"/>
            <a:ext cx="9261797" cy="940905"/>
          </a:xfrm>
        </p:spPr>
        <p:txBody>
          <a:bodyPr>
            <a:noAutofit/>
          </a:bodyPr>
          <a:lstStyle/>
          <a:p>
            <a:r>
              <a:rPr lang="en-US" sz="5200" b="1" dirty="0">
                <a:solidFill>
                  <a:schemeClr val="bg1"/>
                </a:solidFill>
                <a:effectLst>
                  <a:outerShdw blurRad="38100" dist="38100" dir="2700000" algn="tl">
                    <a:srgbClr val="000000">
                      <a:alpha val="43137"/>
                    </a:srgbClr>
                  </a:outerShdw>
                </a:effectLst>
              </a:rPr>
              <a:t>Q</a:t>
            </a:r>
            <a:r>
              <a:rPr lang="en-US" sz="5200" b="1" dirty="0">
                <a:solidFill>
                  <a:srgbClr val="0066FF"/>
                </a:solidFill>
                <a:effectLst>
                  <a:outerShdw blurRad="38100" dist="38100" dir="2700000" algn="tl">
                    <a:srgbClr val="000000">
                      <a:alpha val="43137"/>
                    </a:srgbClr>
                  </a:outerShdw>
                </a:effectLst>
              </a:rPr>
              <a:t>U</a:t>
            </a:r>
            <a:r>
              <a:rPr lang="en-US" sz="5200" b="1" dirty="0">
                <a:solidFill>
                  <a:srgbClr val="FF0000"/>
                </a:solidFill>
                <a:effectLst>
                  <a:outerShdw blurRad="38100" dist="38100" dir="2700000" algn="tl">
                    <a:srgbClr val="000000">
                      <a:alpha val="43137"/>
                    </a:srgbClr>
                  </a:outerShdw>
                </a:effectLst>
              </a:rPr>
              <a:t>E</a:t>
            </a:r>
            <a:r>
              <a:rPr lang="en-US" sz="5200" b="1" dirty="0">
                <a:solidFill>
                  <a:schemeClr val="bg2">
                    <a:lumMod val="50000"/>
                  </a:schemeClr>
                </a:solidFill>
                <a:effectLst>
                  <a:outerShdw blurRad="38100" dist="38100" dir="2700000" algn="tl">
                    <a:srgbClr val="000000">
                      <a:alpha val="43137"/>
                    </a:srgbClr>
                  </a:outerShdw>
                </a:effectLst>
              </a:rPr>
              <a:t>S</a:t>
            </a:r>
            <a:r>
              <a:rPr lang="en-US" sz="5200" b="1" dirty="0">
                <a:solidFill>
                  <a:schemeClr val="accent2"/>
                </a:solidFill>
                <a:effectLst>
                  <a:outerShdw blurRad="38100" dist="38100" dir="2700000" algn="tl">
                    <a:srgbClr val="000000">
                      <a:alpha val="43137"/>
                    </a:srgbClr>
                  </a:outerShdw>
                </a:effectLst>
              </a:rPr>
              <a:t>T</a:t>
            </a:r>
            <a:r>
              <a:rPr lang="en-US" sz="5200" b="1" dirty="0">
                <a:solidFill>
                  <a:srgbClr val="F254F2"/>
                </a:solidFill>
                <a:effectLst>
                  <a:outerShdw blurRad="38100" dist="38100" dir="2700000" algn="tl">
                    <a:srgbClr val="000000">
                      <a:alpha val="43137"/>
                    </a:srgbClr>
                  </a:outerShdw>
                </a:effectLst>
              </a:rPr>
              <a:t>I</a:t>
            </a:r>
            <a:r>
              <a:rPr lang="en-US" sz="5200" b="1" dirty="0">
                <a:solidFill>
                  <a:srgbClr val="00B0F0"/>
                </a:solidFill>
                <a:effectLst>
                  <a:outerShdw blurRad="38100" dist="38100" dir="2700000" algn="tl">
                    <a:srgbClr val="000000">
                      <a:alpha val="43137"/>
                    </a:srgbClr>
                  </a:outerShdw>
                </a:effectLst>
              </a:rPr>
              <a:t>O</a:t>
            </a:r>
            <a:r>
              <a:rPr lang="en-US" sz="5200" b="1" dirty="0">
                <a:solidFill>
                  <a:srgbClr val="A365D1"/>
                </a:solidFill>
                <a:effectLst>
                  <a:outerShdw blurRad="38100" dist="38100" dir="2700000" algn="tl">
                    <a:srgbClr val="000000">
                      <a:alpha val="43137"/>
                    </a:srgbClr>
                  </a:outerShdw>
                </a:effectLst>
              </a:rPr>
              <a:t>N–</a:t>
            </a:r>
            <a:r>
              <a:rPr lang="en-US" sz="5200" b="1" dirty="0">
                <a:solidFill>
                  <a:srgbClr val="F254F2"/>
                </a:solidFill>
                <a:effectLst>
                  <a:outerShdw blurRad="38100" dist="38100" dir="2700000" algn="tl">
                    <a:srgbClr val="000000">
                      <a:alpha val="43137"/>
                    </a:srgbClr>
                  </a:outerShdw>
                </a:effectLst>
              </a:rPr>
              <a:t>T</a:t>
            </a:r>
            <a:r>
              <a:rPr lang="en-US" sz="5200" b="1" dirty="0">
                <a:solidFill>
                  <a:srgbClr val="00B0F0"/>
                </a:solidFill>
                <a:effectLst>
                  <a:outerShdw blurRad="38100" dist="38100" dir="2700000" algn="tl">
                    <a:srgbClr val="000000">
                      <a:alpha val="43137"/>
                    </a:srgbClr>
                  </a:outerShdw>
                </a:effectLst>
              </a:rPr>
              <a:t>W</a:t>
            </a:r>
            <a:r>
              <a:rPr lang="en-US" sz="5200" b="1" dirty="0">
                <a:solidFill>
                  <a:srgbClr val="72CC04"/>
                </a:solidFill>
                <a:effectLst>
                  <a:outerShdw blurRad="38100" dist="38100" dir="2700000" algn="tl">
                    <a:srgbClr val="000000">
                      <a:alpha val="43137"/>
                    </a:srgbClr>
                  </a:outerShdw>
                </a:effectLst>
              </a:rPr>
              <a:t>E</a:t>
            </a:r>
            <a:r>
              <a:rPr lang="en-US" sz="5200" b="1" dirty="0">
                <a:solidFill>
                  <a:srgbClr val="A365D1"/>
                </a:solidFill>
                <a:effectLst>
                  <a:outerShdw blurRad="38100" dist="38100" dir="2700000" algn="tl">
                    <a:srgbClr val="000000">
                      <a:alpha val="43137"/>
                    </a:srgbClr>
                  </a:outerShdw>
                </a:effectLst>
              </a:rPr>
              <a:t>N</a:t>
            </a:r>
            <a:r>
              <a:rPr lang="en-US" sz="5200" b="1" dirty="0">
                <a:solidFill>
                  <a:srgbClr val="EE104F"/>
                </a:solidFill>
                <a:effectLst>
                  <a:outerShdw blurRad="38100" dist="38100" dir="2700000" algn="tl">
                    <a:srgbClr val="000000">
                      <a:alpha val="43137"/>
                    </a:srgbClr>
                  </a:outerShdw>
                </a:effectLst>
              </a:rPr>
              <a:t>T</a:t>
            </a:r>
            <a:r>
              <a:rPr lang="en-US" sz="5200" b="1" dirty="0">
                <a:solidFill>
                  <a:schemeClr val="bg1"/>
                </a:solidFill>
                <a:effectLst>
                  <a:outerShdw blurRad="38100" dist="38100" dir="2700000" algn="tl">
                    <a:srgbClr val="000000">
                      <a:alpha val="43137"/>
                    </a:srgbClr>
                  </a:outerShdw>
                </a:effectLst>
              </a:rPr>
              <a:t>Y-</a:t>
            </a:r>
            <a:r>
              <a:rPr lang="en-US" sz="5200" b="1" dirty="0">
                <a:solidFill>
                  <a:schemeClr val="accent2"/>
                </a:solidFill>
                <a:effectLst>
                  <a:outerShdw blurRad="38100" dist="38100" dir="2700000" algn="tl">
                    <a:srgbClr val="000000">
                      <a:alpha val="43137"/>
                    </a:srgbClr>
                  </a:outerShdw>
                </a:effectLst>
              </a:rPr>
              <a:t>T</a:t>
            </a:r>
            <a:r>
              <a:rPr lang="en-US" sz="5200" b="1" dirty="0">
                <a:solidFill>
                  <a:srgbClr val="FFFF00"/>
                </a:solidFill>
                <a:effectLst>
                  <a:outerShdw blurRad="38100" dist="38100" dir="2700000" algn="tl">
                    <a:srgbClr val="000000">
                      <a:alpha val="43137"/>
                    </a:srgbClr>
                  </a:outerShdw>
                </a:effectLst>
              </a:rPr>
              <a:t>H</a:t>
            </a:r>
            <a:r>
              <a:rPr lang="en-US" sz="5200" b="1" dirty="0">
                <a:solidFill>
                  <a:schemeClr val="bg1"/>
                </a:solidFill>
                <a:effectLst>
                  <a:outerShdw blurRad="38100" dist="38100" dir="2700000" algn="tl">
                    <a:srgbClr val="000000">
                      <a:alpha val="43137"/>
                    </a:srgbClr>
                  </a:outerShdw>
                </a:effectLst>
              </a:rPr>
              <a:t>R</a:t>
            </a:r>
            <a:r>
              <a:rPr lang="en-US" sz="5200" b="1" dirty="0">
                <a:solidFill>
                  <a:srgbClr val="FF0000"/>
                </a:solidFill>
                <a:effectLst>
                  <a:outerShdw blurRad="38100" dist="38100" dir="2700000" algn="tl">
                    <a:srgbClr val="000000">
                      <a:alpha val="43137"/>
                    </a:srgbClr>
                  </a:outerShdw>
                </a:effectLst>
              </a:rPr>
              <a:t>E</a:t>
            </a:r>
            <a:r>
              <a:rPr lang="en-US" sz="5200" b="1" dirty="0">
                <a:solidFill>
                  <a:srgbClr val="F8A2F8"/>
                </a:solidFill>
                <a:effectLst>
                  <a:outerShdw blurRad="38100" dist="38100" dir="2700000" algn="tl">
                    <a:srgbClr val="000000">
                      <a:alpha val="43137"/>
                    </a:srgbClr>
                  </a:outerShdw>
                </a:effectLst>
              </a:rPr>
              <a:t>E</a:t>
            </a:r>
            <a:endParaRPr lang="pt-BR" sz="5200" b="1" dirty="0">
              <a:solidFill>
                <a:srgbClr val="F8A2F8"/>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59850" y="47657"/>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9943" y="58095"/>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80392" y="988544"/>
            <a:ext cx="7374960" cy="910645"/>
          </a:xfrm>
        </p:spPr>
        <p:txBody>
          <a:bodyPr>
            <a:noAutofit/>
          </a:bodyPr>
          <a:lstStyle/>
          <a:p>
            <a:pPr algn="just">
              <a:spcBef>
                <a:spcPts val="0"/>
              </a:spcBef>
            </a:pPr>
            <a:r>
              <a:rPr lang="en-US" sz="2300" b="1" dirty="0" err="1">
                <a:solidFill>
                  <a:schemeClr val="bg1"/>
                </a:solidFill>
              </a:rPr>
              <a:t>Julgue</a:t>
            </a:r>
            <a:r>
              <a:rPr lang="en-US" sz="2300" b="1" dirty="0">
                <a:solidFill>
                  <a:schemeClr val="bg1"/>
                </a:solidFill>
              </a:rPr>
              <a:t> </a:t>
            </a:r>
            <a:r>
              <a:rPr lang="en-US" sz="2300" b="1" dirty="0" err="1">
                <a:solidFill>
                  <a:schemeClr val="bg1"/>
                </a:solidFill>
              </a:rPr>
              <a:t>os</a:t>
            </a:r>
            <a:r>
              <a:rPr lang="en-US" sz="2300" b="1" dirty="0">
                <a:solidFill>
                  <a:schemeClr val="bg1"/>
                </a:solidFill>
              </a:rPr>
              <a:t> </a:t>
            </a:r>
            <a:r>
              <a:rPr lang="en-US" sz="2300" b="1" dirty="0" err="1">
                <a:solidFill>
                  <a:schemeClr val="bg1"/>
                </a:solidFill>
              </a:rPr>
              <a:t>itens</a:t>
            </a:r>
            <a:r>
              <a:rPr lang="en-US" sz="2300" b="1" dirty="0">
                <a:solidFill>
                  <a:schemeClr val="bg1"/>
                </a:solidFill>
              </a:rPr>
              <a:t> a </a:t>
            </a:r>
            <a:r>
              <a:rPr lang="en-US" sz="2300" b="1" dirty="0" err="1">
                <a:solidFill>
                  <a:schemeClr val="bg1"/>
                </a:solidFill>
              </a:rPr>
              <a:t>seguir</a:t>
            </a:r>
            <a:r>
              <a:rPr lang="en-US" sz="2300" b="1" dirty="0">
                <a:solidFill>
                  <a:schemeClr val="bg1"/>
                </a:solidFill>
              </a:rPr>
              <a:t> </a:t>
            </a:r>
            <a:r>
              <a:rPr lang="en-US" sz="2300" b="1" dirty="0" err="1">
                <a:solidFill>
                  <a:schemeClr val="bg1"/>
                </a:solidFill>
              </a:rPr>
              <a:t>sobre</a:t>
            </a:r>
            <a:r>
              <a:rPr lang="en-US" sz="2300" b="1" dirty="0">
                <a:solidFill>
                  <a:schemeClr val="bg1"/>
                </a:solidFill>
              </a:rPr>
              <a:t> o </a:t>
            </a:r>
            <a:r>
              <a:rPr lang="en-US" sz="2300" b="1" dirty="0" err="1">
                <a:solidFill>
                  <a:schemeClr val="bg1"/>
                </a:solidFill>
              </a:rPr>
              <a:t>livro</a:t>
            </a:r>
            <a:r>
              <a:rPr lang="en-US" sz="2300" b="1" dirty="0">
                <a:solidFill>
                  <a:schemeClr val="bg1"/>
                </a:solidFill>
              </a:rPr>
              <a:t> </a:t>
            </a:r>
            <a:r>
              <a:rPr lang="en-US" sz="2300" b="1" dirty="0" err="1">
                <a:solidFill>
                  <a:schemeClr val="bg1"/>
                </a:solidFill>
              </a:rPr>
              <a:t>didático</a:t>
            </a:r>
            <a:r>
              <a:rPr lang="en-US" sz="2300" b="1" dirty="0">
                <a:solidFill>
                  <a:schemeClr val="bg1"/>
                </a:solidFill>
              </a:rPr>
              <a:t> </a:t>
            </a:r>
            <a:r>
              <a:rPr lang="en-US" sz="2300" b="1" dirty="0" err="1">
                <a:solidFill>
                  <a:schemeClr val="bg1"/>
                </a:solidFill>
              </a:rPr>
              <a:t>segundo</a:t>
            </a:r>
            <a:r>
              <a:rPr lang="en-US" sz="2300" b="1" dirty="0">
                <a:solidFill>
                  <a:schemeClr val="bg1"/>
                </a:solidFill>
              </a:rPr>
              <a:t> Martin </a:t>
            </a:r>
            <a:r>
              <a:rPr lang="en-US" sz="2300" b="1" dirty="0" err="1">
                <a:solidFill>
                  <a:schemeClr val="bg1"/>
                </a:solidFill>
              </a:rPr>
              <a:t>Cortazzi</a:t>
            </a:r>
            <a:r>
              <a:rPr lang="en-US" sz="2300" b="1" dirty="0">
                <a:solidFill>
                  <a:schemeClr val="bg1"/>
                </a:solidFill>
              </a:rPr>
              <a:t> and </a:t>
            </a:r>
            <a:r>
              <a:rPr lang="en-US" sz="2300" b="1" dirty="0" err="1">
                <a:solidFill>
                  <a:schemeClr val="bg1"/>
                </a:solidFill>
              </a:rPr>
              <a:t>Lixian</a:t>
            </a:r>
            <a:r>
              <a:rPr lang="en-US" sz="2300" b="1" dirty="0">
                <a:solidFill>
                  <a:schemeClr val="bg1"/>
                </a:solidFill>
              </a:rPr>
              <a:t> </a:t>
            </a:r>
            <a:r>
              <a:rPr lang="en-US" sz="2300" b="1" dirty="0" err="1">
                <a:solidFill>
                  <a:schemeClr val="bg1"/>
                </a:solidFill>
              </a:rPr>
              <a:t>Jin</a:t>
            </a:r>
            <a:r>
              <a:rPr lang="en-US" sz="2300" b="1" dirty="0">
                <a:solidFill>
                  <a:schemeClr val="bg1"/>
                </a:solidFill>
              </a:rPr>
              <a:t>  (1999):</a:t>
            </a:r>
            <a:endParaRPr lang="pt-BR" sz="2300" b="1" dirty="0">
              <a:solidFill>
                <a:schemeClr val="bg1"/>
              </a:solidFill>
            </a:endParaRPr>
          </a:p>
        </p:txBody>
      </p:sp>
      <p:sp>
        <p:nvSpPr>
          <p:cNvPr id="30" name="Retângulo 29">
            <a:extLst>
              <a:ext uri="{FF2B5EF4-FFF2-40B4-BE49-F238E27FC236}">
                <a16:creationId xmlns:a16="http://schemas.microsoft.com/office/drawing/2014/main" id="{B59C73EF-B7D3-4A00-9879-2F8C45FDD9A7}"/>
              </a:ext>
            </a:extLst>
          </p:cNvPr>
          <p:cNvSpPr/>
          <p:nvPr/>
        </p:nvSpPr>
        <p:spPr>
          <a:xfrm>
            <a:off x="176494" y="2855843"/>
            <a:ext cx="9653365" cy="7455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Refletem uma construção social que é imposta a professores e alunos que, indiretamente, constroem sua visão sobre cultura.  </a:t>
            </a:r>
          </a:p>
        </p:txBody>
      </p:sp>
      <p:sp>
        <p:nvSpPr>
          <p:cNvPr id="23" name="Retângulo 22">
            <a:extLst>
              <a:ext uri="{FF2B5EF4-FFF2-40B4-BE49-F238E27FC236}">
                <a16:creationId xmlns:a16="http://schemas.microsoft.com/office/drawing/2014/main" id="{5AAAB566-A8EB-4A16-A541-D90B453F3AB5}"/>
              </a:ext>
            </a:extLst>
          </p:cNvPr>
          <p:cNvSpPr/>
          <p:nvPr/>
        </p:nvSpPr>
        <p:spPr>
          <a:xfrm>
            <a:off x="166485" y="1956365"/>
            <a:ext cx="9688867" cy="7455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Não</a:t>
            </a:r>
            <a:r>
              <a:rPr lang="en-US" sz="2400" b="1" dirty="0">
                <a:solidFill>
                  <a:schemeClr val="bg1"/>
                </a:solidFill>
              </a:rPr>
              <a:t> é </a:t>
            </a:r>
            <a:r>
              <a:rPr lang="en-US" sz="2400" b="1" dirty="0" err="1">
                <a:solidFill>
                  <a:schemeClr val="bg1"/>
                </a:solidFill>
              </a:rPr>
              <a:t>neutro</a:t>
            </a:r>
            <a:r>
              <a:rPr lang="en-US" sz="2400" b="1" dirty="0">
                <a:solidFill>
                  <a:schemeClr val="bg1"/>
                </a:solidFill>
              </a:rPr>
              <a:t>. </a:t>
            </a:r>
            <a:r>
              <a:rPr lang="en-US" sz="2400" b="1" dirty="0" err="1">
                <a:solidFill>
                  <a:schemeClr val="bg1"/>
                </a:solidFill>
              </a:rPr>
              <a:t>Representa</a:t>
            </a:r>
            <a:r>
              <a:rPr lang="en-US" sz="2400" b="1" dirty="0">
                <a:solidFill>
                  <a:schemeClr val="bg1"/>
                </a:solidFill>
              </a:rPr>
              <a:t> </a:t>
            </a:r>
            <a:r>
              <a:rPr lang="en-US" sz="2400" b="1" dirty="0" err="1">
                <a:solidFill>
                  <a:schemeClr val="bg1"/>
                </a:solidFill>
              </a:rPr>
              <a:t>valores</a:t>
            </a:r>
            <a:r>
              <a:rPr lang="en-US" sz="2400" b="1" dirty="0">
                <a:solidFill>
                  <a:schemeClr val="bg1"/>
                </a:solidFill>
              </a:rPr>
              <a:t> </a:t>
            </a:r>
            <a:r>
              <a:rPr lang="en-US" sz="2400" b="1" dirty="0" err="1">
                <a:solidFill>
                  <a:schemeClr val="bg1"/>
                </a:solidFill>
              </a:rPr>
              <a:t>culturais</a:t>
            </a:r>
            <a:r>
              <a:rPr lang="en-US" sz="2400" b="1" dirty="0">
                <a:solidFill>
                  <a:schemeClr val="bg1"/>
                </a:solidFill>
              </a:rPr>
              <a:t>, </a:t>
            </a:r>
            <a:r>
              <a:rPr lang="en-US" sz="2400" b="1" dirty="0" err="1">
                <a:solidFill>
                  <a:schemeClr val="bg1"/>
                </a:solidFill>
              </a:rPr>
              <a:t>crenças</a:t>
            </a:r>
            <a:r>
              <a:rPr lang="en-US" sz="2400" b="1" dirty="0">
                <a:solidFill>
                  <a:schemeClr val="bg1"/>
                </a:solidFill>
              </a:rPr>
              <a:t> e </a:t>
            </a:r>
            <a:r>
              <a:rPr lang="en-US" sz="2400" b="1" dirty="0" err="1">
                <a:solidFill>
                  <a:schemeClr val="bg1"/>
                </a:solidFill>
              </a:rPr>
              <a:t>atitudes</a:t>
            </a:r>
            <a:r>
              <a:rPr lang="en-US" sz="2400" b="1" dirty="0">
                <a:solidFill>
                  <a:schemeClr val="bg1"/>
                </a:solidFill>
              </a:rPr>
              <a:t>. </a:t>
            </a:r>
            <a:endParaRPr lang="pt-BR" sz="2400" dirty="0">
              <a:solidFill>
                <a:schemeClr val="bg1"/>
              </a:solidFill>
            </a:endParaRPr>
          </a:p>
        </p:txBody>
      </p:sp>
      <p:sp>
        <p:nvSpPr>
          <p:cNvPr id="15" name="Retângulo 14">
            <a:extLst>
              <a:ext uri="{FF2B5EF4-FFF2-40B4-BE49-F238E27FC236}">
                <a16:creationId xmlns:a16="http://schemas.microsoft.com/office/drawing/2014/main" id="{222640C8-24A1-4188-8B63-91024FAF0359}"/>
              </a:ext>
            </a:extLst>
          </p:cNvPr>
          <p:cNvSpPr/>
          <p:nvPr/>
        </p:nvSpPr>
        <p:spPr>
          <a:xfrm>
            <a:off x="10062376" y="1953243"/>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16" name="Retângulo 15">
            <a:extLst>
              <a:ext uri="{FF2B5EF4-FFF2-40B4-BE49-F238E27FC236}">
                <a16:creationId xmlns:a16="http://schemas.microsoft.com/office/drawing/2014/main" id="{56AAF4A2-400B-4537-9D86-4EA538E989E0}"/>
              </a:ext>
            </a:extLst>
          </p:cNvPr>
          <p:cNvSpPr/>
          <p:nvPr/>
        </p:nvSpPr>
        <p:spPr>
          <a:xfrm>
            <a:off x="10894828" y="1953243"/>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17" name="Retângulo 16">
            <a:extLst>
              <a:ext uri="{FF2B5EF4-FFF2-40B4-BE49-F238E27FC236}">
                <a16:creationId xmlns:a16="http://schemas.microsoft.com/office/drawing/2014/main" id="{981EE6FE-2155-4A28-B401-85D19321A9BC}"/>
              </a:ext>
            </a:extLst>
          </p:cNvPr>
          <p:cNvSpPr/>
          <p:nvPr/>
        </p:nvSpPr>
        <p:spPr>
          <a:xfrm>
            <a:off x="10062376" y="2871219"/>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18" name="Retângulo 17">
            <a:extLst>
              <a:ext uri="{FF2B5EF4-FFF2-40B4-BE49-F238E27FC236}">
                <a16:creationId xmlns:a16="http://schemas.microsoft.com/office/drawing/2014/main" id="{E697684F-EC67-43D6-812D-DD7F830154F7}"/>
              </a:ext>
            </a:extLst>
          </p:cNvPr>
          <p:cNvSpPr/>
          <p:nvPr/>
        </p:nvSpPr>
        <p:spPr>
          <a:xfrm>
            <a:off x="10894828" y="2871219"/>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19" name="Retângulo 18">
            <a:extLst>
              <a:ext uri="{FF2B5EF4-FFF2-40B4-BE49-F238E27FC236}">
                <a16:creationId xmlns:a16="http://schemas.microsoft.com/office/drawing/2014/main" id="{D11B7881-056A-4D07-B1B8-4C2F904BC4F0}"/>
              </a:ext>
            </a:extLst>
          </p:cNvPr>
          <p:cNvSpPr/>
          <p:nvPr/>
        </p:nvSpPr>
        <p:spPr>
          <a:xfrm>
            <a:off x="184235" y="3794644"/>
            <a:ext cx="9653365" cy="11417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rPr>
              <a:t>Os valores culturais escondidos nos livros didáticos produzidos pelos países imperialistas centrais do mundo servem para assegurar relevância social na aula de língua estrangeira.</a:t>
            </a:r>
          </a:p>
        </p:txBody>
      </p:sp>
      <p:sp>
        <p:nvSpPr>
          <p:cNvPr id="20" name="Retângulo 19">
            <a:extLst>
              <a:ext uri="{FF2B5EF4-FFF2-40B4-BE49-F238E27FC236}">
                <a16:creationId xmlns:a16="http://schemas.microsoft.com/office/drawing/2014/main" id="{4269BEEB-0005-4B43-8F43-BBFD076EF87C}"/>
              </a:ext>
            </a:extLst>
          </p:cNvPr>
          <p:cNvSpPr/>
          <p:nvPr/>
        </p:nvSpPr>
        <p:spPr>
          <a:xfrm>
            <a:off x="10062376" y="3950323"/>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1" name="Retângulo 20">
            <a:extLst>
              <a:ext uri="{FF2B5EF4-FFF2-40B4-BE49-F238E27FC236}">
                <a16:creationId xmlns:a16="http://schemas.microsoft.com/office/drawing/2014/main" id="{94DC47FE-B097-4384-A624-ACC4442D8864}"/>
              </a:ext>
            </a:extLst>
          </p:cNvPr>
          <p:cNvSpPr/>
          <p:nvPr/>
        </p:nvSpPr>
        <p:spPr>
          <a:xfrm>
            <a:off x="10894828" y="3950323"/>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2" name="Retângulo 21">
            <a:extLst>
              <a:ext uri="{FF2B5EF4-FFF2-40B4-BE49-F238E27FC236}">
                <a16:creationId xmlns:a16="http://schemas.microsoft.com/office/drawing/2014/main" id="{F9C60567-D332-4A42-BAA5-88ACE7FBECB2}"/>
              </a:ext>
            </a:extLst>
          </p:cNvPr>
          <p:cNvSpPr/>
          <p:nvPr/>
        </p:nvSpPr>
        <p:spPr>
          <a:xfrm>
            <a:off x="184235" y="5108302"/>
            <a:ext cx="9688867" cy="15926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A </a:t>
            </a:r>
            <a:r>
              <a:rPr lang="en-US" sz="2400" b="1" dirty="0" err="1">
                <a:solidFill>
                  <a:schemeClr val="bg1"/>
                </a:solidFill>
              </a:rPr>
              <a:t>globalização</a:t>
            </a:r>
            <a:r>
              <a:rPr lang="en-US" sz="2400" b="1" dirty="0">
                <a:solidFill>
                  <a:schemeClr val="bg1"/>
                </a:solidFill>
              </a:rPr>
              <a:t> do Ensino-</a:t>
            </a:r>
            <a:r>
              <a:rPr lang="en-US" sz="2400" b="1" dirty="0" err="1">
                <a:solidFill>
                  <a:schemeClr val="bg1"/>
                </a:solidFill>
              </a:rPr>
              <a:t>aprendizagem</a:t>
            </a:r>
            <a:r>
              <a:rPr lang="en-US" sz="2400" b="1" dirty="0">
                <a:solidFill>
                  <a:schemeClr val="bg1"/>
                </a:solidFill>
              </a:rPr>
              <a:t> de </a:t>
            </a:r>
            <a:r>
              <a:rPr lang="en-US" sz="2400" b="1" dirty="0" err="1">
                <a:solidFill>
                  <a:schemeClr val="bg1"/>
                </a:solidFill>
              </a:rPr>
              <a:t>língua</a:t>
            </a:r>
            <a:r>
              <a:rPr lang="en-US" sz="2400" b="1" dirty="0">
                <a:solidFill>
                  <a:schemeClr val="bg1"/>
                </a:solidFill>
              </a:rPr>
              <a:t> </a:t>
            </a:r>
            <a:r>
              <a:rPr lang="en-US" sz="2400" b="1" dirty="0" err="1">
                <a:solidFill>
                  <a:schemeClr val="bg1"/>
                </a:solidFill>
              </a:rPr>
              <a:t>inglesa</a:t>
            </a:r>
            <a:r>
              <a:rPr lang="en-US" sz="2400" b="1" dirty="0">
                <a:solidFill>
                  <a:schemeClr val="bg1"/>
                </a:solidFill>
              </a:rPr>
              <a:t> fez com que </a:t>
            </a:r>
            <a:r>
              <a:rPr lang="en-US" sz="2400" b="1" dirty="0" err="1">
                <a:solidFill>
                  <a:schemeClr val="bg1"/>
                </a:solidFill>
              </a:rPr>
              <a:t>os</a:t>
            </a:r>
            <a:r>
              <a:rPr lang="en-US" sz="2400" b="1" dirty="0">
                <a:solidFill>
                  <a:schemeClr val="bg1"/>
                </a:solidFill>
              </a:rPr>
              <a:t> </a:t>
            </a:r>
            <a:r>
              <a:rPr lang="en-US" sz="2400" b="1" dirty="0" err="1">
                <a:solidFill>
                  <a:schemeClr val="bg1"/>
                </a:solidFill>
              </a:rPr>
              <a:t>livros</a:t>
            </a:r>
            <a:r>
              <a:rPr lang="en-US" sz="2400" b="1" dirty="0">
                <a:solidFill>
                  <a:schemeClr val="bg1"/>
                </a:solidFill>
              </a:rPr>
              <a:t> </a:t>
            </a:r>
            <a:r>
              <a:rPr lang="en-US" sz="2400" b="1" dirty="0" err="1">
                <a:solidFill>
                  <a:schemeClr val="bg1"/>
                </a:solidFill>
              </a:rPr>
              <a:t>didáticos</a:t>
            </a:r>
            <a:r>
              <a:rPr lang="en-US" sz="2400" b="1" dirty="0">
                <a:solidFill>
                  <a:schemeClr val="bg1"/>
                </a:solidFill>
              </a:rPr>
              <a:t> se </a:t>
            </a:r>
            <a:r>
              <a:rPr lang="en-US" sz="2400" b="1" dirty="0" err="1">
                <a:solidFill>
                  <a:schemeClr val="bg1"/>
                </a:solidFill>
              </a:rPr>
              <a:t>tornassem</a:t>
            </a:r>
            <a:r>
              <a:rPr lang="en-US" sz="2400" b="1" dirty="0">
                <a:solidFill>
                  <a:schemeClr val="bg1"/>
                </a:solidFill>
              </a:rPr>
              <a:t> </a:t>
            </a:r>
            <a:r>
              <a:rPr lang="en-US" sz="2400" b="1" dirty="0" err="1">
                <a:solidFill>
                  <a:schemeClr val="bg1"/>
                </a:solidFill>
              </a:rPr>
              <a:t>uma</a:t>
            </a:r>
            <a:r>
              <a:rPr lang="en-US" sz="2400" b="1" dirty="0">
                <a:solidFill>
                  <a:schemeClr val="bg1"/>
                </a:solidFill>
              </a:rPr>
              <a:t> </a:t>
            </a:r>
            <a:r>
              <a:rPr lang="en-US" sz="2400" b="1" dirty="0" err="1">
                <a:solidFill>
                  <a:schemeClr val="bg1"/>
                </a:solidFill>
              </a:rPr>
              <a:t>indústria</a:t>
            </a:r>
            <a:r>
              <a:rPr lang="en-US" sz="2400" b="1" dirty="0">
                <a:solidFill>
                  <a:schemeClr val="bg1"/>
                </a:solidFill>
              </a:rPr>
              <a:t> ponderosa, mas que </a:t>
            </a:r>
            <a:r>
              <a:rPr lang="en-US" sz="2400" b="1" dirty="0" err="1">
                <a:solidFill>
                  <a:schemeClr val="bg1"/>
                </a:solidFill>
              </a:rPr>
              <a:t>recebe</a:t>
            </a:r>
            <a:r>
              <a:rPr lang="en-US" sz="2400" b="1" dirty="0">
                <a:solidFill>
                  <a:schemeClr val="bg1"/>
                </a:solidFill>
              </a:rPr>
              <a:t> </a:t>
            </a:r>
            <a:r>
              <a:rPr lang="en-US" sz="2400" b="1" dirty="0" err="1">
                <a:solidFill>
                  <a:schemeClr val="bg1"/>
                </a:solidFill>
              </a:rPr>
              <a:t>também</a:t>
            </a:r>
            <a:r>
              <a:rPr lang="en-US" sz="2400" b="1" dirty="0">
                <a:solidFill>
                  <a:schemeClr val="bg1"/>
                </a:solidFill>
              </a:rPr>
              <a:t> </a:t>
            </a:r>
            <a:r>
              <a:rPr lang="en-US" sz="2400" b="1" dirty="0" err="1">
                <a:solidFill>
                  <a:schemeClr val="bg1"/>
                </a:solidFill>
              </a:rPr>
              <a:t>autores</a:t>
            </a:r>
            <a:r>
              <a:rPr lang="en-US" sz="2400" b="1" dirty="0">
                <a:solidFill>
                  <a:schemeClr val="bg1"/>
                </a:solidFill>
              </a:rPr>
              <a:t> de </a:t>
            </a:r>
            <a:r>
              <a:rPr lang="en-US" sz="2400" b="1" dirty="0" err="1">
                <a:solidFill>
                  <a:schemeClr val="bg1"/>
                </a:solidFill>
              </a:rPr>
              <a:t>vários</a:t>
            </a:r>
            <a:r>
              <a:rPr lang="en-US" sz="2400" b="1" dirty="0">
                <a:solidFill>
                  <a:schemeClr val="bg1"/>
                </a:solidFill>
              </a:rPr>
              <a:t> </a:t>
            </a:r>
            <a:r>
              <a:rPr lang="en-US" sz="2400" b="1" dirty="0" err="1">
                <a:solidFill>
                  <a:schemeClr val="bg1"/>
                </a:solidFill>
              </a:rPr>
              <a:t>lugares</a:t>
            </a:r>
            <a:r>
              <a:rPr lang="en-US" sz="2400" b="1" dirty="0">
                <a:solidFill>
                  <a:schemeClr val="bg1"/>
                </a:solidFill>
              </a:rPr>
              <a:t> do </a:t>
            </a:r>
            <a:r>
              <a:rPr lang="en-US" sz="2400" b="1" dirty="0" err="1">
                <a:solidFill>
                  <a:schemeClr val="bg1"/>
                </a:solidFill>
              </a:rPr>
              <a:t>mundo</a:t>
            </a:r>
            <a:r>
              <a:rPr lang="en-US" sz="2400" b="1" dirty="0">
                <a:solidFill>
                  <a:schemeClr val="bg1"/>
                </a:solidFill>
              </a:rPr>
              <a:t>.</a:t>
            </a:r>
            <a:endParaRPr lang="pt-BR" sz="2400" dirty="0">
              <a:solidFill>
                <a:schemeClr val="bg1"/>
              </a:solidFill>
            </a:endParaRPr>
          </a:p>
        </p:txBody>
      </p:sp>
      <p:sp>
        <p:nvSpPr>
          <p:cNvPr id="24" name="Retângulo 23">
            <a:extLst>
              <a:ext uri="{FF2B5EF4-FFF2-40B4-BE49-F238E27FC236}">
                <a16:creationId xmlns:a16="http://schemas.microsoft.com/office/drawing/2014/main" id="{C93B773F-E44B-4718-A864-0E3E30F9B64F}"/>
              </a:ext>
            </a:extLst>
          </p:cNvPr>
          <p:cNvSpPr/>
          <p:nvPr/>
        </p:nvSpPr>
        <p:spPr>
          <a:xfrm>
            <a:off x="10060319" y="5560462"/>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5" name="Retângulo 24">
            <a:extLst>
              <a:ext uri="{FF2B5EF4-FFF2-40B4-BE49-F238E27FC236}">
                <a16:creationId xmlns:a16="http://schemas.microsoft.com/office/drawing/2014/main" id="{AEF0EDD1-9293-42CB-8214-75D9F1E6A1C1}"/>
              </a:ext>
            </a:extLst>
          </p:cNvPr>
          <p:cNvSpPr/>
          <p:nvPr/>
        </p:nvSpPr>
        <p:spPr>
          <a:xfrm>
            <a:off x="10892771" y="5560462"/>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Tree>
    <p:extLst>
      <p:ext uri="{BB962C8B-B14F-4D97-AF65-F5344CB8AC3E}">
        <p14:creationId xmlns:p14="http://schemas.microsoft.com/office/powerpoint/2010/main" val="3357355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442965" y="4033"/>
            <a:ext cx="9261797" cy="940905"/>
          </a:xfrm>
        </p:spPr>
        <p:txBody>
          <a:bodyPr>
            <a:noAutofit/>
          </a:bodyPr>
          <a:lstStyle/>
          <a:p>
            <a:r>
              <a:rPr lang="en-US" sz="5200" b="1" dirty="0">
                <a:solidFill>
                  <a:schemeClr val="bg1"/>
                </a:solidFill>
                <a:effectLst>
                  <a:outerShdw blurRad="38100" dist="38100" dir="2700000" algn="tl">
                    <a:srgbClr val="000000">
                      <a:alpha val="43137"/>
                    </a:srgbClr>
                  </a:outerShdw>
                </a:effectLst>
              </a:rPr>
              <a:t>Q</a:t>
            </a:r>
            <a:r>
              <a:rPr lang="en-US" sz="5200" b="1" dirty="0">
                <a:solidFill>
                  <a:srgbClr val="0066FF"/>
                </a:solidFill>
                <a:effectLst>
                  <a:outerShdw blurRad="38100" dist="38100" dir="2700000" algn="tl">
                    <a:srgbClr val="000000">
                      <a:alpha val="43137"/>
                    </a:srgbClr>
                  </a:outerShdw>
                </a:effectLst>
              </a:rPr>
              <a:t>U</a:t>
            </a:r>
            <a:r>
              <a:rPr lang="en-US" sz="5200" b="1" dirty="0">
                <a:solidFill>
                  <a:srgbClr val="FF0000"/>
                </a:solidFill>
                <a:effectLst>
                  <a:outerShdw blurRad="38100" dist="38100" dir="2700000" algn="tl">
                    <a:srgbClr val="000000">
                      <a:alpha val="43137"/>
                    </a:srgbClr>
                  </a:outerShdw>
                </a:effectLst>
              </a:rPr>
              <a:t>E</a:t>
            </a:r>
            <a:r>
              <a:rPr lang="en-US" sz="5200" b="1" dirty="0">
                <a:solidFill>
                  <a:schemeClr val="bg2">
                    <a:lumMod val="50000"/>
                  </a:schemeClr>
                </a:solidFill>
                <a:effectLst>
                  <a:outerShdw blurRad="38100" dist="38100" dir="2700000" algn="tl">
                    <a:srgbClr val="000000">
                      <a:alpha val="43137"/>
                    </a:srgbClr>
                  </a:outerShdw>
                </a:effectLst>
              </a:rPr>
              <a:t>S</a:t>
            </a:r>
            <a:r>
              <a:rPr lang="en-US" sz="5200" b="1" dirty="0">
                <a:solidFill>
                  <a:schemeClr val="accent2"/>
                </a:solidFill>
                <a:effectLst>
                  <a:outerShdw blurRad="38100" dist="38100" dir="2700000" algn="tl">
                    <a:srgbClr val="000000">
                      <a:alpha val="43137"/>
                    </a:srgbClr>
                  </a:outerShdw>
                </a:effectLst>
              </a:rPr>
              <a:t>T</a:t>
            </a:r>
            <a:r>
              <a:rPr lang="en-US" sz="5200" b="1" dirty="0">
                <a:solidFill>
                  <a:srgbClr val="F254F2"/>
                </a:solidFill>
                <a:effectLst>
                  <a:outerShdw blurRad="38100" dist="38100" dir="2700000" algn="tl">
                    <a:srgbClr val="000000">
                      <a:alpha val="43137"/>
                    </a:srgbClr>
                  </a:outerShdw>
                </a:effectLst>
              </a:rPr>
              <a:t>I</a:t>
            </a:r>
            <a:r>
              <a:rPr lang="en-US" sz="5200" b="1" dirty="0">
                <a:solidFill>
                  <a:srgbClr val="00B0F0"/>
                </a:solidFill>
                <a:effectLst>
                  <a:outerShdw blurRad="38100" dist="38100" dir="2700000" algn="tl">
                    <a:srgbClr val="000000">
                      <a:alpha val="43137"/>
                    </a:srgbClr>
                  </a:outerShdw>
                </a:effectLst>
              </a:rPr>
              <a:t>O</a:t>
            </a:r>
            <a:r>
              <a:rPr lang="en-US" sz="5200" b="1" dirty="0">
                <a:solidFill>
                  <a:srgbClr val="A365D1"/>
                </a:solidFill>
                <a:effectLst>
                  <a:outerShdw blurRad="38100" dist="38100" dir="2700000" algn="tl">
                    <a:srgbClr val="000000">
                      <a:alpha val="43137"/>
                    </a:srgbClr>
                  </a:outerShdw>
                </a:effectLst>
              </a:rPr>
              <a:t>N–</a:t>
            </a:r>
            <a:r>
              <a:rPr lang="en-US" sz="5200" b="1" dirty="0">
                <a:solidFill>
                  <a:srgbClr val="F254F2"/>
                </a:solidFill>
                <a:effectLst>
                  <a:outerShdw blurRad="38100" dist="38100" dir="2700000" algn="tl">
                    <a:srgbClr val="000000">
                      <a:alpha val="43137"/>
                    </a:srgbClr>
                  </a:outerShdw>
                </a:effectLst>
              </a:rPr>
              <a:t>T</a:t>
            </a:r>
            <a:r>
              <a:rPr lang="en-US" sz="5200" b="1" dirty="0">
                <a:solidFill>
                  <a:srgbClr val="00B0F0"/>
                </a:solidFill>
                <a:effectLst>
                  <a:outerShdw blurRad="38100" dist="38100" dir="2700000" algn="tl">
                    <a:srgbClr val="000000">
                      <a:alpha val="43137"/>
                    </a:srgbClr>
                  </a:outerShdw>
                </a:effectLst>
              </a:rPr>
              <a:t>W</a:t>
            </a:r>
            <a:r>
              <a:rPr lang="en-US" sz="5200" b="1" dirty="0">
                <a:solidFill>
                  <a:srgbClr val="72CC04"/>
                </a:solidFill>
                <a:effectLst>
                  <a:outerShdw blurRad="38100" dist="38100" dir="2700000" algn="tl">
                    <a:srgbClr val="000000">
                      <a:alpha val="43137"/>
                    </a:srgbClr>
                  </a:outerShdw>
                </a:effectLst>
              </a:rPr>
              <a:t>E</a:t>
            </a:r>
            <a:r>
              <a:rPr lang="en-US" sz="5200" b="1" dirty="0">
                <a:solidFill>
                  <a:srgbClr val="A365D1"/>
                </a:solidFill>
                <a:effectLst>
                  <a:outerShdw blurRad="38100" dist="38100" dir="2700000" algn="tl">
                    <a:srgbClr val="000000">
                      <a:alpha val="43137"/>
                    </a:srgbClr>
                  </a:outerShdw>
                </a:effectLst>
              </a:rPr>
              <a:t>N</a:t>
            </a:r>
            <a:r>
              <a:rPr lang="en-US" sz="5200" b="1" dirty="0">
                <a:solidFill>
                  <a:srgbClr val="EE104F"/>
                </a:solidFill>
                <a:effectLst>
                  <a:outerShdw blurRad="38100" dist="38100" dir="2700000" algn="tl">
                    <a:srgbClr val="000000">
                      <a:alpha val="43137"/>
                    </a:srgbClr>
                  </a:outerShdw>
                </a:effectLst>
              </a:rPr>
              <a:t>T</a:t>
            </a:r>
            <a:r>
              <a:rPr lang="en-US" sz="5200" b="1" dirty="0">
                <a:solidFill>
                  <a:schemeClr val="bg1"/>
                </a:solidFill>
                <a:effectLst>
                  <a:outerShdw blurRad="38100" dist="38100" dir="2700000" algn="tl">
                    <a:srgbClr val="000000">
                      <a:alpha val="43137"/>
                    </a:srgbClr>
                  </a:outerShdw>
                </a:effectLst>
              </a:rPr>
              <a:t>Y-</a:t>
            </a:r>
            <a:r>
              <a:rPr lang="en-US" sz="5200" b="1" dirty="0">
                <a:solidFill>
                  <a:schemeClr val="bg2">
                    <a:lumMod val="50000"/>
                  </a:schemeClr>
                </a:solidFill>
                <a:effectLst>
                  <a:outerShdw blurRad="38100" dist="38100" dir="2700000" algn="tl">
                    <a:srgbClr val="000000">
                      <a:alpha val="43137"/>
                    </a:srgbClr>
                  </a:outerShdw>
                </a:effectLst>
              </a:rPr>
              <a:t>F</a:t>
            </a:r>
            <a:r>
              <a:rPr lang="en-US" sz="5200" b="1" dirty="0">
                <a:solidFill>
                  <a:schemeClr val="accent2"/>
                </a:solidFill>
                <a:effectLst>
                  <a:outerShdw blurRad="38100" dist="38100" dir="2700000" algn="tl">
                    <a:srgbClr val="000000">
                      <a:alpha val="43137"/>
                    </a:srgbClr>
                  </a:outerShdw>
                </a:effectLst>
              </a:rPr>
              <a:t>O</a:t>
            </a:r>
            <a:r>
              <a:rPr lang="en-US" sz="5200" b="1" dirty="0">
                <a:solidFill>
                  <a:srgbClr val="F254F2"/>
                </a:solidFill>
                <a:effectLst>
                  <a:outerShdw blurRad="38100" dist="38100" dir="2700000" algn="tl">
                    <a:srgbClr val="000000">
                      <a:alpha val="43137"/>
                    </a:srgbClr>
                  </a:outerShdw>
                </a:effectLst>
              </a:rPr>
              <a:t>U</a:t>
            </a:r>
            <a:r>
              <a:rPr lang="en-US" sz="5200" b="1" dirty="0">
                <a:solidFill>
                  <a:srgbClr val="00B0F0"/>
                </a:solidFill>
                <a:effectLst>
                  <a:outerShdw blurRad="38100" dist="38100" dir="2700000" algn="tl">
                    <a:srgbClr val="000000">
                      <a:alpha val="43137"/>
                    </a:srgbClr>
                  </a:outerShdw>
                </a:effectLst>
              </a:rPr>
              <a:t>R</a:t>
            </a:r>
            <a:endParaRPr lang="pt-BR" sz="5200" b="1" dirty="0">
              <a:solidFill>
                <a:srgbClr val="F8A2F8"/>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59850" y="47657"/>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9943" y="58095"/>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80392" y="878201"/>
            <a:ext cx="7374960" cy="1293620"/>
          </a:xfrm>
        </p:spPr>
        <p:txBody>
          <a:bodyPr>
            <a:noAutofit/>
          </a:bodyPr>
          <a:lstStyle/>
          <a:p>
            <a:pPr algn="just">
              <a:spcBef>
                <a:spcPts val="0"/>
              </a:spcBef>
            </a:pPr>
            <a:r>
              <a:rPr lang="en-US" sz="2300" b="1" dirty="0">
                <a:solidFill>
                  <a:schemeClr val="bg1"/>
                </a:solidFill>
              </a:rPr>
              <a:t>Marque o item </a:t>
            </a:r>
            <a:r>
              <a:rPr lang="en-US" sz="2300" b="1" dirty="0">
                <a:solidFill>
                  <a:schemeClr val="tx1"/>
                </a:solidFill>
                <a:highlight>
                  <a:srgbClr val="FFFF00"/>
                </a:highlight>
              </a:rPr>
              <a:t>INCORRETO</a:t>
            </a:r>
            <a:r>
              <a:rPr lang="en-US" sz="2300" b="1" dirty="0">
                <a:solidFill>
                  <a:schemeClr val="bg1"/>
                </a:solidFill>
              </a:rPr>
              <a:t> </a:t>
            </a:r>
            <a:r>
              <a:rPr lang="en-US" sz="2300" b="1" dirty="0" err="1">
                <a:solidFill>
                  <a:schemeClr val="bg1"/>
                </a:solidFill>
              </a:rPr>
              <a:t>em</a:t>
            </a:r>
            <a:r>
              <a:rPr lang="en-US" sz="2300" b="1" dirty="0">
                <a:solidFill>
                  <a:schemeClr val="bg1"/>
                </a:solidFill>
              </a:rPr>
              <a:t> </a:t>
            </a:r>
            <a:r>
              <a:rPr lang="en-US" sz="2300" b="1" dirty="0" err="1">
                <a:solidFill>
                  <a:schemeClr val="bg1"/>
                </a:solidFill>
              </a:rPr>
              <a:t>relação</a:t>
            </a:r>
            <a:r>
              <a:rPr lang="en-US" sz="2300" b="1" dirty="0">
                <a:solidFill>
                  <a:schemeClr val="bg1"/>
                </a:solidFill>
              </a:rPr>
              <a:t> </a:t>
            </a:r>
            <a:r>
              <a:rPr lang="en-US" sz="2300" b="1" dirty="0" err="1">
                <a:solidFill>
                  <a:schemeClr val="bg1"/>
                </a:solidFill>
              </a:rPr>
              <a:t>ao</a:t>
            </a:r>
            <a:r>
              <a:rPr lang="en-US" sz="2300" b="1" dirty="0">
                <a:solidFill>
                  <a:schemeClr val="bg1"/>
                </a:solidFill>
              </a:rPr>
              <a:t> </a:t>
            </a:r>
            <a:r>
              <a:rPr lang="en-US" sz="2300" b="1" dirty="0" err="1">
                <a:solidFill>
                  <a:schemeClr val="bg1"/>
                </a:solidFill>
              </a:rPr>
              <a:t>livro</a:t>
            </a:r>
            <a:r>
              <a:rPr lang="en-US" sz="2300" b="1" dirty="0">
                <a:solidFill>
                  <a:schemeClr val="bg1"/>
                </a:solidFill>
              </a:rPr>
              <a:t> </a:t>
            </a:r>
            <a:r>
              <a:rPr lang="en-US" sz="2300" b="1" dirty="0" err="1">
                <a:solidFill>
                  <a:schemeClr val="bg1"/>
                </a:solidFill>
              </a:rPr>
              <a:t>didático</a:t>
            </a:r>
            <a:r>
              <a:rPr lang="en-US" sz="2300" b="1" dirty="0">
                <a:solidFill>
                  <a:schemeClr val="bg1"/>
                </a:solidFill>
              </a:rPr>
              <a:t> para Ensino de </a:t>
            </a:r>
            <a:r>
              <a:rPr lang="en-US" sz="2300" b="1" dirty="0" err="1">
                <a:solidFill>
                  <a:schemeClr val="bg1"/>
                </a:solidFill>
              </a:rPr>
              <a:t>línguas</a:t>
            </a:r>
            <a:r>
              <a:rPr lang="en-US" sz="2300" b="1" dirty="0">
                <a:solidFill>
                  <a:schemeClr val="bg1"/>
                </a:solidFill>
              </a:rPr>
              <a:t> </a:t>
            </a:r>
            <a:r>
              <a:rPr lang="en-US" sz="2300" b="1" dirty="0" err="1">
                <a:solidFill>
                  <a:schemeClr val="bg1"/>
                </a:solidFill>
              </a:rPr>
              <a:t>estrangeiras</a:t>
            </a:r>
            <a:r>
              <a:rPr lang="en-US" sz="2300" b="1" dirty="0">
                <a:solidFill>
                  <a:schemeClr val="bg1"/>
                </a:solidFill>
              </a:rPr>
              <a:t> Segundo o </a:t>
            </a:r>
            <a:r>
              <a:rPr lang="en-US" sz="2300" b="1" dirty="0" err="1">
                <a:solidFill>
                  <a:schemeClr val="bg1"/>
                </a:solidFill>
              </a:rPr>
              <a:t>texto</a:t>
            </a:r>
            <a:r>
              <a:rPr lang="en-US" sz="2300" b="1" dirty="0">
                <a:solidFill>
                  <a:schemeClr val="bg1"/>
                </a:solidFill>
              </a:rPr>
              <a:t>:</a:t>
            </a:r>
            <a:endParaRPr lang="pt-BR" sz="2300" b="1" dirty="0">
              <a:solidFill>
                <a:schemeClr val="bg1"/>
              </a:solidFill>
            </a:endParaRPr>
          </a:p>
        </p:txBody>
      </p:sp>
      <p:sp>
        <p:nvSpPr>
          <p:cNvPr id="30" name="Retângulo 29">
            <a:extLst>
              <a:ext uri="{FF2B5EF4-FFF2-40B4-BE49-F238E27FC236}">
                <a16:creationId xmlns:a16="http://schemas.microsoft.com/office/drawing/2014/main" id="{B59C73EF-B7D3-4A00-9879-2F8C45FDD9A7}"/>
              </a:ext>
            </a:extLst>
          </p:cNvPr>
          <p:cNvSpPr/>
          <p:nvPr/>
        </p:nvSpPr>
        <p:spPr>
          <a:xfrm>
            <a:off x="97262" y="4389565"/>
            <a:ext cx="9653365" cy="10101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bg1"/>
                </a:solidFill>
              </a:rPr>
              <a:t>Países imperialistas produzem materiais de melhor qualidade por que eles têm mais tradição no ensino-aprendizagem de línguas estrangeiras, portanto são os que vendem mais livros.</a:t>
            </a:r>
          </a:p>
        </p:txBody>
      </p:sp>
      <p:sp>
        <p:nvSpPr>
          <p:cNvPr id="19" name="Retângulo 18">
            <a:extLst>
              <a:ext uri="{FF2B5EF4-FFF2-40B4-BE49-F238E27FC236}">
                <a16:creationId xmlns:a16="http://schemas.microsoft.com/office/drawing/2014/main" id="{D11B7881-056A-4D07-B1B8-4C2F904BC4F0}"/>
              </a:ext>
            </a:extLst>
          </p:cNvPr>
          <p:cNvSpPr/>
          <p:nvPr/>
        </p:nvSpPr>
        <p:spPr>
          <a:xfrm>
            <a:off x="106082" y="2150046"/>
            <a:ext cx="9653365" cy="9894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bg1"/>
                </a:solidFill>
              </a:rPr>
              <a:t>Mesmo em ambientes onde professores e alunos tem a mesma língua e a mesma formação cultural são utilizados materiais produzidos pelos países imperialistas.</a:t>
            </a:r>
          </a:p>
        </p:txBody>
      </p:sp>
      <p:sp>
        <p:nvSpPr>
          <p:cNvPr id="22" name="Retângulo 21">
            <a:extLst>
              <a:ext uri="{FF2B5EF4-FFF2-40B4-BE49-F238E27FC236}">
                <a16:creationId xmlns:a16="http://schemas.microsoft.com/office/drawing/2014/main" id="{F9C60567-D332-4A42-BAA5-88ACE7FBECB2}"/>
              </a:ext>
            </a:extLst>
          </p:cNvPr>
          <p:cNvSpPr/>
          <p:nvPr/>
        </p:nvSpPr>
        <p:spPr>
          <a:xfrm>
            <a:off x="93246" y="3259263"/>
            <a:ext cx="9688867" cy="10101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O </a:t>
            </a:r>
            <a:r>
              <a:rPr lang="en-US" sz="2200" b="1" dirty="0" err="1">
                <a:solidFill>
                  <a:schemeClr val="bg1"/>
                </a:solidFill>
              </a:rPr>
              <a:t>livro</a:t>
            </a:r>
            <a:r>
              <a:rPr lang="en-US" sz="2200" b="1" dirty="0">
                <a:solidFill>
                  <a:schemeClr val="bg1"/>
                </a:solidFill>
              </a:rPr>
              <a:t> </a:t>
            </a:r>
            <a:r>
              <a:rPr lang="en-US" sz="2200" b="1" dirty="0" err="1">
                <a:solidFill>
                  <a:schemeClr val="bg1"/>
                </a:solidFill>
              </a:rPr>
              <a:t>didático</a:t>
            </a:r>
            <a:r>
              <a:rPr lang="en-US" sz="2200" b="1" dirty="0">
                <a:solidFill>
                  <a:schemeClr val="bg1"/>
                </a:solidFill>
              </a:rPr>
              <a:t> </a:t>
            </a:r>
            <a:r>
              <a:rPr lang="en-US" sz="2200" b="1" dirty="0" err="1">
                <a:solidFill>
                  <a:schemeClr val="bg1"/>
                </a:solidFill>
              </a:rPr>
              <a:t>possui</a:t>
            </a:r>
            <a:r>
              <a:rPr lang="en-US" sz="2200" b="1" dirty="0">
                <a:solidFill>
                  <a:schemeClr val="bg1"/>
                </a:solidFill>
              </a:rPr>
              <a:t> um alto </a:t>
            </a:r>
            <a:r>
              <a:rPr lang="en-US" sz="2200" b="1" dirty="0" err="1">
                <a:solidFill>
                  <a:schemeClr val="bg1"/>
                </a:solidFill>
              </a:rPr>
              <a:t>potencial</a:t>
            </a:r>
            <a:r>
              <a:rPr lang="en-US" sz="2200" b="1" dirty="0">
                <a:solidFill>
                  <a:schemeClr val="bg1"/>
                </a:solidFill>
              </a:rPr>
              <a:t> de </a:t>
            </a:r>
            <a:r>
              <a:rPr lang="en-US" sz="2200" b="1" dirty="0" err="1">
                <a:solidFill>
                  <a:schemeClr val="bg1"/>
                </a:solidFill>
              </a:rPr>
              <a:t>colonização</a:t>
            </a:r>
            <a:r>
              <a:rPr lang="en-US" sz="2200" b="1" dirty="0">
                <a:solidFill>
                  <a:schemeClr val="bg1"/>
                </a:solidFill>
              </a:rPr>
              <a:t> </a:t>
            </a:r>
            <a:r>
              <a:rPr lang="en-US" sz="2200" b="1" dirty="0" err="1">
                <a:solidFill>
                  <a:schemeClr val="bg1"/>
                </a:solidFill>
              </a:rPr>
              <a:t>assim</a:t>
            </a:r>
            <a:r>
              <a:rPr lang="en-US" sz="2200" b="1" dirty="0">
                <a:solidFill>
                  <a:schemeClr val="bg1"/>
                </a:solidFill>
              </a:rPr>
              <a:t> </a:t>
            </a:r>
            <a:r>
              <a:rPr lang="en-US" sz="2200" b="1" dirty="0" err="1">
                <a:solidFill>
                  <a:schemeClr val="bg1"/>
                </a:solidFill>
              </a:rPr>
              <a:t>como</a:t>
            </a:r>
            <a:r>
              <a:rPr lang="en-US" sz="2200" b="1" dirty="0">
                <a:solidFill>
                  <a:schemeClr val="bg1"/>
                </a:solidFill>
              </a:rPr>
              <a:t> a </a:t>
            </a:r>
            <a:r>
              <a:rPr lang="en-US" sz="2200" b="1" dirty="0" err="1">
                <a:solidFill>
                  <a:schemeClr val="bg1"/>
                </a:solidFill>
              </a:rPr>
              <a:t>língua</a:t>
            </a:r>
            <a:r>
              <a:rPr lang="en-US" sz="2200" b="1" dirty="0">
                <a:solidFill>
                  <a:schemeClr val="bg1"/>
                </a:solidFill>
              </a:rPr>
              <a:t>. É </a:t>
            </a:r>
            <a:r>
              <a:rPr lang="en-US" sz="2200" b="1" dirty="0" err="1">
                <a:solidFill>
                  <a:schemeClr val="bg1"/>
                </a:solidFill>
              </a:rPr>
              <a:t>através</a:t>
            </a:r>
            <a:r>
              <a:rPr lang="en-US" sz="2200" b="1" dirty="0">
                <a:solidFill>
                  <a:schemeClr val="bg1"/>
                </a:solidFill>
              </a:rPr>
              <a:t> do </a:t>
            </a:r>
            <a:r>
              <a:rPr lang="en-US" sz="2200" b="1" dirty="0" err="1">
                <a:solidFill>
                  <a:schemeClr val="bg1"/>
                </a:solidFill>
              </a:rPr>
              <a:t>livro</a:t>
            </a:r>
            <a:r>
              <a:rPr lang="en-US" sz="2200" b="1" dirty="0">
                <a:solidFill>
                  <a:schemeClr val="bg1"/>
                </a:solidFill>
              </a:rPr>
              <a:t> que se </a:t>
            </a:r>
            <a:r>
              <a:rPr lang="en-US" sz="2200" b="1" dirty="0" err="1">
                <a:solidFill>
                  <a:schemeClr val="bg1"/>
                </a:solidFill>
              </a:rPr>
              <a:t>traz</a:t>
            </a:r>
            <a:r>
              <a:rPr lang="en-US" sz="2200" b="1" dirty="0">
                <a:solidFill>
                  <a:schemeClr val="bg1"/>
                </a:solidFill>
              </a:rPr>
              <a:t> a </a:t>
            </a:r>
            <a:r>
              <a:rPr lang="en-US" sz="2200" b="1" dirty="0" err="1">
                <a:solidFill>
                  <a:schemeClr val="bg1"/>
                </a:solidFill>
              </a:rPr>
              <a:t>cultura</a:t>
            </a:r>
            <a:r>
              <a:rPr lang="en-US" sz="2200" b="1" dirty="0">
                <a:solidFill>
                  <a:schemeClr val="bg1"/>
                </a:solidFill>
              </a:rPr>
              <a:t> </a:t>
            </a:r>
            <a:r>
              <a:rPr lang="en-US" sz="2200" b="1" dirty="0" err="1">
                <a:solidFill>
                  <a:schemeClr val="bg1"/>
                </a:solidFill>
              </a:rPr>
              <a:t>dominante</a:t>
            </a:r>
            <a:r>
              <a:rPr lang="en-US" sz="2200" b="1" dirty="0">
                <a:solidFill>
                  <a:schemeClr val="bg1"/>
                </a:solidFill>
              </a:rPr>
              <a:t> </a:t>
            </a:r>
            <a:r>
              <a:rPr lang="en-US" sz="2200" b="1" dirty="0" err="1">
                <a:solidFill>
                  <a:schemeClr val="bg1"/>
                </a:solidFill>
              </a:rPr>
              <a:t>como</a:t>
            </a:r>
            <a:r>
              <a:rPr lang="en-US" sz="2200" b="1" dirty="0">
                <a:solidFill>
                  <a:schemeClr val="bg1"/>
                </a:solidFill>
              </a:rPr>
              <a:t> </a:t>
            </a:r>
            <a:r>
              <a:rPr lang="en-US" sz="2200" b="1" dirty="0" err="1">
                <a:solidFill>
                  <a:schemeClr val="bg1"/>
                </a:solidFill>
              </a:rPr>
              <a:t>sendo</a:t>
            </a:r>
            <a:r>
              <a:rPr lang="en-US" sz="2200" b="1" dirty="0">
                <a:solidFill>
                  <a:schemeClr val="bg1"/>
                </a:solidFill>
              </a:rPr>
              <a:t> a </a:t>
            </a:r>
            <a:r>
              <a:rPr lang="en-US" sz="2200" b="1" dirty="0" err="1">
                <a:solidFill>
                  <a:schemeClr val="bg1"/>
                </a:solidFill>
              </a:rPr>
              <a:t>melhor</a:t>
            </a:r>
            <a:r>
              <a:rPr lang="en-US" sz="2200" b="1" dirty="0">
                <a:solidFill>
                  <a:schemeClr val="bg1"/>
                </a:solidFill>
              </a:rPr>
              <a:t>, a </a:t>
            </a:r>
            <a:r>
              <a:rPr lang="en-US" sz="2200" b="1" dirty="0" err="1">
                <a:solidFill>
                  <a:schemeClr val="bg1"/>
                </a:solidFill>
              </a:rPr>
              <a:t>mais</a:t>
            </a:r>
            <a:r>
              <a:rPr lang="en-US" sz="2200" b="1" dirty="0">
                <a:solidFill>
                  <a:schemeClr val="bg1"/>
                </a:solidFill>
              </a:rPr>
              <a:t> </a:t>
            </a:r>
            <a:r>
              <a:rPr lang="en-US" sz="2200" b="1" dirty="0" err="1">
                <a:solidFill>
                  <a:schemeClr val="bg1"/>
                </a:solidFill>
              </a:rPr>
              <a:t>certa</a:t>
            </a:r>
            <a:r>
              <a:rPr lang="en-US" sz="2200" b="1" dirty="0">
                <a:solidFill>
                  <a:schemeClr val="bg1"/>
                </a:solidFill>
              </a:rPr>
              <a:t>. </a:t>
            </a:r>
            <a:endParaRPr lang="pt-BR" sz="2200" dirty="0">
              <a:solidFill>
                <a:schemeClr val="bg1"/>
              </a:solidFill>
            </a:endParaRPr>
          </a:p>
        </p:txBody>
      </p:sp>
      <p:sp>
        <p:nvSpPr>
          <p:cNvPr id="26" name="Retângulo 25">
            <a:extLst>
              <a:ext uri="{FF2B5EF4-FFF2-40B4-BE49-F238E27FC236}">
                <a16:creationId xmlns:a16="http://schemas.microsoft.com/office/drawing/2014/main" id="{B6D967A0-8AED-4F45-A738-F055C0C3267C}"/>
              </a:ext>
            </a:extLst>
          </p:cNvPr>
          <p:cNvSpPr/>
          <p:nvPr/>
        </p:nvSpPr>
        <p:spPr>
          <a:xfrm>
            <a:off x="106082" y="5490049"/>
            <a:ext cx="9688867" cy="11417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Com a </a:t>
            </a:r>
            <a:r>
              <a:rPr lang="en-US" sz="2200" b="1" dirty="0" err="1">
                <a:solidFill>
                  <a:schemeClr val="bg1"/>
                </a:solidFill>
              </a:rPr>
              <a:t>globalização</a:t>
            </a:r>
            <a:r>
              <a:rPr lang="en-US" sz="2200" b="1" dirty="0">
                <a:solidFill>
                  <a:schemeClr val="bg1"/>
                </a:solidFill>
              </a:rPr>
              <a:t> o </a:t>
            </a:r>
            <a:r>
              <a:rPr lang="en-US" sz="2200" b="1" dirty="0" err="1">
                <a:solidFill>
                  <a:schemeClr val="bg1"/>
                </a:solidFill>
              </a:rPr>
              <a:t>estudo</a:t>
            </a:r>
            <a:r>
              <a:rPr lang="en-US" sz="2200" b="1" dirty="0">
                <a:solidFill>
                  <a:schemeClr val="bg1"/>
                </a:solidFill>
              </a:rPr>
              <a:t> de </a:t>
            </a:r>
            <a:r>
              <a:rPr lang="en-US" sz="2200" b="1" dirty="0" err="1">
                <a:solidFill>
                  <a:schemeClr val="bg1"/>
                </a:solidFill>
              </a:rPr>
              <a:t>língua</a:t>
            </a:r>
            <a:r>
              <a:rPr lang="en-US" sz="2200" b="1" dirty="0">
                <a:solidFill>
                  <a:schemeClr val="bg1"/>
                </a:solidFill>
              </a:rPr>
              <a:t> </a:t>
            </a:r>
            <a:r>
              <a:rPr lang="en-US" sz="2200" b="1" dirty="0" err="1">
                <a:solidFill>
                  <a:schemeClr val="bg1"/>
                </a:solidFill>
              </a:rPr>
              <a:t>inglesa</a:t>
            </a:r>
            <a:r>
              <a:rPr lang="en-US" sz="2200" b="1" dirty="0">
                <a:solidFill>
                  <a:schemeClr val="bg1"/>
                </a:solidFill>
              </a:rPr>
              <a:t> </a:t>
            </a:r>
            <a:r>
              <a:rPr lang="en-US" sz="2200" b="1" dirty="0" err="1">
                <a:solidFill>
                  <a:schemeClr val="bg1"/>
                </a:solidFill>
              </a:rPr>
              <a:t>aumentou</a:t>
            </a:r>
            <a:r>
              <a:rPr lang="en-US" sz="2200" b="1" dirty="0">
                <a:solidFill>
                  <a:schemeClr val="bg1"/>
                </a:solidFill>
              </a:rPr>
              <a:t> </a:t>
            </a:r>
            <a:r>
              <a:rPr lang="en-US" sz="2200" b="1" dirty="0" err="1">
                <a:solidFill>
                  <a:schemeClr val="bg1"/>
                </a:solidFill>
              </a:rPr>
              <a:t>bastante</a:t>
            </a:r>
            <a:r>
              <a:rPr lang="en-US" sz="2200" b="1" dirty="0">
                <a:solidFill>
                  <a:schemeClr val="bg1"/>
                </a:solidFill>
              </a:rPr>
              <a:t> e a </a:t>
            </a:r>
            <a:r>
              <a:rPr lang="en-US" sz="2200" b="1" dirty="0" err="1">
                <a:solidFill>
                  <a:schemeClr val="bg1"/>
                </a:solidFill>
              </a:rPr>
              <a:t>aprendizagem</a:t>
            </a:r>
            <a:r>
              <a:rPr lang="en-US" sz="2200" b="1" dirty="0">
                <a:solidFill>
                  <a:schemeClr val="bg1"/>
                </a:solidFill>
              </a:rPr>
              <a:t> de </a:t>
            </a:r>
            <a:r>
              <a:rPr lang="en-US" sz="2200" b="1" dirty="0" err="1">
                <a:solidFill>
                  <a:schemeClr val="bg1"/>
                </a:solidFill>
              </a:rPr>
              <a:t>outras</a:t>
            </a:r>
            <a:r>
              <a:rPr lang="en-US" sz="2200" b="1" dirty="0">
                <a:solidFill>
                  <a:schemeClr val="bg1"/>
                </a:solidFill>
              </a:rPr>
              <a:t> </a:t>
            </a:r>
            <a:r>
              <a:rPr lang="en-US" sz="2200" b="1" dirty="0" err="1">
                <a:solidFill>
                  <a:schemeClr val="bg1"/>
                </a:solidFill>
              </a:rPr>
              <a:t>línguas</a:t>
            </a:r>
            <a:r>
              <a:rPr lang="en-US" sz="2200" b="1" dirty="0">
                <a:solidFill>
                  <a:schemeClr val="bg1"/>
                </a:solidFill>
              </a:rPr>
              <a:t> </a:t>
            </a:r>
            <a:r>
              <a:rPr lang="en-US" sz="2200" b="1" dirty="0" err="1">
                <a:solidFill>
                  <a:schemeClr val="bg1"/>
                </a:solidFill>
              </a:rPr>
              <a:t>apesar</a:t>
            </a:r>
            <a:r>
              <a:rPr lang="en-US" sz="2200" b="1" dirty="0">
                <a:solidFill>
                  <a:schemeClr val="bg1"/>
                </a:solidFill>
              </a:rPr>
              <a:t> de </a:t>
            </a:r>
            <a:r>
              <a:rPr lang="en-US" sz="2200" b="1" dirty="0" err="1">
                <a:solidFill>
                  <a:schemeClr val="bg1"/>
                </a:solidFill>
              </a:rPr>
              <a:t>existir</a:t>
            </a:r>
            <a:r>
              <a:rPr lang="en-US" sz="2200" b="1" dirty="0">
                <a:solidFill>
                  <a:schemeClr val="bg1"/>
                </a:solidFill>
              </a:rPr>
              <a:t> </a:t>
            </a:r>
            <a:r>
              <a:rPr lang="en-US" sz="2200" b="1" dirty="0" err="1">
                <a:solidFill>
                  <a:schemeClr val="bg1"/>
                </a:solidFill>
              </a:rPr>
              <a:t>não</a:t>
            </a:r>
            <a:r>
              <a:rPr lang="en-US" sz="2200" b="1" dirty="0">
                <a:solidFill>
                  <a:schemeClr val="bg1"/>
                </a:solidFill>
              </a:rPr>
              <a:t> é </a:t>
            </a:r>
            <a:r>
              <a:rPr lang="en-US" sz="2200" b="1" dirty="0" err="1">
                <a:solidFill>
                  <a:schemeClr val="bg1"/>
                </a:solidFill>
              </a:rPr>
              <a:t>muito</a:t>
            </a:r>
            <a:r>
              <a:rPr lang="en-US" sz="2200" b="1" dirty="0">
                <a:solidFill>
                  <a:schemeClr val="bg1"/>
                </a:solidFill>
              </a:rPr>
              <a:t> </a:t>
            </a:r>
            <a:r>
              <a:rPr lang="en-US" sz="2200" b="1" dirty="0" err="1">
                <a:solidFill>
                  <a:schemeClr val="bg1"/>
                </a:solidFill>
              </a:rPr>
              <a:t>incentivada</a:t>
            </a:r>
            <a:r>
              <a:rPr lang="en-US" sz="2200" b="1" dirty="0">
                <a:solidFill>
                  <a:schemeClr val="bg1"/>
                </a:solidFill>
              </a:rPr>
              <a:t> </a:t>
            </a:r>
            <a:r>
              <a:rPr lang="en-US" sz="2200" b="1" dirty="0" err="1">
                <a:solidFill>
                  <a:schemeClr val="bg1"/>
                </a:solidFill>
              </a:rPr>
              <a:t>já</a:t>
            </a:r>
            <a:r>
              <a:rPr lang="en-US" sz="2200" b="1" dirty="0">
                <a:solidFill>
                  <a:schemeClr val="bg1"/>
                </a:solidFill>
              </a:rPr>
              <a:t> que a </a:t>
            </a:r>
            <a:r>
              <a:rPr lang="en-US" sz="2200" b="1" dirty="0" err="1">
                <a:solidFill>
                  <a:schemeClr val="bg1"/>
                </a:solidFill>
              </a:rPr>
              <a:t>língua</a:t>
            </a:r>
            <a:r>
              <a:rPr lang="en-US" sz="2200" b="1" dirty="0">
                <a:solidFill>
                  <a:schemeClr val="bg1"/>
                </a:solidFill>
              </a:rPr>
              <a:t> e a </a:t>
            </a:r>
            <a:r>
              <a:rPr lang="en-US" sz="2200" b="1" dirty="0" err="1">
                <a:solidFill>
                  <a:schemeClr val="bg1"/>
                </a:solidFill>
              </a:rPr>
              <a:t>cultura</a:t>
            </a:r>
            <a:r>
              <a:rPr lang="en-US" sz="2200" b="1" dirty="0">
                <a:solidFill>
                  <a:schemeClr val="bg1"/>
                </a:solidFill>
              </a:rPr>
              <a:t> </a:t>
            </a:r>
            <a:r>
              <a:rPr lang="en-US" sz="2200" b="1" dirty="0" err="1">
                <a:solidFill>
                  <a:schemeClr val="bg1"/>
                </a:solidFill>
              </a:rPr>
              <a:t>são</a:t>
            </a:r>
            <a:r>
              <a:rPr lang="en-US" sz="2200" b="1" dirty="0">
                <a:solidFill>
                  <a:schemeClr val="bg1"/>
                </a:solidFill>
              </a:rPr>
              <a:t> </a:t>
            </a:r>
            <a:r>
              <a:rPr lang="en-US" sz="2200" b="1" dirty="0" err="1">
                <a:solidFill>
                  <a:schemeClr val="bg1"/>
                </a:solidFill>
              </a:rPr>
              <a:t>formas</a:t>
            </a:r>
            <a:r>
              <a:rPr lang="en-US" sz="2200" b="1" dirty="0">
                <a:solidFill>
                  <a:schemeClr val="bg1"/>
                </a:solidFill>
              </a:rPr>
              <a:t> de </a:t>
            </a:r>
            <a:r>
              <a:rPr lang="en-US" sz="2200" b="1" dirty="0" err="1">
                <a:solidFill>
                  <a:schemeClr val="bg1"/>
                </a:solidFill>
              </a:rPr>
              <a:t>dominação</a:t>
            </a:r>
            <a:r>
              <a:rPr lang="en-US" sz="2200" b="1" dirty="0">
                <a:solidFill>
                  <a:schemeClr val="bg1"/>
                </a:solidFill>
              </a:rPr>
              <a:t>.</a:t>
            </a:r>
            <a:endParaRPr lang="pt-BR" sz="2200" dirty="0">
              <a:solidFill>
                <a:schemeClr val="bg1"/>
              </a:solidFill>
            </a:endParaRPr>
          </a:p>
        </p:txBody>
      </p:sp>
    </p:spTree>
    <p:extLst>
      <p:ext uri="{BB962C8B-B14F-4D97-AF65-F5344CB8AC3E}">
        <p14:creationId xmlns:p14="http://schemas.microsoft.com/office/powerpoint/2010/main" val="94701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442965" y="4033"/>
            <a:ext cx="9261797" cy="940905"/>
          </a:xfrm>
        </p:spPr>
        <p:txBody>
          <a:bodyPr>
            <a:noAutofit/>
          </a:bodyPr>
          <a:lstStyle/>
          <a:p>
            <a:r>
              <a:rPr lang="en-US" sz="5200" b="1" dirty="0">
                <a:solidFill>
                  <a:schemeClr val="bg1"/>
                </a:solidFill>
                <a:effectLst>
                  <a:outerShdw blurRad="38100" dist="38100" dir="2700000" algn="tl">
                    <a:srgbClr val="000000">
                      <a:alpha val="43137"/>
                    </a:srgbClr>
                  </a:outerShdw>
                </a:effectLst>
              </a:rPr>
              <a:t>Q</a:t>
            </a:r>
            <a:r>
              <a:rPr lang="en-US" sz="5200" b="1" dirty="0">
                <a:solidFill>
                  <a:srgbClr val="0066FF"/>
                </a:solidFill>
                <a:effectLst>
                  <a:outerShdw blurRad="38100" dist="38100" dir="2700000" algn="tl">
                    <a:srgbClr val="000000">
                      <a:alpha val="43137"/>
                    </a:srgbClr>
                  </a:outerShdw>
                </a:effectLst>
              </a:rPr>
              <a:t>U</a:t>
            </a:r>
            <a:r>
              <a:rPr lang="en-US" sz="5200" b="1" dirty="0">
                <a:solidFill>
                  <a:srgbClr val="FF0000"/>
                </a:solidFill>
                <a:effectLst>
                  <a:outerShdw blurRad="38100" dist="38100" dir="2700000" algn="tl">
                    <a:srgbClr val="000000">
                      <a:alpha val="43137"/>
                    </a:srgbClr>
                  </a:outerShdw>
                </a:effectLst>
              </a:rPr>
              <a:t>E</a:t>
            </a:r>
            <a:r>
              <a:rPr lang="en-US" sz="5200" b="1" dirty="0">
                <a:solidFill>
                  <a:schemeClr val="bg2">
                    <a:lumMod val="50000"/>
                  </a:schemeClr>
                </a:solidFill>
                <a:effectLst>
                  <a:outerShdw blurRad="38100" dist="38100" dir="2700000" algn="tl">
                    <a:srgbClr val="000000">
                      <a:alpha val="43137"/>
                    </a:srgbClr>
                  </a:outerShdw>
                </a:effectLst>
              </a:rPr>
              <a:t>S</a:t>
            </a:r>
            <a:r>
              <a:rPr lang="en-US" sz="5200" b="1" dirty="0">
                <a:solidFill>
                  <a:schemeClr val="accent2"/>
                </a:solidFill>
                <a:effectLst>
                  <a:outerShdw blurRad="38100" dist="38100" dir="2700000" algn="tl">
                    <a:srgbClr val="000000">
                      <a:alpha val="43137"/>
                    </a:srgbClr>
                  </a:outerShdw>
                </a:effectLst>
              </a:rPr>
              <a:t>T</a:t>
            </a:r>
            <a:r>
              <a:rPr lang="en-US" sz="5200" b="1" dirty="0">
                <a:solidFill>
                  <a:srgbClr val="F254F2"/>
                </a:solidFill>
                <a:effectLst>
                  <a:outerShdw blurRad="38100" dist="38100" dir="2700000" algn="tl">
                    <a:srgbClr val="000000">
                      <a:alpha val="43137"/>
                    </a:srgbClr>
                  </a:outerShdw>
                </a:effectLst>
              </a:rPr>
              <a:t>I</a:t>
            </a:r>
            <a:r>
              <a:rPr lang="en-US" sz="5200" b="1" dirty="0">
                <a:solidFill>
                  <a:srgbClr val="00B0F0"/>
                </a:solidFill>
                <a:effectLst>
                  <a:outerShdw blurRad="38100" dist="38100" dir="2700000" algn="tl">
                    <a:srgbClr val="000000">
                      <a:alpha val="43137"/>
                    </a:srgbClr>
                  </a:outerShdw>
                </a:effectLst>
              </a:rPr>
              <a:t>O</a:t>
            </a:r>
            <a:r>
              <a:rPr lang="en-US" sz="5200" b="1" dirty="0">
                <a:solidFill>
                  <a:srgbClr val="A365D1"/>
                </a:solidFill>
                <a:effectLst>
                  <a:outerShdw blurRad="38100" dist="38100" dir="2700000" algn="tl">
                    <a:srgbClr val="000000">
                      <a:alpha val="43137"/>
                    </a:srgbClr>
                  </a:outerShdw>
                </a:effectLst>
              </a:rPr>
              <a:t>N–</a:t>
            </a:r>
            <a:r>
              <a:rPr lang="en-US" sz="5200" b="1" dirty="0">
                <a:solidFill>
                  <a:srgbClr val="F254F2"/>
                </a:solidFill>
                <a:effectLst>
                  <a:outerShdw blurRad="38100" dist="38100" dir="2700000" algn="tl">
                    <a:srgbClr val="000000">
                      <a:alpha val="43137"/>
                    </a:srgbClr>
                  </a:outerShdw>
                </a:effectLst>
              </a:rPr>
              <a:t>T</a:t>
            </a:r>
            <a:r>
              <a:rPr lang="en-US" sz="5200" b="1" dirty="0">
                <a:solidFill>
                  <a:srgbClr val="00B0F0"/>
                </a:solidFill>
                <a:effectLst>
                  <a:outerShdw blurRad="38100" dist="38100" dir="2700000" algn="tl">
                    <a:srgbClr val="000000">
                      <a:alpha val="43137"/>
                    </a:srgbClr>
                  </a:outerShdw>
                </a:effectLst>
              </a:rPr>
              <a:t>W</a:t>
            </a:r>
            <a:r>
              <a:rPr lang="en-US" sz="5200" b="1" dirty="0">
                <a:solidFill>
                  <a:srgbClr val="72CC04"/>
                </a:solidFill>
                <a:effectLst>
                  <a:outerShdw blurRad="38100" dist="38100" dir="2700000" algn="tl">
                    <a:srgbClr val="000000">
                      <a:alpha val="43137"/>
                    </a:srgbClr>
                  </a:outerShdw>
                </a:effectLst>
              </a:rPr>
              <a:t>E</a:t>
            </a:r>
            <a:r>
              <a:rPr lang="en-US" sz="5200" b="1" dirty="0">
                <a:solidFill>
                  <a:srgbClr val="A365D1"/>
                </a:solidFill>
                <a:effectLst>
                  <a:outerShdw blurRad="38100" dist="38100" dir="2700000" algn="tl">
                    <a:srgbClr val="000000">
                      <a:alpha val="43137"/>
                    </a:srgbClr>
                  </a:outerShdw>
                </a:effectLst>
              </a:rPr>
              <a:t>N</a:t>
            </a:r>
            <a:r>
              <a:rPr lang="en-US" sz="5200" b="1" dirty="0">
                <a:solidFill>
                  <a:srgbClr val="EE104F"/>
                </a:solidFill>
                <a:effectLst>
                  <a:outerShdw blurRad="38100" dist="38100" dir="2700000" algn="tl">
                    <a:srgbClr val="000000">
                      <a:alpha val="43137"/>
                    </a:srgbClr>
                  </a:outerShdw>
                </a:effectLst>
              </a:rPr>
              <a:t>T</a:t>
            </a:r>
            <a:r>
              <a:rPr lang="en-US" sz="5200" b="1" dirty="0">
                <a:solidFill>
                  <a:srgbClr val="FFFF00"/>
                </a:solidFill>
                <a:effectLst>
                  <a:outerShdw blurRad="38100" dist="38100" dir="2700000" algn="tl">
                    <a:srgbClr val="000000">
                      <a:alpha val="43137"/>
                    </a:srgbClr>
                  </a:outerShdw>
                </a:effectLst>
              </a:rPr>
              <a:t>Y</a:t>
            </a:r>
            <a:r>
              <a:rPr lang="en-US" sz="5200" b="1" dirty="0">
                <a:solidFill>
                  <a:schemeClr val="bg1"/>
                </a:solidFill>
                <a:effectLst>
                  <a:outerShdw blurRad="38100" dist="38100" dir="2700000" algn="tl">
                    <a:srgbClr val="000000">
                      <a:alpha val="43137"/>
                    </a:srgbClr>
                  </a:outerShdw>
                </a:effectLst>
              </a:rPr>
              <a:t>-F</a:t>
            </a:r>
            <a:r>
              <a:rPr lang="en-US" sz="5200" b="1" dirty="0">
                <a:solidFill>
                  <a:schemeClr val="accent2"/>
                </a:solidFill>
                <a:effectLst>
                  <a:outerShdw blurRad="38100" dist="38100" dir="2700000" algn="tl">
                    <a:srgbClr val="000000">
                      <a:alpha val="43137"/>
                    </a:srgbClr>
                  </a:outerShdw>
                </a:effectLst>
              </a:rPr>
              <a:t>I</a:t>
            </a:r>
            <a:r>
              <a:rPr lang="en-US" sz="5200" b="1" dirty="0">
                <a:solidFill>
                  <a:srgbClr val="F254F2"/>
                </a:solidFill>
                <a:effectLst>
                  <a:outerShdw blurRad="38100" dist="38100" dir="2700000" algn="tl">
                    <a:srgbClr val="000000">
                      <a:alpha val="43137"/>
                    </a:srgbClr>
                  </a:outerShdw>
                </a:effectLst>
              </a:rPr>
              <a:t>V</a:t>
            </a:r>
            <a:r>
              <a:rPr lang="en-US" sz="5200" b="1" dirty="0">
                <a:solidFill>
                  <a:srgbClr val="00B0F0"/>
                </a:solidFill>
                <a:effectLst>
                  <a:outerShdw blurRad="38100" dist="38100" dir="2700000" algn="tl">
                    <a:srgbClr val="000000">
                      <a:alpha val="43137"/>
                    </a:srgbClr>
                  </a:outerShdw>
                </a:effectLst>
              </a:rPr>
              <a:t>E</a:t>
            </a:r>
            <a:endParaRPr lang="pt-BR" sz="5200" b="1" dirty="0">
              <a:solidFill>
                <a:srgbClr val="F8A2F8"/>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59850" y="47657"/>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9943" y="58095"/>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80392" y="878200"/>
            <a:ext cx="7268643" cy="1652965"/>
          </a:xfrm>
        </p:spPr>
        <p:txBody>
          <a:bodyPr>
            <a:noAutofit/>
          </a:bodyPr>
          <a:lstStyle/>
          <a:p>
            <a:pPr algn="just">
              <a:spcBef>
                <a:spcPts val="0"/>
              </a:spcBef>
            </a:pPr>
            <a:r>
              <a:rPr lang="en-US" sz="2000" b="1" dirty="0" err="1">
                <a:solidFill>
                  <a:schemeClr val="bg1"/>
                </a:solidFill>
              </a:rPr>
              <a:t>Levando</a:t>
            </a:r>
            <a:r>
              <a:rPr lang="en-US" sz="2000" b="1" dirty="0">
                <a:solidFill>
                  <a:schemeClr val="bg1"/>
                </a:solidFill>
              </a:rPr>
              <a:t> </a:t>
            </a:r>
            <a:r>
              <a:rPr lang="en-US" sz="2000" b="1" dirty="0" err="1">
                <a:solidFill>
                  <a:schemeClr val="bg1"/>
                </a:solidFill>
              </a:rPr>
              <a:t>em</a:t>
            </a:r>
            <a:r>
              <a:rPr lang="en-US" sz="2000" b="1" dirty="0">
                <a:solidFill>
                  <a:schemeClr val="bg1"/>
                </a:solidFill>
              </a:rPr>
              <a:t> </a:t>
            </a:r>
            <a:r>
              <a:rPr lang="en-US" sz="2000" b="1" dirty="0" err="1">
                <a:solidFill>
                  <a:schemeClr val="bg1"/>
                </a:solidFill>
              </a:rPr>
              <a:t>consideração</a:t>
            </a:r>
            <a:r>
              <a:rPr lang="en-US" sz="2000" b="1" dirty="0">
                <a:solidFill>
                  <a:schemeClr val="bg1"/>
                </a:solidFill>
              </a:rPr>
              <a:t> que a </a:t>
            </a:r>
            <a:r>
              <a:rPr lang="en-US" sz="2000" b="1" dirty="0" err="1">
                <a:solidFill>
                  <a:schemeClr val="bg1"/>
                </a:solidFill>
              </a:rPr>
              <a:t>língua</a:t>
            </a:r>
            <a:r>
              <a:rPr lang="en-US" sz="2000" b="1" dirty="0">
                <a:solidFill>
                  <a:schemeClr val="bg1"/>
                </a:solidFill>
              </a:rPr>
              <a:t> </a:t>
            </a:r>
            <a:r>
              <a:rPr lang="en-US" sz="2000" b="1" dirty="0" err="1">
                <a:solidFill>
                  <a:schemeClr val="bg1"/>
                </a:solidFill>
              </a:rPr>
              <a:t>inglesa</a:t>
            </a:r>
            <a:r>
              <a:rPr lang="en-US" sz="2000" b="1" dirty="0">
                <a:solidFill>
                  <a:schemeClr val="bg1"/>
                </a:solidFill>
              </a:rPr>
              <a:t> é </a:t>
            </a:r>
            <a:r>
              <a:rPr lang="en-US" sz="2000" b="1" dirty="0" err="1">
                <a:solidFill>
                  <a:schemeClr val="bg1"/>
                </a:solidFill>
              </a:rPr>
              <a:t>uma</a:t>
            </a:r>
            <a:r>
              <a:rPr lang="en-US" sz="2000" b="1" dirty="0">
                <a:solidFill>
                  <a:schemeClr val="bg1"/>
                </a:solidFill>
              </a:rPr>
              <a:t> </a:t>
            </a:r>
            <a:r>
              <a:rPr lang="en-US" sz="2000" b="1" dirty="0" err="1">
                <a:solidFill>
                  <a:schemeClr val="bg1"/>
                </a:solidFill>
              </a:rPr>
              <a:t>língua</a:t>
            </a:r>
            <a:r>
              <a:rPr lang="en-US" sz="2000" b="1" dirty="0">
                <a:solidFill>
                  <a:schemeClr val="bg1"/>
                </a:solidFill>
              </a:rPr>
              <a:t> global Martin </a:t>
            </a:r>
            <a:r>
              <a:rPr lang="en-US" sz="2000" b="1" dirty="0" err="1">
                <a:solidFill>
                  <a:schemeClr val="bg1"/>
                </a:solidFill>
              </a:rPr>
              <a:t>Cortazzi</a:t>
            </a:r>
            <a:r>
              <a:rPr lang="en-US" sz="2000" b="1" dirty="0">
                <a:solidFill>
                  <a:schemeClr val="bg1"/>
                </a:solidFill>
              </a:rPr>
              <a:t> and </a:t>
            </a:r>
            <a:r>
              <a:rPr lang="en-US" sz="2000" b="1" dirty="0" err="1">
                <a:solidFill>
                  <a:schemeClr val="bg1"/>
                </a:solidFill>
              </a:rPr>
              <a:t>Lixian</a:t>
            </a:r>
            <a:r>
              <a:rPr lang="en-US" sz="2000" b="1" dirty="0">
                <a:solidFill>
                  <a:schemeClr val="bg1"/>
                </a:solidFill>
              </a:rPr>
              <a:t> </a:t>
            </a:r>
            <a:r>
              <a:rPr lang="en-US" sz="2000" b="1" dirty="0" err="1">
                <a:solidFill>
                  <a:schemeClr val="bg1"/>
                </a:solidFill>
              </a:rPr>
              <a:t>Jin</a:t>
            </a:r>
            <a:r>
              <a:rPr lang="en-US" sz="2000" b="1" dirty="0">
                <a:solidFill>
                  <a:schemeClr val="bg1"/>
                </a:solidFill>
              </a:rPr>
              <a:t>  (1999) </a:t>
            </a:r>
            <a:r>
              <a:rPr lang="en-US" sz="2000" b="1" dirty="0" err="1">
                <a:solidFill>
                  <a:schemeClr val="bg1"/>
                </a:solidFill>
              </a:rPr>
              <a:t>sugerem</a:t>
            </a:r>
            <a:r>
              <a:rPr lang="en-US" sz="2000" b="1" dirty="0">
                <a:solidFill>
                  <a:schemeClr val="bg1"/>
                </a:solidFill>
              </a:rPr>
              <a:t> </a:t>
            </a:r>
            <a:r>
              <a:rPr lang="en-US" sz="2000" b="1" dirty="0" err="1">
                <a:solidFill>
                  <a:schemeClr val="bg1"/>
                </a:solidFill>
              </a:rPr>
              <a:t>três</a:t>
            </a:r>
            <a:r>
              <a:rPr lang="en-US" sz="2000" b="1" dirty="0">
                <a:solidFill>
                  <a:schemeClr val="bg1"/>
                </a:solidFill>
              </a:rPr>
              <a:t> </a:t>
            </a:r>
            <a:r>
              <a:rPr lang="en-US" sz="2000" b="1" dirty="0" err="1">
                <a:solidFill>
                  <a:schemeClr val="bg1"/>
                </a:solidFill>
              </a:rPr>
              <a:t>tipos</a:t>
            </a:r>
            <a:r>
              <a:rPr lang="en-US" sz="2000" b="1" dirty="0">
                <a:solidFill>
                  <a:schemeClr val="bg1"/>
                </a:solidFill>
              </a:rPr>
              <a:t> de </a:t>
            </a:r>
            <a:r>
              <a:rPr lang="en-US" sz="2000" b="1" dirty="0" err="1">
                <a:solidFill>
                  <a:schemeClr val="bg1"/>
                </a:solidFill>
              </a:rPr>
              <a:t>informação</a:t>
            </a:r>
            <a:r>
              <a:rPr lang="en-US" sz="2000" b="1" dirty="0">
                <a:solidFill>
                  <a:schemeClr val="bg1"/>
                </a:solidFill>
              </a:rPr>
              <a:t> cultural que </a:t>
            </a:r>
            <a:r>
              <a:rPr lang="en-US" sz="2000" b="1" dirty="0" err="1">
                <a:solidFill>
                  <a:schemeClr val="bg1"/>
                </a:solidFill>
              </a:rPr>
              <a:t>podem</a:t>
            </a:r>
            <a:r>
              <a:rPr lang="en-US" sz="2000" b="1" dirty="0">
                <a:solidFill>
                  <a:schemeClr val="bg1"/>
                </a:solidFill>
              </a:rPr>
              <a:t> ser </a:t>
            </a:r>
            <a:r>
              <a:rPr lang="en-US" sz="2000" b="1" dirty="0" err="1">
                <a:solidFill>
                  <a:schemeClr val="bg1"/>
                </a:solidFill>
              </a:rPr>
              <a:t>usadas</a:t>
            </a:r>
            <a:r>
              <a:rPr lang="en-US" sz="2000" b="1" dirty="0">
                <a:solidFill>
                  <a:schemeClr val="bg1"/>
                </a:solidFill>
              </a:rPr>
              <a:t> no </a:t>
            </a:r>
            <a:r>
              <a:rPr lang="en-US" sz="2000" b="1" dirty="0" err="1">
                <a:solidFill>
                  <a:schemeClr val="bg1"/>
                </a:solidFill>
              </a:rPr>
              <a:t>preparo</a:t>
            </a:r>
            <a:r>
              <a:rPr lang="en-US" sz="2000" b="1" dirty="0">
                <a:solidFill>
                  <a:schemeClr val="bg1"/>
                </a:solidFill>
              </a:rPr>
              <a:t> de </a:t>
            </a:r>
            <a:r>
              <a:rPr lang="en-US" sz="2000" b="1" dirty="0" err="1">
                <a:solidFill>
                  <a:schemeClr val="bg1"/>
                </a:solidFill>
              </a:rPr>
              <a:t>materiais</a:t>
            </a:r>
            <a:r>
              <a:rPr lang="en-US" sz="2000" b="1" dirty="0">
                <a:solidFill>
                  <a:schemeClr val="bg1"/>
                </a:solidFill>
              </a:rPr>
              <a:t> para o Ensino de </a:t>
            </a:r>
            <a:r>
              <a:rPr lang="en-US" sz="2000" b="1" dirty="0" err="1">
                <a:solidFill>
                  <a:schemeClr val="bg1"/>
                </a:solidFill>
              </a:rPr>
              <a:t>língua</a:t>
            </a:r>
            <a:r>
              <a:rPr lang="en-US" sz="2000" b="1" dirty="0">
                <a:solidFill>
                  <a:schemeClr val="bg1"/>
                </a:solidFill>
              </a:rPr>
              <a:t> </a:t>
            </a:r>
            <a:r>
              <a:rPr lang="en-US" sz="2000" b="1" dirty="0" err="1">
                <a:solidFill>
                  <a:schemeClr val="bg1"/>
                </a:solidFill>
              </a:rPr>
              <a:t>inglesa</a:t>
            </a:r>
            <a:r>
              <a:rPr lang="en-US" sz="2000" b="1" dirty="0">
                <a:solidFill>
                  <a:schemeClr val="bg1"/>
                </a:solidFill>
              </a:rPr>
              <a:t>, </a:t>
            </a:r>
            <a:r>
              <a:rPr lang="en-US" sz="2000" b="1" dirty="0">
                <a:solidFill>
                  <a:schemeClr val="tx1"/>
                </a:solidFill>
                <a:highlight>
                  <a:srgbClr val="FFFF00"/>
                </a:highlight>
              </a:rPr>
              <a:t>EXCETO</a:t>
            </a:r>
            <a:r>
              <a:rPr lang="en-US" sz="2000" b="1" dirty="0">
                <a:solidFill>
                  <a:schemeClr val="bg1"/>
                </a:solidFill>
              </a:rPr>
              <a:t>: </a:t>
            </a:r>
            <a:endParaRPr lang="pt-BR" sz="2000" b="1" dirty="0">
              <a:solidFill>
                <a:schemeClr val="bg1"/>
              </a:solidFill>
            </a:endParaRPr>
          </a:p>
        </p:txBody>
      </p:sp>
      <p:sp>
        <p:nvSpPr>
          <p:cNvPr id="26" name="Retângulo 25">
            <a:extLst>
              <a:ext uri="{FF2B5EF4-FFF2-40B4-BE49-F238E27FC236}">
                <a16:creationId xmlns:a16="http://schemas.microsoft.com/office/drawing/2014/main" id="{B6D967A0-8AED-4F45-A738-F055C0C3267C}"/>
              </a:ext>
            </a:extLst>
          </p:cNvPr>
          <p:cNvSpPr/>
          <p:nvPr/>
        </p:nvSpPr>
        <p:spPr>
          <a:xfrm>
            <a:off x="157586" y="2629798"/>
            <a:ext cx="9621224" cy="6860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rPr>
              <a:t>Uso</a:t>
            </a:r>
            <a:r>
              <a:rPr lang="en-US" sz="2200" b="1" dirty="0">
                <a:solidFill>
                  <a:schemeClr val="bg1"/>
                </a:solidFill>
              </a:rPr>
              <a:t> de </a:t>
            </a:r>
            <a:r>
              <a:rPr lang="en-US" sz="2200" b="1" dirty="0" err="1">
                <a:solidFill>
                  <a:schemeClr val="bg1"/>
                </a:solidFill>
              </a:rPr>
              <a:t>materiais</a:t>
            </a:r>
            <a:r>
              <a:rPr lang="en-US" sz="2200" b="1" dirty="0">
                <a:solidFill>
                  <a:schemeClr val="bg1"/>
                </a:solidFill>
              </a:rPr>
              <a:t> </a:t>
            </a:r>
            <a:r>
              <a:rPr lang="en-US" sz="2200" b="1" dirty="0" err="1">
                <a:solidFill>
                  <a:schemeClr val="bg1"/>
                </a:solidFill>
              </a:rPr>
              <a:t>em</a:t>
            </a:r>
            <a:r>
              <a:rPr lang="en-US" sz="2200" b="1" dirty="0">
                <a:solidFill>
                  <a:schemeClr val="bg1"/>
                </a:solidFill>
              </a:rPr>
              <a:t> </a:t>
            </a:r>
            <a:r>
              <a:rPr lang="en-US" sz="2200" b="1" dirty="0" err="1">
                <a:solidFill>
                  <a:schemeClr val="bg1"/>
                </a:solidFill>
              </a:rPr>
              <a:t>inglês</a:t>
            </a:r>
            <a:r>
              <a:rPr lang="en-US" sz="2200" b="1" dirty="0">
                <a:solidFill>
                  <a:schemeClr val="bg1"/>
                </a:solidFill>
              </a:rPr>
              <a:t> que </a:t>
            </a:r>
            <a:r>
              <a:rPr lang="en-US" sz="2200" b="1" dirty="0" err="1">
                <a:solidFill>
                  <a:schemeClr val="bg1"/>
                </a:solidFill>
              </a:rPr>
              <a:t>falam</a:t>
            </a:r>
            <a:r>
              <a:rPr lang="en-US" sz="2200" b="1" dirty="0">
                <a:solidFill>
                  <a:schemeClr val="bg1"/>
                </a:solidFill>
              </a:rPr>
              <a:t> de </a:t>
            </a:r>
            <a:r>
              <a:rPr lang="en-US" sz="2200" b="1" dirty="0" err="1">
                <a:solidFill>
                  <a:schemeClr val="bg1"/>
                </a:solidFill>
              </a:rPr>
              <a:t>cultura</a:t>
            </a:r>
            <a:r>
              <a:rPr lang="en-US" sz="2200" b="1" dirty="0">
                <a:solidFill>
                  <a:schemeClr val="bg1"/>
                </a:solidFill>
              </a:rPr>
              <a:t> de </a:t>
            </a:r>
            <a:r>
              <a:rPr lang="en-US" sz="2200" b="1" dirty="0" err="1">
                <a:solidFill>
                  <a:schemeClr val="bg1"/>
                </a:solidFill>
              </a:rPr>
              <a:t>países</a:t>
            </a:r>
            <a:r>
              <a:rPr lang="en-US" sz="2200" b="1" dirty="0">
                <a:solidFill>
                  <a:schemeClr val="bg1"/>
                </a:solidFill>
              </a:rPr>
              <a:t> que </a:t>
            </a:r>
            <a:r>
              <a:rPr lang="en-US" sz="2200" b="1" dirty="0" err="1">
                <a:solidFill>
                  <a:schemeClr val="bg1"/>
                </a:solidFill>
              </a:rPr>
              <a:t>tem</a:t>
            </a:r>
            <a:r>
              <a:rPr lang="en-US" sz="2200" b="1" dirty="0">
                <a:solidFill>
                  <a:schemeClr val="bg1"/>
                </a:solidFill>
              </a:rPr>
              <a:t> </a:t>
            </a:r>
            <a:r>
              <a:rPr lang="en-US" sz="2200" b="1" dirty="0" err="1">
                <a:solidFill>
                  <a:schemeClr val="bg1"/>
                </a:solidFill>
              </a:rPr>
              <a:t>inglês</a:t>
            </a:r>
            <a:r>
              <a:rPr lang="en-US" sz="2200" b="1" dirty="0">
                <a:solidFill>
                  <a:schemeClr val="bg1"/>
                </a:solidFill>
              </a:rPr>
              <a:t> </a:t>
            </a:r>
            <a:r>
              <a:rPr lang="en-US" sz="2200" b="1" dirty="0" err="1">
                <a:solidFill>
                  <a:schemeClr val="bg1"/>
                </a:solidFill>
              </a:rPr>
              <a:t>como</a:t>
            </a:r>
            <a:r>
              <a:rPr lang="en-US" sz="2200" b="1" dirty="0">
                <a:solidFill>
                  <a:schemeClr val="bg1"/>
                </a:solidFill>
              </a:rPr>
              <a:t> </a:t>
            </a:r>
            <a:r>
              <a:rPr lang="en-US" sz="2200" b="1" dirty="0" err="1">
                <a:solidFill>
                  <a:schemeClr val="bg1"/>
                </a:solidFill>
              </a:rPr>
              <a:t>língua</a:t>
            </a:r>
            <a:r>
              <a:rPr lang="en-US" sz="2200" b="1" dirty="0">
                <a:solidFill>
                  <a:schemeClr val="bg1"/>
                </a:solidFill>
              </a:rPr>
              <a:t> </a:t>
            </a:r>
            <a:r>
              <a:rPr lang="en-US" sz="2200" b="1" dirty="0" err="1">
                <a:solidFill>
                  <a:schemeClr val="bg1"/>
                </a:solidFill>
              </a:rPr>
              <a:t>oficial</a:t>
            </a:r>
            <a:r>
              <a:rPr lang="en-US" sz="2200" b="1" dirty="0">
                <a:solidFill>
                  <a:schemeClr val="bg1"/>
                </a:solidFill>
              </a:rPr>
              <a:t>.  </a:t>
            </a:r>
            <a:endParaRPr lang="pt-BR" sz="2200" dirty="0">
              <a:solidFill>
                <a:schemeClr val="bg1"/>
              </a:solidFill>
            </a:endParaRPr>
          </a:p>
        </p:txBody>
      </p:sp>
      <p:sp>
        <p:nvSpPr>
          <p:cNvPr id="16" name="Retângulo 15">
            <a:extLst>
              <a:ext uri="{FF2B5EF4-FFF2-40B4-BE49-F238E27FC236}">
                <a16:creationId xmlns:a16="http://schemas.microsoft.com/office/drawing/2014/main" id="{BF05F2D7-DB34-4CDE-8893-5D36F0B215FD}"/>
              </a:ext>
            </a:extLst>
          </p:cNvPr>
          <p:cNvSpPr/>
          <p:nvPr/>
        </p:nvSpPr>
        <p:spPr>
          <a:xfrm>
            <a:off x="157586" y="3552655"/>
            <a:ext cx="9621224" cy="6860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rPr>
              <a:t>Uso</a:t>
            </a:r>
            <a:r>
              <a:rPr lang="en-US" sz="2200" b="1" dirty="0">
                <a:solidFill>
                  <a:schemeClr val="bg1"/>
                </a:solidFill>
              </a:rPr>
              <a:t> de </a:t>
            </a:r>
            <a:r>
              <a:rPr lang="en-US" sz="2200" b="1" dirty="0" err="1">
                <a:solidFill>
                  <a:schemeClr val="bg1"/>
                </a:solidFill>
              </a:rPr>
              <a:t>materiais</a:t>
            </a:r>
            <a:r>
              <a:rPr lang="en-US" sz="2200" b="1" dirty="0">
                <a:solidFill>
                  <a:schemeClr val="bg1"/>
                </a:solidFill>
              </a:rPr>
              <a:t> </a:t>
            </a:r>
            <a:r>
              <a:rPr lang="pt-PT" altLang="pt-BR" sz="2200" b="1" dirty="0">
                <a:solidFill>
                  <a:schemeClr val="bg1"/>
                </a:solidFill>
              </a:rPr>
              <a:t>de cultura de origem que se baseiam na própria cultura dos alunos como conteúdo.</a:t>
            </a:r>
            <a:endParaRPr lang="pt-BR" sz="2200" b="1" dirty="0">
              <a:solidFill>
                <a:schemeClr val="bg1"/>
              </a:solidFill>
            </a:endParaRPr>
          </a:p>
        </p:txBody>
      </p:sp>
      <p:sp>
        <p:nvSpPr>
          <p:cNvPr id="18" name="Retângulo 17">
            <a:extLst>
              <a:ext uri="{FF2B5EF4-FFF2-40B4-BE49-F238E27FC236}">
                <a16:creationId xmlns:a16="http://schemas.microsoft.com/office/drawing/2014/main" id="{C43F8E74-2843-4001-9799-44F131F74751}"/>
              </a:ext>
            </a:extLst>
          </p:cNvPr>
          <p:cNvSpPr/>
          <p:nvPr/>
        </p:nvSpPr>
        <p:spPr>
          <a:xfrm>
            <a:off x="159073" y="5421797"/>
            <a:ext cx="9589962" cy="10649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rPr>
              <a:t>Uso</a:t>
            </a:r>
            <a:r>
              <a:rPr lang="en-US" sz="2200" b="1" dirty="0">
                <a:solidFill>
                  <a:schemeClr val="bg1"/>
                </a:solidFill>
              </a:rPr>
              <a:t> de </a:t>
            </a:r>
            <a:r>
              <a:rPr lang="en-US" sz="2200" b="1" dirty="0" err="1">
                <a:solidFill>
                  <a:schemeClr val="bg1"/>
                </a:solidFill>
              </a:rPr>
              <a:t>materiais</a:t>
            </a:r>
            <a:r>
              <a:rPr lang="en-US" sz="2200" b="1" dirty="0">
                <a:solidFill>
                  <a:schemeClr val="bg1"/>
                </a:solidFill>
              </a:rPr>
              <a:t> de </a:t>
            </a:r>
            <a:r>
              <a:rPr lang="en-US" sz="2200" b="1" dirty="0" err="1">
                <a:solidFill>
                  <a:schemeClr val="bg1"/>
                </a:solidFill>
              </a:rPr>
              <a:t>cultura</a:t>
            </a:r>
            <a:r>
              <a:rPr lang="en-US" sz="2200" b="1" dirty="0">
                <a:solidFill>
                  <a:schemeClr val="bg1"/>
                </a:solidFill>
              </a:rPr>
              <a:t> international que </a:t>
            </a:r>
            <a:r>
              <a:rPr lang="en-US" sz="2200" b="1" dirty="0" err="1">
                <a:solidFill>
                  <a:schemeClr val="bg1"/>
                </a:solidFill>
              </a:rPr>
              <a:t>usam</a:t>
            </a:r>
            <a:r>
              <a:rPr lang="en-US" sz="2200" b="1" dirty="0">
                <a:solidFill>
                  <a:schemeClr val="bg1"/>
                </a:solidFill>
              </a:rPr>
              <a:t> </a:t>
            </a:r>
            <a:r>
              <a:rPr lang="en-US" sz="2200" b="1" dirty="0" err="1">
                <a:solidFill>
                  <a:schemeClr val="bg1"/>
                </a:solidFill>
              </a:rPr>
              <a:t>uma</a:t>
            </a:r>
            <a:r>
              <a:rPr lang="en-US" sz="2200" b="1" dirty="0">
                <a:solidFill>
                  <a:schemeClr val="bg1"/>
                </a:solidFill>
              </a:rPr>
              <a:t> </a:t>
            </a:r>
            <a:r>
              <a:rPr lang="en-US" sz="2200" b="1" dirty="0" err="1">
                <a:solidFill>
                  <a:schemeClr val="bg1"/>
                </a:solidFill>
              </a:rPr>
              <a:t>variedade</a:t>
            </a:r>
            <a:r>
              <a:rPr lang="en-US" sz="2200" b="1" dirty="0">
                <a:solidFill>
                  <a:schemeClr val="bg1"/>
                </a:solidFill>
              </a:rPr>
              <a:t> de </a:t>
            </a:r>
            <a:r>
              <a:rPr lang="en-US" sz="2200" b="1" dirty="0" err="1">
                <a:solidFill>
                  <a:schemeClr val="bg1"/>
                </a:solidFill>
              </a:rPr>
              <a:t>culturas</a:t>
            </a:r>
            <a:r>
              <a:rPr lang="en-US" sz="2200" b="1" dirty="0">
                <a:solidFill>
                  <a:schemeClr val="bg1"/>
                </a:solidFill>
              </a:rPr>
              <a:t> </a:t>
            </a:r>
            <a:r>
              <a:rPr lang="en-US" sz="2200" b="1" dirty="0" err="1">
                <a:solidFill>
                  <a:schemeClr val="bg1"/>
                </a:solidFill>
              </a:rPr>
              <a:t>em</a:t>
            </a:r>
            <a:r>
              <a:rPr lang="en-US" sz="2200" b="1" dirty="0">
                <a:solidFill>
                  <a:schemeClr val="bg1"/>
                </a:solidFill>
              </a:rPr>
              <a:t> </a:t>
            </a:r>
            <a:r>
              <a:rPr lang="en-US" sz="2200" b="1" dirty="0" err="1">
                <a:solidFill>
                  <a:schemeClr val="bg1"/>
                </a:solidFill>
              </a:rPr>
              <a:t>inglês</a:t>
            </a:r>
            <a:r>
              <a:rPr lang="en-US" sz="2200" b="1" dirty="0">
                <a:solidFill>
                  <a:schemeClr val="bg1"/>
                </a:solidFill>
              </a:rPr>
              <a:t> </a:t>
            </a:r>
            <a:r>
              <a:rPr lang="pt-BR" sz="2200" b="1" dirty="0">
                <a:solidFill>
                  <a:schemeClr val="bg1"/>
                </a:solidFill>
              </a:rPr>
              <a:t>e países não falantes de língua inglesa ao redor do mundo.</a:t>
            </a:r>
          </a:p>
        </p:txBody>
      </p:sp>
      <p:sp>
        <p:nvSpPr>
          <p:cNvPr id="20" name="Retângulo 19">
            <a:extLst>
              <a:ext uri="{FF2B5EF4-FFF2-40B4-BE49-F238E27FC236}">
                <a16:creationId xmlns:a16="http://schemas.microsoft.com/office/drawing/2014/main" id="{B36DB6B8-5876-48B7-A73A-CAEAEA21543E}"/>
              </a:ext>
            </a:extLst>
          </p:cNvPr>
          <p:cNvSpPr/>
          <p:nvPr/>
        </p:nvSpPr>
        <p:spPr>
          <a:xfrm>
            <a:off x="157586" y="4506756"/>
            <a:ext cx="9621224" cy="6860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rPr>
              <a:t>Uso</a:t>
            </a:r>
            <a:r>
              <a:rPr lang="en-US" sz="2200" b="1" dirty="0">
                <a:solidFill>
                  <a:schemeClr val="bg1"/>
                </a:solidFill>
              </a:rPr>
              <a:t> de </a:t>
            </a:r>
            <a:r>
              <a:rPr lang="en-US" sz="2200" b="1" dirty="0" err="1">
                <a:solidFill>
                  <a:schemeClr val="bg1"/>
                </a:solidFill>
              </a:rPr>
              <a:t>materiais</a:t>
            </a:r>
            <a:r>
              <a:rPr lang="en-US" sz="2200" b="1" dirty="0">
                <a:solidFill>
                  <a:schemeClr val="bg1"/>
                </a:solidFill>
              </a:rPr>
              <a:t> </a:t>
            </a:r>
            <a:r>
              <a:rPr lang="pt-PT" altLang="pt-BR" sz="2200" b="1" dirty="0">
                <a:solidFill>
                  <a:schemeClr val="bg1"/>
                </a:solidFill>
              </a:rPr>
              <a:t>de cultura de diversos materiais didáticos produzidos por diversos países e de diversas editoras.</a:t>
            </a:r>
            <a:endParaRPr lang="pt-BR" sz="2200" b="1" dirty="0">
              <a:solidFill>
                <a:schemeClr val="bg1"/>
              </a:solidFill>
            </a:endParaRPr>
          </a:p>
        </p:txBody>
      </p:sp>
    </p:spTree>
    <p:extLst>
      <p:ext uri="{BB962C8B-B14F-4D97-AF65-F5344CB8AC3E}">
        <p14:creationId xmlns:p14="http://schemas.microsoft.com/office/powerpoint/2010/main" val="364556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BABBC8B0-3234-45F4-AB62-EF0F8AE73118}"/>
              </a:ext>
            </a:extLst>
          </p:cNvPr>
          <p:cNvSpPr>
            <a:spLocks noGrp="1"/>
          </p:cNvSpPr>
          <p:nvPr>
            <p:ph type="title"/>
          </p:nvPr>
        </p:nvSpPr>
        <p:spPr>
          <a:xfrm>
            <a:off x="6261371" y="3788708"/>
            <a:ext cx="5517608" cy="1499267"/>
          </a:xfrm>
        </p:spPr>
        <p:txBody>
          <a:bodyPr>
            <a:noAutofit/>
          </a:bodyPr>
          <a:lstStyle/>
          <a:p>
            <a:pPr algn="ctr"/>
            <a:r>
              <a:rPr lang="pt-BR" sz="2600" b="1" dirty="0" err="1">
                <a:solidFill>
                  <a:schemeClr val="tx1"/>
                </a:solidFill>
              </a:rPr>
              <a:t>Thank</a:t>
            </a:r>
            <a:r>
              <a:rPr lang="pt-BR" sz="2600" b="1" dirty="0">
                <a:solidFill>
                  <a:schemeClr val="tx1"/>
                </a:solidFill>
              </a:rPr>
              <a:t> </a:t>
            </a:r>
            <a:r>
              <a:rPr lang="pt-BR" sz="2600" b="1" dirty="0" err="1">
                <a:solidFill>
                  <a:schemeClr val="tx1"/>
                </a:solidFill>
              </a:rPr>
              <a:t>you</a:t>
            </a:r>
            <a:r>
              <a:rPr lang="pt-BR" sz="2600" b="1" dirty="0">
                <a:solidFill>
                  <a:schemeClr val="tx1"/>
                </a:solidFill>
              </a:rPr>
              <a:t> </a:t>
            </a:r>
            <a:r>
              <a:rPr lang="pt-BR" sz="2600" b="1" dirty="0" err="1">
                <a:solidFill>
                  <a:schemeClr val="tx1"/>
                </a:solidFill>
              </a:rPr>
              <a:t>very</a:t>
            </a:r>
            <a:r>
              <a:rPr lang="pt-BR" sz="2600" b="1" dirty="0">
                <a:solidFill>
                  <a:schemeClr val="tx1"/>
                </a:solidFill>
              </a:rPr>
              <a:t> </a:t>
            </a:r>
            <a:r>
              <a:rPr lang="pt-BR" sz="2600" b="1" dirty="0" err="1">
                <a:solidFill>
                  <a:schemeClr val="tx1"/>
                </a:solidFill>
              </a:rPr>
              <a:t>much</a:t>
            </a:r>
            <a:r>
              <a:rPr lang="pt-BR" sz="2600" b="1" dirty="0">
                <a:solidFill>
                  <a:schemeClr val="tx1"/>
                </a:solidFill>
              </a:rPr>
              <a:t>!</a:t>
            </a:r>
            <a:br>
              <a:rPr lang="pt-BR" sz="2600" b="1" dirty="0">
                <a:solidFill>
                  <a:schemeClr val="tx1"/>
                </a:solidFill>
              </a:rPr>
            </a:br>
            <a:r>
              <a:rPr lang="pt-BR" sz="2600" dirty="0">
                <a:solidFill>
                  <a:schemeClr val="tx1"/>
                </a:solidFill>
              </a:rPr>
              <a:t>(84) 996-087-119</a:t>
            </a:r>
            <a:br>
              <a:rPr lang="pt-BR" sz="2600" dirty="0">
                <a:solidFill>
                  <a:schemeClr val="tx1"/>
                </a:solidFill>
              </a:rPr>
            </a:br>
            <a:r>
              <a:rPr lang="pt-BR" sz="2600" dirty="0">
                <a:solidFill>
                  <a:schemeClr val="tx1"/>
                </a:solidFill>
                <a:hlinkClick r:id="rId2"/>
              </a:rPr>
              <a:t>cristianebrito1978@gmail.com</a:t>
            </a:r>
            <a:r>
              <a:rPr lang="pt-BR" sz="2600" dirty="0">
                <a:solidFill>
                  <a:schemeClr val="tx1"/>
                </a:solidFill>
              </a:rPr>
              <a:t> </a:t>
            </a:r>
          </a:p>
        </p:txBody>
      </p:sp>
      <p:pic>
        <p:nvPicPr>
          <p:cNvPr id="1034" name="Picture 10" descr="Power puff girl png 1 » P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695" y="338624"/>
            <a:ext cx="5707274" cy="4949351"/>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338470" y="5756414"/>
            <a:ext cx="10721007" cy="446276"/>
          </a:xfrm>
          <a:prstGeom prst="rect">
            <a:avLst/>
          </a:prstGeom>
        </p:spPr>
        <p:txBody>
          <a:bodyPr wrap="square">
            <a:spAutoFit/>
          </a:bodyPr>
          <a:lstStyle/>
          <a:p>
            <a:r>
              <a:rPr lang="pt-BR" sz="2300" b="1" dirty="0">
                <a:hlinkClick r:id="rId4"/>
              </a:rPr>
              <a:t>https://docente.ifrn.edu.br/cristianecruz/projetos-de-extensao/spanglish/</a:t>
            </a:r>
            <a:r>
              <a:rPr lang="pt-BR" sz="2300" b="1" dirty="0"/>
              <a:t> </a:t>
            </a:r>
          </a:p>
        </p:txBody>
      </p:sp>
      <p:pic>
        <p:nvPicPr>
          <p:cNvPr id="5122" name="Picture 2" descr="Gracias por cuidarme - NatuMalta">
            <a:extLst>
              <a:ext uri="{FF2B5EF4-FFF2-40B4-BE49-F238E27FC236}">
                <a16:creationId xmlns:a16="http://schemas.microsoft.com/office/drawing/2014/main" id="{BADC05DD-06D7-4621-A253-07E587FE8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6150">
            <a:off x="7438892" y="2963341"/>
            <a:ext cx="3153378" cy="10201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reção Geral divulga novas logomarcas do IFRN Campus Currais ...">
            <a:extLst>
              <a:ext uri="{FF2B5EF4-FFF2-40B4-BE49-F238E27FC236}">
                <a16:creationId xmlns:a16="http://schemas.microsoft.com/office/drawing/2014/main" id="{80F072D4-1941-4EA4-86FF-5845EB1F84EE}"/>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952383" y="178050"/>
            <a:ext cx="2054086" cy="234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50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C000"/>
                </a:solidFill>
                <a:effectLst>
                  <a:outerShdw blurRad="38100" dist="38100" dir="2700000" algn="tl">
                    <a:srgbClr val="000000">
                      <a:alpha val="43137"/>
                    </a:srgbClr>
                  </a:outerShdw>
                </a:effectLst>
              </a:rPr>
              <a:t>T</a:t>
            </a:r>
            <a:r>
              <a:rPr lang="en-US" sz="6000" b="1" dirty="0">
                <a:solidFill>
                  <a:schemeClr val="accent1">
                    <a:lumMod val="75000"/>
                  </a:schemeClr>
                </a:solidFill>
                <a:effectLst>
                  <a:outerShdw blurRad="38100" dist="38100" dir="2700000" algn="tl">
                    <a:srgbClr val="000000">
                      <a:alpha val="43137"/>
                    </a:srgbClr>
                  </a:outerShdw>
                </a:effectLst>
              </a:rPr>
              <a:t>W</a:t>
            </a:r>
            <a:r>
              <a:rPr lang="en-US" sz="6000" b="1" dirty="0">
                <a:solidFill>
                  <a:srgbClr val="0066FF"/>
                </a:solidFill>
                <a:effectLst>
                  <a:outerShdw blurRad="38100" dist="38100" dir="2700000" algn="tl">
                    <a:srgbClr val="000000">
                      <a:alpha val="43137"/>
                    </a:srgbClr>
                  </a:outerShdw>
                </a:effectLst>
              </a:rPr>
              <a:t>O</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3" y="932661"/>
            <a:ext cx="7199293" cy="1352959"/>
          </a:xfrm>
        </p:spPr>
        <p:txBody>
          <a:bodyPr>
            <a:noAutofit/>
          </a:bodyPr>
          <a:lstStyle/>
          <a:p>
            <a:pPr algn="just">
              <a:spcBef>
                <a:spcPts val="0"/>
              </a:spcBef>
            </a:pPr>
            <a:r>
              <a:rPr lang="pt-BR" sz="2500" b="1" dirty="0">
                <a:solidFill>
                  <a:schemeClr val="bg1"/>
                </a:solidFill>
              </a:rPr>
              <a:t>O autor KUMARAVADIVELU aponta que a mesmo os que defendem alguns métodos de ensino tradicionais:</a:t>
            </a:r>
          </a:p>
        </p:txBody>
      </p:sp>
      <p:sp>
        <p:nvSpPr>
          <p:cNvPr id="19" name="Retângulo 18">
            <a:extLst>
              <a:ext uri="{FF2B5EF4-FFF2-40B4-BE49-F238E27FC236}">
                <a16:creationId xmlns:a16="http://schemas.microsoft.com/office/drawing/2014/main" id="{94685BF1-BD71-4D9C-8866-8AFA08B0828B}"/>
              </a:ext>
            </a:extLst>
          </p:cNvPr>
          <p:cNvSpPr/>
          <p:nvPr/>
        </p:nvSpPr>
        <p:spPr>
          <a:xfrm>
            <a:off x="2600933" y="2154256"/>
            <a:ext cx="6990133" cy="8623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sofrem</a:t>
            </a:r>
            <a:r>
              <a:rPr lang="en-US" sz="2600" b="1" dirty="0">
                <a:solidFill>
                  <a:schemeClr val="bg1"/>
                </a:solidFill>
              </a:rPr>
              <a:t> com as </a:t>
            </a:r>
            <a:r>
              <a:rPr lang="en-US" sz="2600" b="1" dirty="0" err="1">
                <a:solidFill>
                  <a:schemeClr val="bg1"/>
                </a:solidFill>
              </a:rPr>
              <a:t>regras</a:t>
            </a:r>
            <a:r>
              <a:rPr lang="en-US" sz="2600" b="1" dirty="0">
                <a:solidFill>
                  <a:schemeClr val="bg1"/>
                </a:solidFill>
              </a:rPr>
              <a:t> das </a:t>
            </a:r>
            <a:r>
              <a:rPr lang="en-US" sz="2600" b="1" dirty="0" err="1">
                <a:solidFill>
                  <a:schemeClr val="bg1"/>
                </a:solidFill>
              </a:rPr>
              <a:t>instituições</a:t>
            </a:r>
            <a:r>
              <a:rPr lang="en-US" sz="2600" b="1" dirty="0">
                <a:solidFill>
                  <a:schemeClr val="bg1"/>
                </a:solidFill>
              </a:rPr>
              <a:t> de Ensino que </a:t>
            </a:r>
            <a:r>
              <a:rPr lang="en-US" sz="2600" b="1" dirty="0" err="1">
                <a:solidFill>
                  <a:schemeClr val="bg1"/>
                </a:solidFill>
              </a:rPr>
              <a:t>muitas</a:t>
            </a:r>
            <a:r>
              <a:rPr lang="en-US" sz="2600" b="1" dirty="0">
                <a:solidFill>
                  <a:schemeClr val="bg1"/>
                </a:solidFill>
              </a:rPr>
              <a:t> </a:t>
            </a:r>
            <a:r>
              <a:rPr lang="en-US" sz="2600" b="1" dirty="0" err="1">
                <a:solidFill>
                  <a:schemeClr val="bg1"/>
                </a:solidFill>
              </a:rPr>
              <a:t>vezes</a:t>
            </a:r>
            <a:r>
              <a:rPr lang="en-US" sz="2600" b="1" dirty="0">
                <a:solidFill>
                  <a:schemeClr val="bg1"/>
                </a:solidFill>
              </a:rPr>
              <a:t> </a:t>
            </a:r>
            <a:r>
              <a:rPr lang="en-US" sz="2600" b="1" dirty="0" err="1">
                <a:solidFill>
                  <a:schemeClr val="bg1"/>
                </a:solidFill>
              </a:rPr>
              <a:t>não</a:t>
            </a:r>
            <a:r>
              <a:rPr lang="en-US" sz="2600" b="1" dirty="0">
                <a:solidFill>
                  <a:schemeClr val="bg1"/>
                </a:solidFill>
              </a:rPr>
              <a:t> </a:t>
            </a:r>
            <a:r>
              <a:rPr lang="en-US" sz="2600" b="1" dirty="0" err="1">
                <a:solidFill>
                  <a:schemeClr val="bg1"/>
                </a:solidFill>
              </a:rPr>
              <a:t>aceitam</a:t>
            </a:r>
            <a:r>
              <a:rPr lang="en-US" sz="2600" b="1" dirty="0">
                <a:solidFill>
                  <a:schemeClr val="bg1"/>
                </a:solidFill>
              </a:rPr>
              <a:t>.</a:t>
            </a:r>
            <a:endParaRPr lang="pt-BR" sz="2600" dirty="0">
              <a:solidFill>
                <a:schemeClr val="bg1"/>
              </a:solidFill>
            </a:endParaRPr>
          </a:p>
        </p:txBody>
      </p:sp>
      <p:sp>
        <p:nvSpPr>
          <p:cNvPr id="15" name="Retângulo 14">
            <a:extLst>
              <a:ext uri="{FF2B5EF4-FFF2-40B4-BE49-F238E27FC236}">
                <a16:creationId xmlns:a16="http://schemas.microsoft.com/office/drawing/2014/main" id="{03BA426F-5F71-4B30-9AAD-53979E686734}"/>
              </a:ext>
            </a:extLst>
          </p:cNvPr>
          <p:cNvSpPr/>
          <p:nvPr/>
        </p:nvSpPr>
        <p:spPr>
          <a:xfrm>
            <a:off x="2600932" y="3190545"/>
            <a:ext cx="6990133" cy="8866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 </a:t>
            </a:r>
            <a:r>
              <a:rPr lang="en-US" sz="2600" b="1" dirty="0" err="1">
                <a:solidFill>
                  <a:schemeClr val="bg1"/>
                </a:solidFill>
              </a:rPr>
              <a:t>vêem</a:t>
            </a:r>
            <a:r>
              <a:rPr lang="en-US" sz="2600" b="1" dirty="0">
                <a:solidFill>
                  <a:schemeClr val="bg1"/>
                </a:solidFill>
              </a:rPr>
              <a:t> </a:t>
            </a:r>
            <a:r>
              <a:rPr lang="en-US" sz="2600" b="1" dirty="0" err="1">
                <a:solidFill>
                  <a:schemeClr val="bg1"/>
                </a:solidFill>
              </a:rPr>
              <a:t>incapazes</a:t>
            </a:r>
            <a:r>
              <a:rPr lang="en-US" sz="2600" b="1" dirty="0">
                <a:solidFill>
                  <a:schemeClr val="bg1"/>
                </a:solidFill>
              </a:rPr>
              <a:t> de </a:t>
            </a:r>
            <a:r>
              <a:rPr lang="en-US" sz="2600" b="1" dirty="0" err="1">
                <a:solidFill>
                  <a:schemeClr val="bg1"/>
                </a:solidFill>
              </a:rPr>
              <a:t>aplicar</a:t>
            </a:r>
            <a:r>
              <a:rPr lang="en-US" sz="2600" b="1" dirty="0">
                <a:solidFill>
                  <a:schemeClr val="bg1"/>
                </a:solidFill>
              </a:rPr>
              <a:t> </a:t>
            </a:r>
            <a:r>
              <a:rPr lang="en-US" sz="2600" b="1" dirty="0" err="1">
                <a:solidFill>
                  <a:schemeClr val="bg1"/>
                </a:solidFill>
              </a:rPr>
              <a:t>tais</a:t>
            </a:r>
            <a:r>
              <a:rPr lang="en-US" sz="2600" b="1" dirty="0">
                <a:solidFill>
                  <a:schemeClr val="bg1"/>
                </a:solidFill>
              </a:rPr>
              <a:t> </a:t>
            </a:r>
            <a:r>
              <a:rPr lang="en-US" sz="2600" b="1" dirty="0" err="1">
                <a:solidFill>
                  <a:schemeClr val="bg1"/>
                </a:solidFill>
              </a:rPr>
              <a:t>métodos</a:t>
            </a:r>
            <a:r>
              <a:rPr lang="en-US" sz="2600" b="1" dirty="0">
                <a:solidFill>
                  <a:schemeClr val="bg1"/>
                </a:solidFill>
              </a:rPr>
              <a:t> por que </a:t>
            </a:r>
            <a:r>
              <a:rPr lang="en-US" sz="2600" b="1" dirty="0" err="1">
                <a:solidFill>
                  <a:schemeClr val="bg1"/>
                </a:solidFill>
              </a:rPr>
              <a:t>os</a:t>
            </a:r>
            <a:r>
              <a:rPr lang="en-US" sz="2600" b="1" dirty="0">
                <a:solidFill>
                  <a:schemeClr val="bg1"/>
                </a:solidFill>
              </a:rPr>
              <a:t> </a:t>
            </a:r>
            <a:r>
              <a:rPr lang="en-US" sz="2600" b="1" dirty="0" err="1">
                <a:solidFill>
                  <a:schemeClr val="bg1"/>
                </a:solidFill>
              </a:rPr>
              <a:t>alunos</a:t>
            </a:r>
            <a:r>
              <a:rPr lang="en-US" sz="2600" b="1" dirty="0">
                <a:solidFill>
                  <a:schemeClr val="bg1"/>
                </a:solidFill>
              </a:rPr>
              <a:t> </a:t>
            </a:r>
            <a:r>
              <a:rPr lang="en-US" sz="2600" b="1" dirty="0" err="1">
                <a:solidFill>
                  <a:schemeClr val="bg1"/>
                </a:solidFill>
              </a:rPr>
              <a:t>não</a:t>
            </a:r>
            <a:r>
              <a:rPr lang="en-US" sz="2600" b="1" dirty="0">
                <a:solidFill>
                  <a:schemeClr val="bg1"/>
                </a:solidFill>
              </a:rPr>
              <a:t> </a:t>
            </a:r>
            <a:r>
              <a:rPr lang="en-US" sz="2600" b="1" dirty="0" err="1">
                <a:solidFill>
                  <a:schemeClr val="bg1"/>
                </a:solidFill>
              </a:rPr>
              <a:t>gostam</a:t>
            </a:r>
            <a:r>
              <a:rPr lang="en-US" sz="2600" b="1" dirty="0">
                <a:solidFill>
                  <a:schemeClr val="bg1"/>
                </a:solidFill>
              </a:rPr>
              <a:t>.</a:t>
            </a:r>
            <a:endParaRPr lang="pt-BR" sz="2600" dirty="0">
              <a:solidFill>
                <a:schemeClr val="bg1"/>
              </a:solidFill>
            </a:endParaRPr>
          </a:p>
        </p:txBody>
      </p:sp>
      <p:sp>
        <p:nvSpPr>
          <p:cNvPr id="16" name="Retângulo 15">
            <a:extLst>
              <a:ext uri="{FF2B5EF4-FFF2-40B4-BE49-F238E27FC236}">
                <a16:creationId xmlns:a16="http://schemas.microsoft.com/office/drawing/2014/main" id="{9A973D78-6F9B-44DF-8BE5-2C30275164DE}"/>
              </a:ext>
            </a:extLst>
          </p:cNvPr>
          <p:cNvSpPr/>
          <p:nvPr/>
        </p:nvSpPr>
        <p:spPr>
          <a:xfrm>
            <a:off x="2600930" y="5623183"/>
            <a:ext cx="6990133" cy="8777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sentem</a:t>
            </a:r>
            <a:r>
              <a:rPr lang="en-US" sz="2600" b="1" dirty="0">
                <a:solidFill>
                  <a:schemeClr val="bg1"/>
                </a:solidFill>
              </a:rPr>
              <a:t> que </a:t>
            </a:r>
            <a:r>
              <a:rPr lang="en-US" sz="2600" b="1" dirty="0" err="1">
                <a:solidFill>
                  <a:schemeClr val="bg1"/>
                </a:solidFill>
              </a:rPr>
              <a:t>os</a:t>
            </a:r>
            <a:r>
              <a:rPr lang="en-US" sz="2600" b="1" dirty="0">
                <a:solidFill>
                  <a:schemeClr val="bg1"/>
                </a:solidFill>
              </a:rPr>
              <a:t> </a:t>
            </a:r>
            <a:r>
              <a:rPr lang="en-US" sz="2600" b="1" dirty="0" err="1">
                <a:solidFill>
                  <a:schemeClr val="bg1"/>
                </a:solidFill>
              </a:rPr>
              <a:t>métodos</a:t>
            </a:r>
            <a:r>
              <a:rPr lang="en-US" sz="2600" b="1" dirty="0">
                <a:solidFill>
                  <a:schemeClr val="bg1"/>
                </a:solidFill>
              </a:rPr>
              <a:t> </a:t>
            </a:r>
            <a:r>
              <a:rPr lang="en-US" sz="2600" b="1" dirty="0" err="1">
                <a:solidFill>
                  <a:schemeClr val="bg1"/>
                </a:solidFill>
              </a:rPr>
              <a:t>não</a:t>
            </a:r>
            <a:r>
              <a:rPr lang="en-US" sz="2600" b="1" dirty="0">
                <a:solidFill>
                  <a:schemeClr val="bg1"/>
                </a:solidFill>
              </a:rPr>
              <a:t> </a:t>
            </a:r>
            <a:r>
              <a:rPr lang="en-US" sz="2600" b="1" dirty="0" err="1">
                <a:solidFill>
                  <a:schemeClr val="bg1"/>
                </a:solidFill>
              </a:rPr>
              <a:t>são</a:t>
            </a:r>
            <a:r>
              <a:rPr lang="en-US" sz="2600" b="1" dirty="0">
                <a:solidFill>
                  <a:schemeClr val="bg1"/>
                </a:solidFill>
              </a:rPr>
              <a:t> </a:t>
            </a:r>
            <a:r>
              <a:rPr lang="en-US" sz="2600" b="1" dirty="0" err="1">
                <a:solidFill>
                  <a:schemeClr val="bg1"/>
                </a:solidFill>
              </a:rPr>
              <a:t>escritos</a:t>
            </a:r>
            <a:r>
              <a:rPr lang="en-US" sz="2600" b="1" dirty="0">
                <a:solidFill>
                  <a:schemeClr val="bg1"/>
                </a:solidFill>
              </a:rPr>
              <a:t> de forma </a:t>
            </a:r>
            <a:r>
              <a:rPr lang="en-US" sz="2600" b="1" dirty="0" err="1">
                <a:solidFill>
                  <a:schemeClr val="bg1"/>
                </a:solidFill>
              </a:rPr>
              <a:t>clara</a:t>
            </a:r>
            <a:r>
              <a:rPr lang="en-US" sz="2600" b="1" dirty="0">
                <a:solidFill>
                  <a:schemeClr val="bg1"/>
                </a:solidFill>
              </a:rPr>
              <a:t> e </a:t>
            </a:r>
            <a:r>
              <a:rPr lang="en-US" sz="2600" b="1" dirty="0" err="1">
                <a:solidFill>
                  <a:schemeClr val="bg1"/>
                </a:solidFill>
              </a:rPr>
              <a:t>didática</a:t>
            </a:r>
            <a:r>
              <a:rPr lang="en-US" sz="2600" b="1" dirty="0">
                <a:solidFill>
                  <a:schemeClr val="bg1"/>
                </a:solidFill>
              </a:rPr>
              <a:t>.</a:t>
            </a:r>
            <a:endParaRPr lang="pt-BR" sz="2600" dirty="0">
              <a:solidFill>
                <a:schemeClr val="bg1"/>
              </a:solidFill>
            </a:endParaRPr>
          </a:p>
        </p:txBody>
      </p:sp>
      <p:sp>
        <p:nvSpPr>
          <p:cNvPr id="17" name="Retângulo 16">
            <a:extLst>
              <a:ext uri="{FF2B5EF4-FFF2-40B4-BE49-F238E27FC236}">
                <a16:creationId xmlns:a16="http://schemas.microsoft.com/office/drawing/2014/main" id="{714EC872-7676-449B-9456-236BF3DE5EFF}"/>
              </a:ext>
            </a:extLst>
          </p:cNvPr>
          <p:cNvSpPr/>
          <p:nvPr/>
        </p:nvSpPr>
        <p:spPr>
          <a:xfrm>
            <a:off x="2600931" y="4233616"/>
            <a:ext cx="6990133" cy="12407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Pensam</a:t>
            </a:r>
            <a:r>
              <a:rPr lang="en-US" sz="2600" b="1" dirty="0">
                <a:solidFill>
                  <a:schemeClr val="bg1"/>
                </a:solidFill>
              </a:rPr>
              <a:t> que </a:t>
            </a:r>
            <a:r>
              <a:rPr lang="en-US" sz="2600" b="1" dirty="0" err="1">
                <a:solidFill>
                  <a:schemeClr val="bg1"/>
                </a:solidFill>
              </a:rPr>
              <a:t>estão</a:t>
            </a:r>
            <a:r>
              <a:rPr lang="en-US" sz="2600" b="1" dirty="0">
                <a:solidFill>
                  <a:schemeClr val="bg1"/>
                </a:solidFill>
              </a:rPr>
              <a:t> </a:t>
            </a:r>
            <a:r>
              <a:rPr lang="en-US" sz="2600" b="1" dirty="0" err="1">
                <a:solidFill>
                  <a:schemeClr val="bg1"/>
                </a:solidFill>
              </a:rPr>
              <a:t>aplicando</a:t>
            </a:r>
            <a:r>
              <a:rPr lang="en-US" sz="2600" b="1" dirty="0">
                <a:solidFill>
                  <a:schemeClr val="bg1"/>
                </a:solidFill>
              </a:rPr>
              <a:t> </a:t>
            </a:r>
            <a:r>
              <a:rPr lang="en-US" sz="2600" b="1" dirty="0" err="1">
                <a:solidFill>
                  <a:schemeClr val="bg1"/>
                </a:solidFill>
              </a:rPr>
              <a:t>certo</a:t>
            </a:r>
            <a:r>
              <a:rPr lang="en-US" sz="2600" b="1" dirty="0">
                <a:solidFill>
                  <a:schemeClr val="bg1"/>
                </a:solidFill>
              </a:rPr>
              <a:t> </a:t>
            </a:r>
            <a:r>
              <a:rPr lang="en-US" sz="2600" b="1" dirty="0" err="1">
                <a:solidFill>
                  <a:schemeClr val="bg1"/>
                </a:solidFill>
              </a:rPr>
              <a:t>método</a:t>
            </a:r>
            <a:r>
              <a:rPr lang="en-US" sz="2600" b="1" dirty="0">
                <a:solidFill>
                  <a:schemeClr val="bg1"/>
                </a:solidFill>
              </a:rPr>
              <a:t>, mas </a:t>
            </a:r>
            <a:r>
              <a:rPr lang="en-US" sz="2600" b="1" dirty="0" err="1">
                <a:solidFill>
                  <a:schemeClr val="bg1"/>
                </a:solidFill>
              </a:rPr>
              <a:t>acabam</a:t>
            </a:r>
            <a:r>
              <a:rPr lang="en-US" sz="2600" b="1" dirty="0">
                <a:solidFill>
                  <a:schemeClr val="bg1"/>
                </a:solidFill>
              </a:rPr>
              <a:t> </a:t>
            </a:r>
            <a:r>
              <a:rPr lang="en-US" sz="2600" b="1" dirty="0" err="1">
                <a:solidFill>
                  <a:schemeClr val="bg1"/>
                </a:solidFill>
              </a:rPr>
              <a:t>fazendo</a:t>
            </a:r>
            <a:r>
              <a:rPr lang="en-US" sz="2600" b="1" dirty="0">
                <a:solidFill>
                  <a:schemeClr val="bg1"/>
                </a:solidFill>
              </a:rPr>
              <a:t> </a:t>
            </a:r>
            <a:r>
              <a:rPr lang="en-US" sz="2600" b="1" dirty="0" err="1">
                <a:solidFill>
                  <a:schemeClr val="bg1"/>
                </a:solidFill>
              </a:rPr>
              <a:t>outra</a:t>
            </a:r>
            <a:r>
              <a:rPr lang="en-US" sz="2600" b="1" dirty="0">
                <a:solidFill>
                  <a:schemeClr val="bg1"/>
                </a:solidFill>
              </a:rPr>
              <a:t> </a:t>
            </a:r>
            <a:r>
              <a:rPr lang="en-US" sz="2600" b="1" dirty="0" err="1">
                <a:solidFill>
                  <a:schemeClr val="bg1"/>
                </a:solidFill>
              </a:rPr>
              <a:t>coisa</a:t>
            </a:r>
            <a:r>
              <a:rPr lang="en-US" sz="2600" b="1" dirty="0">
                <a:solidFill>
                  <a:schemeClr val="bg1"/>
                </a:solidFill>
              </a:rPr>
              <a:t> </a:t>
            </a:r>
            <a:r>
              <a:rPr lang="en-US" sz="2600" b="1" dirty="0" err="1">
                <a:solidFill>
                  <a:schemeClr val="bg1"/>
                </a:solidFill>
              </a:rPr>
              <a:t>em</a:t>
            </a:r>
            <a:r>
              <a:rPr lang="en-US" sz="2600" b="1" dirty="0">
                <a:solidFill>
                  <a:schemeClr val="bg1"/>
                </a:solidFill>
              </a:rPr>
              <a:t> </a:t>
            </a:r>
            <a:r>
              <a:rPr lang="en-US" sz="2600" b="1" dirty="0" err="1">
                <a:solidFill>
                  <a:schemeClr val="bg1"/>
                </a:solidFill>
              </a:rPr>
              <a:t>sala</a:t>
            </a:r>
            <a:r>
              <a:rPr lang="en-US" sz="2600" b="1" dirty="0">
                <a:solidFill>
                  <a:schemeClr val="bg1"/>
                </a:solidFill>
              </a:rPr>
              <a:t> de aula.</a:t>
            </a:r>
            <a:endParaRPr lang="pt-BR" sz="2600" dirty="0">
              <a:solidFill>
                <a:schemeClr val="bg1"/>
              </a:solidFill>
            </a:endParaRPr>
          </a:p>
        </p:txBody>
      </p:sp>
    </p:spTree>
    <p:extLst>
      <p:ext uri="{BB962C8B-B14F-4D97-AF65-F5344CB8AC3E}">
        <p14:creationId xmlns:p14="http://schemas.microsoft.com/office/powerpoint/2010/main" val="37638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0000"/>
                </a:solidFill>
                <a:effectLst>
                  <a:outerShdw blurRad="38100" dist="38100" dir="2700000" algn="tl">
                    <a:srgbClr val="000000">
                      <a:alpha val="43137"/>
                    </a:srgbClr>
                  </a:outerShdw>
                </a:effectLst>
              </a:rPr>
              <a:t>T</a:t>
            </a:r>
            <a:r>
              <a:rPr lang="en-US" sz="6000" b="1" dirty="0">
                <a:solidFill>
                  <a:srgbClr val="72CC04"/>
                </a:solidFill>
                <a:effectLst>
                  <a:outerShdw blurRad="38100" dist="38100" dir="2700000" algn="tl">
                    <a:srgbClr val="000000">
                      <a:alpha val="43137"/>
                    </a:srgbClr>
                  </a:outerShdw>
                </a:effectLst>
              </a:rPr>
              <a:t>H</a:t>
            </a:r>
            <a:r>
              <a:rPr lang="en-US" sz="6000" b="1" dirty="0">
                <a:solidFill>
                  <a:schemeClr val="accent1">
                    <a:lumMod val="60000"/>
                    <a:lumOff val="40000"/>
                  </a:schemeClr>
                </a:solidFill>
                <a:effectLst>
                  <a:outerShdw blurRad="38100" dist="38100" dir="2700000" algn="tl">
                    <a:srgbClr val="000000">
                      <a:alpha val="43137"/>
                    </a:srgbClr>
                  </a:outerShdw>
                </a:effectLst>
              </a:rPr>
              <a:t>R</a:t>
            </a:r>
            <a:r>
              <a:rPr lang="en-US" sz="6000" b="1" dirty="0">
                <a:solidFill>
                  <a:srgbClr val="F254F2"/>
                </a:solidFill>
                <a:effectLst>
                  <a:outerShdw blurRad="38100" dist="38100" dir="2700000" algn="tl">
                    <a:srgbClr val="000000">
                      <a:alpha val="43137"/>
                    </a:srgbClr>
                  </a:outerShdw>
                </a:effectLst>
              </a:rPr>
              <a:t>E</a:t>
            </a:r>
            <a:r>
              <a:rPr lang="en-US" sz="6000" b="1" dirty="0">
                <a:solidFill>
                  <a:srgbClr val="A365D1"/>
                </a:solidFill>
                <a:effectLst>
                  <a:outerShdw blurRad="38100" dist="38100" dir="2700000" algn="tl">
                    <a:srgbClr val="000000">
                      <a:alpha val="43137"/>
                    </a:srgbClr>
                  </a:outerShdw>
                </a:effectLst>
              </a:rPr>
              <a:t>E</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3" y="932661"/>
            <a:ext cx="7199293" cy="1744278"/>
          </a:xfrm>
        </p:spPr>
        <p:txBody>
          <a:bodyPr>
            <a:noAutofit/>
          </a:bodyPr>
          <a:lstStyle/>
          <a:p>
            <a:pPr algn="just">
              <a:spcBef>
                <a:spcPts val="0"/>
              </a:spcBef>
            </a:pPr>
            <a:r>
              <a:rPr lang="pt-BR" sz="2500" b="1" dirty="0">
                <a:solidFill>
                  <a:schemeClr val="bg1"/>
                </a:solidFill>
              </a:rPr>
              <a:t>KUMARAVADIVELU coloca que muitos que utilizam métodos diferentes, acabam fazendo o mesmo procedimento, com o tempo alguns professores: </a:t>
            </a:r>
          </a:p>
        </p:txBody>
      </p:sp>
      <p:sp>
        <p:nvSpPr>
          <p:cNvPr id="19" name="Retângulo 18">
            <a:extLst>
              <a:ext uri="{FF2B5EF4-FFF2-40B4-BE49-F238E27FC236}">
                <a16:creationId xmlns:a16="http://schemas.microsoft.com/office/drawing/2014/main" id="{94685BF1-BD71-4D9C-8866-8AFA08B0828B}"/>
              </a:ext>
            </a:extLst>
          </p:cNvPr>
          <p:cNvSpPr/>
          <p:nvPr/>
        </p:nvSpPr>
        <p:spPr>
          <a:xfrm>
            <a:off x="1656641" y="5156973"/>
            <a:ext cx="7828403" cy="8623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delineiam</a:t>
            </a:r>
            <a:r>
              <a:rPr lang="en-US" sz="2600" b="1" dirty="0">
                <a:solidFill>
                  <a:schemeClr val="bg1"/>
                </a:solidFill>
              </a:rPr>
              <a:t> </a:t>
            </a:r>
            <a:r>
              <a:rPr lang="en-US" sz="2600" b="1" dirty="0" err="1">
                <a:solidFill>
                  <a:schemeClr val="bg1"/>
                </a:solidFill>
              </a:rPr>
              <a:t>uma</a:t>
            </a:r>
            <a:r>
              <a:rPr lang="en-US" sz="2600" b="1" dirty="0">
                <a:solidFill>
                  <a:schemeClr val="bg1"/>
                </a:solidFill>
              </a:rPr>
              <a:t> </a:t>
            </a:r>
            <a:r>
              <a:rPr lang="en-US" sz="2600" b="1" dirty="0" err="1">
                <a:solidFill>
                  <a:schemeClr val="bg1"/>
                </a:solidFill>
              </a:rPr>
              <a:t>certa</a:t>
            </a:r>
            <a:r>
              <a:rPr lang="en-US" sz="2600" b="1" dirty="0">
                <a:solidFill>
                  <a:schemeClr val="bg1"/>
                </a:solidFill>
              </a:rPr>
              <a:t> </a:t>
            </a:r>
            <a:r>
              <a:rPr lang="en-US" sz="2600" b="1" dirty="0" err="1">
                <a:solidFill>
                  <a:schemeClr val="bg1"/>
                </a:solidFill>
              </a:rPr>
              <a:t>hierarquia</a:t>
            </a:r>
            <a:r>
              <a:rPr lang="en-US" sz="2600" b="1" dirty="0">
                <a:solidFill>
                  <a:schemeClr val="bg1"/>
                </a:solidFill>
              </a:rPr>
              <a:t> e </a:t>
            </a:r>
            <a:r>
              <a:rPr lang="en-US" sz="2600" b="1" dirty="0" err="1">
                <a:solidFill>
                  <a:schemeClr val="bg1"/>
                </a:solidFill>
              </a:rPr>
              <a:t>utilizam</a:t>
            </a:r>
            <a:r>
              <a:rPr lang="en-US" sz="2600" b="1" dirty="0">
                <a:solidFill>
                  <a:schemeClr val="bg1"/>
                </a:solidFill>
              </a:rPr>
              <a:t> </a:t>
            </a:r>
            <a:r>
              <a:rPr lang="en-US" sz="2600" b="1" dirty="0" err="1">
                <a:solidFill>
                  <a:schemeClr val="bg1"/>
                </a:solidFill>
              </a:rPr>
              <a:t>uma</a:t>
            </a:r>
            <a:r>
              <a:rPr lang="en-US" sz="2600" b="1" dirty="0">
                <a:solidFill>
                  <a:schemeClr val="bg1"/>
                </a:solidFill>
              </a:rPr>
              <a:t> </a:t>
            </a:r>
            <a:r>
              <a:rPr lang="en-US" sz="2600" b="1" dirty="0" err="1">
                <a:solidFill>
                  <a:schemeClr val="bg1"/>
                </a:solidFill>
              </a:rPr>
              <a:t>sequencia</a:t>
            </a:r>
            <a:r>
              <a:rPr lang="en-US" sz="2600" b="1" dirty="0">
                <a:solidFill>
                  <a:schemeClr val="bg1"/>
                </a:solidFill>
              </a:rPr>
              <a:t> </a:t>
            </a:r>
            <a:r>
              <a:rPr lang="en-US" sz="2600" b="1" dirty="0" err="1">
                <a:solidFill>
                  <a:schemeClr val="bg1"/>
                </a:solidFill>
              </a:rPr>
              <a:t>rígida</a:t>
            </a:r>
            <a:r>
              <a:rPr lang="en-US" sz="2600" b="1" dirty="0">
                <a:solidFill>
                  <a:schemeClr val="bg1"/>
                </a:solidFill>
              </a:rPr>
              <a:t> de </a:t>
            </a:r>
            <a:r>
              <a:rPr lang="en-US" sz="2600" b="1" dirty="0" err="1">
                <a:solidFill>
                  <a:schemeClr val="bg1"/>
                </a:solidFill>
              </a:rPr>
              <a:t>atividades</a:t>
            </a:r>
            <a:r>
              <a:rPr lang="en-US" sz="2600" b="1" dirty="0">
                <a:solidFill>
                  <a:schemeClr val="bg1"/>
                </a:solidFill>
              </a:rPr>
              <a:t>.</a:t>
            </a:r>
            <a:endParaRPr lang="pt-BR" sz="2600" dirty="0">
              <a:solidFill>
                <a:schemeClr val="bg1"/>
              </a:solidFill>
            </a:endParaRPr>
          </a:p>
        </p:txBody>
      </p:sp>
      <p:sp>
        <p:nvSpPr>
          <p:cNvPr id="18" name="Retângulo 17">
            <a:extLst>
              <a:ext uri="{FF2B5EF4-FFF2-40B4-BE49-F238E27FC236}">
                <a16:creationId xmlns:a16="http://schemas.microsoft.com/office/drawing/2014/main" id="{1202DFDB-C725-4C6E-AEE1-161088C65966}"/>
              </a:ext>
            </a:extLst>
          </p:cNvPr>
          <p:cNvSpPr/>
          <p:nvPr/>
        </p:nvSpPr>
        <p:spPr>
          <a:xfrm>
            <a:off x="1656642" y="3929904"/>
            <a:ext cx="7828403" cy="97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desenvolvem</a:t>
            </a:r>
            <a:r>
              <a:rPr lang="en-US" sz="2600" b="1" dirty="0">
                <a:solidFill>
                  <a:schemeClr val="bg1"/>
                </a:solidFill>
              </a:rPr>
              <a:t> </a:t>
            </a:r>
            <a:r>
              <a:rPr lang="en-US" sz="2600" b="1" dirty="0" err="1">
                <a:solidFill>
                  <a:schemeClr val="bg1"/>
                </a:solidFill>
              </a:rPr>
              <a:t>uma</a:t>
            </a:r>
            <a:r>
              <a:rPr lang="en-US" sz="2600" b="1" dirty="0">
                <a:solidFill>
                  <a:schemeClr val="bg1"/>
                </a:solidFill>
              </a:rPr>
              <a:t> </a:t>
            </a:r>
            <a:r>
              <a:rPr lang="en-US" sz="2600" b="1" dirty="0" err="1">
                <a:solidFill>
                  <a:schemeClr val="bg1"/>
                </a:solidFill>
              </a:rPr>
              <a:t>hierarquia</a:t>
            </a:r>
            <a:r>
              <a:rPr lang="en-US" sz="2600" b="1" dirty="0">
                <a:solidFill>
                  <a:schemeClr val="bg1"/>
                </a:solidFill>
              </a:rPr>
              <a:t> de </a:t>
            </a:r>
            <a:r>
              <a:rPr lang="en-US" sz="2600" b="1" dirty="0" err="1">
                <a:solidFill>
                  <a:schemeClr val="bg1"/>
                </a:solidFill>
              </a:rPr>
              <a:t>conteúdos</a:t>
            </a:r>
            <a:r>
              <a:rPr lang="en-US" sz="2600" b="1" dirty="0">
                <a:solidFill>
                  <a:schemeClr val="bg1"/>
                </a:solidFill>
              </a:rPr>
              <a:t> e </a:t>
            </a:r>
            <a:r>
              <a:rPr lang="en-US" sz="2600" b="1" dirty="0" err="1">
                <a:solidFill>
                  <a:schemeClr val="bg1"/>
                </a:solidFill>
              </a:rPr>
              <a:t>fazem</a:t>
            </a:r>
            <a:r>
              <a:rPr lang="en-US" sz="2600" b="1" dirty="0">
                <a:solidFill>
                  <a:schemeClr val="bg1"/>
                </a:solidFill>
              </a:rPr>
              <a:t> </a:t>
            </a:r>
            <a:r>
              <a:rPr lang="en-US" sz="2600" b="1" dirty="0" err="1">
                <a:solidFill>
                  <a:schemeClr val="bg1"/>
                </a:solidFill>
              </a:rPr>
              <a:t>uma</a:t>
            </a:r>
            <a:r>
              <a:rPr lang="en-US" sz="2600" b="1" dirty="0">
                <a:solidFill>
                  <a:schemeClr val="bg1"/>
                </a:solidFill>
              </a:rPr>
              <a:t> </a:t>
            </a:r>
            <a:r>
              <a:rPr lang="en-US" sz="2600" b="1" dirty="0" err="1">
                <a:solidFill>
                  <a:schemeClr val="bg1"/>
                </a:solidFill>
              </a:rPr>
              <a:t>pesada</a:t>
            </a:r>
            <a:r>
              <a:rPr lang="en-US" sz="2600" b="1" dirty="0">
                <a:solidFill>
                  <a:schemeClr val="bg1"/>
                </a:solidFill>
              </a:rPr>
              <a:t> </a:t>
            </a:r>
            <a:r>
              <a:rPr lang="en-US" sz="2600" b="1" dirty="0" err="1">
                <a:solidFill>
                  <a:schemeClr val="bg1"/>
                </a:solidFill>
              </a:rPr>
              <a:t>carga</a:t>
            </a:r>
            <a:r>
              <a:rPr lang="en-US" sz="2600" b="1" dirty="0">
                <a:solidFill>
                  <a:schemeClr val="bg1"/>
                </a:solidFill>
              </a:rPr>
              <a:t> de </a:t>
            </a:r>
            <a:r>
              <a:rPr lang="en-US" sz="2600" b="1" dirty="0" err="1">
                <a:solidFill>
                  <a:schemeClr val="bg1"/>
                </a:solidFill>
              </a:rPr>
              <a:t>atividades</a:t>
            </a:r>
            <a:r>
              <a:rPr lang="en-US" sz="2600" b="1" dirty="0">
                <a:solidFill>
                  <a:schemeClr val="bg1"/>
                </a:solidFill>
              </a:rPr>
              <a:t>.</a:t>
            </a:r>
            <a:endParaRPr lang="pt-BR" sz="2600" dirty="0">
              <a:solidFill>
                <a:schemeClr val="bg1"/>
              </a:solidFill>
            </a:endParaRPr>
          </a:p>
        </p:txBody>
      </p:sp>
      <p:sp>
        <p:nvSpPr>
          <p:cNvPr id="20" name="Retângulo 19">
            <a:extLst>
              <a:ext uri="{FF2B5EF4-FFF2-40B4-BE49-F238E27FC236}">
                <a16:creationId xmlns:a16="http://schemas.microsoft.com/office/drawing/2014/main" id="{8103C9F9-B3AD-4CE1-A2E9-31B254BC3BC7}"/>
              </a:ext>
            </a:extLst>
          </p:cNvPr>
          <p:cNvSpPr/>
          <p:nvPr/>
        </p:nvSpPr>
        <p:spPr>
          <a:xfrm>
            <a:off x="1634750" y="2872253"/>
            <a:ext cx="7828403" cy="8623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hierarquizam</a:t>
            </a:r>
            <a:r>
              <a:rPr lang="en-US" sz="2600" b="1" dirty="0">
                <a:solidFill>
                  <a:schemeClr val="bg1"/>
                </a:solidFill>
              </a:rPr>
              <a:t> as </a:t>
            </a:r>
            <a:r>
              <a:rPr lang="en-US" sz="2600" b="1" dirty="0" err="1">
                <a:solidFill>
                  <a:schemeClr val="bg1"/>
                </a:solidFill>
              </a:rPr>
              <a:t>atividades</a:t>
            </a:r>
            <a:r>
              <a:rPr lang="en-US" sz="2600" b="1" dirty="0">
                <a:solidFill>
                  <a:schemeClr val="bg1"/>
                </a:solidFill>
              </a:rPr>
              <a:t> de modo a </a:t>
            </a:r>
            <a:r>
              <a:rPr lang="en-US" sz="2600" b="1" dirty="0" err="1">
                <a:solidFill>
                  <a:schemeClr val="bg1"/>
                </a:solidFill>
              </a:rPr>
              <a:t>ficarem</a:t>
            </a:r>
            <a:r>
              <a:rPr lang="en-US" sz="2600" b="1" dirty="0">
                <a:solidFill>
                  <a:schemeClr val="bg1"/>
                </a:solidFill>
              </a:rPr>
              <a:t> </a:t>
            </a:r>
            <a:r>
              <a:rPr lang="en-US" sz="2600" b="1" dirty="0" err="1">
                <a:solidFill>
                  <a:schemeClr val="bg1"/>
                </a:solidFill>
              </a:rPr>
              <a:t>pesadas</a:t>
            </a:r>
            <a:r>
              <a:rPr lang="en-US" sz="2600" b="1" dirty="0">
                <a:solidFill>
                  <a:schemeClr val="bg1"/>
                </a:solidFill>
              </a:rPr>
              <a:t> e </a:t>
            </a:r>
            <a:r>
              <a:rPr lang="en-US" sz="2600" b="1" dirty="0" err="1">
                <a:solidFill>
                  <a:schemeClr val="bg1"/>
                </a:solidFill>
              </a:rPr>
              <a:t>sem</a:t>
            </a:r>
            <a:r>
              <a:rPr lang="en-US" sz="2600" b="1" dirty="0">
                <a:solidFill>
                  <a:schemeClr val="bg1"/>
                </a:solidFill>
              </a:rPr>
              <a:t> </a:t>
            </a:r>
            <a:r>
              <a:rPr lang="en-US" sz="2600" b="1" dirty="0" err="1">
                <a:solidFill>
                  <a:schemeClr val="bg1"/>
                </a:solidFill>
              </a:rPr>
              <a:t>conteúdo</a:t>
            </a:r>
            <a:r>
              <a:rPr lang="en-US" sz="2600" b="1" dirty="0">
                <a:solidFill>
                  <a:schemeClr val="bg1"/>
                </a:solidFill>
              </a:rPr>
              <a:t>.</a:t>
            </a:r>
            <a:endParaRPr lang="pt-BR" sz="2600" dirty="0">
              <a:solidFill>
                <a:schemeClr val="bg1"/>
              </a:solidFill>
            </a:endParaRPr>
          </a:p>
        </p:txBody>
      </p:sp>
    </p:spTree>
    <p:extLst>
      <p:ext uri="{BB962C8B-B14F-4D97-AF65-F5344CB8AC3E}">
        <p14:creationId xmlns:p14="http://schemas.microsoft.com/office/powerpoint/2010/main" val="232669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C000"/>
                </a:solidFill>
                <a:effectLst>
                  <a:outerShdw blurRad="38100" dist="38100" dir="2700000" algn="tl">
                    <a:srgbClr val="000000">
                      <a:alpha val="43137"/>
                    </a:srgbClr>
                  </a:outerShdw>
                </a:effectLst>
              </a:rPr>
              <a:t>F</a:t>
            </a:r>
            <a:r>
              <a:rPr lang="en-US" sz="6000" b="1" dirty="0">
                <a:solidFill>
                  <a:schemeClr val="accent1">
                    <a:lumMod val="75000"/>
                  </a:schemeClr>
                </a:solidFill>
                <a:effectLst>
                  <a:outerShdw blurRad="38100" dist="38100" dir="2700000" algn="tl">
                    <a:srgbClr val="000000">
                      <a:alpha val="43137"/>
                    </a:srgbClr>
                  </a:outerShdw>
                </a:effectLst>
              </a:rPr>
              <a:t>O</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R</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2" y="932660"/>
            <a:ext cx="7569415" cy="806435"/>
          </a:xfrm>
        </p:spPr>
        <p:txBody>
          <a:bodyPr>
            <a:noAutofit/>
          </a:bodyPr>
          <a:lstStyle/>
          <a:p>
            <a:pPr algn="just">
              <a:spcBef>
                <a:spcPts val="0"/>
              </a:spcBef>
            </a:pPr>
            <a:r>
              <a:rPr lang="pt-BR" sz="2500" b="1" dirty="0">
                <a:solidFill>
                  <a:schemeClr val="bg1"/>
                </a:solidFill>
              </a:rPr>
              <a:t>Marque V para verdadeiro e F para falso, segundo os autores do texto:</a:t>
            </a:r>
          </a:p>
        </p:txBody>
      </p:sp>
      <p:sp>
        <p:nvSpPr>
          <p:cNvPr id="19" name="Retângulo 18">
            <a:extLst>
              <a:ext uri="{FF2B5EF4-FFF2-40B4-BE49-F238E27FC236}">
                <a16:creationId xmlns:a16="http://schemas.microsoft.com/office/drawing/2014/main" id="{94685BF1-BD71-4D9C-8866-8AFA08B0828B}"/>
              </a:ext>
            </a:extLst>
          </p:cNvPr>
          <p:cNvSpPr/>
          <p:nvPr/>
        </p:nvSpPr>
        <p:spPr>
          <a:xfrm>
            <a:off x="526498" y="4695860"/>
            <a:ext cx="9464929" cy="7774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solidFill>
                  <a:schemeClr val="bg1"/>
                </a:solidFill>
              </a:rPr>
              <a:t>Deveria</a:t>
            </a:r>
            <a:r>
              <a:rPr lang="en-US" sz="2500" b="1" dirty="0">
                <a:solidFill>
                  <a:schemeClr val="bg1"/>
                </a:solidFill>
              </a:rPr>
              <a:t>-se </a:t>
            </a:r>
            <a:r>
              <a:rPr lang="en-US" sz="2500" b="1" dirty="0" err="1">
                <a:solidFill>
                  <a:schemeClr val="bg1"/>
                </a:solidFill>
              </a:rPr>
              <a:t>ter</a:t>
            </a:r>
            <a:r>
              <a:rPr lang="en-US" sz="2500" b="1" dirty="0">
                <a:solidFill>
                  <a:schemeClr val="bg1"/>
                </a:solidFill>
              </a:rPr>
              <a:t> </a:t>
            </a:r>
            <a:r>
              <a:rPr lang="en-US" sz="2500" b="1" dirty="0" err="1">
                <a:solidFill>
                  <a:schemeClr val="bg1"/>
                </a:solidFill>
              </a:rPr>
              <a:t>uma</a:t>
            </a:r>
            <a:r>
              <a:rPr lang="en-US" sz="2500" b="1" dirty="0">
                <a:solidFill>
                  <a:schemeClr val="bg1"/>
                </a:solidFill>
              </a:rPr>
              <a:t> </a:t>
            </a:r>
            <a:r>
              <a:rPr lang="en-US" sz="2500" b="1" dirty="0" err="1">
                <a:solidFill>
                  <a:schemeClr val="bg1"/>
                </a:solidFill>
              </a:rPr>
              <a:t>postura</a:t>
            </a:r>
            <a:r>
              <a:rPr lang="en-US" sz="2500" b="1" dirty="0">
                <a:solidFill>
                  <a:schemeClr val="bg1"/>
                </a:solidFill>
              </a:rPr>
              <a:t> “anti-</a:t>
            </a:r>
            <a:r>
              <a:rPr lang="en-US" sz="2500" b="1" dirty="0" err="1">
                <a:solidFill>
                  <a:schemeClr val="bg1"/>
                </a:solidFill>
              </a:rPr>
              <a:t>método</a:t>
            </a:r>
            <a:r>
              <a:rPr lang="en-US" sz="2500" b="1" dirty="0">
                <a:solidFill>
                  <a:schemeClr val="bg1"/>
                </a:solidFill>
              </a:rPr>
              <a:t>” para </a:t>
            </a:r>
            <a:r>
              <a:rPr lang="en-US" sz="2500" b="1" dirty="0" err="1">
                <a:solidFill>
                  <a:schemeClr val="bg1"/>
                </a:solidFill>
              </a:rPr>
              <a:t>compreendermos</a:t>
            </a:r>
            <a:r>
              <a:rPr lang="en-US" sz="2500" b="1" dirty="0">
                <a:solidFill>
                  <a:schemeClr val="bg1"/>
                </a:solidFill>
              </a:rPr>
              <a:t> o context socio-cultural </a:t>
            </a:r>
            <a:r>
              <a:rPr lang="en-US" sz="2500" b="1" dirty="0" err="1">
                <a:solidFill>
                  <a:schemeClr val="bg1"/>
                </a:solidFill>
              </a:rPr>
              <a:t>na</a:t>
            </a:r>
            <a:r>
              <a:rPr lang="en-US" sz="2500" b="1" dirty="0">
                <a:solidFill>
                  <a:schemeClr val="bg1"/>
                </a:solidFill>
              </a:rPr>
              <a:t> </a:t>
            </a:r>
            <a:r>
              <a:rPr lang="en-US" sz="2500" b="1" dirty="0" err="1">
                <a:solidFill>
                  <a:schemeClr val="bg1"/>
                </a:solidFill>
              </a:rPr>
              <a:t>nossa</a:t>
            </a:r>
            <a:r>
              <a:rPr lang="en-US" sz="2500" b="1" dirty="0">
                <a:solidFill>
                  <a:schemeClr val="bg1"/>
                </a:solidFill>
              </a:rPr>
              <a:t> </a:t>
            </a:r>
            <a:r>
              <a:rPr lang="en-US" sz="2500" b="1" dirty="0" err="1">
                <a:solidFill>
                  <a:schemeClr val="bg1"/>
                </a:solidFill>
              </a:rPr>
              <a:t>prática</a:t>
            </a:r>
            <a:r>
              <a:rPr lang="en-US" sz="2500" b="1" dirty="0">
                <a:solidFill>
                  <a:schemeClr val="bg1"/>
                </a:solidFill>
              </a:rPr>
              <a:t>.</a:t>
            </a:r>
            <a:endParaRPr lang="pt-BR" sz="2500" dirty="0">
              <a:solidFill>
                <a:schemeClr val="bg1"/>
              </a:solidFill>
            </a:endParaRPr>
          </a:p>
        </p:txBody>
      </p:sp>
      <p:sp>
        <p:nvSpPr>
          <p:cNvPr id="18" name="Retângulo 17">
            <a:extLst>
              <a:ext uri="{FF2B5EF4-FFF2-40B4-BE49-F238E27FC236}">
                <a16:creationId xmlns:a16="http://schemas.microsoft.com/office/drawing/2014/main" id="{1202DFDB-C725-4C6E-AEE1-161088C65966}"/>
              </a:ext>
            </a:extLst>
          </p:cNvPr>
          <p:cNvSpPr/>
          <p:nvPr/>
        </p:nvSpPr>
        <p:spPr>
          <a:xfrm>
            <a:off x="526498" y="2822784"/>
            <a:ext cx="9434689"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rPr>
              <a:t>O </a:t>
            </a:r>
            <a:r>
              <a:rPr lang="en-US" sz="2500" b="1" dirty="0" err="1">
                <a:solidFill>
                  <a:schemeClr val="bg1"/>
                </a:solidFill>
              </a:rPr>
              <a:t>método</a:t>
            </a:r>
            <a:r>
              <a:rPr lang="en-US" sz="2500" b="1" dirty="0">
                <a:solidFill>
                  <a:schemeClr val="bg1"/>
                </a:solidFill>
              </a:rPr>
              <a:t> </a:t>
            </a:r>
            <a:r>
              <a:rPr lang="en-US" sz="2500" b="1" dirty="0" err="1">
                <a:solidFill>
                  <a:schemeClr val="bg1"/>
                </a:solidFill>
              </a:rPr>
              <a:t>apresenta</a:t>
            </a:r>
            <a:r>
              <a:rPr lang="en-US" sz="2500" b="1" dirty="0">
                <a:solidFill>
                  <a:schemeClr val="bg1"/>
                </a:solidFill>
              </a:rPr>
              <a:t> e </a:t>
            </a:r>
            <a:r>
              <a:rPr lang="en-US" sz="2500" b="1" dirty="0" err="1">
                <a:solidFill>
                  <a:schemeClr val="bg1"/>
                </a:solidFill>
              </a:rPr>
              <a:t>legitima</a:t>
            </a:r>
            <a:r>
              <a:rPr lang="en-US" sz="2500" b="1" dirty="0">
                <a:solidFill>
                  <a:schemeClr val="bg1"/>
                </a:solidFill>
              </a:rPr>
              <a:t> “</a:t>
            </a:r>
            <a:r>
              <a:rPr lang="en-US" sz="2500" b="1" dirty="0" err="1">
                <a:solidFill>
                  <a:schemeClr val="bg1"/>
                </a:solidFill>
              </a:rPr>
              <a:t>saberes</a:t>
            </a:r>
            <a:r>
              <a:rPr lang="en-US" sz="2500" b="1" dirty="0">
                <a:solidFill>
                  <a:schemeClr val="bg1"/>
                </a:solidFill>
              </a:rPr>
              <a:t> </a:t>
            </a:r>
            <a:r>
              <a:rPr lang="en-US" sz="2500" b="1" dirty="0" err="1">
                <a:solidFill>
                  <a:schemeClr val="bg1"/>
                </a:solidFill>
              </a:rPr>
              <a:t>interessados</a:t>
            </a:r>
            <a:r>
              <a:rPr lang="en-US" sz="2500" b="1" dirty="0">
                <a:solidFill>
                  <a:schemeClr val="bg1"/>
                </a:solidFill>
              </a:rPr>
              <a:t>”.</a:t>
            </a:r>
            <a:endParaRPr lang="pt-BR" sz="2500" dirty="0">
              <a:solidFill>
                <a:schemeClr val="bg1"/>
              </a:solidFill>
            </a:endParaRPr>
          </a:p>
        </p:txBody>
      </p:sp>
      <p:sp>
        <p:nvSpPr>
          <p:cNvPr id="20" name="Retângulo 19">
            <a:extLst>
              <a:ext uri="{FF2B5EF4-FFF2-40B4-BE49-F238E27FC236}">
                <a16:creationId xmlns:a16="http://schemas.microsoft.com/office/drawing/2014/main" id="{8103C9F9-B3AD-4CE1-A2E9-31B254BC3BC7}"/>
              </a:ext>
            </a:extLst>
          </p:cNvPr>
          <p:cNvSpPr/>
          <p:nvPr/>
        </p:nvSpPr>
        <p:spPr>
          <a:xfrm>
            <a:off x="526498" y="1873566"/>
            <a:ext cx="9434689"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rPr>
              <a:t>O </a:t>
            </a:r>
            <a:r>
              <a:rPr lang="en-US" sz="2500" b="1" dirty="0" err="1">
                <a:solidFill>
                  <a:schemeClr val="bg1"/>
                </a:solidFill>
              </a:rPr>
              <a:t>conceito</a:t>
            </a:r>
            <a:r>
              <a:rPr lang="en-US" sz="2500" b="1" dirty="0">
                <a:solidFill>
                  <a:schemeClr val="bg1"/>
                </a:solidFill>
              </a:rPr>
              <a:t> de </a:t>
            </a:r>
            <a:r>
              <a:rPr lang="en-US" sz="2500" b="1" dirty="0" err="1">
                <a:solidFill>
                  <a:schemeClr val="bg1"/>
                </a:solidFill>
              </a:rPr>
              <a:t>método</a:t>
            </a:r>
            <a:r>
              <a:rPr lang="en-US" sz="2500" b="1" dirty="0">
                <a:solidFill>
                  <a:schemeClr val="bg1"/>
                </a:solidFill>
              </a:rPr>
              <a:t> </a:t>
            </a:r>
            <a:r>
              <a:rPr lang="en-US" sz="2500" b="1" dirty="0" err="1">
                <a:solidFill>
                  <a:schemeClr val="bg1"/>
                </a:solidFill>
              </a:rPr>
              <a:t>possui</a:t>
            </a:r>
            <a:r>
              <a:rPr lang="en-US" sz="2500" b="1" dirty="0">
                <a:solidFill>
                  <a:schemeClr val="bg1"/>
                </a:solidFill>
              </a:rPr>
              <a:t> </a:t>
            </a:r>
            <a:r>
              <a:rPr lang="en-US" sz="2500" b="1" dirty="0" err="1">
                <a:solidFill>
                  <a:schemeClr val="bg1"/>
                </a:solidFill>
              </a:rPr>
              <a:t>várias</a:t>
            </a:r>
            <a:r>
              <a:rPr lang="en-US" sz="2500" b="1" dirty="0">
                <a:solidFill>
                  <a:schemeClr val="bg1"/>
                </a:solidFill>
              </a:rPr>
              <a:t> </a:t>
            </a:r>
            <a:r>
              <a:rPr lang="en-US" sz="2500" b="1" dirty="0" err="1">
                <a:solidFill>
                  <a:schemeClr val="bg1"/>
                </a:solidFill>
              </a:rPr>
              <a:t>limitações</a:t>
            </a:r>
            <a:r>
              <a:rPr lang="en-US" sz="2500" b="1" dirty="0">
                <a:solidFill>
                  <a:schemeClr val="bg1"/>
                </a:solidFill>
              </a:rPr>
              <a:t>. </a:t>
            </a:r>
            <a:endParaRPr lang="pt-BR" sz="2500" dirty="0">
              <a:solidFill>
                <a:schemeClr val="bg1"/>
              </a:solidFill>
            </a:endParaRPr>
          </a:p>
        </p:txBody>
      </p:sp>
      <p:sp>
        <p:nvSpPr>
          <p:cNvPr id="15" name="Retângulo 14">
            <a:extLst>
              <a:ext uri="{FF2B5EF4-FFF2-40B4-BE49-F238E27FC236}">
                <a16:creationId xmlns:a16="http://schemas.microsoft.com/office/drawing/2014/main" id="{99138D0B-61D8-497B-B933-5A32157898A6}"/>
              </a:ext>
            </a:extLst>
          </p:cNvPr>
          <p:cNvSpPr/>
          <p:nvPr/>
        </p:nvSpPr>
        <p:spPr>
          <a:xfrm>
            <a:off x="526498" y="3747817"/>
            <a:ext cx="9434689" cy="7807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rPr>
              <a:t>A </a:t>
            </a:r>
            <a:r>
              <a:rPr lang="en-US" sz="2500" b="1" dirty="0" err="1">
                <a:solidFill>
                  <a:schemeClr val="bg1"/>
                </a:solidFill>
              </a:rPr>
              <a:t>teoria</a:t>
            </a:r>
            <a:r>
              <a:rPr lang="en-US" sz="2500" b="1" dirty="0">
                <a:solidFill>
                  <a:schemeClr val="bg1"/>
                </a:solidFill>
              </a:rPr>
              <a:t> </a:t>
            </a:r>
            <a:r>
              <a:rPr lang="en-US" sz="2500" b="1" dirty="0" err="1">
                <a:solidFill>
                  <a:schemeClr val="bg1"/>
                </a:solidFill>
              </a:rPr>
              <a:t>Pós-método</a:t>
            </a:r>
            <a:r>
              <a:rPr lang="en-US" sz="2500" b="1" dirty="0">
                <a:solidFill>
                  <a:schemeClr val="bg1"/>
                </a:solidFill>
              </a:rPr>
              <a:t> </a:t>
            </a:r>
            <a:r>
              <a:rPr lang="en-US" sz="2500" b="1" dirty="0" err="1">
                <a:solidFill>
                  <a:schemeClr val="bg1"/>
                </a:solidFill>
              </a:rPr>
              <a:t>têm</a:t>
            </a:r>
            <a:r>
              <a:rPr lang="en-US" sz="2500" b="1" dirty="0">
                <a:solidFill>
                  <a:schemeClr val="bg1"/>
                </a:solidFill>
              </a:rPr>
              <a:t> o </a:t>
            </a:r>
            <a:r>
              <a:rPr lang="en-US" sz="2500" b="1" dirty="0" err="1">
                <a:solidFill>
                  <a:schemeClr val="bg1"/>
                </a:solidFill>
              </a:rPr>
              <a:t>papel</a:t>
            </a:r>
            <a:r>
              <a:rPr lang="en-US" sz="2500" b="1" dirty="0">
                <a:solidFill>
                  <a:schemeClr val="bg1"/>
                </a:solidFill>
              </a:rPr>
              <a:t> de </a:t>
            </a:r>
            <a:r>
              <a:rPr lang="en-US" sz="2500" b="1" dirty="0" err="1">
                <a:solidFill>
                  <a:schemeClr val="bg1"/>
                </a:solidFill>
              </a:rPr>
              <a:t>preservar</a:t>
            </a:r>
            <a:r>
              <a:rPr lang="en-US" sz="2500" b="1" dirty="0">
                <a:solidFill>
                  <a:schemeClr val="bg1"/>
                </a:solidFill>
              </a:rPr>
              <a:t> e </a:t>
            </a:r>
            <a:r>
              <a:rPr lang="en-US" sz="2500" b="1" dirty="0" err="1">
                <a:solidFill>
                  <a:schemeClr val="bg1"/>
                </a:solidFill>
              </a:rPr>
              <a:t>promover</a:t>
            </a:r>
            <a:r>
              <a:rPr lang="en-US" sz="2500" b="1" dirty="0">
                <a:solidFill>
                  <a:schemeClr val="bg1"/>
                </a:solidFill>
              </a:rPr>
              <a:t> </a:t>
            </a:r>
            <a:r>
              <a:rPr lang="en-US" sz="2500" b="1" dirty="0" err="1">
                <a:solidFill>
                  <a:schemeClr val="bg1"/>
                </a:solidFill>
              </a:rPr>
              <a:t>desiqualdades</a:t>
            </a:r>
            <a:r>
              <a:rPr lang="en-US" sz="2500" b="1" dirty="0">
                <a:solidFill>
                  <a:schemeClr val="bg1"/>
                </a:solidFill>
              </a:rPr>
              <a:t> entre </a:t>
            </a:r>
            <a:r>
              <a:rPr lang="en-US" sz="2500" b="1" dirty="0" err="1">
                <a:solidFill>
                  <a:schemeClr val="bg1"/>
                </a:solidFill>
              </a:rPr>
              <a:t>professores</a:t>
            </a:r>
            <a:r>
              <a:rPr lang="en-US" sz="2500" b="1" dirty="0">
                <a:solidFill>
                  <a:schemeClr val="bg1"/>
                </a:solidFill>
              </a:rPr>
              <a:t> e </a:t>
            </a:r>
            <a:r>
              <a:rPr lang="en-US" sz="2500" b="1" dirty="0" err="1">
                <a:solidFill>
                  <a:schemeClr val="bg1"/>
                </a:solidFill>
              </a:rPr>
              <a:t>alunos</a:t>
            </a:r>
            <a:r>
              <a:rPr lang="en-US" sz="2500" b="1" dirty="0">
                <a:solidFill>
                  <a:schemeClr val="bg1"/>
                </a:solidFill>
              </a:rPr>
              <a:t>.</a:t>
            </a:r>
            <a:endParaRPr lang="pt-BR" sz="2500" dirty="0">
              <a:solidFill>
                <a:schemeClr val="bg1"/>
              </a:solidFill>
            </a:endParaRPr>
          </a:p>
        </p:txBody>
      </p:sp>
      <p:sp>
        <p:nvSpPr>
          <p:cNvPr id="16" name="Retângulo 15">
            <a:extLst>
              <a:ext uri="{FF2B5EF4-FFF2-40B4-BE49-F238E27FC236}">
                <a16:creationId xmlns:a16="http://schemas.microsoft.com/office/drawing/2014/main" id="{D733C3A1-A19F-4064-AF0E-DCE899250D5E}"/>
              </a:ext>
            </a:extLst>
          </p:cNvPr>
          <p:cNvSpPr/>
          <p:nvPr/>
        </p:nvSpPr>
        <p:spPr>
          <a:xfrm>
            <a:off x="10147732" y="1873566"/>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17" name="Retângulo 16">
            <a:extLst>
              <a:ext uri="{FF2B5EF4-FFF2-40B4-BE49-F238E27FC236}">
                <a16:creationId xmlns:a16="http://schemas.microsoft.com/office/drawing/2014/main" id="{678D7F3C-B55B-49DD-9D3E-5491E29A84D1}"/>
              </a:ext>
            </a:extLst>
          </p:cNvPr>
          <p:cNvSpPr/>
          <p:nvPr/>
        </p:nvSpPr>
        <p:spPr>
          <a:xfrm>
            <a:off x="10980184" y="1873566"/>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1" name="Retângulo 20">
            <a:extLst>
              <a:ext uri="{FF2B5EF4-FFF2-40B4-BE49-F238E27FC236}">
                <a16:creationId xmlns:a16="http://schemas.microsoft.com/office/drawing/2014/main" id="{4E9F6ADA-5AB8-4BA0-84C9-ECE1D11E6CCD}"/>
              </a:ext>
            </a:extLst>
          </p:cNvPr>
          <p:cNvSpPr/>
          <p:nvPr/>
        </p:nvSpPr>
        <p:spPr>
          <a:xfrm>
            <a:off x="10147732" y="2827008"/>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2" name="Retângulo 21">
            <a:extLst>
              <a:ext uri="{FF2B5EF4-FFF2-40B4-BE49-F238E27FC236}">
                <a16:creationId xmlns:a16="http://schemas.microsoft.com/office/drawing/2014/main" id="{6E7CA89F-785B-488F-9962-1446BBE59E15}"/>
              </a:ext>
            </a:extLst>
          </p:cNvPr>
          <p:cNvSpPr/>
          <p:nvPr/>
        </p:nvSpPr>
        <p:spPr>
          <a:xfrm>
            <a:off x="10980184" y="2827008"/>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3" name="Retângulo 22">
            <a:extLst>
              <a:ext uri="{FF2B5EF4-FFF2-40B4-BE49-F238E27FC236}">
                <a16:creationId xmlns:a16="http://schemas.microsoft.com/office/drawing/2014/main" id="{9B086573-EB15-4468-8431-58F37D89E2C2}"/>
              </a:ext>
            </a:extLst>
          </p:cNvPr>
          <p:cNvSpPr/>
          <p:nvPr/>
        </p:nvSpPr>
        <p:spPr>
          <a:xfrm>
            <a:off x="10166943" y="3767511"/>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4" name="Retângulo 23">
            <a:extLst>
              <a:ext uri="{FF2B5EF4-FFF2-40B4-BE49-F238E27FC236}">
                <a16:creationId xmlns:a16="http://schemas.microsoft.com/office/drawing/2014/main" id="{D01F2039-0F9B-4049-996A-BDCC8D724C51}"/>
              </a:ext>
            </a:extLst>
          </p:cNvPr>
          <p:cNvSpPr/>
          <p:nvPr/>
        </p:nvSpPr>
        <p:spPr>
          <a:xfrm>
            <a:off x="10999395" y="3767511"/>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5" name="Retângulo 24">
            <a:extLst>
              <a:ext uri="{FF2B5EF4-FFF2-40B4-BE49-F238E27FC236}">
                <a16:creationId xmlns:a16="http://schemas.microsoft.com/office/drawing/2014/main" id="{640B02BE-FE9D-47EA-822F-F61404A4F2AE}"/>
              </a:ext>
            </a:extLst>
          </p:cNvPr>
          <p:cNvSpPr/>
          <p:nvPr/>
        </p:nvSpPr>
        <p:spPr>
          <a:xfrm>
            <a:off x="10147731" y="4708014"/>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6" name="Retângulo 25">
            <a:extLst>
              <a:ext uri="{FF2B5EF4-FFF2-40B4-BE49-F238E27FC236}">
                <a16:creationId xmlns:a16="http://schemas.microsoft.com/office/drawing/2014/main" id="{353386DA-F942-4AE5-BBFE-7BEAF5FEBD81}"/>
              </a:ext>
            </a:extLst>
          </p:cNvPr>
          <p:cNvSpPr/>
          <p:nvPr/>
        </p:nvSpPr>
        <p:spPr>
          <a:xfrm>
            <a:off x="10980183" y="4695859"/>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7" name="Retângulo 26">
            <a:extLst>
              <a:ext uri="{FF2B5EF4-FFF2-40B4-BE49-F238E27FC236}">
                <a16:creationId xmlns:a16="http://schemas.microsoft.com/office/drawing/2014/main" id="{F5F1ABD8-0006-4163-8E7E-06C76FA8239F}"/>
              </a:ext>
            </a:extLst>
          </p:cNvPr>
          <p:cNvSpPr/>
          <p:nvPr/>
        </p:nvSpPr>
        <p:spPr>
          <a:xfrm>
            <a:off x="537295" y="5607798"/>
            <a:ext cx="9434689"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solidFill>
                  <a:schemeClr val="bg1"/>
                </a:solidFill>
              </a:rPr>
              <a:t>Não</a:t>
            </a:r>
            <a:r>
              <a:rPr lang="en-US" sz="2500" b="1" dirty="0">
                <a:solidFill>
                  <a:schemeClr val="bg1"/>
                </a:solidFill>
              </a:rPr>
              <a:t> </a:t>
            </a:r>
            <a:r>
              <a:rPr lang="en-US" sz="2500" b="1" dirty="0" err="1">
                <a:solidFill>
                  <a:schemeClr val="bg1"/>
                </a:solidFill>
              </a:rPr>
              <a:t>existe</a:t>
            </a:r>
            <a:r>
              <a:rPr lang="en-US" sz="2500" b="1" dirty="0">
                <a:solidFill>
                  <a:schemeClr val="bg1"/>
                </a:solidFill>
              </a:rPr>
              <a:t> </a:t>
            </a:r>
            <a:r>
              <a:rPr lang="en-US" sz="2500" b="1" dirty="0" err="1">
                <a:solidFill>
                  <a:schemeClr val="bg1"/>
                </a:solidFill>
              </a:rPr>
              <a:t>condições</a:t>
            </a:r>
            <a:r>
              <a:rPr lang="en-US" sz="2500" b="1" dirty="0">
                <a:solidFill>
                  <a:schemeClr val="bg1"/>
                </a:solidFill>
              </a:rPr>
              <a:t> de </a:t>
            </a:r>
            <a:r>
              <a:rPr lang="en-US" sz="2500" b="1" dirty="0" err="1">
                <a:solidFill>
                  <a:schemeClr val="bg1"/>
                </a:solidFill>
              </a:rPr>
              <a:t>alguém</a:t>
            </a:r>
            <a:r>
              <a:rPr lang="en-US" sz="2500" b="1" dirty="0">
                <a:solidFill>
                  <a:schemeClr val="bg1"/>
                </a:solidFill>
              </a:rPr>
              <a:t> </a:t>
            </a:r>
            <a:r>
              <a:rPr lang="en-US" sz="2500" b="1" dirty="0" err="1">
                <a:solidFill>
                  <a:schemeClr val="bg1"/>
                </a:solidFill>
              </a:rPr>
              <a:t>usar</a:t>
            </a:r>
            <a:r>
              <a:rPr lang="en-US" sz="2500" b="1" dirty="0">
                <a:solidFill>
                  <a:schemeClr val="bg1"/>
                </a:solidFill>
              </a:rPr>
              <a:t> </a:t>
            </a:r>
            <a:r>
              <a:rPr lang="en-US" sz="2500" b="1" dirty="0" err="1">
                <a:solidFill>
                  <a:schemeClr val="bg1"/>
                </a:solidFill>
              </a:rPr>
              <a:t>mais</a:t>
            </a:r>
            <a:r>
              <a:rPr lang="en-US" sz="2500" b="1" dirty="0">
                <a:solidFill>
                  <a:schemeClr val="bg1"/>
                </a:solidFill>
              </a:rPr>
              <a:t> de um </a:t>
            </a:r>
            <a:r>
              <a:rPr lang="en-US" sz="2500" b="1" dirty="0" err="1">
                <a:solidFill>
                  <a:schemeClr val="bg1"/>
                </a:solidFill>
              </a:rPr>
              <a:t>método</a:t>
            </a:r>
            <a:r>
              <a:rPr lang="en-US" sz="2500" b="1" dirty="0">
                <a:solidFill>
                  <a:schemeClr val="bg1"/>
                </a:solidFill>
              </a:rPr>
              <a:t> </a:t>
            </a:r>
            <a:r>
              <a:rPr lang="en-US" sz="2500" b="1" dirty="0" err="1">
                <a:solidFill>
                  <a:schemeClr val="bg1"/>
                </a:solidFill>
              </a:rPr>
              <a:t>em</a:t>
            </a:r>
            <a:r>
              <a:rPr lang="en-US" sz="2500" b="1" dirty="0">
                <a:solidFill>
                  <a:schemeClr val="bg1"/>
                </a:solidFill>
              </a:rPr>
              <a:t> </a:t>
            </a:r>
            <a:r>
              <a:rPr lang="en-US" sz="2500" b="1" dirty="0" err="1">
                <a:solidFill>
                  <a:schemeClr val="bg1"/>
                </a:solidFill>
              </a:rPr>
              <a:t>sala</a:t>
            </a:r>
            <a:r>
              <a:rPr lang="en-US" sz="2500" b="1" dirty="0">
                <a:solidFill>
                  <a:schemeClr val="bg1"/>
                </a:solidFill>
              </a:rPr>
              <a:t> de aula.</a:t>
            </a:r>
            <a:endParaRPr lang="pt-BR" sz="2500" dirty="0">
              <a:solidFill>
                <a:schemeClr val="bg1"/>
              </a:solidFill>
            </a:endParaRPr>
          </a:p>
        </p:txBody>
      </p:sp>
      <p:sp>
        <p:nvSpPr>
          <p:cNvPr id="28" name="Retângulo 27">
            <a:extLst>
              <a:ext uri="{FF2B5EF4-FFF2-40B4-BE49-F238E27FC236}">
                <a16:creationId xmlns:a16="http://schemas.microsoft.com/office/drawing/2014/main" id="{D3C58064-0E6C-42AC-B203-A33F280BEB2C}"/>
              </a:ext>
            </a:extLst>
          </p:cNvPr>
          <p:cNvSpPr/>
          <p:nvPr/>
        </p:nvSpPr>
        <p:spPr>
          <a:xfrm>
            <a:off x="10147731" y="5583633"/>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9" name="Retângulo 28">
            <a:extLst>
              <a:ext uri="{FF2B5EF4-FFF2-40B4-BE49-F238E27FC236}">
                <a16:creationId xmlns:a16="http://schemas.microsoft.com/office/drawing/2014/main" id="{5C0D31F1-AF4D-4E27-B367-343981ABE9C5}"/>
              </a:ext>
            </a:extLst>
          </p:cNvPr>
          <p:cNvSpPr/>
          <p:nvPr/>
        </p:nvSpPr>
        <p:spPr>
          <a:xfrm>
            <a:off x="10980183" y="5571478"/>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Tree>
    <p:extLst>
      <p:ext uri="{BB962C8B-B14F-4D97-AF65-F5344CB8AC3E}">
        <p14:creationId xmlns:p14="http://schemas.microsoft.com/office/powerpoint/2010/main" val="137574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645202" y="7379"/>
            <a:ext cx="8963075"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72CC04"/>
                </a:solidFill>
                <a:effectLst>
                  <a:outerShdw blurRad="38100" dist="38100" dir="2700000" algn="tl">
                    <a:srgbClr val="000000">
                      <a:alpha val="43137"/>
                    </a:srgbClr>
                  </a:outerShdw>
                </a:effectLst>
              </a:rPr>
              <a:t>F</a:t>
            </a:r>
            <a:r>
              <a:rPr lang="en-US" sz="6000" b="1" dirty="0">
                <a:solidFill>
                  <a:schemeClr val="bg1">
                    <a:lumMod val="50000"/>
                  </a:schemeClr>
                </a:solidFill>
                <a:effectLst>
                  <a:outerShdw blurRad="38100" dist="38100" dir="2700000" algn="tl">
                    <a:srgbClr val="000000">
                      <a:alpha val="43137"/>
                    </a:srgbClr>
                  </a:outerShdw>
                </a:effectLst>
              </a:rPr>
              <a:t>I</a:t>
            </a:r>
            <a:r>
              <a:rPr lang="en-US" sz="6000" b="1" dirty="0">
                <a:solidFill>
                  <a:schemeClr val="accent1">
                    <a:lumMod val="75000"/>
                  </a:schemeClr>
                </a:solidFill>
                <a:effectLst>
                  <a:outerShdw blurRad="38100" dist="38100" dir="2700000" algn="tl">
                    <a:srgbClr val="000000">
                      <a:alpha val="43137"/>
                    </a:srgbClr>
                  </a:outerShdw>
                </a:effectLst>
              </a:rPr>
              <a:t>V</a:t>
            </a:r>
            <a:r>
              <a:rPr lang="en-US" sz="6000" b="1" dirty="0">
                <a:solidFill>
                  <a:srgbClr val="FFC000"/>
                </a:solidFill>
                <a:effectLst>
                  <a:outerShdw blurRad="38100" dist="38100" dir="2700000" algn="tl">
                    <a:srgbClr val="000000">
                      <a:alpha val="43137"/>
                    </a:srgbClr>
                  </a:outerShdw>
                </a:effectLst>
              </a:rPr>
              <a:t>E</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20541" y="874791"/>
            <a:ext cx="7199293" cy="1352959"/>
          </a:xfrm>
        </p:spPr>
        <p:txBody>
          <a:bodyPr>
            <a:noAutofit/>
          </a:bodyPr>
          <a:lstStyle/>
          <a:p>
            <a:pPr algn="just">
              <a:spcBef>
                <a:spcPts val="0"/>
              </a:spcBef>
            </a:pPr>
            <a:r>
              <a:rPr lang="pt-BR" sz="2500" b="1" dirty="0">
                <a:solidFill>
                  <a:schemeClr val="bg1"/>
                </a:solidFill>
              </a:rPr>
              <a:t>Quais os três atributos apontados pelo autor para se ter a condição de uma Era Pós-Método:</a:t>
            </a:r>
          </a:p>
        </p:txBody>
      </p:sp>
      <p:sp>
        <p:nvSpPr>
          <p:cNvPr id="19" name="Retângulo 18">
            <a:extLst>
              <a:ext uri="{FF2B5EF4-FFF2-40B4-BE49-F238E27FC236}">
                <a16:creationId xmlns:a16="http://schemas.microsoft.com/office/drawing/2014/main" id="{94685BF1-BD71-4D9C-8866-8AFA08B0828B}"/>
              </a:ext>
            </a:extLst>
          </p:cNvPr>
          <p:cNvSpPr/>
          <p:nvPr/>
        </p:nvSpPr>
        <p:spPr>
          <a:xfrm>
            <a:off x="157586" y="2402228"/>
            <a:ext cx="5526155" cy="5988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Uma </a:t>
            </a:r>
            <a:r>
              <a:rPr lang="en-US" sz="2800" b="1" dirty="0" err="1">
                <a:solidFill>
                  <a:schemeClr val="bg1"/>
                </a:solidFill>
              </a:rPr>
              <a:t>alternativa</a:t>
            </a:r>
            <a:r>
              <a:rPr lang="en-US" sz="2800" b="1" dirty="0">
                <a:solidFill>
                  <a:schemeClr val="bg1"/>
                </a:solidFill>
              </a:rPr>
              <a:t> </a:t>
            </a:r>
            <a:r>
              <a:rPr lang="en-US" sz="2800" b="1" dirty="0" err="1">
                <a:solidFill>
                  <a:schemeClr val="bg1"/>
                </a:solidFill>
              </a:rPr>
              <a:t>ao</a:t>
            </a:r>
            <a:r>
              <a:rPr lang="en-US" sz="2800" b="1" dirty="0">
                <a:solidFill>
                  <a:schemeClr val="bg1"/>
                </a:solidFill>
              </a:rPr>
              <a:t> </a:t>
            </a:r>
            <a:r>
              <a:rPr lang="en-US" sz="2800" b="1" dirty="0" err="1">
                <a:solidFill>
                  <a:schemeClr val="bg1"/>
                </a:solidFill>
              </a:rPr>
              <a:t>método</a:t>
            </a:r>
            <a:r>
              <a:rPr lang="en-US" sz="2800" b="1" dirty="0">
                <a:solidFill>
                  <a:schemeClr val="bg1"/>
                </a:solidFill>
              </a:rPr>
              <a:t>.</a:t>
            </a:r>
            <a:endParaRPr lang="pt-BR" sz="2800" dirty="0">
              <a:solidFill>
                <a:schemeClr val="bg1"/>
              </a:solidFill>
            </a:endParaRPr>
          </a:p>
        </p:txBody>
      </p:sp>
      <p:sp>
        <p:nvSpPr>
          <p:cNvPr id="15" name="Retângulo 14">
            <a:extLst>
              <a:ext uri="{FF2B5EF4-FFF2-40B4-BE49-F238E27FC236}">
                <a16:creationId xmlns:a16="http://schemas.microsoft.com/office/drawing/2014/main" id="{4065DCF8-5042-4ECD-A8EF-181BAF9B3A14}"/>
              </a:ext>
            </a:extLst>
          </p:cNvPr>
          <p:cNvSpPr/>
          <p:nvPr/>
        </p:nvSpPr>
        <p:spPr>
          <a:xfrm>
            <a:off x="5868264" y="2382740"/>
            <a:ext cx="5526155" cy="5988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Um </a:t>
            </a:r>
            <a:r>
              <a:rPr lang="en-US" sz="2800" b="1" dirty="0" err="1">
                <a:solidFill>
                  <a:schemeClr val="bg1"/>
                </a:solidFill>
              </a:rPr>
              <a:t>método</a:t>
            </a:r>
            <a:r>
              <a:rPr lang="en-US" sz="2800" b="1" dirty="0">
                <a:solidFill>
                  <a:schemeClr val="bg1"/>
                </a:solidFill>
              </a:rPr>
              <a:t> alternativo.</a:t>
            </a:r>
            <a:endParaRPr lang="pt-BR" sz="2800" dirty="0">
              <a:solidFill>
                <a:schemeClr val="bg1"/>
              </a:solidFill>
            </a:endParaRPr>
          </a:p>
        </p:txBody>
      </p:sp>
      <p:sp>
        <p:nvSpPr>
          <p:cNvPr id="16" name="Retângulo 15">
            <a:extLst>
              <a:ext uri="{FF2B5EF4-FFF2-40B4-BE49-F238E27FC236}">
                <a16:creationId xmlns:a16="http://schemas.microsoft.com/office/drawing/2014/main" id="{0EA6216B-0A17-4988-AD33-02458A53CA5C}"/>
              </a:ext>
            </a:extLst>
          </p:cNvPr>
          <p:cNvSpPr/>
          <p:nvPr/>
        </p:nvSpPr>
        <p:spPr>
          <a:xfrm>
            <a:off x="171054" y="4062435"/>
            <a:ext cx="5526155" cy="5988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Autonomia</a:t>
            </a:r>
            <a:r>
              <a:rPr lang="en-US" sz="2800" b="1" dirty="0">
                <a:solidFill>
                  <a:schemeClr val="bg1"/>
                </a:solidFill>
              </a:rPr>
              <a:t> do professor.</a:t>
            </a:r>
            <a:endParaRPr lang="pt-BR" sz="2800" dirty="0">
              <a:solidFill>
                <a:schemeClr val="bg1"/>
              </a:solidFill>
            </a:endParaRPr>
          </a:p>
        </p:txBody>
      </p:sp>
      <p:sp>
        <p:nvSpPr>
          <p:cNvPr id="17" name="Retângulo 16">
            <a:extLst>
              <a:ext uri="{FF2B5EF4-FFF2-40B4-BE49-F238E27FC236}">
                <a16:creationId xmlns:a16="http://schemas.microsoft.com/office/drawing/2014/main" id="{7C9C81FB-90A8-4E71-96A1-3981DBDCD443}"/>
              </a:ext>
            </a:extLst>
          </p:cNvPr>
          <p:cNvSpPr/>
          <p:nvPr/>
        </p:nvSpPr>
        <p:spPr>
          <a:xfrm>
            <a:off x="171054" y="4829801"/>
            <a:ext cx="5512687" cy="9083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Pragmatismo</a:t>
            </a:r>
            <a:r>
              <a:rPr lang="en-US" sz="2800" b="1" dirty="0">
                <a:solidFill>
                  <a:schemeClr val="bg1"/>
                </a:solidFill>
              </a:rPr>
              <a:t> </a:t>
            </a:r>
            <a:r>
              <a:rPr lang="en-US" sz="2800" b="1" dirty="0" err="1">
                <a:solidFill>
                  <a:schemeClr val="bg1"/>
                </a:solidFill>
              </a:rPr>
              <a:t>baseado</a:t>
            </a:r>
            <a:r>
              <a:rPr lang="en-US" sz="2800" b="1" dirty="0">
                <a:solidFill>
                  <a:schemeClr val="bg1"/>
                </a:solidFill>
              </a:rPr>
              <a:t> </a:t>
            </a:r>
            <a:r>
              <a:rPr lang="en-US" sz="2800" b="1" dirty="0" err="1">
                <a:solidFill>
                  <a:schemeClr val="bg1"/>
                </a:solidFill>
              </a:rPr>
              <a:t>em</a:t>
            </a:r>
            <a:r>
              <a:rPr lang="en-US" sz="2800" b="1" dirty="0">
                <a:solidFill>
                  <a:schemeClr val="bg1"/>
                </a:solidFill>
              </a:rPr>
              <a:t> </a:t>
            </a:r>
            <a:r>
              <a:rPr lang="en-US" sz="2800" b="1" dirty="0" err="1">
                <a:solidFill>
                  <a:schemeClr val="bg1"/>
                </a:solidFill>
              </a:rPr>
              <a:t>princípios</a:t>
            </a:r>
            <a:r>
              <a:rPr lang="en-US" sz="2800" b="1" dirty="0">
                <a:solidFill>
                  <a:schemeClr val="bg1"/>
                </a:solidFill>
              </a:rPr>
              <a:t>.</a:t>
            </a:r>
            <a:endParaRPr lang="pt-BR" sz="2800" dirty="0">
              <a:solidFill>
                <a:schemeClr val="bg1"/>
              </a:solidFill>
            </a:endParaRPr>
          </a:p>
        </p:txBody>
      </p:sp>
      <p:sp>
        <p:nvSpPr>
          <p:cNvPr id="18" name="Retângulo 17">
            <a:extLst>
              <a:ext uri="{FF2B5EF4-FFF2-40B4-BE49-F238E27FC236}">
                <a16:creationId xmlns:a16="http://schemas.microsoft.com/office/drawing/2014/main" id="{94B04D11-265E-4C09-8C0B-0B58DCFA02C1}"/>
              </a:ext>
            </a:extLst>
          </p:cNvPr>
          <p:cNvSpPr/>
          <p:nvPr/>
        </p:nvSpPr>
        <p:spPr>
          <a:xfrm>
            <a:off x="142027" y="3206960"/>
            <a:ext cx="5526155" cy="5988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Particularidade</a:t>
            </a:r>
            <a:r>
              <a:rPr lang="en-US" sz="2800" b="1" dirty="0">
                <a:solidFill>
                  <a:schemeClr val="bg1"/>
                </a:solidFill>
              </a:rPr>
              <a:t>.</a:t>
            </a:r>
            <a:endParaRPr lang="pt-BR" sz="2800" dirty="0">
              <a:solidFill>
                <a:schemeClr val="bg1"/>
              </a:solidFill>
            </a:endParaRPr>
          </a:p>
        </p:txBody>
      </p:sp>
      <p:sp>
        <p:nvSpPr>
          <p:cNvPr id="22" name="Retângulo 21">
            <a:extLst>
              <a:ext uri="{FF2B5EF4-FFF2-40B4-BE49-F238E27FC236}">
                <a16:creationId xmlns:a16="http://schemas.microsoft.com/office/drawing/2014/main" id="{C14F6D10-1F9C-42AD-BC17-01B3D4959043}"/>
              </a:ext>
            </a:extLst>
          </p:cNvPr>
          <p:cNvSpPr/>
          <p:nvPr/>
        </p:nvSpPr>
        <p:spPr>
          <a:xfrm>
            <a:off x="5841328" y="3220176"/>
            <a:ext cx="5526155" cy="5988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Praticidade</a:t>
            </a:r>
            <a:r>
              <a:rPr lang="en-US" sz="2800" b="1" dirty="0">
                <a:solidFill>
                  <a:schemeClr val="bg1"/>
                </a:solidFill>
              </a:rPr>
              <a:t>.</a:t>
            </a:r>
            <a:endParaRPr lang="pt-BR" sz="2800" dirty="0">
              <a:solidFill>
                <a:schemeClr val="bg1"/>
              </a:solidFill>
            </a:endParaRPr>
          </a:p>
        </p:txBody>
      </p:sp>
      <p:sp>
        <p:nvSpPr>
          <p:cNvPr id="23" name="Retângulo 22">
            <a:extLst>
              <a:ext uri="{FF2B5EF4-FFF2-40B4-BE49-F238E27FC236}">
                <a16:creationId xmlns:a16="http://schemas.microsoft.com/office/drawing/2014/main" id="{D0890819-D8DF-48C5-9604-DEE2A321ACBB}"/>
              </a:ext>
            </a:extLst>
          </p:cNvPr>
          <p:cNvSpPr/>
          <p:nvPr/>
        </p:nvSpPr>
        <p:spPr>
          <a:xfrm>
            <a:off x="5868264" y="4062434"/>
            <a:ext cx="5526155" cy="5988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Possibilidade</a:t>
            </a:r>
            <a:r>
              <a:rPr lang="en-US" sz="2800" b="1" dirty="0">
                <a:solidFill>
                  <a:schemeClr val="bg1"/>
                </a:solidFill>
              </a:rPr>
              <a:t>.</a:t>
            </a:r>
            <a:endParaRPr lang="pt-BR" sz="2800" dirty="0">
              <a:solidFill>
                <a:schemeClr val="bg1"/>
              </a:solidFill>
            </a:endParaRPr>
          </a:p>
        </p:txBody>
      </p:sp>
      <p:sp>
        <p:nvSpPr>
          <p:cNvPr id="24" name="Retângulo 23">
            <a:extLst>
              <a:ext uri="{FF2B5EF4-FFF2-40B4-BE49-F238E27FC236}">
                <a16:creationId xmlns:a16="http://schemas.microsoft.com/office/drawing/2014/main" id="{57947FB0-96F4-4843-BC5A-48F97CEACF74}"/>
              </a:ext>
            </a:extLst>
          </p:cNvPr>
          <p:cNvSpPr/>
          <p:nvPr/>
        </p:nvSpPr>
        <p:spPr>
          <a:xfrm>
            <a:off x="5896276" y="4829801"/>
            <a:ext cx="5498144" cy="8928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Processos</a:t>
            </a:r>
            <a:r>
              <a:rPr lang="en-US" sz="2800" b="1" dirty="0">
                <a:solidFill>
                  <a:schemeClr val="bg1"/>
                </a:solidFill>
              </a:rPr>
              <a:t> top-down e bottom-up.</a:t>
            </a:r>
            <a:endParaRPr lang="pt-BR" sz="2800" dirty="0">
              <a:solidFill>
                <a:schemeClr val="bg1"/>
              </a:solidFill>
            </a:endParaRPr>
          </a:p>
        </p:txBody>
      </p:sp>
    </p:spTree>
    <p:extLst>
      <p:ext uri="{BB962C8B-B14F-4D97-AF65-F5344CB8AC3E}">
        <p14:creationId xmlns:p14="http://schemas.microsoft.com/office/powerpoint/2010/main" val="415229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0000"/>
                </a:solidFill>
                <a:effectLst>
                  <a:outerShdw blurRad="38100" dist="38100" dir="2700000" algn="tl">
                    <a:srgbClr val="000000">
                      <a:alpha val="43137"/>
                    </a:srgbClr>
                  </a:outerShdw>
                </a:effectLst>
              </a:rPr>
              <a:t>S</a:t>
            </a:r>
            <a:r>
              <a:rPr lang="en-US" sz="6000" b="1" dirty="0">
                <a:solidFill>
                  <a:srgbClr val="72CC04"/>
                </a:solidFill>
                <a:effectLst>
                  <a:outerShdw blurRad="38100" dist="38100" dir="2700000" algn="tl">
                    <a:srgbClr val="000000">
                      <a:alpha val="43137"/>
                    </a:srgbClr>
                  </a:outerShdw>
                </a:effectLst>
              </a:rPr>
              <a:t>I</a:t>
            </a:r>
            <a:r>
              <a:rPr lang="en-US" sz="6000" b="1" dirty="0">
                <a:solidFill>
                  <a:srgbClr val="F254F2"/>
                </a:solidFill>
                <a:effectLst>
                  <a:outerShdw blurRad="38100" dist="38100" dir="2700000" algn="tl">
                    <a:srgbClr val="000000">
                      <a:alpha val="43137"/>
                    </a:srgbClr>
                  </a:outerShdw>
                </a:effectLst>
              </a:rPr>
              <a:t>X</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11780" y="1413667"/>
            <a:ext cx="7199293" cy="973401"/>
          </a:xfrm>
        </p:spPr>
        <p:txBody>
          <a:bodyPr>
            <a:noAutofit/>
          </a:bodyPr>
          <a:lstStyle/>
          <a:p>
            <a:pPr algn="just">
              <a:spcBef>
                <a:spcPts val="0"/>
              </a:spcBef>
            </a:pPr>
            <a:r>
              <a:rPr lang="pt-BR" sz="2500" b="1" dirty="0">
                <a:solidFill>
                  <a:schemeClr val="bg1"/>
                </a:solidFill>
              </a:rPr>
              <a:t>Pragmatismo baseado em princípios significa:</a:t>
            </a:r>
          </a:p>
        </p:txBody>
      </p:sp>
      <p:sp>
        <p:nvSpPr>
          <p:cNvPr id="20" name="Retângulo 19">
            <a:extLst>
              <a:ext uri="{FF2B5EF4-FFF2-40B4-BE49-F238E27FC236}">
                <a16:creationId xmlns:a16="http://schemas.microsoft.com/office/drawing/2014/main" id="{8103C9F9-B3AD-4CE1-A2E9-31B254BC3BC7}"/>
              </a:ext>
            </a:extLst>
          </p:cNvPr>
          <p:cNvSpPr/>
          <p:nvPr/>
        </p:nvSpPr>
        <p:spPr>
          <a:xfrm>
            <a:off x="2580695" y="4439773"/>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 </a:t>
            </a:r>
            <a:r>
              <a:rPr lang="en-US" sz="2600" b="1" dirty="0" err="1">
                <a:solidFill>
                  <a:schemeClr val="bg1"/>
                </a:solidFill>
              </a:rPr>
              <a:t>relação</a:t>
            </a:r>
            <a:r>
              <a:rPr lang="en-US" sz="2600" b="1" dirty="0">
                <a:solidFill>
                  <a:schemeClr val="bg1"/>
                </a:solidFill>
              </a:rPr>
              <a:t> entre </a:t>
            </a:r>
            <a:r>
              <a:rPr lang="en-US" sz="2600" b="1" dirty="0" err="1">
                <a:solidFill>
                  <a:schemeClr val="bg1"/>
                </a:solidFill>
              </a:rPr>
              <a:t>teoria</a:t>
            </a:r>
            <a:r>
              <a:rPr lang="en-US" sz="2600" b="1" dirty="0">
                <a:solidFill>
                  <a:schemeClr val="bg1"/>
                </a:solidFill>
              </a:rPr>
              <a:t> e </a:t>
            </a:r>
            <a:r>
              <a:rPr lang="en-US" sz="2600" b="1" dirty="0" err="1">
                <a:solidFill>
                  <a:schemeClr val="bg1"/>
                </a:solidFill>
              </a:rPr>
              <a:t>prática</a:t>
            </a:r>
            <a:r>
              <a:rPr lang="en-US" sz="2600" b="1" dirty="0">
                <a:solidFill>
                  <a:schemeClr val="bg1"/>
                </a:solidFill>
              </a:rPr>
              <a:t>.</a:t>
            </a:r>
            <a:endParaRPr lang="pt-BR" sz="2600" dirty="0">
              <a:solidFill>
                <a:schemeClr val="bg1"/>
              </a:solidFill>
            </a:endParaRPr>
          </a:p>
        </p:txBody>
      </p:sp>
      <p:sp>
        <p:nvSpPr>
          <p:cNvPr id="15" name="Retângulo 14">
            <a:extLst>
              <a:ext uri="{FF2B5EF4-FFF2-40B4-BE49-F238E27FC236}">
                <a16:creationId xmlns:a16="http://schemas.microsoft.com/office/drawing/2014/main" id="{DFBF8F54-4355-4697-8EAF-8B60031C37F6}"/>
              </a:ext>
            </a:extLst>
          </p:cNvPr>
          <p:cNvSpPr/>
          <p:nvPr/>
        </p:nvSpPr>
        <p:spPr>
          <a:xfrm>
            <a:off x="2592934" y="2606873"/>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 </a:t>
            </a:r>
            <a:r>
              <a:rPr lang="en-US" sz="2600" b="1" dirty="0" err="1">
                <a:solidFill>
                  <a:schemeClr val="bg1"/>
                </a:solidFill>
              </a:rPr>
              <a:t>discussão</a:t>
            </a:r>
            <a:r>
              <a:rPr lang="en-US" sz="2600" b="1" dirty="0">
                <a:solidFill>
                  <a:schemeClr val="bg1"/>
                </a:solidFill>
              </a:rPr>
              <a:t> </a:t>
            </a:r>
            <a:r>
              <a:rPr lang="en-US" sz="2600" b="1" dirty="0" err="1">
                <a:solidFill>
                  <a:schemeClr val="bg1"/>
                </a:solidFill>
              </a:rPr>
              <a:t>sobre</a:t>
            </a:r>
            <a:r>
              <a:rPr lang="en-US" sz="2600" b="1" dirty="0">
                <a:solidFill>
                  <a:schemeClr val="bg1"/>
                </a:solidFill>
              </a:rPr>
              <a:t> o </a:t>
            </a:r>
            <a:r>
              <a:rPr lang="en-US" sz="2600" b="1" dirty="0" err="1">
                <a:solidFill>
                  <a:schemeClr val="bg1"/>
                </a:solidFill>
              </a:rPr>
              <a:t>conceito</a:t>
            </a:r>
            <a:r>
              <a:rPr lang="en-US" sz="2600" b="1" dirty="0">
                <a:solidFill>
                  <a:schemeClr val="bg1"/>
                </a:solidFill>
              </a:rPr>
              <a:t> de </a:t>
            </a:r>
            <a:r>
              <a:rPr lang="en-US" sz="2600" b="1" dirty="0" err="1">
                <a:solidFill>
                  <a:schemeClr val="bg1"/>
                </a:solidFill>
              </a:rPr>
              <a:t>método</a:t>
            </a:r>
            <a:r>
              <a:rPr lang="en-US" sz="2600" b="1" dirty="0">
                <a:solidFill>
                  <a:schemeClr val="bg1"/>
                </a:solidFill>
              </a:rPr>
              <a:t>.</a:t>
            </a:r>
            <a:endParaRPr lang="pt-BR" sz="2600" dirty="0">
              <a:solidFill>
                <a:schemeClr val="bg1"/>
              </a:solidFill>
            </a:endParaRPr>
          </a:p>
        </p:txBody>
      </p:sp>
      <p:sp>
        <p:nvSpPr>
          <p:cNvPr id="16" name="Retângulo 15">
            <a:extLst>
              <a:ext uri="{FF2B5EF4-FFF2-40B4-BE49-F238E27FC236}">
                <a16:creationId xmlns:a16="http://schemas.microsoft.com/office/drawing/2014/main" id="{09C8AA70-FD5C-410F-B053-2914BCC9AA47}"/>
              </a:ext>
            </a:extLst>
          </p:cNvPr>
          <p:cNvSpPr/>
          <p:nvPr/>
        </p:nvSpPr>
        <p:spPr>
          <a:xfrm>
            <a:off x="2580696" y="3523323"/>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 </a:t>
            </a:r>
            <a:r>
              <a:rPr lang="en-US" sz="2600" b="1" dirty="0" err="1">
                <a:solidFill>
                  <a:schemeClr val="bg1"/>
                </a:solidFill>
              </a:rPr>
              <a:t>diferença</a:t>
            </a:r>
            <a:r>
              <a:rPr lang="en-US" sz="2600" b="1" dirty="0">
                <a:solidFill>
                  <a:schemeClr val="bg1"/>
                </a:solidFill>
              </a:rPr>
              <a:t> entre </a:t>
            </a:r>
            <a:r>
              <a:rPr lang="en-US" sz="2600" b="1" dirty="0" err="1">
                <a:solidFill>
                  <a:schemeClr val="bg1"/>
                </a:solidFill>
              </a:rPr>
              <a:t>os</a:t>
            </a:r>
            <a:r>
              <a:rPr lang="en-US" sz="2600" b="1" dirty="0">
                <a:solidFill>
                  <a:schemeClr val="bg1"/>
                </a:solidFill>
              </a:rPr>
              <a:t> </a:t>
            </a:r>
            <a:r>
              <a:rPr lang="en-US" sz="2600" b="1" dirty="0" err="1">
                <a:solidFill>
                  <a:schemeClr val="bg1"/>
                </a:solidFill>
              </a:rPr>
              <a:t>diversos</a:t>
            </a:r>
            <a:r>
              <a:rPr lang="en-US" sz="2600" b="1" dirty="0">
                <a:solidFill>
                  <a:schemeClr val="bg1"/>
                </a:solidFill>
              </a:rPr>
              <a:t> </a:t>
            </a:r>
            <a:r>
              <a:rPr lang="en-US" sz="2600" b="1" dirty="0" err="1">
                <a:solidFill>
                  <a:schemeClr val="bg1"/>
                </a:solidFill>
              </a:rPr>
              <a:t>métodos</a:t>
            </a:r>
            <a:r>
              <a:rPr lang="en-US" sz="2600" b="1" dirty="0">
                <a:solidFill>
                  <a:schemeClr val="bg1"/>
                </a:solidFill>
              </a:rPr>
              <a:t>.</a:t>
            </a:r>
            <a:endParaRPr lang="pt-BR" sz="2600" dirty="0">
              <a:solidFill>
                <a:schemeClr val="bg1"/>
              </a:solidFill>
            </a:endParaRPr>
          </a:p>
        </p:txBody>
      </p:sp>
      <p:sp>
        <p:nvSpPr>
          <p:cNvPr id="17" name="Retângulo 16">
            <a:extLst>
              <a:ext uri="{FF2B5EF4-FFF2-40B4-BE49-F238E27FC236}">
                <a16:creationId xmlns:a16="http://schemas.microsoft.com/office/drawing/2014/main" id="{720DF52B-604D-4EF4-824A-2EECFC9D8101}"/>
              </a:ext>
            </a:extLst>
          </p:cNvPr>
          <p:cNvSpPr/>
          <p:nvPr/>
        </p:nvSpPr>
        <p:spPr>
          <a:xfrm>
            <a:off x="2587282" y="5356223"/>
            <a:ext cx="6878979"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o </a:t>
            </a:r>
            <a:r>
              <a:rPr lang="en-US" sz="2600" b="1" dirty="0" err="1">
                <a:solidFill>
                  <a:schemeClr val="bg1"/>
                </a:solidFill>
              </a:rPr>
              <a:t>estudo</a:t>
            </a:r>
            <a:r>
              <a:rPr lang="en-US" sz="2600" b="1" dirty="0">
                <a:solidFill>
                  <a:schemeClr val="bg1"/>
                </a:solidFill>
              </a:rPr>
              <a:t> </a:t>
            </a:r>
            <a:r>
              <a:rPr lang="en-US" sz="2600" b="1" dirty="0" err="1">
                <a:solidFill>
                  <a:schemeClr val="bg1"/>
                </a:solidFill>
              </a:rPr>
              <a:t>aprofundado</a:t>
            </a:r>
            <a:r>
              <a:rPr lang="en-US" sz="2600" b="1" dirty="0">
                <a:solidFill>
                  <a:schemeClr val="bg1"/>
                </a:solidFill>
              </a:rPr>
              <a:t> dos </a:t>
            </a:r>
            <a:r>
              <a:rPr lang="en-US" sz="2600" b="1" dirty="0" err="1">
                <a:solidFill>
                  <a:schemeClr val="bg1"/>
                </a:solidFill>
              </a:rPr>
              <a:t>métodos</a:t>
            </a:r>
            <a:r>
              <a:rPr lang="en-US" sz="2600" b="1" dirty="0">
                <a:solidFill>
                  <a:schemeClr val="bg1"/>
                </a:solidFill>
              </a:rPr>
              <a:t>.</a:t>
            </a:r>
            <a:endParaRPr lang="pt-BR" sz="2600" dirty="0">
              <a:solidFill>
                <a:schemeClr val="bg1"/>
              </a:solidFill>
            </a:endParaRPr>
          </a:p>
        </p:txBody>
      </p:sp>
    </p:spTree>
    <p:extLst>
      <p:ext uri="{BB962C8B-B14F-4D97-AF65-F5344CB8AC3E}">
        <p14:creationId xmlns:p14="http://schemas.microsoft.com/office/powerpoint/2010/main" val="388287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C000"/>
                </a:solidFill>
                <a:effectLst>
                  <a:outerShdw blurRad="38100" dist="38100" dir="2700000" algn="tl">
                    <a:srgbClr val="000000">
                      <a:alpha val="43137"/>
                    </a:srgbClr>
                  </a:outerShdw>
                </a:effectLst>
              </a:rPr>
              <a:t>S</a:t>
            </a:r>
            <a:r>
              <a:rPr lang="en-US" sz="6000" b="1" dirty="0">
                <a:solidFill>
                  <a:srgbClr val="FF0000"/>
                </a:solidFill>
                <a:effectLst>
                  <a:outerShdw blurRad="38100" dist="38100" dir="2700000" algn="tl">
                    <a:srgbClr val="000000">
                      <a:alpha val="43137"/>
                    </a:srgbClr>
                  </a:outerShdw>
                </a:effectLst>
              </a:rPr>
              <a:t>E</a:t>
            </a:r>
            <a:r>
              <a:rPr lang="en-US" sz="6000" b="1" dirty="0">
                <a:solidFill>
                  <a:srgbClr val="72CC04"/>
                </a:solidFill>
                <a:effectLst>
                  <a:outerShdw blurRad="38100" dist="38100" dir="2700000" algn="tl">
                    <a:srgbClr val="000000">
                      <a:alpha val="43137"/>
                    </a:srgbClr>
                  </a:outerShdw>
                </a:effectLst>
              </a:rPr>
              <a:t>V</a:t>
            </a:r>
            <a:r>
              <a:rPr lang="en-US" sz="6000" b="1" dirty="0">
                <a:solidFill>
                  <a:schemeClr val="accent1">
                    <a:lumMod val="60000"/>
                    <a:lumOff val="40000"/>
                  </a:schemeClr>
                </a:solidFill>
                <a:effectLst>
                  <a:outerShdw blurRad="38100" dist="38100" dir="2700000" algn="tl">
                    <a:srgbClr val="000000">
                      <a:alpha val="43137"/>
                    </a:srgbClr>
                  </a:outerShdw>
                </a:effectLst>
              </a:rPr>
              <a:t>E</a:t>
            </a:r>
            <a:r>
              <a:rPr lang="en-US" sz="6000" b="1" dirty="0">
                <a:solidFill>
                  <a:srgbClr val="A365D1"/>
                </a:solidFill>
                <a:effectLst>
                  <a:outerShdw blurRad="38100" dist="38100" dir="2700000" algn="tl">
                    <a:srgbClr val="000000">
                      <a:alpha val="43137"/>
                    </a:srgbClr>
                  </a:outerShdw>
                </a:effectLst>
              </a:rPr>
              <a:t>N</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11780" y="1413667"/>
            <a:ext cx="7199293" cy="637291"/>
          </a:xfrm>
        </p:spPr>
        <p:txBody>
          <a:bodyPr>
            <a:noAutofit/>
          </a:bodyPr>
          <a:lstStyle/>
          <a:p>
            <a:pPr algn="just">
              <a:spcBef>
                <a:spcPts val="0"/>
              </a:spcBef>
            </a:pPr>
            <a:r>
              <a:rPr lang="pt-BR" sz="2500" b="1" dirty="0">
                <a:solidFill>
                  <a:schemeClr val="bg1"/>
                </a:solidFill>
              </a:rPr>
              <a:t>A condição Pós-método:</a:t>
            </a:r>
          </a:p>
        </p:txBody>
      </p:sp>
      <p:sp>
        <p:nvSpPr>
          <p:cNvPr id="20" name="Retângulo 19">
            <a:extLst>
              <a:ext uri="{FF2B5EF4-FFF2-40B4-BE49-F238E27FC236}">
                <a16:creationId xmlns:a16="http://schemas.microsoft.com/office/drawing/2014/main" id="{8103C9F9-B3AD-4CE1-A2E9-31B254BC3BC7}"/>
              </a:ext>
            </a:extLst>
          </p:cNvPr>
          <p:cNvSpPr/>
          <p:nvPr/>
        </p:nvSpPr>
        <p:spPr>
          <a:xfrm>
            <a:off x="2292627" y="3048591"/>
            <a:ext cx="7339446" cy="105535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empodera</a:t>
            </a:r>
            <a:r>
              <a:rPr lang="en-US" sz="2600" b="1" dirty="0">
                <a:solidFill>
                  <a:schemeClr val="bg1"/>
                </a:solidFill>
              </a:rPr>
              <a:t> </a:t>
            </a:r>
            <a:r>
              <a:rPr lang="en-US" sz="2600" b="1" dirty="0" err="1">
                <a:solidFill>
                  <a:schemeClr val="bg1"/>
                </a:solidFill>
              </a:rPr>
              <a:t>os</a:t>
            </a:r>
            <a:r>
              <a:rPr lang="en-US" sz="2600" b="1" dirty="0">
                <a:solidFill>
                  <a:schemeClr val="bg1"/>
                </a:solidFill>
              </a:rPr>
              <a:t> </a:t>
            </a:r>
            <a:r>
              <a:rPr lang="en-US" sz="2600" b="1" dirty="0" err="1">
                <a:solidFill>
                  <a:schemeClr val="bg1"/>
                </a:solidFill>
              </a:rPr>
              <a:t>professores</a:t>
            </a:r>
            <a:r>
              <a:rPr lang="en-US" sz="2600" b="1" dirty="0">
                <a:solidFill>
                  <a:schemeClr val="bg1"/>
                </a:solidFill>
              </a:rPr>
              <a:t> a </a:t>
            </a:r>
            <a:r>
              <a:rPr lang="en-US" sz="2600" b="1" dirty="0" err="1">
                <a:solidFill>
                  <a:schemeClr val="bg1"/>
                </a:solidFill>
              </a:rPr>
              <a:t>construirem</a:t>
            </a:r>
            <a:r>
              <a:rPr lang="en-US" sz="2600" b="1" dirty="0">
                <a:solidFill>
                  <a:schemeClr val="bg1"/>
                </a:solidFill>
              </a:rPr>
              <a:t> </a:t>
            </a:r>
            <a:r>
              <a:rPr lang="en-US" sz="2600" b="1" dirty="0" err="1">
                <a:solidFill>
                  <a:schemeClr val="bg1"/>
                </a:solidFill>
              </a:rPr>
              <a:t>suas</a:t>
            </a:r>
            <a:r>
              <a:rPr lang="en-US" sz="2600" b="1" dirty="0">
                <a:solidFill>
                  <a:schemeClr val="bg1"/>
                </a:solidFill>
              </a:rPr>
              <a:t> </a:t>
            </a:r>
            <a:r>
              <a:rPr lang="en-US" sz="2600" b="1" dirty="0" err="1">
                <a:solidFill>
                  <a:schemeClr val="bg1"/>
                </a:solidFill>
              </a:rPr>
              <a:t>próprias</a:t>
            </a:r>
            <a:r>
              <a:rPr lang="en-US" sz="2600" b="1" dirty="0">
                <a:solidFill>
                  <a:schemeClr val="bg1"/>
                </a:solidFill>
              </a:rPr>
              <a:t> </a:t>
            </a:r>
            <a:r>
              <a:rPr lang="en-US" sz="2600" b="1" dirty="0" err="1">
                <a:solidFill>
                  <a:schemeClr val="bg1"/>
                </a:solidFill>
              </a:rPr>
              <a:t>teorias</a:t>
            </a:r>
            <a:r>
              <a:rPr lang="en-US" sz="2600" b="1" dirty="0">
                <a:solidFill>
                  <a:schemeClr val="bg1"/>
                </a:solidFill>
              </a:rPr>
              <a:t> </a:t>
            </a:r>
            <a:r>
              <a:rPr lang="en-US" sz="2600" b="1" dirty="0" err="1">
                <a:solidFill>
                  <a:schemeClr val="bg1"/>
                </a:solidFill>
              </a:rPr>
              <a:t>na</a:t>
            </a:r>
            <a:r>
              <a:rPr lang="en-US" sz="2600" b="1" dirty="0">
                <a:solidFill>
                  <a:schemeClr val="bg1"/>
                </a:solidFill>
              </a:rPr>
              <a:t> </a:t>
            </a:r>
            <a:r>
              <a:rPr lang="en-US" sz="2600" b="1" dirty="0" err="1">
                <a:solidFill>
                  <a:schemeClr val="bg1"/>
                </a:solidFill>
              </a:rPr>
              <a:t>prática</a:t>
            </a:r>
            <a:r>
              <a:rPr lang="en-US" sz="2600" b="1" dirty="0">
                <a:solidFill>
                  <a:schemeClr val="bg1"/>
                </a:solidFill>
              </a:rPr>
              <a:t>.</a:t>
            </a:r>
            <a:endParaRPr lang="pt-BR" sz="2600" dirty="0">
              <a:solidFill>
                <a:schemeClr val="bg1"/>
              </a:solidFill>
            </a:endParaRPr>
          </a:p>
        </p:txBody>
      </p:sp>
      <p:sp>
        <p:nvSpPr>
          <p:cNvPr id="15" name="Retângulo 14">
            <a:extLst>
              <a:ext uri="{FF2B5EF4-FFF2-40B4-BE49-F238E27FC236}">
                <a16:creationId xmlns:a16="http://schemas.microsoft.com/office/drawing/2014/main" id="{DFBF8F54-4355-4697-8EAF-8B60031C37F6}"/>
              </a:ext>
            </a:extLst>
          </p:cNvPr>
          <p:cNvSpPr/>
          <p:nvPr/>
        </p:nvSpPr>
        <p:spPr>
          <a:xfrm>
            <a:off x="2283868" y="1945056"/>
            <a:ext cx="7348204" cy="9734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habilita</a:t>
            </a:r>
            <a:r>
              <a:rPr lang="en-US" sz="2600" b="1" dirty="0">
                <a:solidFill>
                  <a:schemeClr val="bg1"/>
                </a:solidFill>
              </a:rPr>
              <a:t> </a:t>
            </a:r>
            <a:r>
              <a:rPr lang="en-US" sz="2600" b="1" dirty="0" err="1">
                <a:solidFill>
                  <a:schemeClr val="bg1"/>
                </a:solidFill>
              </a:rPr>
              <a:t>autores</a:t>
            </a:r>
            <a:r>
              <a:rPr lang="en-US" sz="2600" b="1" dirty="0">
                <a:solidFill>
                  <a:schemeClr val="bg1"/>
                </a:solidFill>
              </a:rPr>
              <a:t> a </a:t>
            </a:r>
            <a:r>
              <a:rPr lang="en-US" sz="2600" b="1" dirty="0" err="1">
                <a:solidFill>
                  <a:schemeClr val="bg1"/>
                </a:solidFill>
              </a:rPr>
              <a:t>construirem</a:t>
            </a:r>
            <a:r>
              <a:rPr lang="en-US" sz="2600" b="1" dirty="0">
                <a:solidFill>
                  <a:schemeClr val="bg1"/>
                </a:solidFill>
              </a:rPr>
              <a:t> </a:t>
            </a:r>
            <a:r>
              <a:rPr lang="en-US" sz="2600" b="1" dirty="0" err="1">
                <a:solidFill>
                  <a:schemeClr val="bg1"/>
                </a:solidFill>
              </a:rPr>
              <a:t>teorias</a:t>
            </a:r>
            <a:r>
              <a:rPr lang="en-US" sz="2600" b="1" dirty="0">
                <a:solidFill>
                  <a:schemeClr val="bg1"/>
                </a:solidFill>
              </a:rPr>
              <a:t> </a:t>
            </a:r>
            <a:r>
              <a:rPr lang="en-US" sz="2600" b="1" dirty="0" err="1">
                <a:solidFill>
                  <a:schemeClr val="bg1"/>
                </a:solidFill>
              </a:rPr>
              <a:t>especializadas</a:t>
            </a:r>
            <a:r>
              <a:rPr lang="en-US" sz="2600" b="1" dirty="0">
                <a:solidFill>
                  <a:schemeClr val="bg1"/>
                </a:solidFill>
              </a:rPr>
              <a:t> </a:t>
            </a:r>
            <a:r>
              <a:rPr lang="en-US" sz="2600" b="1" dirty="0" err="1">
                <a:solidFill>
                  <a:schemeClr val="bg1"/>
                </a:solidFill>
              </a:rPr>
              <a:t>sobre</a:t>
            </a:r>
            <a:r>
              <a:rPr lang="en-US" sz="2600" b="1" dirty="0">
                <a:solidFill>
                  <a:schemeClr val="bg1"/>
                </a:solidFill>
              </a:rPr>
              <a:t> </a:t>
            </a:r>
            <a:r>
              <a:rPr lang="en-US" sz="2600" b="1" dirty="0" err="1">
                <a:solidFill>
                  <a:schemeClr val="bg1"/>
                </a:solidFill>
              </a:rPr>
              <a:t>os</a:t>
            </a:r>
            <a:r>
              <a:rPr lang="en-US" sz="2600" b="1" dirty="0">
                <a:solidFill>
                  <a:schemeClr val="bg1"/>
                </a:solidFill>
              </a:rPr>
              <a:t> </a:t>
            </a:r>
            <a:r>
              <a:rPr lang="en-US" sz="2600" b="1" dirty="0" err="1">
                <a:solidFill>
                  <a:schemeClr val="bg1"/>
                </a:solidFill>
              </a:rPr>
              <a:t>métodos</a:t>
            </a:r>
            <a:r>
              <a:rPr lang="en-US" sz="2600" b="1" dirty="0">
                <a:solidFill>
                  <a:schemeClr val="bg1"/>
                </a:solidFill>
              </a:rPr>
              <a:t>.</a:t>
            </a:r>
            <a:endParaRPr lang="pt-BR" sz="2600" b="1" dirty="0">
              <a:solidFill>
                <a:schemeClr val="bg1"/>
              </a:solidFill>
            </a:endParaRPr>
          </a:p>
        </p:txBody>
      </p:sp>
      <p:sp>
        <p:nvSpPr>
          <p:cNvPr id="18" name="Retângulo 17">
            <a:extLst>
              <a:ext uri="{FF2B5EF4-FFF2-40B4-BE49-F238E27FC236}">
                <a16:creationId xmlns:a16="http://schemas.microsoft.com/office/drawing/2014/main" id="{5CA2243E-4866-4EE5-8704-B97276AF9543}"/>
              </a:ext>
            </a:extLst>
          </p:cNvPr>
          <p:cNvSpPr/>
          <p:nvPr/>
        </p:nvSpPr>
        <p:spPr>
          <a:xfrm>
            <a:off x="2283868" y="4287560"/>
            <a:ext cx="7360443" cy="9734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autoriza</a:t>
            </a:r>
            <a:r>
              <a:rPr lang="en-US" sz="2600" b="1" dirty="0">
                <a:solidFill>
                  <a:schemeClr val="bg1"/>
                </a:solidFill>
              </a:rPr>
              <a:t> </a:t>
            </a:r>
            <a:r>
              <a:rPr lang="en-US" sz="2600" b="1" dirty="0" err="1">
                <a:solidFill>
                  <a:schemeClr val="bg1"/>
                </a:solidFill>
              </a:rPr>
              <a:t>autores</a:t>
            </a:r>
            <a:r>
              <a:rPr lang="en-US" sz="2600" b="1" dirty="0">
                <a:solidFill>
                  <a:schemeClr val="bg1"/>
                </a:solidFill>
              </a:rPr>
              <a:t> a </a:t>
            </a:r>
            <a:r>
              <a:rPr lang="en-US" sz="2600" b="1" dirty="0" err="1">
                <a:solidFill>
                  <a:schemeClr val="bg1"/>
                </a:solidFill>
              </a:rPr>
              <a:t>centralizarem</a:t>
            </a:r>
            <a:r>
              <a:rPr lang="en-US" sz="2600" b="1" dirty="0">
                <a:solidFill>
                  <a:schemeClr val="bg1"/>
                </a:solidFill>
              </a:rPr>
              <a:t> as </a:t>
            </a:r>
            <a:r>
              <a:rPr lang="en-US" sz="2600" b="1" dirty="0" err="1">
                <a:solidFill>
                  <a:schemeClr val="bg1"/>
                </a:solidFill>
              </a:rPr>
              <a:t>tomadas</a:t>
            </a:r>
            <a:r>
              <a:rPr lang="en-US" sz="2600" b="1" dirty="0">
                <a:solidFill>
                  <a:schemeClr val="bg1"/>
                </a:solidFill>
              </a:rPr>
              <a:t> de </a:t>
            </a:r>
            <a:r>
              <a:rPr lang="en-US" sz="2600" b="1" dirty="0" err="1">
                <a:solidFill>
                  <a:schemeClr val="bg1"/>
                </a:solidFill>
              </a:rPr>
              <a:t>decisões</a:t>
            </a:r>
            <a:r>
              <a:rPr lang="en-US" sz="2600" b="1" dirty="0">
                <a:solidFill>
                  <a:schemeClr val="bg1"/>
                </a:solidFill>
              </a:rPr>
              <a:t> </a:t>
            </a:r>
            <a:r>
              <a:rPr lang="en-US" sz="2600" b="1" dirty="0" err="1">
                <a:solidFill>
                  <a:schemeClr val="bg1"/>
                </a:solidFill>
              </a:rPr>
              <a:t>pedagógicas</a:t>
            </a:r>
            <a:r>
              <a:rPr lang="en-US" sz="2600" b="1" dirty="0">
                <a:solidFill>
                  <a:schemeClr val="bg1"/>
                </a:solidFill>
              </a:rPr>
              <a:t>. </a:t>
            </a:r>
            <a:endParaRPr lang="pt-BR" sz="2600" b="1" dirty="0">
              <a:solidFill>
                <a:schemeClr val="bg1"/>
              </a:solidFill>
            </a:endParaRPr>
          </a:p>
        </p:txBody>
      </p:sp>
      <p:sp>
        <p:nvSpPr>
          <p:cNvPr id="19" name="Retângulo 18">
            <a:extLst>
              <a:ext uri="{FF2B5EF4-FFF2-40B4-BE49-F238E27FC236}">
                <a16:creationId xmlns:a16="http://schemas.microsoft.com/office/drawing/2014/main" id="{4F617BE5-D03D-4077-8591-EACD6C60A8E9}"/>
              </a:ext>
            </a:extLst>
          </p:cNvPr>
          <p:cNvSpPr/>
          <p:nvPr/>
        </p:nvSpPr>
        <p:spPr>
          <a:xfrm>
            <a:off x="2292627" y="5458058"/>
            <a:ext cx="7360444" cy="9734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possibilita</a:t>
            </a:r>
            <a:r>
              <a:rPr lang="en-US" sz="2600" b="1" dirty="0">
                <a:solidFill>
                  <a:schemeClr val="bg1"/>
                </a:solidFill>
              </a:rPr>
              <a:t> </a:t>
            </a:r>
            <a:r>
              <a:rPr lang="en-US" sz="2600" b="1" dirty="0" err="1">
                <a:solidFill>
                  <a:schemeClr val="bg1"/>
                </a:solidFill>
              </a:rPr>
              <a:t>aos</a:t>
            </a:r>
            <a:r>
              <a:rPr lang="en-US" sz="2600" b="1" dirty="0">
                <a:solidFill>
                  <a:schemeClr val="bg1"/>
                </a:solidFill>
              </a:rPr>
              <a:t> </a:t>
            </a:r>
            <a:r>
              <a:rPr lang="en-US" sz="2600" b="1" dirty="0" err="1">
                <a:solidFill>
                  <a:schemeClr val="bg1"/>
                </a:solidFill>
              </a:rPr>
              <a:t>professores</a:t>
            </a:r>
            <a:r>
              <a:rPr lang="en-US" sz="2600" b="1" dirty="0">
                <a:solidFill>
                  <a:schemeClr val="bg1"/>
                </a:solidFill>
              </a:rPr>
              <a:t> a </a:t>
            </a:r>
            <a:r>
              <a:rPr lang="en-US" sz="2600" b="1" dirty="0" err="1">
                <a:solidFill>
                  <a:schemeClr val="bg1"/>
                </a:solidFill>
              </a:rPr>
              <a:t>criarem</a:t>
            </a:r>
            <a:r>
              <a:rPr lang="en-US" sz="2600" b="1" dirty="0">
                <a:solidFill>
                  <a:schemeClr val="bg1"/>
                </a:solidFill>
              </a:rPr>
              <a:t> </a:t>
            </a:r>
            <a:r>
              <a:rPr lang="en-US" sz="2600" b="1" dirty="0" err="1">
                <a:solidFill>
                  <a:schemeClr val="bg1"/>
                </a:solidFill>
              </a:rPr>
              <a:t>estratégias</a:t>
            </a:r>
            <a:r>
              <a:rPr lang="en-US" sz="2600" b="1" dirty="0">
                <a:solidFill>
                  <a:schemeClr val="bg1"/>
                </a:solidFill>
              </a:rPr>
              <a:t> </a:t>
            </a:r>
            <a:r>
              <a:rPr lang="en-US" sz="2600" b="1" dirty="0" err="1">
                <a:solidFill>
                  <a:schemeClr val="bg1"/>
                </a:solidFill>
              </a:rPr>
              <a:t>locais</a:t>
            </a:r>
            <a:r>
              <a:rPr lang="en-US" sz="2600" b="1" dirty="0">
                <a:solidFill>
                  <a:schemeClr val="bg1"/>
                </a:solidFill>
              </a:rPr>
              <a:t>, </a:t>
            </a:r>
            <a:r>
              <a:rPr lang="en-US" sz="2600" b="1" dirty="0" err="1">
                <a:solidFill>
                  <a:schemeClr val="bg1"/>
                </a:solidFill>
              </a:rPr>
              <a:t>específicas</a:t>
            </a:r>
            <a:r>
              <a:rPr lang="en-US" sz="2600" b="1" dirty="0">
                <a:solidFill>
                  <a:schemeClr val="bg1"/>
                </a:solidFill>
              </a:rPr>
              <a:t> e </a:t>
            </a:r>
            <a:r>
              <a:rPr lang="en-US" sz="2600" b="1" dirty="0" err="1">
                <a:solidFill>
                  <a:schemeClr val="bg1"/>
                </a:solidFill>
              </a:rPr>
              <a:t>inovadoras</a:t>
            </a:r>
            <a:r>
              <a:rPr lang="en-US" sz="2600" b="1" dirty="0">
                <a:solidFill>
                  <a:schemeClr val="bg1"/>
                </a:solidFill>
              </a:rPr>
              <a:t>.  </a:t>
            </a:r>
            <a:endParaRPr lang="pt-BR" sz="2600" b="1" dirty="0">
              <a:solidFill>
                <a:schemeClr val="bg1"/>
              </a:solidFill>
            </a:endParaRPr>
          </a:p>
        </p:txBody>
      </p:sp>
    </p:spTree>
    <p:extLst>
      <p:ext uri="{BB962C8B-B14F-4D97-AF65-F5344CB8AC3E}">
        <p14:creationId xmlns:p14="http://schemas.microsoft.com/office/powerpoint/2010/main" val="350605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0000"/>
                </a:solidFill>
                <a:effectLst>
                  <a:outerShdw blurRad="38100" dist="38100" dir="2700000" algn="tl">
                    <a:srgbClr val="000000">
                      <a:alpha val="43137"/>
                    </a:srgbClr>
                  </a:outerShdw>
                </a:effectLst>
              </a:rPr>
              <a:t>E</a:t>
            </a:r>
            <a:r>
              <a:rPr lang="en-US" sz="6000" b="1" dirty="0">
                <a:solidFill>
                  <a:srgbClr val="72CC04"/>
                </a:solidFill>
                <a:effectLst>
                  <a:outerShdw blurRad="38100" dist="38100" dir="2700000" algn="tl">
                    <a:srgbClr val="000000">
                      <a:alpha val="43137"/>
                    </a:srgbClr>
                  </a:outerShdw>
                </a:effectLst>
              </a:rPr>
              <a:t>I</a:t>
            </a:r>
            <a:r>
              <a:rPr lang="en-US" sz="6000" b="1" dirty="0">
                <a:solidFill>
                  <a:schemeClr val="accent1">
                    <a:lumMod val="60000"/>
                    <a:lumOff val="40000"/>
                  </a:schemeClr>
                </a:solidFill>
                <a:effectLst>
                  <a:outerShdw blurRad="38100" dist="38100" dir="2700000" algn="tl">
                    <a:srgbClr val="000000">
                      <a:alpha val="43137"/>
                    </a:srgbClr>
                  </a:outerShdw>
                </a:effectLst>
              </a:rPr>
              <a:t>G</a:t>
            </a:r>
            <a:r>
              <a:rPr lang="en-US" sz="6000" b="1" dirty="0">
                <a:solidFill>
                  <a:srgbClr val="A365D1"/>
                </a:solidFill>
                <a:effectLst>
                  <a:outerShdw blurRad="38100" dist="38100" dir="2700000" algn="tl">
                    <a:srgbClr val="000000">
                      <a:alpha val="43137"/>
                    </a:srgbClr>
                  </a:outerShdw>
                </a:effectLst>
              </a:rPr>
              <a:t>H</a:t>
            </a:r>
            <a:r>
              <a:rPr lang="en-US" sz="6000" b="1" dirty="0">
                <a:solidFill>
                  <a:srgbClr val="53E618"/>
                </a:solidFill>
                <a:effectLst>
                  <a:outerShdw blurRad="38100" dist="38100" dir="2700000" algn="tl">
                    <a:srgbClr val="000000">
                      <a:alpha val="43137"/>
                    </a:srgbClr>
                  </a:outerShdw>
                </a:effectLst>
              </a:rPr>
              <a:t>T</a:t>
            </a:r>
            <a:endParaRPr lang="pt-BR" sz="6000" b="1" dirty="0">
              <a:solidFill>
                <a:srgbClr val="53E618"/>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531334" y="976331"/>
            <a:ext cx="7068491" cy="907534"/>
          </a:xfrm>
        </p:spPr>
        <p:txBody>
          <a:bodyPr>
            <a:noAutofit/>
          </a:bodyPr>
          <a:lstStyle/>
          <a:p>
            <a:pPr algn="just">
              <a:spcBef>
                <a:spcPts val="0"/>
              </a:spcBef>
            </a:pPr>
            <a:r>
              <a:rPr lang="pt-BR" sz="2500" b="1" dirty="0">
                <a:solidFill>
                  <a:schemeClr val="bg1"/>
                </a:solidFill>
              </a:rPr>
              <a:t>Na condição Pós-método, em relação a autonomia do professor, julgue os itens a seguir:</a:t>
            </a:r>
          </a:p>
        </p:txBody>
      </p:sp>
      <p:sp>
        <p:nvSpPr>
          <p:cNvPr id="15" name="Retângulo 14">
            <a:extLst>
              <a:ext uri="{FF2B5EF4-FFF2-40B4-BE49-F238E27FC236}">
                <a16:creationId xmlns:a16="http://schemas.microsoft.com/office/drawing/2014/main" id="{DFBF8F54-4355-4697-8EAF-8B60031C37F6}"/>
              </a:ext>
            </a:extLst>
          </p:cNvPr>
          <p:cNvSpPr/>
          <p:nvPr/>
        </p:nvSpPr>
        <p:spPr>
          <a:xfrm>
            <a:off x="275416" y="2282537"/>
            <a:ext cx="9421360"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Na </a:t>
            </a:r>
            <a:r>
              <a:rPr lang="en-US" sz="2600" b="1" dirty="0" err="1">
                <a:solidFill>
                  <a:schemeClr val="bg1"/>
                </a:solidFill>
              </a:rPr>
              <a:t>teoria</a:t>
            </a:r>
            <a:r>
              <a:rPr lang="en-US" sz="2600" b="1" dirty="0">
                <a:solidFill>
                  <a:schemeClr val="bg1"/>
                </a:solidFill>
              </a:rPr>
              <a:t> </a:t>
            </a:r>
            <a:r>
              <a:rPr lang="en-US" sz="2600" b="1" dirty="0" err="1">
                <a:solidFill>
                  <a:schemeClr val="bg1"/>
                </a:solidFill>
              </a:rPr>
              <a:t>Pós-método</a:t>
            </a:r>
            <a:r>
              <a:rPr lang="en-US" sz="2600" b="1" dirty="0">
                <a:solidFill>
                  <a:schemeClr val="bg1"/>
                </a:solidFill>
              </a:rPr>
              <a:t> o professor </a:t>
            </a:r>
            <a:r>
              <a:rPr lang="en-US" sz="2600" b="1" dirty="0" err="1">
                <a:solidFill>
                  <a:schemeClr val="bg1"/>
                </a:solidFill>
              </a:rPr>
              <a:t>perde</a:t>
            </a:r>
            <a:r>
              <a:rPr lang="en-US" sz="2600" b="1" dirty="0">
                <a:solidFill>
                  <a:schemeClr val="bg1"/>
                </a:solidFill>
              </a:rPr>
              <a:t> </a:t>
            </a:r>
            <a:r>
              <a:rPr lang="en-US" sz="2600" b="1" dirty="0" err="1">
                <a:solidFill>
                  <a:schemeClr val="bg1"/>
                </a:solidFill>
              </a:rPr>
              <a:t>sua</a:t>
            </a:r>
            <a:r>
              <a:rPr lang="en-US" sz="2600" b="1" dirty="0">
                <a:solidFill>
                  <a:schemeClr val="bg1"/>
                </a:solidFill>
              </a:rPr>
              <a:t> </a:t>
            </a:r>
            <a:r>
              <a:rPr lang="en-US" sz="2600" b="1" dirty="0" err="1">
                <a:solidFill>
                  <a:schemeClr val="bg1"/>
                </a:solidFill>
              </a:rPr>
              <a:t>autonomia</a:t>
            </a:r>
            <a:endParaRPr lang="pt-BR" sz="2600" b="1" dirty="0">
              <a:solidFill>
                <a:schemeClr val="bg1"/>
              </a:solidFill>
            </a:endParaRPr>
          </a:p>
        </p:txBody>
      </p:sp>
      <p:sp>
        <p:nvSpPr>
          <p:cNvPr id="18" name="Retângulo 17">
            <a:extLst>
              <a:ext uri="{FF2B5EF4-FFF2-40B4-BE49-F238E27FC236}">
                <a16:creationId xmlns:a16="http://schemas.microsoft.com/office/drawing/2014/main" id="{5CA2243E-4866-4EE5-8704-B97276AF9543}"/>
              </a:ext>
            </a:extLst>
          </p:cNvPr>
          <p:cNvSpPr/>
          <p:nvPr/>
        </p:nvSpPr>
        <p:spPr>
          <a:xfrm>
            <a:off x="284444" y="3044442"/>
            <a:ext cx="9403303" cy="13625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Na </a:t>
            </a:r>
            <a:r>
              <a:rPr lang="en-US" sz="2600" b="1" dirty="0" err="1">
                <a:solidFill>
                  <a:schemeClr val="bg1"/>
                </a:solidFill>
              </a:rPr>
              <a:t>teoria</a:t>
            </a:r>
            <a:r>
              <a:rPr lang="en-US" sz="2600" b="1" dirty="0">
                <a:solidFill>
                  <a:schemeClr val="bg1"/>
                </a:solidFill>
              </a:rPr>
              <a:t> </a:t>
            </a:r>
            <a:r>
              <a:rPr lang="en-US" sz="2600" b="1" dirty="0" err="1">
                <a:solidFill>
                  <a:schemeClr val="bg1"/>
                </a:solidFill>
              </a:rPr>
              <a:t>Pós-método</a:t>
            </a:r>
            <a:r>
              <a:rPr lang="en-US" sz="2600" b="1" dirty="0">
                <a:solidFill>
                  <a:schemeClr val="bg1"/>
                </a:solidFill>
              </a:rPr>
              <a:t> o professor </a:t>
            </a:r>
            <a:r>
              <a:rPr lang="en-US" sz="2600" b="1" dirty="0" err="1">
                <a:solidFill>
                  <a:schemeClr val="bg1"/>
                </a:solidFill>
              </a:rPr>
              <a:t>vai</a:t>
            </a:r>
            <a:r>
              <a:rPr lang="en-US" sz="2600" b="1" dirty="0">
                <a:solidFill>
                  <a:schemeClr val="bg1"/>
                </a:solidFill>
              </a:rPr>
              <a:t> </a:t>
            </a:r>
            <a:r>
              <a:rPr lang="en-US" sz="2600" b="1" dirty="0" err="1">
                <a:solidFill>
                  <a:schemeClr val="bg1"/>
                </a:solidFill>
              </a:rPr>
              <a:t>agir</a:t>
            </a:r>
            <a:r>
              <a:rPr lang="en-US" sz="2600" b="1" dirty="0">
                <a:solidFill>
                  <a:schemeClr val="bg1"/>
                </a:solidFill>
              </a:rPr>
              <a:t> </a:t>
            </a:r>
            <a:r>
              <a:rPr lang="en-US" sz="2600" b="1" dirty="0" err="1">
                <a:solidFill>
                  <a:schemeClr val="bg1"/>
                </a:solidFill>
              </a:rPr>
              <a:t>autonomamente</a:t>
            </a:r>
            <a:r>
              <a:rPr lang="en-US" sz="2600" b="1" dirty="0">
                <a:solidFill>
                  <a:schemeClr val="bg1"/>
                </a:solidFill>
              </a:rPr>
              <a:t> </a:t>
            </a:r>
            <a:r>
              <a:rPr lang="en-US" sz="2600" b="1" dirty="0" err="1">
                <a:solidFill>
                  <a:schemeClr val="bg1"/>
                </a:solidFill>
              </a:rPr>
              <a:t>mesmo</a:t>
            </a:r>
            <a:r>
              <a:rPr lang="en-US" sz="2600" b="1" dirty="0">
                <a:solidFill>
                  <a:schemeClr val="bg1"/>
                </a:solidFill>
              </a:rPr>
              <a:t> </a:t>
            </a:r>
            <a:r>
              <a:rPr lang="en-US" sz="2600" b="1" dirty="0" err="1">
                <a:solidFill>
                  <a:schemeClr val="bg1"/>
                </a:solidFill>
              </a:rPr>
              <a:t>através</a:t>
            </a:r>
            <a:r>
              <a:rPr lang="en-US" sz="2600" b="1" dirty="0">
                <a:solidFill>
                  <a:schemeClr val="bg1"/>
                </a:solidFill>
              </a:rPr>
              <a:t> de </a:t>
            </a:r>
            <a:r>
              <a:rPr lang="en-US" sz="2600" b="1" dirty="0" err="1">
                <a:solidFill>
                  <a:schemeClr val="bg1"/>
                </a:solidFill>
              </a:rPr>
              <a:t>imposições</a:t>
            </a:r>
            <a:r>
              <a:rPr lang="en-US" sz="2600" b="1" dirty="0">
                <a:solidFill>
                  <a:schemeClr val="bg1"/>
                </a:solidFill>
              </a:rPr>
              <a:t> de </a:t>
            </a:r>
            <a:r>
              <a:rPr lang="en-US" sz="2600" b="1" dirty="0" err="1">
                <a:solidFill>
                  <a:schemeClr val="bg1"/>
                </a:solidFill>
              </a:rPr>
              <a:t>intituições</a:t>
            </a:r>
            <a:r>
              <a:rPr lang="en-US" sz="2600" b="1" dirty="0">
                <a:solidFill>
                  <a:schemeClr val="bg1"/>
                </a:solidFill>
              </a:rPr>
              <a:t>, </a:t>
            </a:r>
            <a:r>
              <a:rPr lang="en-US" sz="2600" b="1" dirty="0" err="1">
                <a:solidFill>
                  <a:schemeClr val="bg1"/>
                </a:solidFill>
              </a:rPr>
              <a:t>currículo</a:t>
            </a:r>
            <a:r>
              <a:rPr lang="en-US" sz="2600" b="1" dirty="0">
                <a:solidFill>
                  <a:schemeClr val="bg1"/>
                </a:solidFill>
              </a:rPr>
              <a:t>, e </a:t>
            </a:r>
            <a:r>
              <a:rPr lang="en-US" sz="2600" b="1" dirty="0" err="1">
                <a:solidFill>
                  <a:schemeClr val="bg1"/>
                </a:solidFill>
              </a:rPr>
              <a:t>materiais</a:t>
            </a:r>
            <a:r>
              <a:rPr lang="en-US" sz="2600" b="1" dirty="0">
                <a:solidFill>
                  <a:schemeClr val="bg1"/>
                </a:solidFill>
              </a:rPr>
              <a:t> </a:t>
            </a:r>
            <a:r>
              <a:rPr lang="en-US" sz="2600" b="1" dirty="0" err="1">
                <a:solidFill>
                  <a:schemeClr val="bg1"/>
                </a:solidFill>
              </a:rPr>
              <a:t>didáticos</a:t>
            </a:r>
            <a:r>
              <a:rPr lang="en-US" sz="2600" b="1" dirty="0">
                <a:solidFill>
                  <a:schemeClr val="bg1"/>
                </a:solidFill>
              </a:rPr>
              <a:t>.</a:t>
            </a:r>
            <a:endParaRPr lang="pt-BR" sz="2600" b="1" dirty="0">
              <a:solidFill>
                <a:schemeClr val="bg1"/>
              </a:solidFill>
            </a:endParaRPr>
          </a:p>
        </p:txBody>
      </p:sp>
      <p:sp>
        <p:nvSpPr>
          <p:cNvPr id="19" name="Retângulo 18">
            <a:extLst>
              <a:ext uri="{FF2B5EF4-FFF2-40B4-BE49-F238E27FC236}">
                <a16:creationId xmlns:a16="http://schemas.microsoft.com/office/drawing/2014/main" id="{4F617BE5-D03D-4077-8591-EACD6C60A8E9}"/>
              </a:ext>
            </a:extLst>
          </p:cNvPr>
          <p:cNvSpPr/>
          <p:nvPr/>
        </p:nvSpPr>
        <p:spPr>
          <a:xfrm>
            <a:off x="284177" y="4517009"/>
            <a:ext cx="9400195" cy="111837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Na </a:t>
            </a:r>
            <a:r>
              <a:rPr lang="en-US" sz="2600" b="1" dirty="0" err="1">
                <a:solidFill>
                  <a:schemeClr val="bg1"/>
                </a:solidFill>
              </a:rPr>
              <a:t>teoria</a:t>
            </a:r>
            <a:r>
              <a:rPr lang="en-US" sz="2600" b="1" dirty="0">
                <a:solidFill>
                  <a:schemeClr val="bg1"/>
                </a:solidFill>
              </a:rPr>
              <a:t> </a:t>
            </a:r>
            <a:r>
              <a:rPr lang="en-US" sz="2600" b="1" dirty="0" err="1">
                <a:solidFill>
                  <a:schemeClr val="bg1"/>
                </a:solidFill>
              </a:rPr>
              <a:t>Pós-método</a:t>
            </a:r>
            <a:r>
              <a:rPr lang="en-US" sz="2600" b="1" dirty="0">
                <a:solidFill>
                  <a:schemeClr val="bg1"/>
                </a:solidFill>
              </a:rPr>
              <a:t> o professor </a:t>
            </a:r>
            <a:r>
              <a:rPr lang="en-US" sz="2600" b="1" dirty="0" err="1">
                <a:solidFill>
                  <a:schemeClr val="bg1"/>
                </a:solidFill>
              </a:rPr>
              <a:t>vai</a:t>
            </a:r>
            <a:r>
              <a:rPr lang="en-US" sz="2600" b="1" dirty="0">
                <a:solidFill>
                  <a:schemeClr val="bg1"/>
                </a:solidFill>
              </a:rPr>
              <a:t> </a:t>
            </a:r>
            <a:r>
              <a:rPr lang="en-US" sz="2600" b="1" dirty="0" err="1">
                <a:solidFill>
                  <a:schemeClr val="bg1"/>
                </a:solidFill>
              </a:rPr>
              <a:t>desenvolver</a:t>
            </a:r>
            <a:r>
              <a:rPr lang="en-US" sz="2600" b="1" dirty="0">
                <a:solidFill>
                  <a:schemeClr val="bg1"/>
                </a:solidFill>
              </a:rPr>
              <a:t> </a:t>
            </a:r>
            <a:r>
              <a:rPr lang="en-US" sz="2600" b="1" dirty="0" err="1">
                <a:solidFill>
                  <a:schemeClr val="bg1"/>
                </a:solidFill>
              </a:rPr>
              <a:t>uma</a:t>
            </a:r>
            <a:r>
              <a:rPr lang="en-US" sz="2600" b="1" dirty="0">
                <a:solidFill>
                  <a:schemeClr val="bg1"/>
                </a:solidFill>
              </a:rPr>
              <a:t> </a:t>
            </a:r>
            <a:r>
              <a:rPr lang="en-US" sz="2600" b="1" dirty="0" err="1">
                <a:solidFill>
                  <a:schemeClr val="bg1"/>
                </a:solidFill>
              </a:rPr>
              <a:t>abordagem</a:t>
            </a:r>
            <a:r>
              <a:rPr lang="en-US" sz="2600" b="1" dirty="0">
                <a:solidFill>
                  <a:schemeClr val="bg1"/>
                </a:solidFill>
              </a:rPr>
              <a:t> </a:t>
            </a:r>
            <a:r>
              <a:rPr lang="en-US" sz="2600" b="1" dirty="0" err="1">
                <a:solidFill>
                  <a:schemeClr val="bg1"/>
                </a:solidFill>
              </a:rPr>
              <a:t>crítca</a:t>
            </a:r>
            <a:r>
              <a:rPr lang="en-US" sz="2600" b="1" dirty="0">
                <a:solidFill>
                  <a:schemeClr val="bg1"/>
                </a:solidFill>
              </a:rPr>
              <a:t> de </a:t>
            </a:r>
            <a:r>
              <a:rPr lang="en-US" sz="2600" b="1" dirty="0" err="1">
                <a:solidFill>
                  <a:schemeClr val="bg1"/>
                </a:solidFill>
              </a:rPr>
              <a:t>sua</a:t>
            </a:r>
            <a:r>
              <a:rPr lang="en-US" sz="2600" b="1" dirty="0">
                <a:solidFill>
                  <a:schemeClr val="bg1"/>
                </a:solidFill>
              </a:rPr>
              <a:t> propria </a:t>
            </a:r>
            <a:r>
              <a:rPr lang="en-US" sz="2600" b="1" dirty="0" err="1">
                <a:solidFill>
                  <a:schemeClr val="bg1"/>
                </a:solidFill>
              </a:rPr>
              <a:t>prática</a:t>
            </a:r>
            <a:r>
              <a:rPr lang="en-US" sz="2600" b="1" dirty="0">
                <a:solidFill>
                  <a:schemeClr val="bg1"/>
                </a:solidFill>
              </a:rPr>
              <a:t>.</a:t>
            </a:r>
            <a:endParaRPr lang="pt-BR" sz="2600" b="1" dirty="0">
              <a:solidFill>
                <a:schemeClr val="bg1"/>
              </a:solidFill>
            </a:endParaRPr>
          </a:p>
        </p:txBody>
      </p:sp>
      <p:sp>
        <p:nvSpPr>
          <p:cNvPr id="16" name="Retângulo 15">
            <a:extLst>
              <a:ext uri="{FF2B5EF4-FFF2-40B4-BE49-F238E27FC236}">
                <a16:creationId xmlns:a16="http://schemas.microsoft.com/office/drawing/2014/main" id="{5A817927-28CB-4776-B1F4-9BBCE7E792B3}"/>
              </a:ext>
            </a:extLst>
          </p:cNvPr>
          <p:cNvSpPr/>
          <p:nvPr/>
        </p:nvSpPr>
        <p:spPr>
          <a:xfrm>
            <a:off x="273594" y="5779931"/>
            <a:ext cx="9421360" cy="9409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 </a:t>
            </a:r>
            <a:r>
              <a:rPr lang="en-US" sz="2600" b="1" dirty="0" err="1">
                <a:solidFill>
                  <a:schemeClr val="bg1"/>
                </a:solidFill>
              </a:rPr>
              <a:t>teoria</a:t>
            </a:r>
            <a:r>
              <a:rPr lang="en-US" sz="2600" b="1" dirty="0">
                <a:solidFill>
                  <a:schemeClr val="bg1"/>
                </a:solidFill>
              </a:rPr>
              <a:t> </a:t>
            </a:r>
            <a:r>
              <a:rPr lang="en-US" sz="2600" b="1" dirty="0" err="1">
                <a:solidFill>
                  <a:schemeClr val="bg1"/>
                </a:solidFill>
              </a:rPr>
              <a:t>Pós-método</a:t>
            </a:r>
            <a:r>
              <a:rPr lang="en-US" sz="2600" b="1" dirty="0">
                <a:solidFill>
                  <a:schemeClr val="bg1"/>
                </a:solidFill>
              </a:rPr>
              <a:t> </a:t>
            </a:r>
            <a:r>
              <a:rPr lang="en-US" sz="2600" b="1" dirty="0" err="1">
                <a:solidFill>
                  <a:schemeClr val="bg1"/>
                </a:solidFill>
              </a:rPr>
              <a:t>não</a:t>
            </a:r>
            <a:r>
              <a:rPr lang="en-US" sz="2600" b="1" dirty="0">
                <a:solidFill>
                  <a:schemeClr val="bg1"/>
                </a:solidFill>
              </a:rPr>
              <a:t> </a:t>
            </a:r>
            <a:r>
              <a:rPr lang="en-US" sz="2600" b="1" dirty="0" err="1">
                <a:solidFill>
                  <a:schemeClr val="bg1"/>
                </a:solidFill>
              </a:rPr>
              <a:t>contribui</a:t>
            </a:r>
            <a:r>
              <a:rPr lang="en-US" sz="2600" b="1" dirty="0">
                <a:solidFill>
                  <a:schemeClr val="bg1"/>
                </a:solidFill>
              </a:rPr>
              <a:t> com a </a:t>
            </a:r>
            <a:r>
              <a:rPr lang="en-US" sz="2600" b="1" dirty="0" err="1">
                <a:solidFill>
                  <a:schemeClr val="bg1"/>
                </a:solidFill>
              </a:rPr>
              <a:t>formação</a:t>
            </a:r>
            <a:r>
              <a:rPr lang="en-US" sz="2600" b="1" dirty="0">
                <a:solidFill>
                  <a:schemeClr val="bg1"/>
                </a:solidFill>
              </a:rPr>
              <a:t> do professor </a:t>
            </a:r>
            <a:r>
              <a:rPr lang="en-US" sz="2600" b="1" dirty="0" err="1">
                <a:solidFill>
                  <a:schemeClr val="bg1"/>
                </a:solidFill>
              </a:rPr>
              <a:t>reflexivo</a:t>
            </a:r>
            <a:r>
              <a:rPr lang="en-US" sz="2600" b="1" dirty="0">
                <a:solidFill>
                  <a:schemeClr val="bg1"/>
                </a:solidFill>
              </a:rPr>
              <a:t>.</a:t>
            </a:r>
            <a:endParaRPr lang="pt-BR" sz="2600" b="1" dirty="0">
              <a:solidFill>
                <a:schemeClr val="bg1"/>
              </a:solidFill>
            </a:endParaRPr>
          </a:p>
        </p:txBody>
      </p:sp>
      <p:sp>
        <p:nvSpPr>
          <p:cNvPr id="17" name="Retângulo 16">
            <a:extLst>
              <a:ext uri="{FF2B5EF4-FFF2-40B4-BE49-F238E27FC236}">
                <a16:creationId xmlns:a16="http://schemas.microsoft.com/office/drawing/2014/main" id="{1B574BC9-BBFF-45D8-8117-39D8C0C2B248}"/>
              </a:ext>
            </a:extLst>
          </p:cNvPr>
          <p:cNvSpPr/>
          <p:nvPr/>
        </p:nvSpPr>
        <p:spPr>
          <a:xfrm>
            <a:off x="9886768" y="2282537"/>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1" name="Retângulo 20">
            <a:extLst>
              <a:ext uri="{FF2B5EF4-FFF2-40B4-BE49-F238E27FC236}">
                <a16:creationId xmlns:a16="http://schemas.microsoft.com/office/drawing/2014/main" id="{52D453E7-8094-4763-8027-EC5F8327446A}"/>
              </a:ext>
            </a:extLst>
          </p:cNvPr>
          <p:cNvSpPr/>
          <p:nvPr/>
        </p:nvSpPr>
        <p:spPr>
          <a:xfrm>
            <a:off x="10719220" y="2282537"/>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2" name="Retângulo 21">
            <a:extLst>
              <a:ext uri="{FF2B5EF4-FFF2-40B4-BE49-F238E27FC236}">
                <a16:creationId xmlns:a16="http://schemas.microsoft.com/office/drawing/2014/main" id="{5107A222-9B89-45B7-B872-06498C187771}"/>
              </a:ext>
            </a:extLst>
          </p:cNvPr>
          <p:cNvSpPr/>
          <p:nvPr/>
        </p:nvSpPr>
        <p:spPr>
          <a:xfrm>
            <a:off x="9877739" y="3372528"/>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3" name="Retângulo 22">
            <a:extLst>
              <a:ext uri="{FF2B5EF4-FFF2-40B4-BE49-F238E27FC236}">
                <a16:creationId xmlns:a16="http://schemas.microsoft.com/office/drawing/2014/main" id="{28951206-CBDB-4A3E-A507-885B6CC60CA4}"/>
              </a:ext>
            </a:extLst>
          </p:cNvPr>
          <p:cNvSpPr/>
          <p:nvPr/>
        </p:nvSpPr>
        <p:spPr>
          <a:xfrm>
            <a:off x="10710191" y="3372528"/>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4" name="Retângulo 23">
            <a:extLst>
              <a:ext uri="{FF2B5EF4-FFF2-40B4-BE49-F238E27FC236}">
                <a16:creationId xmlns:a16="http://schemas.microsoft.com/office/drawing/2014/main" id="{DD860166-B194-4C1C-9D6C-5A151636FB9A}"/>
              </a:ext>
            </a:extLst>
          </p:cNvPr>
          <p:cNvSpPr/>
          <p:nvPr/>
        </p:nvSpPr>
        <p:spPr>
          <a:xfrm>
            <a:off x="9874042" y="4664375"/>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5" name="Retângulo 24">
            <a:extLst>
              <a:ext uri="{FF2B5EF4-FFF2-40B4-BE49-F238E27FC236}">
                <a16:creationId xmlns:a16="http://schemas.microsoft.com/office/drawing/2014/main" id="{E8DA948D-BADF-42C1-8EC2-2DF3BFED06DB}"/>
              </a:ext>
            </a:extLst>
          </p:cNvPr>
          <p:cNvSpPr/>
          <p:nvPr/>
        </p:nvSpPr>
        <p:spPr>
          <a:xfrm>
            <a:off x="10706494" y="4664375"/>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6" name="Retângulo 25">
            <a:extLst>
              <a:ext uri="{FF2B5EF4-FFF2-40B4-BE49-F238E27FC236}">
                <a16:creationId xmlns:a16="http://schemas.microsoft.com/office/drawing/2014/main" id="{1357791F-6A4B-4E5B-BF6C-D3F7E7662789}"/>
              </a:ext>
            </a:extLst>
          </p:cNvPr>
          <p:cNvSpPr/>
          <p:nvPr/>
        </p:nvSpPr>
        <p:spPr>
          <a:xfrm>
            <a:off x="9886768" y="5917415"/>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7" name="Retângulo 26">
            <a:extLst>
              <a:ext uri="{FF2B5EF4-FFF2-40B4-BE49-F238E27FC236}">
                <a16:creationId xmlns:a16="http://schemas.microsoft.com/office/drawing/2014/main" id="{90C09951-98DA-4FAC-B6F9-D78B80CCEB13}"/>
              </a:ext>
            </a:extLst>
          </p:cNvPr>
          <p:cNvSpPr/>
          <p:nvPr/>
        </p:nvSpPr>
        <p:spPr>
          <a:xfrm>
            <a:off x="10719220" y="5917415"/>
            <a:ext cx="645907" cy="6892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Tree>
    <p:extLst>
      <p:ext uri="{BB962C8B-B14F-4D97-AF65-F5344CB8AC3E}">
        <p14:creationId xmlns:p14="http://schemas.microsoft.com/office/powerpoint/2010/main" val="1875840036"/>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4D997F2EABD549A264BAFC246AB9BB" ma:contentTypeVersion="10" ma:contentTypeDescription="Create a new document." ma:contentTypeScope="" ma:versionID="69c12efc407e6dd437c6ad2b084b9805">
  <xsd:schema xmlns:xsd="http://www.w3.org/2001/XMLSchema" xmlns:xs="http://www.w3.org/2001/XMLSchema" xmlns:p="http://schemas.microsoft.com/office/2006/metadata/properties" xmlns:ns3="599a3a66-412f-4d24-bce9-6e00be8380cc" targetNamespace="http://schemas.microsoft.com/office/2006/metadata/properties" ma:root="true" ma:fieldsID="ff96820fee3a19fe1f3991307fdf3540" ns3:_="">
    <xsd:import namespace="599a3a66-412f-4d24-bce9-6e00be8380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a3a66-412f-4d24-bce9-6e00be838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E40CB0-D99C-476C-99D5-F8E9E17EB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a3a66-412f-4d24-bce9-6e00be838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59BBB0-5D0E-4161-AF47-DEF9C78D121D}">
  <ds:schemaRefs>
    <ds:schemaRef ds:uri="http://purl.org/dc/dcmitype/"/>
    <ds:schemaRef ds:uri="http://schemas.microsoft.com/office/2006/documentManagement/types"/>
    <ds:schemaRef ds:uri="599a3a66-412f-4d24-bce9-6e00be8380cc"/>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786E577-87F9-4CDA-AC8D-7468DF6854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2055</TotalTime>
  <Words>2158</Words>
  <Application>Microsoft Office PowerPoint</Application>
  <PresentationFormat>Widescreen</PresentationFormat>
  <Paragraphs>233</Paragraphs>
  <Slides>27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Arial</vt:lpstr>
      <vt:lpstr>Calibri</vt:lpstr>
      <vt:lpstr>Century Gothic</vt:lpstr>
      <vt:lpstr>Wingdings 3</vt:lpstr>
      <vt:lpstr>Cacho</vt:lpstr>
      <vt:lpstr>Apresentação do PowerPoint</vt:lpstr>
      <vt:lpstr>QUESTION - ONE</vt:lpstr>
      <vt:lpstr>QUESTION - TWO</vt:lpstr>
      <vt:lpstr>QUESTION - THREE</vt:lpstr>
      <vt:lpstr>QUESTION - FOUR</vt:lpstr>
      <vt:lpstr>QUESTION - FIVE</vt:lpstr>
      <vt:lpstr>QUESTION - SIX</vt:lpstr>
      <vt:lpstr>QUESTION - SEVEN</vt:lpstr>
      <vt:lpstr>QUESTION - EIGHT</vt:lpstr>
      <vt:lpstr>QUESTION - NINE</vt:lpstr>
      <vt:lpstr>QUESTION - TEN</vt:lpstr>
      <vt:lpstr>QUESTION - ELEVEN</vt:lpstr>
      <vt:lpstr>QUESTION - TWELVE</vt:lpstr>
      <vt:lpstr>QUESTION - THIRTEEN</vt:lpstr>
      <vt:lpstr>QUESTION - FOURTEEN</vt:lpstr>
      <vt:lpstr>QUESTION -FIFTEEN</vt:lpstr>
      <vt:lpstr>QUESTION - SIXTEEN</vt:lpstr>
      <vt:lpstr>QUESTION-SEVENTEEN</vt:lpstr>
      <vt:lpstr>QUESTION - EIGHTEEN</vt:lpstr>
      <vt:lpstr>QUESTION - NINETEEN</vt:lpstr>
      <vt:lpstr>QUESTION - TWENTY</vt:lpstr>
      <vt:lpstr>QUESTION–TWENTY-ONE</vt:lpstr>
      <vt:lpstr>QUESTION–TWENTY-TWO</vt:lpstr>
      <vt:lpstr>QUESTION–TWENTY-THREE</vt:lpstr>
      <vt:lpstr>QUESTION–TWENTY-FOUR</vt:lpstr>
      <vt:lpstr>QUESTION–TWENTY-FIVE</vt:lpstr>
      <vt:lpstr>Thank you very much! (84) 996-087-119 cristianebrito1978@gmail.com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Metodologias mais conhecidas no Ensino-aprendizagem de língua inglesa</dc:title>
  <dc:creator>Cristiane de Brito Cruz</dc:creator>
  <cp:lastModifiedBy>Cristiane de Brito Cruz</cp:lastModifiedBy>
  <cp:revision>317</cp:revision>
  <dcterms:created xsi:type="dcterms:W3CDTF">2020-06-17T16:59:06Z</dcterms:created>
  <dcterms:modified xsi:type="dcterms:W3CDTF">2020-09-02T16:36:26Z</dcterms:modified>
</cp:coreProperties>
</file>