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4"/>
  </p:sldMasterIdLst>
  <p:notesMasterIdLst>
    <p:notesMasterId r:id="rId28"/>
  </p:notesMasterIdLst>
  <p:sldIdLst>
    <p:sldId id="367" r:id="rId5"/>
    <p:sldId id="402" r:id="rId6"/>
    <p:sldId id="368" r:id="rId7"/>
    <p:sldId id="407" r:id="rId8"/>
    <p:sldId id="408" r:id="rId9"/>
    <p:sldId id="406" r:id="rId10"/>
    <p:sldId id="401" r:id="rId11"/>
    <p:sldId id="399" r:id="rId12"/>
    <p:sldId id="409" r:id="rId13"/>
    <p:sldId id="410" r:id="rId14"/>
    <p:sldId id="411" r:id="rId15"/>
    <p:sldId id="413" r:id="rId16"/>
    <p:sldId id="412" r:id="rId17"/>
    <p:sldId id="414" r:id="rId18"/>
    <p:sldId id="415" r:id="rId19"/>
    <p:sldId id="416" r:id="rId20"/>
    <p:sldId id="417" r:id="rId21"/>
    <p:sldId id="418" r:id="rId22"/>
    <p:sldId id="419" r:id="rId23"/>
    <p:sldId id="421" r:id="rId24"/>
    <p:sldId id="420" r:id="rId25"/>
    <p:sldId id="422" r:id="rId26"/>
    <p:sldId id="31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ane de Brito Cruz" initials="CdBC" lastIdx="1" clrIdx="0">
    <p:extLst>
      <p:ext uri="{19B8F6BF-5375-455C-9EA6-DF929625EA0E}">
        <p15:presenceInfo xmlns:p15="http://schemas.microsoft.com/office/powerpoint/2012/main" userId="Cristiane de Brito Cru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EE104F"/>
    <a:srgbClr val="0066FF"/>
    <a:srgbClr val="F254F2"/>
    <a:srgbClr val="48D3FE"/>
    <a:srgbClr val="68BFDE"/>
    <a:srgbClr val="72CC04"/>
    <a:srgbClr val="4CCA06"/>
    <a:srgbClr val="11D3ED"/>
    <a:srgbClr val="53E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61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E4D62-130B-46E2-830F-33B4D27D50CE}" type="datetimeFigureOut">
              <a:rPr lang="pt-BR" smtClean="0"/>
              <a:t>20/06/2020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08A13-04D3-44C4-8927-319EE84BB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26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2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3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533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2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6005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74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58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6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8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2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8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55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9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5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0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5xdy40RxEZI&amp;t=110s" TargetMode="External"/><Relationship Id="rId3" Type="http://schemas.microsoft.com/office/2007/relationships/hdphoto" Target="../media/hdphoto1.wdp"/><Relationship Id="rId7" Type="http://schemas.openxmlformats.org/officeDocument/2006/relationships/hyperlink" Target="https://www.youtube.com/watch?v=Jg0BvhptUjI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UQET557cAKU" TargetMode="External"/><Relationship Id="rId5" Type="http://schemas.openxmlformats.org/officeDocument/2006/relationships/hyperlink" Target="https://www.youtube.com/watch?v=XsJTCKzL-Gg" TargetMode="External"/><Relationship Id="rId10" Type="http://schemas.openxmlformats.org/officeDocument/2006/relationships/hyperlink" Target="https://www.youtube.com/watch?v=a-5k7UAYsgc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s://www.youtube.com/watch?v=NZj-9rbMVQ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YQAFYy15N7E" TargetMode="External"/><Relationship Id="rId3" Type="http://schemas.microsoft.com/office/2007/relationships/hdphoto" Target="../media/hdphoto1.wdp"/><Relationship Id="rId7" Type="http://schemas.openxmlformats.org/officeDocument/2006/relationships/hyperlink" Target="https://www.youtube.com/watch?v=uD_p0kkof-k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EurlKy2bN0" TargetMode="External"/><Relationship Id="rId5" Type="http://schemas.openxmlformats.org/officeDocument/2006/relationships/hyperlink" Target="https://www.youtube.com/watch?v=mtYuUL3OdUY" TargetMode="External"/><Relationship Id="rId10" Type="http://schemas.openxmlformats.org/officeDocument/2006/relationships/hyperlink" Target="https://www.youtube.com/watch?v=i14YMpKS_CY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s://www.youtube.com/watch?v=-7_uczGwJHQ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lfNifQw8SL8" TargetMode="External"/><Relationship Id="rId5" Type="http://schemas.openxmlformats.org/officeDocument/2006/relationships/hyperlink" Target="https://www.youtube.com/watch?v=B67OVJTyV0I" TargetMode="Externa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cristianebrito1978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hyperlink" Target="https://docente.ifrn.edu.br/cristianecruz/projetos-de-extensao/spanglish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10142324-93CC-4CD9-A916-5F856ACE5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07" b="27543"/>
          <a:stretch/>
        </p:blipFill>
        <p:spPr bwMode="auto">
          <a:xfrm>
            <a:off x="-1" y="0"/>
            <a:ext cx="12191999" cy="68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001CEEE5-D251-44CB-A998-3179CB559EED}"/>
              </a:ext>
            </a:extLst>
          </p:cNvPr>
          <p:cNvSpPr txBox="1">
            <a:spLocks/>
          </p:cNvSpPr>
          <p:nvPr/>
        </p:nvSpPr>
        <p:spPr>
          <a:xfrm>
            <a:off x="3910519" y="5390992"/>
            <a:ext cx="8066498" cy="1087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pt-BR" sz="2000" b="1" dirty="0">
                <a:solidFill>
                  <a:schemeClr val="bg1"/>
                </a:solidFill>
              </a:rPr>
              <a:t>Coordenadora: </a:t>
            </a:r>
            <a:r>
              <a:rPr lang="pt-BR" sz="2000" dirty="0" err="1">
                <a:solidFill>
                  <a:schemeClr val="bg1"/>
                </a:solidFill>
              </a:rPr>
              <a:t>Profª</a:t>
            </a:r>
            <a:r>
              <a:rPr lang="pt-BR" sz="2000" dirty="0">
                <a:solidFill>
                  <a:schemeClr val="bg1"/>
                </a:solidFill>
              </a:rPr>
              <a:t>. Ma. Cristiane de Brito Cruz </a:t>
            </a:r>
          </a:p>
          <a:p>
            <a:pPr algn="r">
              <a:spcBef>
                <a:spcPts val="0"/>
              </a:spcBef>
            </a:pPr>
            <a:r>
              <a:rPr lang="pt-BR" sz="2000" b="1" dirty="0">
                <a:solidFill>
                  <a:schemeClr val="bg1"/>
                </a:solidFill>
              </a:rPr>
              <a:t>Aluna voluntária: </a:t>
            </a:r>
            <a:r>
              <a:rPr lang="pt-BR" sz="2000" dirty="0">
                <a:solidFill>
                  <a:schemeClr val="bg1"/>
                </a:solidFill>
              </a:rPr>
              <a:t>Kelly Aline Hipólito de Medeiros</a:t>
            </a:r>
          </a:p>
          <a:p>
            <a:pPr algn="r">
              <a:spcBef>
                <a:spcPts val="0"/>
              </a:spcBef>
            </a:pPr>
            <a:r>
              <a:rPr lang="pt-BR" sz="2000" b="1" dirty="0">
                <a:solidFill>
                  <a:schemeClr val="bg1"/>
                </a:solidFill>
              </a:rPr>
              <a:t>Aluna bolsista: </a:t>
            </a:r>
            <a:r>
              <a:rPr lang="pt-BR" sz="2000" dirty="0" err="1">
                <a:solidFill>
                  <a:schemeClr val="bg1"/>
                </a:solidFill>
              </a:rPr>
              <a:t>Eline</a:t>
            </a:r>
            <a:r>
              <a:rPr lang="pt-BR" sz="2000" dirty="0">
                <a:solidFill>
                  <a:schemeClr val="bg1"/>
                </a:solidFill>
              </a:rPr>
              <a:t> Costa de Lima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CF15BE9-F9A6-4D88-A6F3-2D1F498112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t="17913" r="10009" b="6365"/>
          <a:stretch/>
        </p:blipFill>
        <p:spPr>
          <a:xfrm>
            <a:off x="311285" y="4053899"/>
            <a:ext cx="3404682" cy="2274059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E80E74D3-32D3-4176-B221-F0469D34666F}"/>
              </a:ext>
            </a:extLst>
          </p:cNvPr>
          <p:cNvSpPr txBox="1">
            <a:spLocks/>
          </p:cNvSpPr>
          <p:nvPr/>
        </p:nvSpPr>
        <p:spPr>
          <a:xfrm>
            <a:off x="2470825" y="183960"/>
            <a:ext cx="8283064" cy="10806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200" b="1" dirty="0" err="1">
                <a:solidFill>
                  <a:schemeClr val="bg1"/>
                </a:solidFill>
              </a:rPr>
              <a:t>Pró-reitoria</a:t>
            </a:r>
            <a:r>
              <a:rPr lang="pt-BR" sz="2200" b="1" dirty="0">
                <a:solidFill>
                  <a:schemeClr val="bg1"/>
                </a:solidFill>
              </a:rPr>
              <a:t> de Extensão</a:t>
            </a:r>
            <a:br>
              <a:rPr lang="pt-BR" sz="2200" b="1" dirty="0">
                <a:solidFill>
                  <a:schemeClr val="bg1"/>
                </a:solidFill>
              </a:rPr>
            </a:br>
            <a:r>
              <a:rPr lang="pt-BR" sz="2200" b="1" dirty="0">
                <a:solidFill>
                  <a:schemeClr val="bg1"/>
                </a:solidFill>
              </a:rPr>
              <a:t>Programa de Apoio Institucional à Extensão</a:t>
            </a:r>
            <a:br>
              <a:rPr lang="pt-BR" sz="2200" b="1" dirty="0">
                <a:solidFill>
                  <a:schemeClr val="bg1"/>
                </a:solidFill>
              </a:rPr>
            </a:br>
            <a:r>
              <a:rPr lang="pt-BR" sz="2200" b="1" dirty="0">
                <a:solidFill>
                  <a:schemeClr val="bg1"/>
                </a:solidFill>
              </a:rPr>
              <a:t>Coordenação de Extensão do IFRN campus Currais Novos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62191DEF-C6E9-43F3-8DF9-27189B698EE5}"/>
              </a:ext>
            </a:extLst>
          </p:cNvPr>
          <p:cNvCxnSpPr>
            <a:cxnSpLocks/>
          </p:cNvCxnSpPr>
          <p:nvPr/>
        </p:nvCxnSpPr>
        <p:spPr>
          <a:xfrm>
            <a:off x="144850" y="2451653"/>
            <a:ext cx="15911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ítulo 1">
            <a:extLst>
              <a:ext uri="{FF2B5EF4-FFF2-40B4-BE49-F238E27FC236}">
                <a16:creationId xmlns:a16="http://schemas.microsoft.com/office/drawing/2014/main" id="{6AFB8009-F13E-4239-A036-E02FD6D8365E}"/>
              </a:ext>
            </a:extLst>
          </p:cNvPr>
          <p:cNvSpPr txBox="1">
            <a:spLocks/>
          </p:cNvSpPr>
          <p:nvPr/>
        </p:nvSpPr>
        <p:spPr>
          <a:xfrm>
            <a:off x="3171217" y="2295728"/>
            <a:ext cx="5680953" cy="20820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65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6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65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65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6500" b="1" dirty="0">
                <a:solidFill>
                  <a:srgbClr val="F25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6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6500" b="1" dirty="0">
                <a:solidFill>
                  <a:srgbClr val="A365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6500" b="1" dirty="0">
                <a:solidFill>
                  <a:srgbClr val="72C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65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6500" b="1" dirty="0">
                <a:solidFill>
                  <a:srgbClr val="4CC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6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65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6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6500" b="1" dirty="0">
                <a:solidFill>
                  <a:srgbClr val="72C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65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6500" b="1" dirty="0">
                <a:solidFill>
                  <a:srgbClr val="F25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6500" b="1" dirty="0">
                <a:solidFill>
                  <a:srgbClr val="A365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pt-BR" sz="6500" b="1" dirty="0">
              <a:solidFill>
                <a:srgbClr val="A365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E2444094-CC8D-4701-8DC0-3BDDCE43C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35" y="252919"/>
            <a:ext cx="1809294" cy="26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708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9675E110-23E0-4D1C-BF2E-F4A675D89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407" b="27543"/>
          <a:stretch/>
        </p:blipFill>
        <p:spPr bwMode="auto">
          <a:xfrm>
            <a:off x="-17379" y="-34603"/>
            <a:ext cx="12191999" cy="68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925E7DD6-5525-4201-A45E-8014DA4B8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11956"/>
          <a:stretch/>
        </p:blipFill>
        <p:spPr bwMode="auto">
          <a:xfrm>
            <a:off x="8927547" y="5115982"/>
            <a:ext cx="3247073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35CA881A-AC95-4BC8-9427-C65936DA48F2}"/>
              </a:ext>
            </a:extLst>
          </p:cNvPr>
          <p:cNvSpPr txBox="1">
            <a:spLocks/>
          </p:cNvSpPr>
          <p:nvPr/>
        </p:nvSpPr>
        <p:spPr>
          <a:xfrm>
            <a:off x="1577363" y="176247"/>
            <a:ext cx="9435548" cy="694792"/>
          </a:xfrm>
          <a:prstGeom prst="rect">
            <a:avLst/>
          </a:prstGeom>
          <a:noFill/>
          <a:effectLst>
            <a:outerShdw blurRad="50800" dist="2540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F8A2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000" b="1" dirty="0">
                <a:solidFill>
                  <a:srgbClr val="4CC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40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rgbClr val="72C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F25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6FB9913E-0052-42EF-8A2C-A567BEFEFE22}"/>
              </a:ext>
            </a:extLst>
          </p:cNvPr>
          <p:cNvSpPr txBox="1">
            <a:spLocks/>
          </p:cNvSpPr>
          <p:nvPr/>
        </p:nvSpPr>
        <p:spPr>
          <a:xfrm>
            <a:off x="573590" y="827678"/>
            <a:ext cx="11010059" cy="49426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2300" dirty="0">
                <a:solidFill>
                  <a:schemeClr val="bg1"/>
                </a:solidFill>
              </a:rPr>
              <a:t>Second, the traditional approach to the teaching of culture also ignores the </a:t>
            </a:r>
            <a:r>
              <a:rPr lang="en-US" sz="2300" b="1" dirty="0">
                <a:solidFill>
                  <a:srgbClr val="FFFF00"/>
                </a:solidFill>
              </a:rPr>
              <a:t>rich diversity of world views </a:t>
            </a:r>
            <a:r>
              <a:rPr lang="en-US" sz="2300" dirty="0">
                <a:solidFill>
                  <a:schemeClr val="bg1"/>
                </a:solidFill>
              </a:rPr>
              <a:t>that learners bring with them to the language classroom. That is, even if a group of learners, as in most educational contexts, appear to belong to a seemingly homogeneous national or linguistic entity, their </a:t>
            </a:r>
            <a:r>
              <a:rPr lang="en-US" sz="2300" b="1" dirty="0">
                <a:solidFill>
                  <a:srgbClr val="FFFF00"/>
                </a:solidFill>
              </a:rPr>
              <a:t>life values, life choices</a:t>
            </a:r>
            <a:r>
              <a:rPr lang="en-US" sz="2300" dirty="0">
                <a:solidFill>
                  <a:schemeClr val="bg1"/>
                </a:solidFill>
              </a:rPr>
              <a:t>, </a:t>
            </a:r>
            <a:r>
              <a:rPr lang="en-US" sz="2300" b="1" dirty="0">
                <a:solidFill>
                  <a:srgbClr val="FFFF00"/>
                </a:solidFill>
              </a:rPr>
              <a:t>life-styles,</a:t>
            </a:r>
            <a:r>
              <a:rPr lang="en-US" sz="2300" dirty="0">
                <a:solidFill>
                  <a:schemeClr val="bg1"/>
                </a:solidFill>
              </a:rPr>
              <a:t> and, therefore, their </a:t>
            </a:r>
            <a:r>
              <a:rPr lang="en-US" sz="2300" b="1" dirty="0">
                <a:solidFill>
                  <a:srgbClr val="FFFF00"/>
                </a:solidFill>
              </a:rPr>
              <a:t>world view</a:t>
            </a:r>
            <a:r>
              <a:rPr lang="en-US" sz="2300" dirty="0">
                <a:solidFill>
                  <a:schemeClr val="bg1"/>
                </a:solidFill>
              </a:rPr>
              <a:t> may significantly </a:t>
            </a:r>
            <a:r>
              <a:rPr lang="en-US" sz="2300" b="1" dirty="0">
                <a:solidFill>
                  <a:srgbClr val="FFFF00"/>
                </a:solidFill>
              </a:rPr>
              <a:t>vary</a:t>
            </a:r>
            <a:r>
              <a:rPr lang="en-US" sz="2300" dirty="0">
                <a:solidFill>
                  <a:schemeClr val="bg1"/>
                </a:solidFill>
              </a:rPr>
              <a:t>. In that sense, most classes are not monocultural cocoons but rather are </a:t>
            </a:r>
            <a:r>
              <a:rPr lang="en-US" sz="2300" b="1" dirty="0">
                <a:solidFill>
                  <a:srgbClr val="FFFF00"/>
                </a:solidFill>
              </a:rPr>
              <a:t>multicultural mosaics</a:t>
            </a:r>
            <a:r>
              <a:rPr lang="en-US" sz="2300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sz="2300" dirty="0">
              <a:solidFill>
                <a:schemeClr val="bg1"/>
              </a:solidFill>
            </a:endParaRPr>
          </a:p>
          <a:p>
            <a:pPr algn="just"/>
            <a:r>
              <a:rPr lang="en-US" sz="2300" dirty="0">
                <a:solidFill>
                  <a:schemeClr val="bg1"/>
                </a:solidFill>
              </a:rPr>
              <a:t>Robinson (1985) talks about what she calls “cultural versatility,” which implies “</a:t>
            </a:r>
            <a:r>
              <a:rPr lang="en-US" sz="2300" b="1" dirty="0">
                <a:solidFill>
                  <a:srgbClr val="FFFF00"/>
                </a:solidFill>
              </a:rPr>
              <a:t>expanding</a:t>
            </a:r>
            <a:r>
              <a:rPr lang="en-US" sz="2300" dirty="0">
                <a:solidFill>
                  <a:schemeClr val="bg1"/>
                </a:solidFill>
              </a:rPr>
              <a:t> one’s repertoire of experiences and behaviors, not </a:t>
            </a:r>
            <a:r>
              <a:rPr lang="en-US" sz="2300" b="1" dirty="0">
                <a:solidFill>
                  <a:srgbClr val="FFFF00"/>
                </a:solidFill>
              </a:rPr>
              <a:t>subtracting</a:t>
            </a:r>
            <a:r>
              <a:rPr lang="en-US" sz="2300" dirty="0">
                <a:solidFill>
                  <a:schemeClr val="bg1"/>
                </a:solidFill>
              </a:rPr>
              <a:t> anything” (1985, p. 101). When people expand their cultural repertoire, they “would </a:t>
            </a:r>
            <a:r>
              <a:rPr lang="en-US" sz="2300" b="1" dirty="0">
                <a:solidFill>
                  <a:srgbClr val="FFFF00"/>
                </a:solidFill>
              </a:rPr>
              <a:t>become a little bit of ‘other,’ </a:t>
            </a:r>
            <a:r>
              <a:rPr lang="en-US" sz="2300" dirty="0">
                <a:solidFill>
                  <a:schemeClr val="bg1"/>
                </a:solidFill>
              </a:rPr>
              <a:t>and would have a degree of </a:t>
            </a:r>
            <a:r>
              <a:rPr lang="en-US" sz="2300" b="1" dirty="0">
                <a:solidFill>
                  <a:srgbClr val="FFFF00"/>
                </a:solidFill>
              </a:rPr>
              <a:t>psychological match </a:t>
            </a:r>
            <a:r>
              <a:rPr lang="en-US" sz="2300" dirty="0">
                <a:solidFill>
                  <a:schemeClr val="bg1"/>
                </a:solidFill>
              </a:rPr>
              <a:t>with more people” (p. 101).</a:t>
            </a:r>
          </a:p>
          <a:p>
            <a:pPr algn="just"/>
            <a:endParaRPr lang="en-US" sz="2300" dirty="0">
              <a:solidFill>
                <a:schemeClr val="bg1"/>
              </a:solidFill>
            </a:endParaRPr>
          </a:p>
          <a:p>
            <a:pPr algn="just"/>
            <a:endParaRPr lang="en-US" sz="2300" dirty="0">
              <a:solidFill>
                <a:schemeClr val="bg1"/>
              </a:solidFill>
            </a:endParaRPr>
          </a:p>
          <a:p>
            <a:pPr algn="just"/>
            <a:endParaRPr lang="en-US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1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9675E110-23E0-4D1C-BF2E-F4A675D89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407" b="27543"/>
          <a:stretch/>
        </p:blipFill>
        <p:spPr bwMode="auto">
          <a:xfrm>
            <a:off x="-17379" y="-34603"/>
            <a:ext cx="12191999" cy="68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925E7DD6-5525-4201-A45E-8014DA4B8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11956"/>
          <a:stretch/>
        </p:blipFill>
        <p:spPr bwMode="auto">
          <a:xfrm>
            <a:off x="8927547" y="5115982"/>
            <a:ext cx="3247073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35CA881A-AC95-4BC8-9427-C65936DA48F2}"/>
              </a:ext>
            </a:extLst>
          </p:cNvPr>
          <p:cNvSpPr txBox="1">
            <a:spLocks/>
          </p:cNvSpPr>
          <p:nvPr/>
        </p:nvSpPr>
        <p:spPr>
          <a:xfrm>
            <a:off x="1577363" y="176247"/>
            <a:ext cx="9435548" cy="694792"/>
          </a:xfrm>
          <a:prstGeom prst="rect">
            <a:avLst/>
          </a:prstGeom>
          <a:noFill/>
          <a:effectLst>
            <a:outerShdw blurRad="50800" dist="2540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F8A2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000" b="1" dirty="0">
                <a:solidFill>
                  <a:srgbClr val="4CC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40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rgbClr val="72C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F25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6FB9913E-0052-42EF-8A2C-A567BEFEFE22}"/>
              </a:ext>
            </a:extLst>
          </p:cNvPr>
          <p:cNvSpPr txBox="1">
            <a:spLocks/>
          </p:cNvSpPr>
          <p:nvPr/>
        </p:nvSpPr>
        <p:spPr>
          <a:xfrm>
            <a:off x="573590" y="921486"/>
            <a:ext cx="11010059" cy="49426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2500" dirty="0">
                <a:solidFill>
                  <a:schemeClr val="bg1"/>
                </a:solidFill>
              </a:rPr>
              <a:t>Robinson (1991) develops a theory of second culture acquisition as the integration of home and target culture in a synthesis she refers to as the </a:t>
            </a:r>
            <a:r>
              <a:rPr lang="en-US" sz="2500" b="1" i="1" dirty="0">
                <a:solidFill>
                  <a:srgbClr val="FFFF00"/>
                </a:solidFill>
              </a:rPr>
              <a:t>Color Purple</a:t>
            </a:r>
            <a:r>
              <a:rPr lang="en-US" sz="2500" dirty="0">
                <a:solidFill>
                  <a:schemeClr val="bg1"/>
                </a:solidFill>
              </a:rPr>
              <a:t>. Her Color Purple is a </a:t>
            </a:r>
            <a:r>
              <a:rPr lang="en-US" sz="2500" b="1" dirty="0">
                <a:solidFill>
                  <a:srgbClr val="FFFF00"/>
                </a:solidFill>
              </a:rPr>
              <a:t>productive, cognitive, perceptual, and affective space</a:t>
            </a:r>
            <a:r>
              <a:rPr lang="en-US" sz="2500" dirty="0">
                <a:solidFill>
                  <a:schemeClr val="bg1"/>
                </a:solidFill>
              </a:rPr>
              <a:t> that results from </a:t>
            </a:r>
            <a:r>
              <a:rPr lang="en-US" sz="2500" b="1" dirty="0">
                <a:solidFill>
                  <a:srgbClr val="FFFF00"/>
                </a:solidFill>
              </a:rPr>
              <a:t>meaningful cross-cultural contact</a:t>
            </a:r>
            <a:r>
              <a:rPr lang="en-US" sz="2500" dirty="0">
                <a:solidFill>
                  <a:schemeClr val="bg1"/>
                </a:solidFill>
              </a:rPr>
              <a:t>. </a:t>
            </a:r>
          </a:p>
          <a:p>
            <a:pPr algn="just"/>
            <a:endParaRPr lang="en-US" sz="2500" dirty="0">
              <a:solidFill>
                <a:schemeClr val="bg1"/>
              </a:solidFill>
            </a:endParaRPr>
          </a:p>
          <a:p>
            <a:pPr algn="just"/>
            <a:r>
              <a:rPr lang="en-US" sz="2500" dirty="0">
                <a:solidFill>
                  <a:schemeClr val="bg1"/>
                </a:solidFill>
              </a:rPr>
              <a:t>It is created when one becomes </a:t>
            </a:r>
            <a:r>
              <a:rPr lang="en-US" sz="2500" b="1" dirty="0">
                <a:solidFill>
                  <a:srgbClr val="FFFF00"/>
                </a:solidFill>
              </a:rPr>
              <a:t>aware </a:t>
            </a:r>
            <a:r>
              <a:rPr lang="en-US" sz="2500" dirty="0">
                <a:solidFill>
                  <a:schemeClr val="bg1"/>
                </a:solidFill>
              </a:rPr>
              <a:t>of one’s own cultural lens (i.e., </a:t>
            </a:r>
            <a:r>
              <a:rPr lang="en-US" sz="2500" b="1" dirty="0">
                <a:solidFill>
                  <a:srgbClr val="FFFF00"/>
                </a:solidFill>
              </a:rPr>
              <a:t>blue</a:t>
            </a:r>
            <a:r>
              <a:rPr lang="en-US" sz="2500" dirty="0">
                <a:solidFill>
                  <a:schemeClr val="bg1"/>
                </a:solidFill>
              </a:rPr>
              <a:t>) and when one </a:t>
            </a:r>
            <a:r>
              <a:rPr lang="en-US" sz="2500" b="1" dirty="0">
                <a:solidFill>
                  <a:srgbClr val="FFFF00"/>
                </a:solidFill>
              </a:rPr>
              <a:t>recognizes</a:t>
            </a:r>
            <a:r>
              <a:rPr lang="en-US" sz="2500" dirty="0">
                <a:solidFill>
                  <a:schemeClr val="bg1"/>
                </a:solidFill>
              </a:rPr>
              <a:t> that a person from another culture has a different lens (i.e., </a:t>
            </a:r>
            <a:r>
              <a:rPr lang="en-US" sz="2500" b="1" dirty="0">
                <a:solidFill>
                  <a:srgbClr val="FFFF00"/>
                </a:solidFill>
              </a:rPr>
              <a:t>red</a:t>
            </a:r>
            <a:r>
              <a:rPr lang="en-US" sz="2500" dirty="0">
                <a:solidFill>
                  <a:schemeClr val="bg1"/>
                </a:solidFill>
              </a:rPr>
              <a:t>). </a:t>
            </a:r>
            <a:r>
              <a:rPr lang="en-US" sz="2500" b="1" dirty="0">
                <a:solidFill>
                  <a:srgbClr val="FFFF00"/>
                </a:solidFill>
              </a:rPr>
              <a:t>Neither person can escape </a:t>
            </a:r>
            <a:r>
              <a:rPr lang="en-US" sz="2500" dirty="0">
                <a:solidFill>
                  <a:schemeClr val="bg1"/>
                </a:solidFill>
              </a:rPr>
              <a:t>his or her own cultural lens, but each can choose to </a:t>
            </a:r>
            <a:r>
              <a:rPr lang="en-US" sz="2500" b="1" dirty="0">
                <a:solidFill>
                  <a:srgbClr val="FFFF00"/>
                </a:solidFill>
              </a:rPr>
              <a:t>overlap lenses </a:t>
            </a:r>
            <a:r>
              <a:rPr lang="en-US" sz="2500" dirty="0">
                <a:solidFill>
                  <a:schemeClr val="bg1"/>
                </a:solidFill>
              </a:rPr>
              <a:t>(i.e., purple) in order to </a:t>
            </a:r>
            <a:r>
              <a:rPr lang="en-US" sz="2500" b="1" dirty="0">
                <a:solidFill>
                  <a:srgbClr val="FFFF00"/>
                </a:solidFill>
              </a:rPr>
              <a:t>understand better the other’s perspectives and arrive at shared meaning</a:t>
            </a:r>
            <a:r>
              <a:rPr lang="en-US" sz="2500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sz="2500" dirty="0">
              <a:solidFill>
                <a:schemeClr val="bg1"/>
              </a:solidFill>
            </a:endParaRPr>
          </a:p>
          <a:p>
            <a:pPr algn="just"/>
            <a:endParaRPr lang="en-US" sz="2500" dirty="0">
              <a:solidFill>
                <a:schemeClr val="bg1"/>
              </a:solidFill>
            </a:endParaRPr>
          </a:p>
          <a:p>
            <a:pPr algn="just"/>
            <a:endParaRPr lang="en-US" sz="2500" dirty="0">
              <a:solidFill>
                <a:schemeClr val="bg1"/>
              </a:solidFill>
            </a:endParaRPr>
          </a:p>
          <a:p>
            <a:pPr algn="just"/>
            <a:endParaRPr lang="en-US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86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9675E110-23E0-4D1C-BF2E-F4A675D89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407" b="27543"/>
          <a:stretch/>
        </p:blipFill>
        <p:spPr bwMode="auto">
          <a:xfrm>
            <a:off x="-17379" y="-8099"/>
            <a:ext cx="12191999" cy="68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925E7DD6-5525-4201-A45E-8014DA4B8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11956"/>
          <a:stretch/>
        </p:blipFill>
        <p:spPr bwMode="auto">
          <a:xfrm>
            <a:off x="8927547" y="5115982"/>
            <a:ext cx="3247073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2">
            <a:extLst>
              <a:ext uri="{FF2B5EF4-FFF2-40B4-BE49-F238E27FC236}">
                <a16:creationId xmlns:a16="http://schemas.microsoft.com/office/drawing/2014/main" id="{D1FE3E64-150C-4D9B-898F-E51A7944B03A}"/>
              </a:ext>
            </a:extLst>
          </p:cNvPr>
          <p:cNvSpPr txBox="1">
            <a:spLocks/>
          </p:cNvSpPr>
          <p:nvPr/>
        </p:nvSpPr>
        <p:spPr>
          <a:xfrm>
            <a:off x="6771861" y="99876"/>
            <a:ext cx="5181600" cy="1403733"/>
          </a:xfrm>
          <a:prstGeom prst="rect">
            <a:avLst/>
          </a:prstGeom>
          <a:noFill/>
          <a:effectLst>
            <a:outerShdw blurRad="50800" dist="2540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F8A2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000" b="1" dirty="0">
                <a:solidFill>
                  <a:srgbClr val="4CC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40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pt-B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rgbClr val="72C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F25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360FDB5-4BFD-468E-B26C-CD5EB35E7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" y="2209803"/>
            <a:ext cx="4613251" cy="4634943"/>
          </a:xfrm>
          <a:prstGeom prst="rect">
            <a:avLst/>
          </a:prstGeom>
        </p:spPr>
      </p:pic>
      <p:pic>
        <p:nvPicPr>
          <p:cNvPr id="7" name="Picture 4" descr="3D Óculos PNG - Imagens Óculos PNG para baixar grátis">
            <a:extLst>
              <a:ext uri="{FF2B5EF4-FFF2-40B4-BE49-F238E27FC236}">
                <a16:creationId xmlns:a16="http://schemas.microsoft.com/office/drawing/2014/main" id="{D8AC2882-0DED-496D-9C87-7E9382C5D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5018">
            <a:off x="4855886" y="1098945"/>
            <a:ext cx="7473050" cy="331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2">
            <a:extLst>
              <a:ext uri="{FF2B5EF4-FFF2-40B4-BE49-F238E27FC236}">
                <a16:creationId xmlns:a16="http://schemas.microsoft.com/office/drawing/2014/main" id="{336A1700-9830-4433-B130-36C2023BC043}"/>
              </a:ext>
            </a:extLst>
          </p:cNvPr>
          <p:cNvSpPr txBox="1">
            <a:spLocks/>
          </p:cNvSpPr>
          <p:nvPr/>
        </p:nvSpPr>
        <p:spPr>
          <a:xfrm rot="939650">
            <a:off x="5748031" y="2119705"/>
            <a:ext cx="2234109" cy="11116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culture</a:t>
            </a:r>
          </a:p>
          <a:p>
            <a:pPr algn="ctr"/>
            <a:endParaRPr lang="en-US" sz="3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ítulo 2">
            <a:extLst>
              <a:ext uri="{FF2B5EF4-FFF2-40B4-BE49-F238E27FC236}">
                <a16:creationId xmlns:a16="http://schemas.microsoft.com/office/drawing/2014/main" id="{7FFE0ECA-99C3-466D-B093-1513D2F86770}"/>
              </a:ext>
            </a:extLst>
          </p:cNvPr>
          <p:cNvSpPr txBox="1">
            <a:spLocks/>
          </p:cNvSpPr>
          <p:nvPr/>
        </p:nvSpPr>
        <p:spPr>
          <a:xfrm rot="901608">
            <a:off x="8717006" y="2755209"/>
            <a:ext cx="2494573" cy="1141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other’s culture</a:t>
            </a:r>
          </a:p>
          <a:p>
            <a:pPr algn="ctr"/>
            <a:endParaRPr lang="en-US" sz="3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8" name="Picture 10" descr="Idea Enlightenment Light Bulb - Free vector graphic on Pixabay">
            <a:extLst>
              <a:ext uri="{FF2B5EF4-FFF2-40B4-BE49-F238E27FC236}">
                <a16:creationId xmlns:a16="http://schemas.microsoft.com/office/drawing/2014/main" id="{1BDE1598-5567-4200-A579-EB19FF0DF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86746">
            <a:off x="2190604" y="72079"/>
            <a:ext cx="1742077" cy="195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22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9675E110-23E0-4D1C-BF2E-F4A675D89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407" b="27543"/>
          <a:stretch/>
        </p:blipFill>
        <p:spPr bwMode="auto">
          <a:xfrm>
            <a:off x="-17379" y="5153"/>
            <a:ext cx="12191999" cy="68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925E7DD6-5525-4201-A45E-8014DA4B8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11956"/>
          <a:stretch/>
        </p:blipFill>
        <p:spPr bwMode="auto">
          <a:xfrm>
            <a:off x="8927547" y="5115982"/>
            <a:ext cx="3247073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35CA881A-AC95-4BC8-9427-C65936DA48F2}"/>
              </a:ext>
            </a:extLst>
          </p:cNvPr>
          <p:cNvSpPr txBox="1">
            <a:spLocks/>
          </p:cNvSpPr>
          <p:nvPr/>
        </p:nvSpPr>
        <p:spPr>
          <a:xfrm>
            <a:off x="1550859" y="436201"/>
            <a:ext cx="9435548" cy="694792"/>
          </a:xfrm>
          <a:prstGeom prst="rect">
            <a:avLst/>
          </a:prstGeom>
          <a:noFill/>
          <a:effectLst>
            <a:outerShdw blurRad="50800" dist="2540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F8A2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000" b="1" dirty="0">
                <a:solidFill>
                  <a:srgbClr val="4CC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40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rgbClr val="72C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F25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6FB9913E-0052-42EF-8A2C-A567BEFEFE22}"/>
              </a:ext>
            </a:extLst>
          </p:cNvPr>
          <p:cNvSpPr txBox="1">
            <a:spLocks/>
          </p:cNvSpPr>
          <p:nvPr/>
        </p:nvSpPr>
        <p:spPr>
          <a:xfrm>
            <a:off x="573590" y="1342849"/>
            <a:ext cx="11010059" cy="49426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2400" dirty="0">
                <a:solidFill>
                  <a:schemeClr val="bg1"/>
                </a:solidFill>
              </a:rPr>
              <a:t>Claire </a:t>
            </a:r>
            <a:r>
              <a:rPr lang="en-US" sz="2400" dirty="0" err="1">
                <a:solidFill>
                  <a:schemeClr val="bg1"/>
                </a:solidFill>
              </a:rPr>
              <a:t>Kramsch</a:t>
            </a:r>
            <a:r>
              <a:rPr lang="en-US" sz="2400" dirty="0">
                <a:solidFill>
                  <a:schemeClr val="bg1"/>
                </a:solidFill>
              </a:rPr>
              <a:t> (1993) […] L2 classroom as a site of </a:t>
            </a:r>
            <a:r>
              <a:rPr lang="en-US" sz="2400" b="1" dirty="0">
                <a:solidFill>
                  <a:srgbClr val="FFFF00"/>
                </a:solidFill>
              </a:rPr>
              <a:t>struggle</a:t>
            </a:r>
            <a:r>
              <a:rPr lang="en-US" sz="2400" dirty="0">
                <a:solidFill>
                  <a:schemeClr val="bg1"/>
                </a:solidFill>
              </a:rPr>
              <a:t> between the learners’ meanings and those of native speakers […] “from the </a:t>
            </a:r>
            <a:r>
              <a:rPr lang="en-US" sz="2400" b="1" dirty="0">
                <a:solidFill>
                  <a:srgbClr val="FFFF00"/>
                </a:solidFill>
              </a:rPr>
              <a:t>clash</a:t>
            </a:r>
            <a:r>
              <a:rPr lang="en-US" sz="2400" dirty="0">
                <a:solidFill>
                  <a:schemeClr val="bg1"/>
                </a:solidFill>
              </a:rPr>
              <a:t> between the familiar meanings of the native culture and the </a:t>
            </a:r>
            <a:r>
              <a:rPr lang="en-US" sz="2400" b="1" dirty="0">
                <a:solidFill>
                  <a:srgbClr val="FFFF00"/>
                </a:solidFill>
              </a:rPr>
              <a:t>unexpected meanings </a:t>
            </a:r>
            <a:r>
              <a:rPr lang="en-US" sz="2400" dirty="0">
                <a:solidFill>
                  <a:schemeClr val="bg1"/>
                </a:solidFill>
              </a:rPr>
              <a:t>of the target culture, meanings that were taken for granted are suddenly </a:t>
            </a:r>
            <a:r>
              <a:rPr lang="en-US" sz="2400" b="1" dirty="0">
                <a:solidFill>
                  <a:srgbClr val="FFFF00"/>
                </a:solidFill>
              </a:rPr>
              <a:t>questioned, challenged, problematized</a:t>
            </a:r>
            <a:r>
              <a:rPr lang="en-US" sz="2400" dirty="0">
                <a:solidFill>
                  <a:schemeClr val="bg1"/>
                </a:solidFill>
              </a:rPr>
              <a:t>” (p. 238)</a:t>
            </a: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Without seeking to blur the cultural boundaries between two different cultural communities, </a:t>
            </a:r>
            <a:r>
              <a:rPr lang="en-US" sz="2400" dirty="0" err="1">
                <a:solidFill>
                  <a:schemeClr val="bg1"/>
                </a:solidFill>
              </a:rPr>
              <a:t>Kramsch</a:t>
            </a:r>
            <a:r>
              <a:rPr lang="en-US" sz="2400" dirty="0">
                <a:solidFill>
                  <a:schemeClr val="bg1"/>
                </a:solidFill>
              </a:rPr>
              <a:t> would like teachers and learners to create what she calls </a:t>
            </a:r>
            <a:r>
              <a:rPr lang="en-US" sz="2400" b="1" dirty="0">
                <a:solidFill>
                  <a:srgbClr val="FFFF00"/>
                </a:solidFill>
              </a:rPr>
              <a:t>“a third culture” </a:t>
            </a:r>
            <a:r>
              <a:rPr lang="en-US" sz="2400" dirty="0">
                <a:solidFill>
                  <a:schemeClr val="bg1"/>
                </a:solidFill>
              </a:rPr>
              <a:t>in the </a:t>
            </a:r>
            <a:r>
              <a:rPr lang="en-US" sz="2400" b="1" dirty="0">
                <a:solidFill>
                  <a:srgbClr val="FFFF00"/>
                </a:solidFill>
              </a:rPr>
              <a:t>L2 classroom</a:t>
            </a:r>
            <a:r>
              <a:rPr lang="en-US" sz="2400" dirty="0">
                <a:solidFill>
                  <a:schemeClr val="bg1"/>
                </a:solidFill>
              </a:rPr>
              <a:t>. She describes the third culture as </a:t>
            </a:r>
            <a:r>
              <a:rPr lang="en-US" sz="2400" b="1" dirty="0">
                <a:solidFill>
                  <a:srgbClr val="FFFF00"/>
                </a:solidFill>
              </a:rPr>
              <a:t>a conceptual space </a:t>
            </a:r>
            <a:r>
              <a:rPr lang="en-US" sz="2400" dirty="0">
                <a:solidFill>
                  <a:schemeClr val="bg1"/>
                </a:solidFill>
              </a:rPr>
              <a:t>that recognizes the L2 classroom as the site </a:t>
            </a:r>
            <a:r>
              <a:rPr lang="en-US" sz="2400" b="1" dirty="0">
                <a:solidFill>
                  <a:srgbClr val="FFFF00"/>
                </a:solidFill>
              </a:rPr>
              <a:t>of intersection of multiple worlds </a:t>
            </a:r>
            <a:r>
              <a:rPr lang="en-US" sz="2400" dirty="0">
                <a:solidFill>
                  <a:schemeClr val="bg1"/>
                </a:solidFill>
              </a:rPr>
              <a:t>of discourse.</a:t>
            </a: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83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9675E110-23E0-4D1C-BF2E-F4A675D89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407" b="27543"/>
          <a:stretch/>
        </p:blipFill>
        <p:spPr bwMode="auto">
          <a:xfrm>
            <a:off x="-17379" y="-8099"/>
            <a:ext cx="12191999" cy="68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925E7DD6-5525-4201-A45E-8014DA4B8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11956"/>
          <a:stretch/>
        </p:blipFill>
        <p:spPr bwMode="auto">
          <a:xfrm>
            <a:off x="8927547" y="5115982"/>
            <a:ext cx="3247073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5B0FFD3A-A0BF-4934-80AB-1D7713DACC3A}"/>
              </a:ext>
            </a:extLst>
          </p:cNvPr>
          <p:cNvSpPr txBox="1">
            <a:spLocks/>
          </p:cNvSpPr>
          <p:nvPr/>
        </p:nvSpPr>
        <p:spPr>
          <a:xfrm>
            <a:off x="265503" y="531754"/>
            <a:ext cx="5340626" cy="10844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CULTURE – L2 CLASSROOM</a:t>
            </a:r>
          </a:p>
          <a:p>
            <a:pPr algn="ctr"/>
            <a:endParaRPr lang="en-US" sz="3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Acceptance And Inclusion Of Children With Disabilities - Library ...">
            <a:extLst>
              <a:ext uri="{FF2B5EF4-FFF2-40B4-BE49-F238E27FC236}">
                <a16:creationId xmlns:a16="http://schemas.microsoft.com/office/drawing/2014/main" id="{8079DBE3-1142-4DAB-A371-1F91138E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363" y="871039"/>
            <a:ext cx="7708637" cy="516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ítulo 2">
            <a:extLst>
              <a:ext uri="{FF2B5EF4-FFF2-40B4-BE49-F238E27FC236}">
                <a16:creationId xmlns:a16="http://schemas.microsoft.com/office/drawing/2014/main" id="{BA15A0F7-9912-4E1F-927D-0E7672512B21}"/>
              </a:ext>
            </a:extLst>
          </p:cNvPr>
          <p:cNvSpPr txBox="1">
            <a:spLocks/>
          </p:cNvSpPr>
          <p:nvPr/>
        </p:nvSpPr>
        <p:spPr>
          <a:xfrm>
            <a:off x="5738191" y="220046"/>
            <a:ext cx="6162261" cy="650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4500" b="1" dirty="0">
                <a:solidFill>
                  <a:srgbClr val="F25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4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4500" b="1" dirty="0">
                <a:solidFill>
                  <a:srgbClr val="72C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4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45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45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4500" b="1" dirty="0">
                <a:solidFill>
                  <a:srgbClr val="4CC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</a:t>
            </a:r>
            <a:r>
              <a:rPr lang="en-US" sz="45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45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4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500" b="1" dirty="0">
                <a:solidFill>
                  <a:srgbClr val="F25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45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algn="r"/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6" descr="Acceptance And Inclusion Of Children With Disabilities - Library ...">
            <a:extLst>
              <a:ext uri="{FF2B5EF4-FFF2-40B4-BE49-F238E27FC236}">
                <a16:creationId xmlns:a16="http://schemas.microsoft.com/office/drawing/2014/main" id="{802EED90-9DE7-448D-A786-BDACC20372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85"/>
          <a:stretch/>
        </p:blipFill>
        <p:spPr bwMode="auto">
          <a:xfrm rot="10800000">
            <a:off x="1957928" y="1082470"/>
            <a:ext cx="1155709" cy="531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Acceptance And Inclusion Of Children With Disabilities - Library ...">
            <a:extLst>
              <a:ext uri="{FF2B5EF4-FFF2-40B4-BE49-F238E27FC236}">
                <a16:creationId xmlns:a16="http://schemas.microsoft.com/office/drawing/2014/main" id="{A98E4AA9-0BEE-4EC7-9DA7-CB76C7D71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85"/>
          <a:stretch/>
        </p:blipFill>
        <p:spPr bwMode="auto">
          <a:xfrm>
            <a:off x="808386" y="849801"/>
            <a:ext cx="1155710" cy="516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ransparent Purple Deco Butterfly PNG Art | Gallery Yopriceville ...">
            <a:extLst>
              <a:ext uri="{FF2B5EF4-FFF2-40B4-BE49-F238E27FC236}">
                <a16:creationId xmlns:a16="http://schemas.microsoft.com/office/drawing/2014/main" id="{FDD78B77-31F7-4782-9305-8453852E3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6094">
            <a:off x="876073" y="369898"/>
            <a:ext cx="5495974" cy="6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Acceptance And Inclusion Of Children With Disabilities - Library ...">
            <a:extLst>
              <a:ext uri="{FF2B5EF4-FFF2-40B4-BE49-F238E27FC236}">
                <a16:creationId xmlns:a16="http://schemas.microsoft.com/office/drawing/2014/main" id="{620855B0-22A6-4FB4-92EC-A8EF4FA32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87"/>
          <a:stretch/>
        </p:blipFill>
        <p:spPr bwMode="auto">
          <a:xfrm rot="10800000">
            <a:off x="-17381" y="1122225"/>
            <a:ext cx="781877" cy="516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36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9675E110-23E0-4D1C-BF2E-F4A675D89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407" b="27543"/>
          <a:stretch/>
        </p:blipFill>
        <p:spPr bwMode="auto">
          <a:xfrm>
            <a:off x="-17379" y="5153"/>
            <a:ext cx="12191999" cy="68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925E7DD6-5525-4201-A45E-8014DA4B8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11956"/>
          <a:stretch/>
        </p:blipFill>
        <p:spPr bwMode="auto">
          <a:xfrm>
            <a:off x="8927547" y="5115982"/>
            <a:ext cx="3247073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35CA881A-AC95-4BC8-9427-C65936DA48F2}"/>
              </a:ext>
            </a:extLst>
          </p:cNvPr>
          <p:cNvSpPr txBox="1">
            <a:spLocks/>
          </p:cNvSpPr>
          <p:nvPr/>
        </p:nvSpPr>
        <p:spPr>
          <a:xfrm>
            <a:off x="1550859" y="334100"/>
            <a:ext cx="9435548" cy="694792"/>
          </a:xfrm>
          <a:prstGeom prst="rect">
            <a:avLst/>
          </a:prstGeom>
          <a:noFill/>
          <a:effectLst>
            <a:outerShdw blurRad="50800" dist="2540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sz="4000" b="1" dirty="0">
                <a:solidFill>
                  <a:srgbClr val="F8A2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000" b="1" dirty="0">
                <a:solidFill>
                  <a:srgbClr val="4CC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</a:t>
            </a:r>
            <a:r>
              <a:rPr lang="pt-BR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rgbClr val="72C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rgbClr val="72C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F25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6FB9913E-0052-42EF-8A2C-A567BEFEFE22}"/>
              </a:ext>
            </a:extLst>
          </p:cNvPr>
          <p:cNvSpPr txBox="1">
            <a:spLocks/>
          </p:cNvSpPr>
          <p:nvPr/>
        </p:nvSpPr>
        <p:spPr>
          <a:xfrm>
            <a:off x="556279" y="1192297"/>
            <a:ext cx="10655372" cy="49426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2500" dirty="0">
                <a:solidFill>
                  <a:schemeClr val="bg1"/>
                </a:solidFill>
              </a:rPr>
              <a:t>As I see it, the development of critical cultural consciousness requires the recognition of a simple truth: there is no one culture that embodies all and only </a:t>
            </a:r>
            <a:r>
              <a:rPr lang="en-US" sz="2500" b="1" dirty="0">
                <a:solidFill>
                  <a:srgbClr val="FFFF00"/>
                </a:solidFill>
              </a:rPr>
              <a:t>the best </a:t>
            </a:r>
            <a:r>
              <a:rPr lang="en-US" sz="2500" dirty="0">
                <a:solidFill>
                  <a:schemeClr val="bg1"/>
                </a:solidFill>
              </a:rPr>
              <a:t>of human experience; and, there is no one culture that embodies all and only </a:t>
            </a:r>
            <a:r>
              <a:rPr lang="en-US" sz="2500" b="1" dirty="0">
                <a:solidFill>
                  <a:srgbClr val="FFFF00"/>
                </a:solidFill>
              </a:rPr>
              <a:t>the worst </a:t>
            </a:r>
            <a:r>
              <a:rPr lang="en-US" sz="2500" dirty="0">
                <a:solidFill>
                  <a:schemeClr val="bg1"/>
                </a:solidFill>
              </a:rPr>
              <a:t>of human experience. Every cultural community has </a:t>
            </a:r>
            <a:r>
              <a:rPr lang="en-US" sz="2500" b="1" dirty="0">
                <a:solidFill>
                  <a:srgbClr val="FFFF00"/>
                </a:solidFill>
              </a:rPr>
              <a:t>virtues</a:t>
            </a:r>
            <a:r>
              <a:rPr lang="en-US" sz="2500" dirty="0">
                <a:solidFill>
                  <a:schemeClr val="bg1"/>
                </a:solidFill>
              </a:rPr>
              <a:t> to be proud of, and every cultural community has </a:t>
            </a:r>
            <a:r>
              <a:rPr lang="en-US" sz="2500" b="1" dirty="0">
                <a:solidFill>
                  <a:srgbClr val="FFFF00"/>
                </a:solidFill>
              </a:rPr>
              <a:t>vices</a:t>
            </a:r>
            <a:r>
              <a:rPr lang="en-US" sz="2500" dirty="0">
                <a:solidFill>
                  <a:schemeClr val="bg1"/>
                </a:solidFill>
              </a:rPr>
              <a:t> to be ashamed of. Developing </a:t>
            </a:r>
            <a:r>
              <a:rPr lang="en-US" sz="2500" b="1" dirty="0">
                <a:solidFill>
                  <a:srgbClr val="FFFF00"/>
                </a:solidFill>
              </a:rPr>
              <a:t>critical cultural consciousness </a:t>
            </a:r>
            <a:r>
              <a:rPr lang="en-US" sz="2500" dirty="0">
                <a:solidFill>
                  <a:schemeClr val="bg1"/>
                </a:solidFill>
              </a:rPr>
              <a:t>enables one to learn and grow, to change and evolve, so as to meet the challenges of </a:t>
            </a:r>
            <a:r>
              <a:rPr lang="en-US" sz="2500" b="1" dirty="0">
                <a:solidFill>
                  <a:srgbClr val="FFFF00"/>
                </a:solidFill>
              </a:rPr>
              <a:t>today’s emerging global reality.</a:t>
            </a:r>
          </a:p>
          <a:p>
            <a:pPr algn="just"/>
            <a:endParaRPr lang="en-US" sz="2500" b="1" dirty="0">
              <a:solidFill>
                <a:srgbClr val="FFFF00"/>
              </a:solidFill>
            </a:endParaRPr>
          </a:p>
          <a:p>
            <a:pPr algn="just"/>
            <a:r>
              <a:rPr lang="en-US" sz="2500" b="1" dirty="0">
                <a:solidFill>
                  <a:srgbClr val="FFFF00"/>
                </a:solidFill>
              </a:rPr>
              <a:t>Globalization </a:t>
            </a:r>
            <a:r>
              <a:rPr lang="en-US" sz="2500" dirty="0">
                <a:solidFill>
                  <a:schemeClr val="bg1"/>
                </a:solidFill>
              </a:rPr>
              <a:t>(space, time, border) – economic and cultural;</a:t>
            </a:r>
          </a:p>
          <a:p>
            <a:pPr algn="just"/>
            <a:r>
              <a:rPr lang="en-US" sz="2500" b="1" dirty="0">
                <a:solidFill>
                  <a:srgbClr val="FFFF00"/>
                </a:solidFill>
              </a:rPr>
              <a:t>Internet</a:t>
            </a:r>
            <a:r>
              <a:rPr lang="en-US" sz="2500" dirty="0">
                <a:solidFill>
                  <a:schemeClr val="bg1"/>
                </a:solidFill>
              </a:rPr>
              <a:t> – information, communication, electronic media;</a:t>
            </a:r>
          </a:p>
          <a:p>
            <a:pPr algn="just"/>
            <a:endParaRPr lang="en-US" sz="2500" dirty="0">
              <a:solidFill>
                <a:schemeClr val="bg1"/>
              </a:solidFill>
            </a:endParaRPr>
          </a:p>
          <a:p>
            <a:pPr algn="just"/>
            <a:endParaRPr lang="en-US" sz="2500" dirty="0">
              <a:solidFill>
                <a:schemeClr val="bg1"/>
              </a:solidFill>
            </a:endParaRPr>
          </a:p>
          <a:p>
            <a:pPr algn="just"/>
            <a:endParaRPr lang="en-US" sz="2500" dirty="0">
              <a:solidFill>
                <a:schemeClr val="bg1"/>
              </a:solidFill>
            </a:endParaRPr>
          </a:p>
          <a:p>
            <a:pPr algn="just"/>
            <a:endParaRPr lang="en-US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5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9675E110-23E0-4D1C-BF2E-F4A675D89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407" b="27543"/>
          <a:stretch/>
        </p:blipFill>
        <p:spPr bwMode="auto">
          <a:xfrm>
            <a:off x="-17379" y="5153"/>
            <a:ext cx="12191999" cy="68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925E7DD6-5525-4201-A45E-8014DA4B8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11956"/>
          <a:stretch/>
        </p:blipFill>
        <p:spPr bwMode="auto">
          <a:xfrm>
            <a:off x="8927547" y="5115982"/>
            <a:ext cx="3247073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35CA881A-AC95-4BC8-9427-C65936DA48F2}"/>
              </a:ext>
            </a:extLst>
          </p:cNvPr>
          <p:cNvSpPr txBox="1">
            <a:spLocks/>
          </p:cNvSpPr>
          <p:nvPr/>
        </p:nvSpPr>
        <p:spPr>
          <a:xfrm>
            <a:off x="1564111" y="251928"/>
            <a:ext cx="9435548" cy="694792"/>
          </a:xfrm>
          <a:prstGeom prst="rect">
            <a:avLst/>
          </a:prstGeom>
          <a:noFill/>
          <a:effectLst>
            <a:outerShdw blurRad="50800" dist="2540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sz="4000" b="1" dirty="0">
                <a:solidFill>
                  <a:srgbClr val="F8A2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000" b="1" dirty="0">
                <a:solidFill>
                  <a:srgbClr val="4CC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</a:t>
            </a:r>
            <a:r>
              <a:rPr lang="pt-BR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rgbClr val="72C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rgbClr val="72C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F25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6FB9913E-0052-42EF-8A2C-A567BEFEFE22}"/>
              </a:ext>
            </a:extLst>
          </p:cNvPr>
          <p:cNvSpPr txBox="1">
            <a:spLocks/>
          </p:cNvSpPr>
          <p:nvPr/>
        </p:nvSpPr>
        <p:spPr>
          <a:xfrm>
            <a:off x="543339" y="1074089"/>
            <a:ext cx="11105322" cy="47275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2400" dirty="0">
                <a:solidFill>
                  <a:schemeClr val="bg1"/>
                </a:solidFill>
              </a:rPr>
              <a:t>What the individual needs more than anything else </a:t>
            </a:r>
            <a:r>
              <a:rPr lang="en-US" sz="2400" b="1" dirty="0">
                <a:solidFill>
                  <a:srgbClr val="FFFF00"/>
                </a:solidFill>
              </a:rPr>
              <a:t>to make proper use of that resource </a:t>
            </a:r>
            <a:r>
              <a:rPr lang="en-US" sz="2400" dirty="0">
                <a:solidFill>
                  <a:schemeClr val="bg1"/>
                </a:solidFill>
              </a:rPr>
              <a:t>is a </a:t>
            </a:r>
            <a:r>
              <a:rPr lang="en-US" sz="2400" b="1" dirty="0">
                <a:solidFill>
                  <a:srgbClr val="FFFF00"/>
                </a:solidFill>
              </a:rPr>
              <a:t>critically reflective </a:t>
            </a:r>
            <a:r>
              <a:rPr lang="en-US" sz="2400" dirty="0">
                <a:solidFill>
                  <a:schemeClr val="bg1"/>
                </a:solidFill>
              </a:rPr>
              <a:t>mind that can tell the difference between </a:t>
            </a:r>
            <a:r>
              <a:rPr lang="en-US" sz="2400" b="1" dirty="0">
                <a:solidFill>
                  <a:srgbClr val="FFFF00"/>
                </a:solidFill>
              </a:rPr>
              <a:t>information</a:t>
            </a:r>
            <a:r>
              <a:rPr lang="en-US" sz="2400" dirty="0">
                <a:solidFill>
                  <a:schemeClr val="bg1"/>
                </a:solidFill>
              </a:rPr>
              <a:t> and </a:t>
            </a:r>
            <a:r>
              <a:rPr lang="en-US" sz="2400" b="1" dirty="0">
                <a:solidFill>
                  <a:srgbClr val="FFFF00"/>
                </a:solidFill>
              </a:rPr>
              <a:t>disinformation</a:t>
            </a:r>
            <a:r>
              <a:rPr lang="en-US" sz="2400" dirty="0">
                <a:solidFill>
                  <a:schemeClr val="bg1"/>
                </a:solidFill>
              </a:rPr>
              <a:t>, between </a:t>
            </a:r>
            <a:r>
              <a:rPr lang="en-US" sz="2400" b="1" dirty="0">
                <a:solidFill>
                  <a:srgbClr val="FFFF00"/>
                </a:solidFill>
              </a:rPr>
              <a:t>ideas</a:t>
            </a:r>
            <a:r>
              <a:rPr lang="en-US" sz="2400" dirty="0">
                <a:solidFill>
                  <a:schemeClr val="bg1"/>
                </a:solidFill>
              </a:rPr>
              <a:t> and </a:t>
            </a:r>
            <a:r>
              <a:rPr lang="en-US" sz="2400" b="1" dirty="0">
                <a:solidFill>
                  <a:srgbClr val="FFFF00"/>
                </a:solidFill>
              </a:rPr>
              <a:t>ideologies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[…] not only </a:t>
            </a:r>
            <a:r>
              <a:rPr lang="en-US" sz="2400" b="1" dirty="0">
                <a:solidFill>
                  <a:srgbClr val="FFFF00"/>
                </a:solidFill>
              </a:rPr>
              <a:t>expands</a:t>
            </a:r>
            <a:r>
              <a:rPr lang="en-US" sz="2400" dirty="0">
                <a:solidFill>
                  <a:schemeClr val="bg1"/>
                </a:solidFill>
              </a:rPr>
              <a:t> one’s cultural horizon but also </a:t>
            </a:r>
            <a:r>
              <a:rPr lang="en-US" sz="2400" b="1" dirty="0">
                <a:solidFill>
                  <a:srgbClr val="FFFF00"/>
                </a:solidFill>
              </a:rPr>
              <a:t>clarifies</a:t>
            </a:r>
            <a:r>
              <a:rPr lang="en-US" sz="2400" dirty="0">
                <a:solidFill>
                  <a:schemeClr val="bg1"/>
                </a:solidFill>
              </a:rPr>
              <a:t> and </a:t>
            </a:r>
            <a:r>
              <a:rPr lang="en-US" sz="2400" b="1" dirty="0">
                <a:solidFill>
                  <a:srgbClr val="FFFF00"/>
                </a:solidFill>
              </a:rPr>
              <a:t>solidifies</a:t>
            </a:r>
            <a:r>
              <a:rPr lang="en-US" sz="2400" dirty="0">
                <a:solidFill>
                  <a:schemeClr val="bg1"/>
                </a:solidFill>
              </a:rPr>
              <a:t> one’s own cultural heritage. </a:t>
            </a: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This </a:t>
            </a:r>
            <a:r>
              <a:rPr lang="en-US" sz="2400" b="1" dirty="0">
                <a:solidFill>
                  <a:srgbClr val="FFFF00"/>
                </a:solidFill>
              </a:rPr>
              <a:t>critical self-reflection </a:t>
            </a:r>
            <a:r>
              <a:rPr lang="en-US" sz="2400" dirty="0">
                <a:solidFill>
                  <a:schemeClr val="bg1"/>
                </a:solidFill>
              </a:rPr>
              <a:t>helps one to </a:t>
            </a:r>
            <a:r>
              <a:rPr lang="en-US" sz="2400" b="1" dirty="0">
                <a:solidFill>
                  <a:srgbClr val="FFFF00"/>
                </a:solidFill>
              </a:rPr>
              <a:t>identify</a:t>
            </a:r>
            <a:r>
              <a:rPr lang="en-US" sz="2400" dirty="0">
                <a:solidFill>
                  <a:schemeClr val="bg1"/>
                </a:solidFill>
              </a:rPr>
              <a:t> and </a:t>
            </a:r>
            <a:r>
              <a:rPr lang="en-US" sz="2400" b="1" dirty="0">
                <a:solidFill>
                  <a:srgbClr val="FFFF00"/>
                </a:solidFill>
              </a:rPr>
              <a:t>understand</a:t>
            </a:r>
            <a:r>
              <a:rPr lang="en-US" sz="2400" dirty="0">
                <a:solidFill>
                  <a:schemeClr val="bg1"/>
                </a:solidFill>
              </a:rPr>
              <a:t> what is </a:t>
            </a:r>
            <a:r>
              <a:rPr lang="en-US" sz="2400" b="1" dirty="0">
                <a:solidFill>
                  <a:srgbClr val="FFFF00"/>
                </a:solidFill>
              </a:rPr>
              <a:t>good</a:t>
            </a:r>
            <a:r>
              <a:rPr lang="en-US" sz="2400" dirty="0">
                <a:solidFill>
                  <a:schemeClr val="bg1"/>
                </a:solidFill>
              </a:rPr>
              <a:t> and </a:t>
            </a:r>
            <a:r>
              <a:rPr lang="en-US" sz="2400" b="1" dirty="0">
                <a:solidFill>
                  <a:srgbClr val="FFFF00"/>
                </a:solidFill>
              </a:rPr>
              <a:t>bad</a:t>
            </a:r>
            <a:r>
              <a:rPr lang="en-US" sz="2400" dirty="0">
                <a:solidFill>
                  <a:schemeClr val="bg1"/>
                </a:solidFill>
              </a:rPr>
              <a:t> about one’s own culture, and what is good and bad about other cultures. […] In understanding other cultures, we understand our own better; in understanding our own, we understand other cultures better. </a:t>
            </a:r>
          </a:p>
        </p:txBody>
      </p:sp>
    </p:spTree>
    <p:extLst>
      <p:ext uri="{BB962C8B-B14F-4D97-AF65-F5344CB8AC3E}">
        <p14:creationId xmlns:p14="http://schemas.microsoft.com/office/powerpoint/2010/main" val="1774413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9675E110-23E0-4D1C-BF2E-F4A675D89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407" b="27543"/>
          <a:stretch/>
        </p:blipFill>
        <p:spPr bwMode="auto">
          <a:xfrm>
            <a:off x="-17379" y="5153"/>
            <a:ext cx="12191999" cy="68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925E7DD6-5525-4201-A45E-8014DA4B8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11956"/>
          <a:stretch/>
        </p:blipFill>
        <p:spPr bwMode="auto">
          <a:xfrm>
            <a:off x="8927547" y="5115982"/>
            <a:ext cx="3247073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35CA881A-AC95-4BC8-9427-C65936DA48F2}"/>
              </a:ext>
            </a:extLst>
          </p:cNvPr>
          <p:cNvSpPr txBox="1">
            <a:spLocks/>
          </p:cNvSpPr>
          <p:nvPr/>
        </p:nvSpPr>
        <p:spPr>
          <a:xfrm>
            <a:off x="1484598" y="14682"/>
            <a:ext cx="9435548" cy="694792"/>
          </a:xfrm>
          <a:prstGeom prst="rect">
            <a:avLst/>
          </a:prstGeom>
          <a:noFill/>
          <a:effectLst>
            <a:outerShdw blurRad="50800" dist="2540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sz="4000" b="1" dirty="0">
                <a:solidFill>
                  <a:srgbClr val="F8A2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000" b="1" dirty="0">
                <a:solidFill>
                  <a:srgbClr val="4CC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</a:t>
            </a:r>
            <a:r>
              <a:rPr lang="pt-BR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rgbClr val="72C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rgbClr val="72C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F25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6FB9913E-0052-42EF-8A2C-A567BEFEFE22}"/>
              </a:ext>
            </a:extLst>
          </p:cNvPr>
          <p:cNvSpPr txBox="1">
            <a:spLocks/>
          </p:cNvSpPr>
          <p:nvPr/>
        </p:nvSpPr>
        <p:spPr>
          <a:xfrm>
            <a:off x="525959" y="775734"/>
            <a:ext cx="11281728" cy="47275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2400" dirty="0">
                <a:solidFill>
                  <a:schemeClr val="bg1"/>
                </a:solidFill>
              </a:rPr>
              <a:t>[…] </a:t>
            </a:r>
            <a:r>
              <a:rPr lang="en-US" sz="2400" b="1" dirty="0">
                <a:solidFill>
                  <a:srgbClr val="FFFF00"/>
                </a:solidFill>
              </a:rPr>
              <a:t>unmistakable conclusion </a:t>
            </a:r>
            <a:r>
              <a:rPr lang="en-US" sz="2400" dirty="0">
                <a:solidFill>
                  <a:schemeClr val="bg1"/>
                </a:solidFill>
              </a:rPr>
              <a:t>about raising critical cultural consciousness in the L2 classroom: instead of </a:t>
            </a:r>
            <a:r>
              <a:rPr lang="en-US" sz="2400" b="1" dirty="0">
                <a:solidFill>
                  <a:srgbClr val="FFFF00"/>
                </a:solidFill>
              </a:rPr>
              <a:t>privileging</a:t>
            </a:r>
            <a:r>
              <a:rPr lang="en-US" sz="2400" dirty="0">
                <a:solidFill>
                  <a:schemeClr val="bg1"/>
                </a:solidFill>
              </a:rPr>
              <a:t> the teacher or the native speaker as the sole cultural informant, as the traditional approach to culture teaching would do, we need to treat the learner as a cultural informant as well.</a:t>
            </a: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[…] using the learners’ home language and culture to inform classroom activities enables students to become </a:t>
            </a:r>
            <a:r>
              <a:rPr lang="en-US" sz="2400" b="1" dirty="0">
                <a:solidFill>
                  <a:srgbClr val="FFFF00"/>
                </a:solidFill>
              </a:rPr>
              <a:t>motivated</a:t>
            </a:r>
            <a:r>
              <a:rPr lang="en-US" sz="2400" dirty="0">
                <a:solidFill>
                  <a:schemeClr val="bg1"/>
                </a:solidFill>
              </a:rPr>
              <a:t> and </a:t>
            </a:r>
            <a:r>
              <a:rPr lang="en-US" sz="2400" b="1" dirty="0">
                <a:solidFill>
                  <a:srgbClr val="FFFF00"/>
                </a:solidFill>
              </a:rPr>
              <a:t>empowered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[…] Such a process of cultural self-reflection and self-renewal is not confined to learners alone. In responding to their learners’ heightened cultural awareness, teachers are also challenged to reflect on their </a:t>
            </a:r>
            <a:r>
              <a:rPr lang="en-US" sz="2400" b="1" dirty="0">
                <a:solidFill>
                  <a:srgbClr val="FFFF00"/>
                </a:solidFill>
              </a:rPr>
              <a:t>cultural selves </a:t>
            </a:r>
            <a:r>
              <a:rPr lang="en-US" sz="2400" dirty="0">
                <a:solidFill>
                  <a:schemeClr val="bg1"/>
                </a:solidFill>
              </a:rPr>
              <a:t>as deeply as they expect their learners to do.</a:t>
            </a:r>
          </a:p>
        </p:txBody>
      </p:sp>
    </p:spTree>
    <p:extLst>
      <p:ext uri="{BB962C8B-B14F-4D97-AF65-F5344CB8AC3E}">
        <p14:creationId xmlns:p14="http://schemas.microsoft.com/office/powerpoint/2010/main" val="3822373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9675E110-23E0-4D1C-BF2E-F4A675D89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407" b="27543"/>
          <a:stretch/>
        </p:blipFill>
        <p:spPr bwMode="auto">
          <a:xfrm>
            <a:off x="-17379" y="5153"/>
            <a:ext cx="12191999" cy="68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7ADE9C2-536A-4AF9-99BB-873C2958C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213" y="4263203"/>
            <a:ext cx="3101374" cy="194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925E7DD6-5525-4201-A45E-8014DA4B8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11956"/>
          <a:stretch/>
        </p:blipFill>
        <p:spPr bwMode="auto">
          <a:xfrm>
            <a:off x="8927547" y="5115982"/>
            <a:ext cx="3247073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35CA881A-AC95-4BC8-9427-C65936DA48F2}"/>
              </a:ext>
            </a:extLst>
          </p:cNvPr>
          <p:cNvSpPr txBox="1">
            <a:spLocks/>
          </p:cNvSpPr>
          <p:nvPr/>
        </p:nvSpPr>
        <p:spPr>
          <a:xfrm>
            <a:off x="1215073" y="651858"/>
            <a:ext cx="9435548" cy="694792"/>
          </a:xfrm>
          <a:prstGeom prst="rect">
            <a:avLst/>
          </a:prstGeom>
          <a:noFill/>
          <a:effectLst>
            <a:outerShdw blurRad="50800" dist="2540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sz="4000" b="1" dirty="0">
                <a:solidFill>
                  <a:srgbClr val="F8A2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000" b="1" dirty="0">
                <a:solidFill>
                  <a:srgbClr val="4CC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</a:t>
            </a:r>
            <a:r>
              <a:rPr lang="pt-BR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rgbClr val="72C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rgbClr val="72C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F25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6FB9913E-0052-42EF-8A2C-A567BEFEFE22}"/>
              </a:ext>
            </a:extLst>
          </p:cNvPr>
          <p:cNvSpPr txBox="1">
            <a:spLocks/>
          </p:cNvSpPr>
          <p:nvPr/>
        </p:nvSpPr>
        <p:spPr>
          <a:xfrm>
            <a:off x="1243640" y="1523798"/>
            <a:ext cx="9704719" cy="10469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2600" dirty="0">
                <a:solidFill>
                  <a:schemeClr val="bg1"/>
                </a:solidFill>
              </a:rPr>
              <a:t>[…] teachers should make a serious attempt to </a:t>
            </a:r>
            <a:r>
              <a:rPr lang="en-US" sz="2600" b="1" dirty="0">
                <a:solidFill>
                  <a:srgbClr val="FFFF00"/>
                </a:solidFill>
              </a:rPr>
              <a:t>access, respond, </a:t>
            </a:r>
            <a:r>
              <a:rPr lang="en-US" sz="2600" dirty="0">
                <a:solidFill>
                  <a:schemeClr val="bg1"/>
                </a:solidFill>
              </a:rPr>
              <a:t>and</a:t>
            </a:r>
            <a:r>
              <a:rPr lang="en-US" sz="2600" b="1" dirty="0">
                <a:solidFill>
                  <a:srgbClr val="FFFF00"/>
                </a:solidFill>
              </a:rPr>
              <a:t> build…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4665A67-682A-4B33-A356-2218DC55C130}"/>
              </a:ext>
            </a:extLst>
          </p:cNvPr>
          <p:cNvSpPr/>
          <p:nvPr/>
        </p:nvSpPr>
        <p:spPr>
          <a:xfrm>
            <a:off x="1159127" y="2818896"/>
            <a:ext cx="2517913" cy="1107996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LEARNERS’ VAST CULTURAL KNOWLEDGE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E20E586-7552-4AC0-8A09-7863D7F17639}"/>
              </a:ext>
            </a:extLst>
          </p:cNvPr>
          <p:cNvSpPr/>
          <p:nvPr/>
        </p:nvSpPr>
        <p:spPr>
          <a:xfrm>
            <a:off x="4402653" y="2828835"/>
            <a:ext cx="3047999" cy="110799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TARGET LANGUAGE COMMUNITY C. KNOWLEDGE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D6EB92D-C5B2-4FBF-8872-E5CFD345FAFE}"/>
              </a:ext>
            </a:extLst>
          </p:cNvPr>
          <p:cNvSpPr/>
          <p:nvPr/>
        </p:nvSpPr>
        <p:spPr>
          <a:xfrm>
            <a:off x="8141832" y="2818896"/>
            <a:ext cx="2112090" cy="110799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THE WIDER WORLD C. KNOWLEDGE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929DBD7-2508-43A3-A2ED-9337B880F09A}"/>
              </a:ext>
            </a:extLst>
          </p:cNvPr>
          <p:cNvSpPr/>
          <p:nvPr/>
        </p:nvSpPr>
        <p:spPr>
          <a:xfrm>
            <a:off x="3697192" y="3023050"/>
            <a:ext cx="68911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5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491768F-0BC9-42A0-9846-156FF0E7DBC1}"/>
              </a:ext>
            </a:extLst>
          </p:cNvPr>
          <p:cNvSpPr/>
          <p:nvPr/>
        </p:nvSpPr>
        <p:spPr>
          <a:xfrm>
            <a:off x="7448587" y="2949700"/>
            <a:ext cx="68911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5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EAE18A0-B9A4-48AE-9209-5ADB36B0A187}"/>
              </a:ext>
            </a:extLst>
          </p:cNvPr>
          <p:cNvSpPr/>
          <p:nvPr/>
        </p:nvSpPr>
        <p:spPr>
          <a:xfrm>
            <a:off x="10259245" y="2949699"/>
            <a:ext cx="68911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5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05429D5-FBE9-4163-93C7-D6B862926FAE}"/>
              </a:ext>
            </a:extLst>
          </p:cNvPr>
          <p:cNvSpPr/>
          <p:nvPr/>
        </p:nvSpPr>
        <p:spPr>
          <a:xfrm>
            <a:off x="4725001" y="4746858"/>
            <a:ext cx="2325156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GAIN A DEEPER UNDERSTANDING OF ALL. 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844953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9675E110-23E0-4D1C-BF2E-F4A675D89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407" b="27543"/>
          <a:stretch/>
        </p:blipFill>
        <p:spPr bwMode="auto">
          <a:xfrm>
            <a:off x="-17379" y="5153"/>
            <a:ext cx="12191999" cy="68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925E7DD6-5525-4201-A45E-8014DA4B8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11956"/>
          <a:stretch/>
        </p:blipFill>
        <p:spPr bwMode="auto">
          <a:xfrm>
            <a:off x="8927547" y="5115982"/>
            <a:ext cx="3247073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35CA881A-AC95-4BC8-9427-C65936DA48F2}"/>
              </a:ext>
            </a:extLst>
          </p:cNvPr>
          <p:cNvSpPr txBox="1">
            <a:spLocks/>
          </p:cNvSpPr>
          <p:nvPr/>
        </p:nvSpPr>
        <p:spPr>
          <a:xfrm>
            <a:off x="189657" y="363677"/>
            <a:ext cx="11790307" cy="707512"/>
          </a:xfrm>
          <a:prstGeom prst="rect">
            <a:avLst/>
          </a:prstGeom>
          <a:noFill/>
          <a:effectLst>
            <a:outerShdw blurRad="50800" dist="2540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3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3800" b="1" dirty="0">
                <a:solidFill>
                  <a:srgbClr val="F8A2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sz="3800" b="1" dirty="0">
                <a:solidFill>
                  <a:srgbClr val="4CC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38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3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pt-BR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3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sz="3800" b="1" dirty="0">
                <a:solidFill>
                  <a:srgbClr val="F8A2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3800" b="1" dirty="0">
                <a:solidFill>
                  <a:srgbClr val="4CC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38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3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</a:t>
            </a:r>
            <a:r>
              <a:rPr lang="pt-BR" sz="3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3800" b="1" dirty="0">
                <a:solidFill>
                  <a:srgbClr val="72C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3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3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3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3800" b="1" dirty="0">
                <a:solidFill>
                  <a:srgbClr val="72C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3800" b="1" dirty="0">
                <a:solidFill>
                  <a:srgbClr val="F25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3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38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3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38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3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3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3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6FB9913E-0052-42EF-8A2C-A567BEFEFE22}"/>
              </a:ext>
            </a:extLst>
          </p:cNvPr>
          <p:cNvSpPr txBox="1">
            <a:spLocks/>
          </p:cNvSpPr>
          <p:nvPr/>
        </p:nvSpPr>
        <p:spPr>
          <a:xfrm>
            <a:off x="519333" y="1736036"/>
            <a:ext cx="11118573" cy="40286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2300" b="1" dirty="0">
                <a:solidFill>
                  <a:srgbClr val="FFFF00"/>
                </a:solidFill>
              </a:rPr>
              <a:t>LGBTQIA+:DESCUBRA AS NOVIDADES DA SIGLA:</a:t>
            </a:r>
          </a:p>
          <a:p>
            <a:pPr algn="just"/>
            <a:r>
              <a:rPr lang="pt-BR" sz="2400" dirty="0"/>
              <a:t>	</a:t>
            </a:r>
            <a:r>
              <a:rPr lang="pt-BR" sz="2300" b="1" dirty="0">
                <a:solidFill>
                  <a:schemeClr val="bg1"/>
                </a:solidFill>
              </a:rPr>
              <a:t>Sexualidade: sexo, gênero, orientação sexual e identidade de gênero</a:t>
            </a:r>
            <a:r>
              <a:rPr lang="pt-BR" sz="2400" b="1" dirty="0">
                <a:solidFill>
                  <a:schemeClr val="bg1"/>
                </a:solidFill>
              </a:rPr>
              <a:t>: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</a:rPr>
              <a:t>	</a:t>
            </a:r>
            <a:r>
              <a:rPr lang="pt-BR" sz="2400" dirty="0">
                <a:hlinkClick r:id="rId5"/>
              </a:rPr>
              <a:t>https://www.youtube.com/watch?v=XsJTCKzL-Gg</a:t>
            </a:r>
            <a:endParaRPr lang="en-US" sz="2300" dirty="0">
              <a:solidFill>
                <a:schemeClr val="bg1"/>
              </a:solidFill>
            </a:endParaRPr>
          </a:p>
          <a:p>
            <a:r>
              <a:rPr lang="pt-BR" sz="2300" dirty="0">
                <a:solidFill>
                  <a:schemeClr val="bg1"/>
                </a:solidFill>
              </a:rPr>
              <a:t>	</a:t>
            </a:r>
            <a:r>
              <a:rPr lang="pt-BR" sz="2300" b="1" dirty="0">
                <a:solidFill>
                  <a:schemeClr val="bg1"/>
                </a:solidFill>
              </a:rPr>
              <a:t>Siglas:</a:t>
            </a:r>
            <a:r>
              <a:rPr lang="pt-BR" sz="2300" b="1" dirty="0">
                <a:solidFill>
                  <a:srgbClr val="FFFF00"/>
                </a:solidFill>
              </a:rPr>
              <a:t> </a:t>
            </a:r>
            <a:r>
              <a:rPr lang="pt-BR" sz="2300" dirty="0">
                <a:hlinkClick r:id="rId6"/>
              </a:rPr>
              <a:t>https://www.youtube.com/</a:t>
            </a:r>
            <a:r>
              <a:rPr lang="pt-BR" sz="2300" dirty="0" err="1">
                <a:hlinkClick r:id="rId6"/>
              </a:rPr>
              <a:t>watch?v</a:t>
            </a:r>
            <a:r>
              <a:rPr lang="pt-BR" sz="2300" dirty="0">
                <a:hlinkClick r:id="rId6"/>
              </a:rPr>
              <a:t>=UQET557cAKU</a:t>
            </a:r>
            <a:r>
              <a:rPr lang="pt-BR" sz="2300" dirty="0">
                <a:solidFill>
                  <a:schemeClr val="bg1"/>
                </a:solidFill>
              </a:rPr>
              <a:t>; </a:t>
            </a:r>
          </a:p>
          <a:p>
            <a:r>
              <a:rPr lang="pt-BR" sz="2300" dirty="0">
                <a:solidFill>
                  <a:schemeClr val="bg1"/>
                </a:solidFill>
              </a:rPr>
              <a:t>			</a:t>
            </a:r>
            <a:r>
              <a:rPr lang="pt-BR" sz="2300" dirty="0">
                <a:hlinkClick r:id="rId7"/>
              </a:rPr>
              <a:t>https://www.youtube.com/watch?v=Jg0BvhptUjI</a:t>
            </a:r>
            <a:endParaRPr lang="en-US" sz="2300" dirty="0">
              <a:solidFill>
                <a:schemeClr val="bg1"/>
              </a:solidFill>
            </a:endParaRPr>
          </a:p>
          <a:p>
            <a:r>
              <a:rPr lang="pt-BR" sz="2300" dirty="0"/>
              <a:t>	</a:t>
            </a:r>
            <a:r>
              <a:rPr lang="pt-BR" sz="2300" b="1" dirty="0">
                <a:solidFill>
                  <a:schemeClr val="bg1"/>
                </a:solidFill>
              </a:rPr>
              <a:t>Casal de Transgêneros que namoram: </a:t>
            </a:r>
            <a:r>
              <a:rPr lang="pt-BR" sz="2300" dirty="0">
                <a:solidFill>
                  <a:schemeClr val="bg1"/>
                </a:solidFill>
              </a:rPr>
              <a:t>	</a:t>
            </a:r>
            <a:r>
              <a:rPr lang="pt-BR" sz="2300" dirty="0">
                <a:hlinkClick r:id="rId8"/>
              </a:rPr>
              <a:t>https:</a:t>
            </a:r>
            <a:r>
              <a:rPr lang="pt-BR" sz="2300" dirty="0">
                <a:hlinkClick r:id="rId8"/>
              </a:rPr>
              <a:t>//www.youtube.com/watch?v=5xdy40RxEZI&amp;t=110s</a:t>
            </a:r>
            <a:endParaRPr lang="pt-BR" sz="2300" dirty="0"/>
          </a:p>
          <a:p>
            <a:pPr lvl="1" algn="just"/>
            <a:r>
              <a:rPr lang="pt-BR" sz="2300" b="1" dirty="0">
                <a:solidFill>
                  <a:schemeClr val="bg1"/>
                </a:solidFill>
              </a:rPr>
              <a:t>Pessoas não-binárias:</a:t>
            </a:r>
            <a:r>
              <a:rPr lang="pt-BR" sz="2300" b="1" dirty="0">
                <a:solidFill>
                  <a:srgbClr val="FFFF00"/>
                </a:solidFill>
              </a:rPr>
              <a:t> </a:t>
            </a:r>
          </a:p>
          <a:p>
            <a:pPr lvl="1" algn="just"/>
            <a:r>
              <a:rPr lang="pt-BR" sz="2300" dirty="0">
                <a:hlinkClick r:id="rId9"/>
              </a:rPr>
              <a:t>https://www.youtube.com/watch?v=NZj-9rbMVQE</a:t>
            </a:r>
            <a:endParaRPr lang="pt-BR" sz="2300" dirty="0"/>
          </a:p>
          <a:p>
            <a:pPr lvl="1" algn="just"/>
            <a:r>
              <a:rPr lang="pt-BR" sz="2300" b="1" dirty="0">
                <a:solidFill>
                  <a:schemeClr val="bg1"/>
                </a:solidFill>
              </a:rPr>
              <a:t>Pessoas assexuais: </a:t>
            </a:r>
          </a:p>
          <a:p>
            <a:pPr lvl="1" algn="just"/>
            <a:r>
              <a:rPr lang="pt-BR" sz="2300" dirty="0">
                <a:hlinkClick r:id="rId10"/>
              </a:rPr>
              <a:t>https://www.youtube.com/watch?v=a-5k7UAYsgc</a:t>
            </a:r>
            <a:endParaRPr lang="en-US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7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10142324-93CC-4CD9-A916-5F856ACE5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07" b="27543"/>
          <a:stretch/>
        </p:blipFill>
        <p:spPr bwMode="auto">
          <a:xfrm>
            <a:off x="-1" y="0"/>
            <a:ext cx="12191999" cy="68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0533AEC-DC8E-416E-B975-CF0F5A89AE37}"/>
              </a:ext>
            </a:extLst>
          </p:cNvPr>
          <p:cNvSpPr txBox="1">
            <a:spLocks/>
          </p:cNvSpPr>
          <p:nvPr/>
        </p:nvSpPr>
        <p:spPr>
          <a:xfrm>
            <a:off x="951506" y="683168"/>
            <a:ext cx="5144494" cy="8746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  <a:r>
              <a:rPr lang="pt-BR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BR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class...</a:t>
            </a:r>
          </a:p>
        </p:txBody>
      </p:sp>
      <p:pic>
        <p:nvPicPr>
          <p:cNvPr id="35" name="Picture 4" descr="Check PNG HD | PNG Mart">
            <a:extLst>
              <a:ext uri="{FF2B5EF4-FFF2-40B4-BE49-F238E27FC236}">
                <a16:creationId xmlns:a16="http://schemas.microsoft.com/office/drawing/2014/main" id="{D225B228-A385-47FF-B0F7-F9A4B41E3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81" y="1834356"/>
            <a:ext cx="1375868" cy="13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82880" y="3909414"/>
            <a:ext cx="60099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pt-BR" sz="2000" dirty="0">
                <a:solidFill>
                  <a:schemeClr val="bg1"/>
                </a:solidFill>
              </a:rPr>
              <a:t>KUMARAVADIVELU, B. (2003). </a:t>
            </a:r>
            <a:r>
              <a:rPr lang="pt-BR" sz="2000" b="1" dirty="0" err="1">
                <a:solidFill>
                  <a:schemeClr val="bg1"/>
                </a:solidFill>
              </a:rPr>
              <a:t>Beyond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Methods</a:t>
            </a:r>
            <a:r>
              <a:rPr lang="pt-BR" sz="2000" b="1" dirty="0">
                <a:solidFill>
                  <a:schemeClr val="bg1"/>
                </a:solidFill>
              </a:rPr>
              <a:t>: </a:t>
            </a:r>
            <a:r>
              <a:rPr lang="pt-BR" sz="2000" b="1" dirty="0" err="1">
                <a:solidFill>
                  <a:schemeClr val="bg1"/>
                </a:solidFill>
              </a:rPr>
              <a:t>Macrostrategies</a:t>
            </a:r>
            <a:r>
              <a:rPr lang="pt-BR" sz="2000" b="1" dirty="0">
                <a:solidFill>
                  <a:schemeClr val="bg1"/>
                </a:solidFill>
              </a:rPr>
              <a:t> for </a:t>
            </a:r>
            <a:r>
              <a:rPr lang="pt-BR" sz="2000" b="1" dirty="0" err="1">
                <a:solidFill>
                  <a:schemeClr val="bg1"/>
                </a:solidFill>
              </a:rPr>
              <a:t>Language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Teaching</a:t>
            </a:r>
            <a:r>
              <a:rPr lang="pt-BR" sz="2000" b="1" dirty="0">
                <a:solidFill>
                  <a:schemeClr val="bg1"/>
                </a:solidFill>
              </a:rPr>
              <a:t>. </a:t>
            </a:r>
            <a:r>
              <a:rPr lang="pt-BR" sz="2000" dirty="0">
                <a:solidFill>
                  <a:schemeClr val="bg1"/>
                </a:solidFill>
              </a:rPr>
              <a:t>Yale </a:t>
            </a:r>
            <a:r>
              <a:rPr lang="pt-BR" sz="2000" dirty="0" err="1">
                <a:solidFill>
                  <a:schemeClr val="bg1"/>
                </a:solidFill>
              </a:rPr>
              <a:t>University</a:t>
            </a:r>
            <a:r>
              <a:rPr lang="pt-BR" sz="2000" dirty="0">
                <a:solidFill>
                  <a:schemeClr val="bg1"/>
                </a:solidFill>
              </a:rPr>
              <a:t> Press New Haven </a:t>
            </a:r>
            <a:r>
              <a:rPr lang="pt-BR" sz="2000" dirty="0" err="1">
                <a:solidFill>
                  <a:schemeClr val="bg1"/>
                </a:solidFill>
              </a:rPr>
              <a:t>and</a:t>
            </a:r>
            <a:r>
              <a:rPr lang="pt-BR" sz="2000" dirty="0">
                <a:solidFill>
                  <a:schemeClr val="bg1"/>
                </a:solidFill>
              </a:rPr>
              <a:t> London.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BAC208A1-8230-437E-AA62-BD9276CCC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027" y="2329388"/>
            <a:ext cx="3863958" cy="1375868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45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45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45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4500" b="1" dirty="0">
                <a:solidFill>
                  <a:srgbClr val="F25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4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4500" b="1" dirty="0">
                <a:solidFill>
                  <a:srgbClr val="A365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4500" b="1" dirty="0">
                <a:solidFill>
                  <a:srgbClr val="72C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45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4500" b="1" dirty="0">
                <a:solidFill>
                  <a:srgbClr val="4CC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4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45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500" b="1" dirty="0">
                <a:solidFill>
                  <a:srgbClr val="72C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45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4500" b="1" dirty="0">
                <a:solidFill>
                  <a:srgbClr val="F25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4500" b="1" dirty="0">
                <a:solidFill>
                  <a:srgbClr val="A365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pt-BR" sz="4500" b="1" dirty="0">
              <a:solidFill>
                <a:srgbClr val="A365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65A5020-E664-4B05-B5CC-01259A2E13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804" t="22982" r="36957" b="10319"/>
          <a:stretch/>
        </p:blipFill>
        <p:spPr>
          <a:xfrm>
            <a:off x="6958013" y="316516"/>
            <a:ext cx="4916785" cy="6396424"/>
          </a:xfrm>
          <a:prstGeom prst="rect">
            <a:avLst/>
          </a:prstGeom>
          <a:effectLst>
            <a:outerShdw blurRad="50800" dist="2540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E2444094-CC8D-4701-8DC0-3BDDCE43C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40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9675E110-23E0-4D1C-BF2E-F4A675D89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407" b="27543"/>
          <a:stretch/>
        </p:blipFill>
        <p:spPr bwMode="auto">
          <a:xfrm>
            <a:off x="-17379" y="5153"/>
            <a:ext cx="12191999" cy="68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925E7DD6-5525-4201-A45E-8014DA4B8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11956"/>
          <a:stretch/>
        </p:blipFill>
        <p:spPr bwMode="auto">
          <a:xfrm>
            <a:off x="8927547" y="5115982"/>
            <a:ext cx="3247073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35CA881A-AC95-4BC8-9427-C65936DA48F2}"/>
              </a:ext>
            </a:extLst>
          </p:cNvPr>
          <p:cNvSpPr txBox="1">
            <a:spLocks/>
          </p:cNvSpPr>
          <p:nvPr/>
        </p:nvSpPr>
        <p:spPr>
          <a:xfrm>
            <a:off x="189657" y="350425"/>
            <a:ext cx="11790307" cy="707512"/>
          </a:xfrm>
          <a:prstGeom prst="rect">
            <a:avLst/>
          </a:prstGeom>
          <a:noFill/>
          <a:effectLst>
            <a:outerShdw blurRad="50800" dist="2540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3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3800" b="1" dirty="0">
                <a:solidFill>
                  <a:srgbClr val="F8A2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sz="3800" b="1" dirty="0">
                <a:solidFill>
                  <a:srgbClr val="4CC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38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3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pt-BR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3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sz="3800" b="1" dirty="0">
                <a:solidFill>
                  <a:srgbClr val="F8A2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3800" b="1" dirty="0">
                <a:solidFill>
                  <a:srgbClr val="4CC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38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3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</a:t>
            </a:r>
            <a:r>
              <a:rPr lang="pt-BR" sz="3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3800" b="1" dirty="0">
                <a:solidFill>
                  <a:srgbClr val="72C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3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3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3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3800" b="1" dirty="0">
                <a:solidFill>
                  <a:srgbClr val="72C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3800" b="1" dirty="0">
                <a:solidFill>
                  <a:srgbClr val="F25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3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38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3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38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3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3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3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6FB9913E-0052-42EF-8A2C-A567BEFEFE22}"/>
              </a:ext>
            </a:extLst>
          </p:cNvPr>
          <p:cNvSpPr txBox="1">
            <a:spLocks/>
          </p:cNvSpPr>
          <p:nvPr/>
        </p:nvSpPr>
        <p:spPr>
          <a:xfrm>
            <a:off x="201286" y="1296478"/>
            <a:ext cx="11288354" cy="5478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2300" b="1" dirty="0">
                <a:solidFill>
                  <a:srgbClr val="FFFF00"/>
                </a:solidFill>
              </a:rPr>
              <a:t>LGBTQIA+: </a:t>
            </a:r>
            <a:r>
              <a:rPr lang="en-US" sz="2200" dirty="0">
                <a:solidFill>
                  <a:schemeClr val="bg1"/>
                </a:solidFill>
              </a:rPr>
              <a:t>no-binary people, transgender, queer teaching, </a:t>
            </a:r>
            <a:r>
              <a:rPr lang="en-US" sz="2200" dirty="0" err="1">
                <a:solidFill>
                  <a:schemeClr val="bg1"/>
                </a:solidFill>
              </a:rPr>
              <a:t>assexual</a:t>
            </a:r>
            <a:r>
              <a:rPr lang="en-US" sz="2200" dirty="0">
                <a:solidFill>
                  <a:schemeClr val="bg1"/>
                </a:solidFill>
              </a:rPr>
              <a:t> people, etc.</a:t>
            </a:r>
            <a:endParaRPr lang="en-US" sz="2200" b="1" dirty="0">
              <a:solidFill>
                <a:srgbClr val="FFFF00"/>
              </a:solidFill>
            </a:endParaRPr>
          </a:p>
          <a:p>
            <a:pPr algn="just"/>
            <a:r>
              <a:rPr lang="en-US" sz="2300" b="1" dirty="0">
                <a:solidFill>
                  <a:schemeClr val="bg1"/>
                </a:solidFill>
              </a:rPr>
              <a:t>Queer teaching;</a:t>
            </a:r>
          </a:p>
          <a:p>
            <a:pPr algn="just"/>
            <a:r>
              <a:rPr lang="en-US" sz="2300" b="1" dirty="0">
                <a:solidFill>
                  <a:schemeClr val="bg1"/>
                </a:solidFill>
              </a:rPr>
              <a:t>LGBT invisibility in language learning materials;</a:t>
            </a:r>
          </a:p>
          <a:p>
            <a:pPr algn="just"/>
            <a:r>
              <a:rPr lang="en-US" sz="2300" b="1" dirty="0">
                <a:solidFill>
                  <a:schemeClr val="bg1"/>
                </a:solidFill>
              </a:rPr>
              <a:t>Heteronormativity</a:t>
            </a:r>
            <a:r>
              <a:rPr lang="en-US" sz="2300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sz="2300" dirty="0">
              <a:solidFill>
                <a:schemeClr val="bg1"/>
              </a:solidFill>
            </a:endParaRPr>
          </a:p>
          <a:p>
            <a:pPr algn="ctr"/>
            <a:r>
              <a:rPr lang="en-US" sz="3000" b="1" dirty="0">
                <a:solidFill>
                  <a:srgbClr val="FFFF00"/>
                </a:solidFill>
              </a:rPr>
              <a:t>ENGLISH VIDEOS TO USE IN CLASS:</a:t>
            </a:r>
          </a:p>
          <a:p>
            <a:r>
              <a:rPr lang="pt-BR" sz="2300" b="1" dirty="0" err="1">
                <a:solidFill>
                  <a:schemeClr val="bg1"/>
                </a:solidFill>
              </a:rPr>
              <a:t>Gender</a:t>
            </a:r>
            <a:r>
              <a:rPr lang="pt-BR" dirty="0"/>
              <a:t> </a:t>
            </a:r>
            <a:r>
              <a:rPr lang="pt-BR" sz="2300" b="1" dirty="0" err="1">
                <a:solidFill>
                  <a:schemeClr val="bg1"/>
                </a:solidFill>
              </a:rPr>
              <a:t>and</a:t>
            </a:r>
            <a:r>
              <a:rPr lang="pt-BR" dirty="0"/>
              <a:t> </a:t>
            </a:r>
            <a:r>
              <a:rPr lang="pt-BR" sz="2300" b="1" dirty="0" err="1">
                <a:solidFill>
                  <a:schemeClr val="bg1"/>
                </a:solidFill>
              </a:rPr>
              <a:t>Sexuality</a:t>
            </a:r>
            <a:r>
              <a:rPr lang="pt-BR" sz="2300" b="1" dirty="0">
                <a:solidFill>
                  <a:schemeClr val="bg1"/>
                </a:solidFill>
              </a:rPr>
              <a:t>:</a:t>
            </a:r>
          </a:p>
          <a:p>
            <a:pPr algn="just"/>
            <a:r>
              <a:rPr lang="pt-BR" sz="2300" b="1" dirty="0">
                <a:solidFill>
                  <a:schemeClr val="bg1"/>
                </a:solidFill>
              </a:rPr>
              <a:t>	</a:t>
            </a:r>
            <a:r>
              <a:rPr lang="pt-BR" sz="2300" dirty="0">
                <a:hlinkClick r:id="rId5"/>
              </a:rPr>
              <a:t>https://www.youtube.com/watch?v=mtYuUL3OdUY</a:t>
            </a:r>
            <a:endParaRPr lang="pt-BR" sz="2300" dirty="0"/>
          </a:p>
          <a:p>
            <a:pPr algn="just"/>
            <a:r>
              <a:rPr lang="pt-BR" sz="2300" dirty="0"/>
              <a:t>	</a:t>
            </a:r>
            <a:r>
              <a:rPr lang="pt-BR" sz="2300" dirty="0">
                <a:hlinkClick r:id="rId6"/>
              </a:rPr>
              <a:t>https://www.youtube.com/watch?v=SEurlKy2bN0</a:t>
            </a:r>
            <a:endParaRPr lang="en-US" sz="2300" dirty="0">
              <a:solidFill>
                <a:schemeClr val="bg1"/>
              </a:solidFill>
            </a:endParaRPr>
          </a:p>
          <a:p>
            <a:r>
              <a:rPr lang="pt-BR" sz="2300" b="1" dirty="0" err="1">
                <a:solidFill>
                  <a:schemeClr val="bg1"/>
                </a:solidFill>
              </a:rPr>
              <a:t>Acronym</a:t>
            </a:r>
            <a:r>
              <a:rPr lang="pt-BR" sz="2300" b="1" dirty="0">
                <a:solidFill>
                  <a:schemeClr val="bg1"/>
                </a:solidFill>
              </a:rPr>
              <a:t>:</a:t>
            </a:r>
            <a:r>
              <a:rPr lang="pt-BR" sz="2300" b="1" dirty="0">
                <a:solidFill>
                  <a:srgbClr val="FFFF00"/>
                </a:solidFill>
              </a:rPr>
              <a:t> </a:t>
            </a:r>
            <a:r>
              <a:rPr lang="pt-BR" sz="2300" dirty="0">
                <a:hlinkClick r:id="rId7"/>
              </a:rPr>
              <a:t>https://www.youtube.com/watch?v=uD_p0kkof-k</a:t>
            </a:r>
            <a:endParaRPr lang="pt-BR" sz="2300" dirty="0"/>
          </a:p>
          <a:p>
            <a:r>
              <a:rPr lang="pt-BR" sz="2300" b="1" dirty="0" err="1">
                <a:solidFill>
                  <a:schemeClr val="bg1"/>
                </a:solidFill>
              </a:rPr>
              <a:t>Transgender</a:t>
            </a:r>
            <a:r>
              <a:rPr lang="pt-BR" sz="2300" b="1" dirty="0">
                <a:solidFill>
                  <a:schemeClr val="bg1"/>
                </a:solidFill>
              </a:rPr>
              <a:t>: </a:t>
            </a:r>
            <a:r>
              <a:rPr lang="pt-BR" sz="2300" dirty="0">
                <a:hlinkClick r:id="rId8"/>
              </a:rPr>
              <a:t>https://www.youtube.com/watch?v=YQAFYy15N7E</a:t>
            </a:r>
            <a:endParaRPr lang="pt-BR" sz="2300" dirty="0">
              <a:solidFill>
                <a:schemeClr val="tx2"/>
              </a:solidFill>
            </a:endParaRPr>
          </a:p>
          <a:p>
            <a:r>
              <a:rPr lang="pt-BR" sz="2300" b="1" dirty="0">
                <a:solidFill>
                  <a:schemeClr val="bg1"/>
                </a:solidFill>
              </a:rPr>
              <a:t>Non-</a:t>
            </a:r>
            <a:r>
              <a:rPr lang="pt-BR" sz="2300" b="1" dirty="0" err="1">
                <a:solidFill>
                  <a:schemeClr val="bg1"/>
                </a:solidFill>
              </a:rPr>
              <a:t>binary</a:t>
            </a:r>
            <a:r>
              <a:rPr lang="pt-BR" sz="2300" b="1" dirty="0">
                <a:solidFill>
                  <a:schemeClr val="bg1"/>
                </a:solidFill>
              </a:rPr>
              <a:t>: </a:t>
            </a:r>
            <a:r>
              <a:rPr lang="pt-BR" sz="2300" dirty="0">
                <a:hlinkClick r:id="rId9"/>
              </a:rPr>
              <a:t>https://www.youtube.com/watch?v=-7_uczGwJHQ</a:t>
            </a:r>
            <a:endParaRPr lang="pt-BR" sz="2300" dirty="0">
              <a:solidFill>
                <a:schemeClr val="tx2"/>
              </a:solidFill>
            </a:endParaRPr>
          </a:p>
          <a:p>
            <a:r>
              <a:rPr lang="pt-BR" sz="2300" b="1" dirty="0" err="1">
                <a:solidFill>
                  <a:schemeClr val="bg1"/>
                </a:solidFill>
              </a:rPr>
              <a:t>Asexual</a:t>
            </a:r>
            <a:r>
              <a:rPr lang="pt-BR" sz="2300" b="1" dirty="0">
                <a:solidFill>
                  <a:schemeClr val="bg1"/>
                </a:solidFill>
              </a:rPr>
              <a:t> </a:t>
            </a:r>
            <a:r>
              <a:rPr lang="pt-BR" sz="2300" b="1" dirty="0" err="1">
                <a:solidFill>
                  <a:schemeClr val="bg1"/>
                </a:solidFill>
              </a:rPr>
              <a:t>people</a:t>
            </a:r>
            <a:r>
              <a:rPr lang="pt-BR" sz="2300" b="1" dirty="0">
                <a:solidFill>
                  <a:schemeClr val="bg1"/>
                </a:solidFill>
              </a:rPr>
              <a:t>: </a:t>
            </a:r>
            <a:r>
              <a:rPr lang="pt-BR" sz="2300" dirty="0">
                <a:hlinkClick r:id="rId10"/>
              </a:rPr>
              <a:t>https://www.youtube.com/watch?v=i14YMpKS_CY</a:t>
            </a:r>
            <a:endParaRPr lang="en-US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46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9675E110-23E0-4D1C-BF2E-F4A675D89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407" b="27543"/>
          <a:stretch/>
        </p:blipFill>
        <p:spPr bwMode="auto">
          <a:xfrm>
            <a:off x="-4130" y="-4605"/>
            <a:ext cx="12191999" cy="68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925E7DD6-5525-4201-A45E-8014DA4B8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11956"/>
          <a:stretch/>
        </p:blipFill>
        <p:spPr bwMode="auto">
          <a:xfrm>
            <a:off x="8927547" y="5115982"/>
            <a:ext cx="3247073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35CA881A-AC95-4BC8-9427-C65936DA48F2}"/>
              </a:ext>
            </a:extLst>
          </p:cNvPr>
          <p:cNvSpPr txBox="1">
            <a:spLocks/>
          </p:cNvSpPr>
          <p:nvPr/>
        </p:nvSpPr>
        <p:spPr>
          <a:xfrm>
            <a:off x="904506" y="99187"/>
            <a:ext cx="10797164" cy="585648"/>
          </a:xfrm>
          <a:prstGeom prst="rect">
            <a:avLst/>
          </a:prstGeom>
          <a:noFill/>
          <a:effectLst>
            <a:outerShdw blurRad="50800" dist="2540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3500" b="1" dirty="0">
                <a:solidFill>
                  <a:srgbClr val="F8A2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sz="3500" b="1" dirty="0">
                <a:solidFill>
                  <a:srgbClr val="4CC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35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3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pt-BR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sz="3500" b="1" dirty="0">
                <a:solidFill>
                  <a:srgbClr val="F8A2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3500" b="1" dirty="0">
                <a:solidFill>
                  <a:srgbClr val="4CC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35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3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</a:t>
            </a:r>
            <a:r>
              <a:rPr lang="pt-BR" sz="35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3500" b="1" dirty="0">
                <a:solidFill>
                  <a:srgbClr val="72C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35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3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35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3500" b="1" dirty="0">
                <a:solidFill>
                  <a:srgbClr val="72C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35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3500" b="1" dirty="0">
                <a:solidFill>
                  <a:srgbClr val="F25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35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35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3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35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35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6FB9913E-0052-42EF-8A2C-A567BEFEFE22}"/>
              </a:ext>
            </a:extLst>
          </p:cNvPr>
          <p:cNvSpPr txBox="1">
            <a:spLocks/>
          </p:cNvSpPr>
          <p:nvPr/>
        </p:nvSpPr>
        <p:spPr>
          <a:xfrm>
            <a:off x="2627298" y="656905"/>
            <a:ext cx="7186264" cy="51309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2200" b="1" dirty="0">
                <a:solidFill>
                  <a:srgbClr val="FFFF00"/>
                </a:solidFill>
              </a:rPr>
              <a:t>Black and Indian </a:t>
            </a:r>
          </a:p>
          <a:p>
            <a:pPr algn="just"/>
            <a:r>
              <a:rPr lang="en-US" sz="2200" b="1" dirty="0">
                <a:solidFill>
                  <a:srgbClr val="FFFF00"/>
                </a:solidFill>
              </a:rPr>
              <a:t>people discussion</a:t>
            </a:r>
            <a:r>
              <a:rPr lang="en-US" sz="2200" b="1" dirty="0">
                <a:solidFill>
                  <a:schemeClr val="bg1"/>
                </a:solidFill>
              </a:rPr>
              <a:t>:</a:t>
            </a:r>
          </a:p>
          <a:p>
            <a:pPr algn="just"/>
            <a:r>
              <a:rPr lang="en-US" sz="2200" dirty="0">
                <a:solidFill>
                  <a:schemeClr val="bg1"/>
                </a:solidFill>
              </a:rPr>
              <a:t>Racism and anti-racism;</a:t>
            </a:r>
          </a:p>
          <a:p>
            <a:pPr algn="just"/>
            <a:r>
              <a:rPr lang="pt-BR" sz="2200" dirty="0" err="1">
                <a:solidFill>
                  <a:schemeClr val="bg1"/>
                </a:solidFill>
              </a:rPr>
              <a:t>Decolonial</a:t>
            </a:r>
            <a:r>
              <a:rPr lang="pt-BR" sz="2200" dirty="0">
                <a:solidFill>
                  <a:schemeClr val="bg1"/>
                </a:solidFill>
              </a:rPr>
              <a:t> </a:t>
            </a:r>
            <a:r>
              <a:rPr lang="pt-BR" sz="2200" dirty="0" err="1">
                <a:solidFill>
                  <a:schemeClr val="bg1"/>
                </a:solidFill>
              </a:rPr>
              <a:t>pedagogy</a:t>
            </a:r>
            <a:r>
              <a:rPr lang="en-US" sz="2200" dirty="0">
                <a:solidFill>
                  <a:schemeClr val="bg1"/>
                </a:solidFill>
              </a:rPr>
              <a:t>;</a:t>
            </a:r>
          </a:p>
          <a:p>
            <a:pPr algn="just"/>
            <a:r>
              <a:rPr lang="en-US" sz="2200" dirty="0">
                <a:solidFill>
                  <a:schemeClr val="bg1"/>
                </a:solidFill>
              </a:rPr>
              <a:t>Intersectionality, etc.</a:t>
            </a:r>
          </a:p>
          <a:p>
            <a:pPr algn="just"/>
            <a:r>
              <a:rPr lang="en-US" sz="2200" b="1" dirty="0">
                <a:solidFill>
                  <a:srgbClr val="FFFF00"/>
                </a:solidFill>
              </a:rPr>
              <a:t>Feminism: </a:t>
            </a:r>
          </a:p>
          <a:p>
            <a:r>
              <a:rPr lang="en-US" sz="2200" dirty="0">
                <a:solidFill>
                  <a:schemeClr val="bg1"/>
                </a:solidFill>
              </a:rPr>
              <a:t>Feminist Pedagogy;</a:t>
            </a:r>
          </a:p>
          <a:p>
            <a:pPr algn="just"/>
            <a:r>
              <a:rPr lang="en-US" sz="2200" b="1" dirty="0">
                <a:solidFill>
                  <a:srgbClr val="FFFF00"/>
                </a:solidFill>
              </a:rPr>
              <a:t>Disabled people: </a:t>
            </a:r>
          </a:p>
          <a:p>
            <a:r>
              <a:rPr lang="en-US" sz="2200" dirty="0">
                <a:solidFill>
                  <a:schemeClr val="bg1"/>
                </a:solidFill>
              </a:rPr>
              <a:t>Inclusive education.</a:t>
            </a:r>
          </a:p>
          <a:p>
            <a:r>
              <a:rPr lang="en-US" sz="2200" b="1" dirty="0">
                <a:solidFill>
                  <a:srgbClr val="FFFF00"/>
                </a:solidFill>
              </a:rPr>
              <a:t>Blended learning,</a:t>
            </a:r>
          </a:p>
          <a:p>
            <a:r>
              <a:rPr lang="en-US" sz="2200" b="1" dirty="0">
                <a:solidFill>
                  <a:srgbClr val="FFFF00"/>
                </a:solidFill>
              </a:rPr>
              <a:t>C</a:t>
            </a:r>
            <a:r>
              <a:rPr lang="pt-BR" sz="2200" b="1" dirty="0" err="1">
                <a:solidFill>
                  <a:srgbClr val="FFFF00"/>
                </a:solidFill>
              </a:rPr>
              <a:t>omputer-Assisted</a:t>
            </a:r>
            <a:r>
              <a:rPr lang="pt-BR" sz="2200" b="1" dirty="0">
                <a:solidFill>
                  <a:srgbClr val="FFFF00"/>
                </a:solidFill>
              </a:rPr>
              <a:t> </a:t>
            </a:r>
          </a:p>
          <a:p>
            <a:r>
              <a:rPr lang="pt-BR" sz="2200" b="1" dirty="0" err="1">
                <a:solidFill>
                  <a:srgbClr val="FFFF00"/>
                </a:solidFill>
              </a:rPr>
              <a:t>Language</a:t>
            </a:r>
            <a:r>
              <a:rPr lang="pt-BR" sz="2200" b="1" dirty="0">
                <a:solidFill>
                  <a:srgbClr val="FFFF00"/>
                </a:solidFill>
              </a:rPr>
              <a:t> Learning (CALL), </a:t>
            </a:r>
          </a:p>
          <a:p>
            <a:r>
              <a:rPr lang="pt-BR" sz="2200" b="1" dirty="0">
                <a:solidFill>
                  <a:srgbClr val="FFFF00"/>
                </a:solidFill>
              </a:rPr>
              <a:t>Mobile-</a:t>
            </a:r>
            <a:r>
              <a:rPr lang="pt-BR" sz="2200" b="1" dirty="0" err="1">
                <a:solidFill>
                  <a:srgbClr val="FFFF00"/>
                </a:solidFill>
              </a:rPr>
              <a:t>Assisted</a:t>
            </a:r>
            <a:r>
              <a:rPr lang="pt-BR" sz="2200" b="1" dirty="0">
                <a:solidFill>
                  <a:srgbClr val="FFFF00"/>
                </a:solidFill>
              </a:rPr>
              <a:t> </a:t>
            </a:r>
            <a:r>
              <a:rPr lang="pt-BR" sz="2200" b="1" dirty="0" err="1">
                <a:solidFill>
                  <a:srgbClr val="FFFF00"/>
                </a:solidFill>
              </a:rPr>
              <a:t>Language</a:t>
            </a:r>
            <a:r>
              <a:rPr lang="pt-BR" sz="2200" b="1" dirty="0">
                <a:solidFill>
                  <a:srgbClr val="FFFF00"/>
                </a:solidFill>
              </a:rPr>
              <a:t> </a:t>
            </a:r>
          </a:p>
          <a:p>
            <a:r>
              <a:rPr lang="pt-BR" sz="2200" b="1" dirty="0">
                <a:solidFill>
                  <a:srgbClr val="FFFF00"/>
                </a:solidFill>
              </a:rPr>
              <a:t>Learning (MALL), </a:t>
            </a:r>
          </a:p>
          <a:p>
            <a:r>
              <a:rPr lang="pt-BR" sz="2200" b="1" dirty="0" err="1">
                <a:solidFill>
                  <a:srgbClr val="FFFF00"/>
                </a:solidFill>
              </a:rPr>
              <a:t>Counceling</a:t>
            </a:r>
            <a:r>
              <a:rPr lang="pt-BR" sz="2200" b="1" dirty="0">
                <a:solidFill>
                  <a:srgbClr val="FFFF00"/>
                </a:solidFill>
              </a:rPr>
              <a:t> Approach</a:t>
            </a:r>
          </a:p>
          <a:p>
            <a:r>
              <a:rPr lang="en-US" sz="2200" b="1" dirty="0" err="1">
                <a:solidFill>
                  <a:srgbClr val="FFFF00"/>
                </a:solidFill>
              </a:rPr>
              <a:t>Controversities</a:t>
            </a:r>
            <a:r>
              <a:rPr lang="en-US" sz="2200" b="1" dirty="0">
                <a:solidFill>
                  <a:srgbClr val="FFFF00"/>
                </a:solidFill>
              </a:rPr>
              <a:t> Approach</a:t>
            </a:r>
          </a:p>
          <a:p>
            <a:r>
              <a:rPr lang="en-US" sz="2200" b="1" dirty="0">
                <a:solidFill>
                  <a:srgbClr val="FFFF00"/>
                </a:solidFill>
              </a:rPr>
              <a:t>Discourse Inquiring Approach</a:t>
            </a:r>
          </a:p>
          <a:p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3F65791-DB07-4256-ACCC-F639DB8A06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627" b="2907"/>
          <a:stretch/>
        </p:blipFill>
        <p:spPr>
          <a:xfrm>
            <a:off x="73647" y="590254"/>
            <a:ext cx="2609778" cy="6239444"/>
          </a:xfrm>
          <a:prstGeom prst="rect">
            <a:avLst/>
          </a:prstGeom>
        </p:spPr>
      </p:pic>
      <p:pic>
        <p:nvPicPr>
          <p:cNvPr id="7176" name="Picture 8" descr="Download Free png matt-damon-tuxedo - DLPNG.com">
            <a:extLst>
              <a:ext uri="{FF2B5EF4-FFF2-40B4-BE49-F238E27FC236}">
                <a16:creationId xmlns:a16="http://schemas.microsoft.com/office/drawing/2014/main" id="{9B527577-06EB-4A7D-8C4F-40B70E232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863" y="3130573"/>
            <a:ext cx="2492364" cy="373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Woman Crush Wednesday (Ruby Rose Edition) | Looks, Cabelo e Look">
            <a:extLst>
              <a:ext uri="{FF2B5EF4-FFF2-40B4-BE49-F238E27FC236}">
                <a16:creationId xmlns:a16="http://schemas.microsoft.com/office/drawing/2014/main" id="{0CE9147E-E006-402E-989F-087A3F8F2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564" y="3591338"/>
            <a:ext cx="3130251" cy="326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ownload Free png gillian-anderson-with-short-hair - DLPNG.com">
            <a:extLst>
              <a:ext uri="{FF2B5EF4-FFF2-40B4-BE49-F238E27FC236}">
                <a16:creationId xmlns:a16="http://schemas.microsoft.com/office/drawing/2014/main" id="{B6CE8AAB-B241-486B-8525-03304F7AA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602" y="874644"/>
            <a:ext cx="2829522" cy="424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93A73A1-A238-4206-B5FF-7E23AC7831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4672" y="3181385"/>
            <a:ext cx="2492364" cy="3677258"/>
          </a:xfrm>
          <a:prstGeom prst="rect">
            <a:avLst/>
          </a:prstGeom>
        </p:spPr>
      </p:pic>
      <p:pic>
        <p:nvPicPr>
          <p:cNvPr id="7" name="Picture 32" descr="Mulher indígena - poema - Paixão Melancólica">
            <a:extLst>
              <a:ext uri="{FF2B5EF4-FFF2-40B4-BE49-F238E27FC236}">
                <a16:creationId xmlns:a16="http://schemas.microsoft.com/office/drawing/2014/main" id="{8FCECB6A-9E5F-40EE-9852-521A97314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81" y="277286"/>
            <a:ext cx="3547113" cy="68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546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9675E110-23E0-4D1C-BF2E-F4A675D89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407" b="27543"/>
          <a:stretch/>
        </p:blipFill>
        <p:spPr bwMode="auto">
          <a:xfrm>
            <a:off x="-17379" y="5153"/>
            <a:ext cx="12191999" cy="68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925E7DD6-5525-4201-A45E-8014DA4B8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11956"/>
          <a:stretch/>
        </p:blipFill>
        <p:spPr bwMode="auto">
          <a:xfrm>
            <a:off x="8927547" y="5115982"/>
            <a:ext cx="3247073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35CA881A-AC95-4BC8-9427-C65936DA48F2}"/>
              </a:ext>
            </a:extLst>
          </p:cNvPr>
          <p:cNvSpPr txBox="1">
            <a:spLocks/>
          </p:cNvSpPr>
          <p:nvPr/>
        </p:nvSpPr>
        <p:spPr>
          <a:xfrm>
            <a:off x="1789044" y="79514"/>
            <a:ext cx="7673009" cy="781877"/>
          </a:xfrm>
          <a:prstGeom prst="rect">
            <a:avLst/>
          </a:prstGeom>
          <a:noFill/>
          <a:effectLst>
            <a:outerShdw blurRad="50800" dist="2540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sz="4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4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4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500" b="1" dirty="0">
                <a:solidFill>
                  <a:srgbClr val="F25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45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sz="45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sz="45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500" b="1" dirty="0">
                <a:solidFill>
                  <a:srgbClr val="EE10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45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6FB9913E-0052-42EF-8A2C-A567BEFEFE22}"/>
              </a:ext>
            </a:extLst>
          </p:cNvPr>
          <p:cNvSpPr txBox="1">
            <a:spLocks/>
          </p:cNvSpPr>
          <p:nvPr/>
        </p:nvSpPr>
        <p:spPr>
          <a:xfrm>
            <a:off x="423254" y="741582"/>
            <a:ext cx="11310731" cy="5504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2400" b="1" dirty="0">
                <a:solidFill>
                  <a:srgbClr val="FFFF00"/>
                </a:solidFill>
              </a:rPr>
              <a:t>Queer teaching (LGBTQIA+) – Group 1</a:t>
            </a:r>
          </a:p>
          <a:p>
            <a:pPr algn="just"/>
            <a:r>
              <a:rPr lang="en-US" sz="2400" b="1" dirty="0">
                <a:solidFill>
                  <a:srgbClr val="FFFF00"/>
                </a:solidFill>
              </a:rPr>
              <a:t>Anti-racist Pedagogy (BLACK PEOPLE) – Group 2</a:t>
            </a:r>
          </a:p>
          <a:p>
            <a:pPr algn="just"/>
            <a:r>
              <a:rPr lang="en-US" sz="2400" b="1" dirty="0">
                <a:solidFill>
                  <a:srgbClr val="FFFF00"/>
                </a:solidFill>
              </a:rPr>
              <a:t>Decolonial Pedagogy (INDIGENOUS ISSUES) – Group 3</a:t>
            </a:r>
          </a:p>
          <a:p>
            <a:pPr algn="just"/>
            <a:r>
              <a:rPr lang="en-US" sz="2400" b="1" dirty="0">
                <a:solidFill>
                  <a:srgbClr val="FFFF00"/>
                </a:solidFill>
              </a:rPr>
              <a:t>Feminist Pedagogy (WOMEN ISSUES) – Group 4</a:t>
            </a:r>
          </a:p>
          <a:p>
            <a:pPr algn="just"/>
            <a:endParaRPr lang="en-US" sz="2400" b="1" dirty="0">
              <a:solidFill>
                <a:srgbClr val="FFFF00"/>
              </a:solidFill>
            </a:endParaRPr>
          </a:p>
          <a:p>
            <a:pPr algn="just"/>
            <a:r>
              <a:rPr lang="en-US" sz="2400" dirty="0" err="1">
                <a:solidFill>
                  <a:schemeClr val="bg1"/>
                </a:solidFill>
              </a:rPr>
              <a:t>Pesquisar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sobre</a:t>
            </a:r>
            <a:r>
              <a:rPr lang="en-US" sz="2400" dirty="0">
                <a:solidFill>
                  <a:schemeClr val="bg1"/>
                </a:solidFill>
              </a:rPr>
              <a:t> as </a:t>
            </a:r>
            <a:r>
              <a:rPr lang="en-US" sz="2400" dirty="0" err="1">
                <a:solidFill>
                  <a:schemeClr val="bg1"/>
                </a:solidFill>
              </a:rPr>
              <a:t>teorias</a:t>
            </a:r>
            <a:r>
              <a:rPr lang="en-US" sz="2400" dirty="0">
                <a:solidFill>
                  <a:schemeClr val="bg1"/>
                </a:solidFill>
              </a:rPr>
              <a:t> e </a:t>
            </a:r>
            <a:r>
              <a:rPr lang="en-US" sz="2400" dirty="0" err="1">
                <a:solidFill>
                  <a:schemeClr val="bg1"/>
                </a:solidFill>
              </a:rPr>
              <a:t>abordagens</a:t>
            </a:r>
            <a:r>
              <a:rPr lang="en-US" sz="2400" dirty="0">
                <a:solidFill>
                  <a:schemeClr val="bg1"/>
                </a:solidFill>
              </a:rPr>
              <a:t>;</a:t>
            </a:r>
          </a:p>
          <a:p>
            <a:pPr algn="just"/>
            <a:r>
              <a:rPr lang="en-US" sz="2400" dirty="0" err="1">
                <a:solidFill>
                  <a:schemeClr val="bg1"/>
                </a:solidFill>
              </a:rPr>
              <a:t>Pesquisar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textos</a:t>
            </a:r>
            <a:r>
              <a:rPr lang="en-US" sz="2400" dirty="0">
                <a:solidFill>
                  <a:schemeClr val="bg1"/>
                </a:solidFill>
              </a:rPr>
              <a:t> e </a:t>
            </a:r>
            <a:r>
              <a:rPr lang="en-US" sz="2400" dirty="0" err="1">
                <a:solidFill>
                  <a:schemeClr val="bg1"/>
                </a:solidFill>
              </a:rPr>
              <a:t>materiais</a:t>
            </a:r>
            <a:r>
              <a:rPr lang="en-US" sz="2400" dirty="0">
                <a:solidFill>
                  <a:schemeClr val="bg1"/>
                </a:solidFill>
              </a:rPr>
              <a:t>;</a:t>
            </a:r>
          </a:p>
          <a:p>
            <a:pPr algn="just"/>
            <a:r>
              <a:rPr lang="en-US" sz="2400" dirty="0" err="1">
                <a:solidFill>
                  <a:schemeClr val="bg1"/>
                </a:solidFill>
              </a:rPr>
              <a:t>Utilizar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técnicas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atividades</a:t>
            </a:r>
            <a:r>
              <a:rPr lang="en-US" sz="2400" dirty="0">
                <a:solidFill>
                  <a:schemeClr val="bg1"/>
                </a:solidFill>
              </a:rPr>
              <a:t> e </a:t>
            </a:r>
            <a:r>
              <a:rPr lang="en-US" sz="2400" dirty="0" err="1">
                <a:solidFill>
                  <a:schemeClr val="bg1"/>
                </a:solidFill>
              </a:rPr>
              <a:t>procedimentos</a:t>
            </a:r>
            <a:r>
              <a:rPr lang="en-US" sz="2400" dirty="0">
                <a:solidFill>
                  <a:schemeClr val="bg1"/>
                </a:solidFill>
              </a:rPr>
              <a:t> de 2 dos </a:t>
            </a:r>
            <a:r>
              <a:rPr lang="en-US" sz="2400" dirty="0" err="1">
                <a:solidFill>
                  <a:schemeClr val="bg1"/>
                </a:solidFill>
              </a:rPr>
              <a:t>métodos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clássicos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ou</a:t>
            </a:r>
            <a:r>
              <a:rPr lang="en-US" sz="2400" dirty="0">
                <a:solidFill>
                  <a:schemeClr val="bg1"/>
                </a:solidFill>
              </a:rPr>
              <a:t> 2 </a:t>
            </a:r>
            <a:r>
              <a:rPr lang="en-US" sz="2400" dirty="0" err="1">
                <a:solidFill>
                  <a:schemeClr val="bg1"/>
                </a:solidFill>
              </a:rPr>
              <a:t>macroestratégias</a:t>
            </a:r>
            <a:r>
              <a:rPr lang="en-US" sz="2400" dirty="0">
                <a:solidFill>
                  <a:schemeClr val="bg1"/>
                </a:solidFill>
              </a:rPr>
              <a:t> (e </a:t>
            </a:r>
            <a:r>
              <a:rPr lang="en-US" sz="2400" dirty="0" err="1">
                <a:solidFill>
                  <a:schemeClr val="bg1"/>
                </a:solidFill>
              </a:rPr>
              <a:t>suas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microestratégias</a:t>
            </a:r>
            <a:r>
              <a:rPr lang="en-US" sz="2400" dirty="0">
                <a:solidFill>
                  <a:schemeClr val="bg1"/>
                </a:solidFill>
              </a:rPr>
              <a:t>) da Teoria </a:t>
            </a:r>
            <a:r>
              <a:rPr lang="en-US" sz="2400" dirty="0" err="1">
                <a:solidFill>
                  <a:schemeClr val="bg1"/>
                </a:solidFill>
              </a:rPr>
              <a:t>Pós-metodo</a:t>
            </a:r>
            <a:r>
              <a:rPr lang="en-US" sz="2400" dirty="0">
                <a:solidFill>
                  <a:schemeClr val="bg1"/>
                </a:solidFill>
              </a:rPr>
              <a:t> (2 </a:t>
            </a:r>
            <a:r>
              <a:rPr lang="en-US" sz="2400" dirty="0" err="1">
                <a:solidFill>
                  <a:schemeClr val="bg1"/>
                </a:solidFill>
              </a:rPr>
              <a:t>macroestratégias</a:t>
            </a:r>
            <a:r>
              <a:rPr lang="en-US" sz="2400" dirty="0">
                <a:solidFill>
                  <a:schemeClr val="bg1"/>
                </a:solidFill>
              </a:rPr>
              <a:t> – 1 entre as </a:t>
            </a:r>
            <a:r>
              <a:rPr lang="en-US" sz="2400" dirty="0" err="1">
                <a:solidFill>
                  <a:schemeClr val="bg1"/>
                </a:solidFill>
              </a:rPr>
              <a:t>duas</a:t>
            </a:r>
            <a:r>
              <a:rPr lang="en-US" sz="2400" dirty="0">
                <a:solidFill>
                  <a:schemeClr val="bg1"/>
                </a:solidFill>
              </a:rPr>
              <a:t> que </a:t>
            </a:r>
            <a:r>
              <a:rPr lang="en-US" sz="2400" dirty="0" err="1">
                <a:solidFill>
                  <a:schemeClr val="bg1"/>
                </a:solidFill>
              </a:rPr>
              <a:t>eu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apresentei</a:t>
            </a:r>
            <a:r>
              <a:rPr lang="en-US" sz="2400" dirty="0">
                <a:solidFill>
                  <a:schemeClr val="bg1"/>
                </a:solidFill>
              </a:rPr>
              <a:t> e </a:t>
            </a:r>
            <a:r>
              <a:rPr lang="en-US" sz="2400" dirty="0" err="1">
                <a:solidFill>
                  <a:schemeClr val="bg1"/>
                </a:solidFill>
              </a:rPr>
              <a:t>outra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sua</a:t>
            </a:r>
            <a:r>
              <a:rPr lang="en-US" sz="2400" dirty="0">
                <a:solidFill>
                  <a:schemeClr val="bg1"/>
                </a:solidFill>
              </a:rPr>
              <a:t> livre </a:t>
            </a:r>
            <a:r>
              <a:rPr lang="en-US" sz="2400" dirty="0" err="1">
                <a:solidFill>
                  <a:schemeClr val="bg1"/>
                </a:solidFill>
              </a:rPr>
              <a:t>escolha</a:t>
            </a:r>
            <a:r>
              <a:rPr lang="en-US" sz="2400" dirty="0">
                <a:solidFill>
                  <a:schemeClr val="bg1"/>
                </a:solidFill>
              </a:rPr>
              <a:t> – </a:t>
            </a:r>
            <a:r>
              <a:rPr lang="en-US" sz="2400" dirty="0" err="1">
                <a:solidFill>
                  <a:schemeClr val="bg1"/>
                </a:solidFill>
              </a:rPr>
              <a:t>Kumaravadivelu</a:t>
            </a:r>
            <a:r>
              <a:rPr lang="en-US" sz="2400" dirty="0">
                <a:solidFill>
                  <a:schemeClr val="bg1"/>
                </a:solidFill>
              </a:rPr>
              <a:t> (2003))</a:t>
            </a:r>
          </a:p>
          <a:p>
            <a:pPr algn="just"/>
            <a:endParaRPr lang="en-US" sz="2300" b="1" dirty="0">
              <a:solidFill>
                <a:schemeClr val="bg1"/>
              </a:solidFill>
            </a:endParaRPr>
          </a:p>
          <a:p>
            <a:pPr algn="just"/>
            <a:r>
              <a:rPr lang="en-US" sz="2300" b="1" dirty="0">
                <a:solidFill>
                  <a:schemeClr val="bg1"/>
                </a:solidFill>
              </a:rPr>
              <a:t>HISTÓRIAS REAIS DE PESSOAS TRANS:</a:t>
            </a:r>
          </a:p>
          <a:p>
            <a:pPr algn="just"/>
            <a:r>
              <a:rPr lang="pt-BR" sz="2400" dirty="0">
                <a:hlinkClick r:id="rId5"/>
              </a:rPr>
              <a:t>https://www.youtube.com/watch?v=B67OVJTyV0I</a:t>
            </a:r>
            <a:endParaRPr lang="en-US" sz="2300" b="1" dirty="0">
              <a:solidFill>
                <a:schemeClr val="bg1"/>
              </a:solidFill>
            </a:endParaRPr>
          </a:p>
          <a:p>
            <a:pPr algn="just"/>
            <a:r>
              <a:rPr lang="en-US" sz="2300" b="1" dirty="0">
                <a:solidFill>
                  <a:schemeClr val="bg1"/>
                </a:solidFill>
              </a:rPr>
              <a:t>PRETO E TRANS: </a:t>
            </a:r>
            <a:r>
              <a:rPr lang="pt-BR" sz="2300" dirty="0">
                <a:hlinkClick r:id="rId6"/>
              </a:rPr>
              <a:t>https://www.youtube.com/watch?v=lfNifQw8SL8</a:t>
            </a:r>
            <a:endParaRPr lang="en-US" sz="2300" b="1" dirty="0">
              <a:solidFill>
                <a:schemeClr val="bg1"/>
              </a:solidFill>
            </a:endParaRP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17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BABBC8B0-3234-45F4-AB62-EF0F8AE73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371" y="3788708"/>
            <a:ext cx="5517608" cy="1499267"/>
          </a:xfrm>
        </p:spPr>
        <p:txBody>
          <a:bodyPr>
            <a:noAutofit/>
          </a:bodyPr>
          <a:lstStyle/>
          <a:p>
            <a:pPr algn="ctr"/>
            <a:r>
              <a:rPr lang="pt-BR" sz="2600" b="1" dirty="0" err="1">
                <a:solidFill>
                  <a:schemeClr val="tx1"/>
                </a:solidFill>
              </a:rPr>
              <a:t>Thank</a:t>
            </a:r>
            <a:r>
              <a:rPr lang="pt-BR" sz="2600" b="1" dirty="0">
                <a:solidFill>
                  <a:schemeClr val="tx1"/>
                </a:solidFill>
              </a:rPr>
              <a:t> </a:t>
            </a:r>
            <a:r>
              <a:rPr lang="pt-BR" sz="2600" b="1" dirty="0" err="1">
                <a:solidFill>
                  <a:schemeClr val="tx1"/>
                </a:solidFill>
              </a:rPr>
              <a:t>you</a:t>
            </a:r>
            <a:r>
              <a:rPr lang="pt-BR" sz="2600" b="1" dirty="0">
                <a:solidFill>
                  <a:schemeClr val="tx1"/>
                </a:solidFill>
              </a:rPr>
              <a:t> </a:t>
            </a:r>
            <a:r>
              <a:rPr lang="pt-BR" sz="2600" b="1" dirty="0" err="1">
                <a:solidFill>
                  <a:schemeClr val="tx1"/>
                </a:solidFill>
              </a:rPr>
              <a:t>very</a:t>
            </a:r>
            <a:r>
              <a:rPr lang="pt-BR" sz="2600" b="1" dirty="0">
                <a:solidFill>
                  <a:schemeClr val="tx1"/>
                </a:solidFill>
              </a:rPr>
              <a:t> </a:t>
            </a:r>
            <a:r>
              <a:rPr lang="pt-BR" sz="2600" b="1" dirty="0" err="1">
                <a:solidFill>
                  <a:schemeClr val="tx1"/>
                </a:solidFill>
              </a:rPr>
              <a:t>much</a:t>
            </a:r>
            <a:r>
              <a:rPr lang="pt-BR" sz="2600" b="1" dirty="0">
                <a:solidFill>
                  <a:schemeClr val="tx1"/>
                </a:solidFill>
              </a:rPr>
              <a:t>!</a:t>
            </a:r>
            <a:br>
              <a:rPr lang="pt-BR" sz="2600" b="1" dirty="0">
                <a:solidFill>
                  <a:schemeClr val="tx1"/>
                </a:solidFill>
              </a:rPr>
            </a:br>
            <a:r>
              <a:rPr lang="pt-BR" sz="2600" dirty="0">
                <a:solidFill>
                  <a:schemeClr val="tx1"/>
                </a:solidFill>
              </a:rPr>
              <a:t>(84) 996-087-119</a:t>
            </a:r>
            <a:br>
              <a:rPr lang="pt-BR" sz="2600" dirty="0">
                <a:solidFill>
                  <a:schemeClr val="tx1"/>
                </a:solidFill>
              </a:rPr>
            </a:br>
            <a:r>
              <a:rPr lang="pt-BR" sz="2600" dirty="0">
                <a:solidFill>
                  <a:schemeClr val="tx1"/>
                </a:solidFill>
                <a:hlinkClick r:id="rId2"/>
              </a:rPr>
              <a:t>cristianebrito1978@gmail.com</a:t>
            </a:r>
            <a:r>
              <a:rPr lang="pt-BR" sz="26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34" name="Picture 10" descr="Power puff girl png 1 » P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95" y="338624"/>
            <a:ext cx="5707274" cy="494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338470" y="5756414"/>
            <a:ext cx="1072100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300" b="1" dirty="0">
                <a:hlinkClick r:id="rId4"/>
              </a:rPr>
              <a:t>https://docente.ifrn.edu.br/cristianecruz/projetos-de-extensao/spanglish/</a:t>
            </a:r>
            <a:r>
              <a:rPr lang="pt-BR" sz="2300" b="1" dirty="0"/>
              <a:t> </a:t>
            </a:r>
          </a:p>
        </p:txBody>
      </p:sp>
      <p:pic>
        <p:nvPicPr>
          <p:cNvPr id="5122" name="Picture 2" descr="Gracias por cuidarme - NatuMalta">
            <a:extLst>
              <a:ext uri="{FF2B5EF4-FFF2-40B4-BE49-F238E27FC236}">
                <a16:creationId xmlns:a16="http://schemas.microsoft.com/office/drawing/2014/main" id="{BADC05DD-06D7-4621-A253-07E587FE8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150">
            <a:off x="7438892" y="2963341"/>
            <a:ext cx="3153378" cy="102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80F072D4-1941-4EA4-86FF-5845EB1F8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383" y="178050"/>
            <a:ext cx="2054086" cy="234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502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7909E971-E11C-4989-ACE5-CC59780D9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07" b="27543"/>
          <a:stretch/>
        </p:blipFill>
        <p:spPr bwMode="auto">
          <a:xfrm>
            <a:off x="-1" y="0"/>
            <a:ext cx="12191999" cy="68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33" y="856034"/>
            <a:ext cx="10583695" cy="5116749"/>
          </a:xfrm>
        </p:spPr>
        <p:txBody>
          <a:bodyPr>
            <a:noAutofit/>
          </a:bodyPr>
          <a:lstStyle/>
          <a:p>
            <a:pPr marL="0" indent="0" algn="just" fontAlgn="base">
              <a:spcBef>
                <a:spcPts val="0"/>
              </a:spcBef>
              <a:buNone/>
            </a:pPr>
            <a:r>
              <a:rPr lang="en-US" sz="2600" b="1" dirty="0">
                <a:solidFill>
                  <a:srgbClr val="FFFF00"/>
                </a:solidFill>
              </a:rPr>
              <a:t>Difficulties on Traditional Methods: </a:t>
            </a:r>
            <a:r>
              <a:rPr lang="en-US" sz="2600" dirty="0">
                <a:solidFill>
                  <a:schemeClr val="bg1"/>
                </a:solidFill>
              </a:rPr>
              <a:t>Concept; Use; Maintenance; Procedures, activities; efficacy;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en-US" sz="2600" b="1" dirty="0">
                <a:solidFill>
                  <a:srgbClr val="FFFF00"/>
                </a:solidFill>
              </a:rPr>
              <a:t>Methods have: </a:t>
            </a:r>
            <a:r>
              <a:rPr lang="en-US" sz="2600" dirty="0">
                <a:solidFill>
                  <a:schemeClr val="bg1"/>
                </a:solidFill>
              </a:rPr>
              <a:t>“interested knowledge” that plays an important role in preserving and promoting inequities;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en-US" sz="2600" b="1" dirty="0">
                <a:solidFill>
                  <a:srgbClr val="FFFF00"/>
                </a:solidFill>
              </a:rPr>
              <a:t>“anti-methods pedagogy” </a:t>
            </a:r>
            <a:r>
              <a:rPr lang="en-US" sz="2600" dirty="0">
                <a:solidFill>
                  <a:schemeClr val="bg1"/>
                </a:solidFill>
              </a:rPr>
              <a:t>- critical understanding of the sociocultural context that guides our practices so as to free us from them. 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en-US" sz="2600" b="1" dirty="0" err="1">
                <a:solidFill>
                  <a:srgbClr val="FFFF00"/>
                </a:solidFill>
              </a:rPr>
              <a:t>Postmethod</a:t>
            </a:r>
            <a:r>
              <a:rPr lang="en-US" sz="2600" b="1" dirty="0">
                <a:solidFill>
                  <a:srgbClr val="FFFF00"/>
                </a:solidFill>
              </a:rPr>
              <a:t> condition attributes</a:t>
            </a:r>
            <a:r>
              <a:rPr lang="en-US" sz="2600" dirty="0">
                <a:solidFill>
                  <a:schemeClr val="bg1"/>
                </a:solidFill>
              </a:rPr>
              <a:t> – alternative; autonomy; principled </a:t>
            </a:r>
            <a:r>
              <a:rPr lang="en-US" sz="2600" dirty="0" err="1">
                <a:solidFill>
                  <a:schemeClr val="bg1"/>
                </a:solidFill>
              </a:rPr>
              <a:t>pragamatism</a:t>
            </a:r>
            <a:r>
              <a:rPr lang="en-US" sz="2600" dirty="0">
                <a:solidFill>
                  <a:schemeClr val="bg1"/>
                </a:solidFill>
              </a:rPr>
              <a:t>.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en-US" sz="2600" b="1" dirty="0" err="1">
                <a:solidFill>
                  <a:srgbClr val="FFFF00"/>
                </a:solidFill>
              </a:rPr>
              <a:t>Postmethod</a:t>
            </a:r>
            <a:r>
              <a:rPr lang="en-US" sz="2600" b="1" dirty="0">
                <a:solidFill>
                  <a:srgbClr val="FFFF00"/>
                </a:solidFill>
              </a:rPr>
              <a:t> parameters </a:t>
            </a:r>
            <a:r>
              <a:rPr lang="en-US" sz="2600" dirty="0">
                <a:solidFill>
                  <a:schemeClr val="bg1"/>
                </a:solidFill>
              </a:rPr>
              <a:t>– Particularity; Practicality (theory/practice); Possibility (critical pedagogy).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en-US" sz="2600" b="1" dirty="0" err="1">
                <a:solidFill>
                  <a:srgbClr val="FFFF00"/>
                </a:solidFill>
              </a:rPr>
              <a:t>Macroestrategies</a:t>
            </a:r>
            <a:r>
              <a:rPr lang="en-US" sz="2600" b="1" dirty="0">
                <a:solidFill>
                  <a:srgbClr val="FFFF00"/>
                </a:solidFill>
              </a:rPr>
              <a:t> (11) </a:t>
            </a:r>
            <a:r>
              <a:rPr lang="en-US" sz="2600" dirty="0">
                <a:solidFill>
                  <a:schemeClr val="bg1"/>
                </a:solidFill>
              </a:rPr>
              <a:t>- </a:t>
            </a:r>
            <a:r>
              <a:rPr lang="pt-BR" sz="2600" dirty="0" err="1">
                <a:solidFill>
                  <a:schemeClr val="bg1"/>
                </a:solidFill>
              </a:rPr>
              <a:t>Ensuring</a:t>
            </a:r>
            <a:r>
              <a:rPr lang="pt-BR" sz="2600" dirty="0">
                <a:solidFill>
                  <a:schemeClr val="bg1"/>
                </a:solidFill>
              </a:rPr>
              <a:t> social </a:t>
            </a:r>
            <a:r>
              <a:rPr lang="pt-BR" sz="2600" dirty="0" err="1">
                <a:solidFill>
                  <a:schemeClr val="bg1"/>
                </a:solidFill>
              </a:rPr>
              <a:t>relevance</a:t>
            </a:r>
            <a:r>
              <a:rPr lang="pt-BR" sz="2600" dirty="0">
                <a:solidFill>
                  <a:schemeClr val="bg1"/>
                </a:solidFill>
              </a:rPr>
              <a:t>;</a:t>
            </a:r>
            <a:br>
              <a:rPr lang="pt-BR" sz="2600" dirty="0">
                <a:solidFill>
                  <a:schemeClr val="bg1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>Raising cultural consciousness;</a:t>
            </a:r>
          </a:p>
          <a:p>
            <a:pPr marL="0" indent="0" algn="just" fontAlgn="base">
              <a:spcBef>
                <a:spcPts val="0"/>
              </a:spcBef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marL="0" indent="0" algn="just" fontAlgn="base">
              <a:spcBef>
                <a:spcPts val="0"/>
              </a:spcBef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600" dirty="0">
              <a:solidFill>
                <a:schemeClr val="bg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600" dirty="0">
              <a:solidFill>
                <a:schemeClr val="bg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600" dirty="0">
              <a:solidFill>
                <a:schemeClr val="bg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600" dirty="0">
              <a:solidFill>
                <a:schemeClr val="bg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600" dirty="0">
              <a:solidFill>
                <a:schemeClr val="bg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600" dirty="0">
              <a:solidFill>
                <a:schemeClr val="bg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600" dirty="0">
              <a:solidFill>
                <a:schemeClr val="bg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9B2064C-E4B6-48B0-BC48-55CA0C98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955798" y="2542882"/>
            <a:ext cx="2615267" cy="703671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endParaRPr lang="pt-BR" sz="4500" b="1" dirty="0">
              <a:solidFill>
                <a:srgbClr val="A365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0948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7909E971-E11C-4989-ACE5-CC59780D9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07" b="27543"/>
          <a:stretch/>
        </p:blipFill>
        <p:spPr bwMode="auto">
          <a:xfrm>
            <a:off x="-1" y="0"/>
            <a:ext cx="12191999" cy="68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B9B2064C-E4B6-48B0-BC48-55CA0C98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955798" y="2542882"/>
            <a:ext cx="2615267" cy="703671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endParaRPr lang="pt-BR" sz="4500" b="1" dirty="0">
              <a:solidFill>
                <a:srgbClr val="A365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CD0F393-CA78-419C-A27B-1B55E37A6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506" y="5129236"/>
            <a:ext cx="381000" cy="168310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FD11A75-958B-4ECB-B6BD-59EB94420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6" y="5115982"/>
            <a:ext cx="235660" cy="169635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3A431BC-2349-40ED-AB77-B7185C825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85738" y="3866354"/>
            <a:ext cx="381000" cy="2232775"/>
          </a:xfrm>
          <a:prstGeom prst="rect">
            <a:avLst/>
          </a:prstGeom>
        </p:spPr>
      </p:pic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34" y="447471"/>
            <a:ext cx="10739336" cy="5992239"/>
          </a:xfrm>
        </p:spPr>
        <p:txBody>
          <a:bodyPr>
            <a:noAutofit/>
          </a:bodyPr>
          <a:lstStyle/>
          <a:p>
            <a:pPr marL="0" indent="0" algn="just" fontAlgn="base">
              <a:spcBef>
                <a:spcPts val="0"/>
              </a:spcBef>
              <a:buNone/>
            </a:pPr>
            <a:r>
              <a:rPr lang="pt-BR" sz="2400" b="1" dirty="0" err="1">
                <a:solidFill>
                  <a:srgbClr val="FFFF00"/>
                </a:solidFill>
              </a:rPr>
              <a:t>Ensuring</a:t>
            </a:r>
            <a:r>
              <a:rPr lang="pt-BR" sz="2400" b="1" dirty="0">
                <a:solidFill>
                  <a:srgbClr val="FFFF00"/>
                </a:solidFill>
              </a:rPr>
              <a:t> social </a:t>
            </a:r>
            <a:r>
              <a:rPr lang="pt-BR" sz="2400" b="1" dirty="0" err="1">
                <a:solidFill>
                  <a:srgbClr val="FFFF00"/>
                </a:solidFill>
              </a:rPr>
              <a:t>relevance</a:t>
            </a:r>
            <a:r>
              <a:rPr lang="pt-BR" sz="2400" b="1" dirty="0">
                <a:solidFill>
                  <a:srgbClr val="FFFF00"/>
                </a:solidFill>
              </a:rPr>
              <a:t> – </a:t>
            </a:r>
            <a:r>
              <a:rPr lang="en-US" sz="2400" dirty="0">
                <a:solidFill>
                  <a:schemeClr val="bg1"/>
                </a:solidFill>
              </a:rPr>
              <a:t>Every classroom is influenced by and is a reflection of the larger society of which it is a part (the international, national, community, ethnic, bureaucratic, professional, political, religious, economic and family contexts in which schools are located and interact);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FF00"/>
                </a:solidFill>
              </a:rPr>
              <a:t>Society</a:t>
            </a:r>
            <a:r>
              <a:rPr lang="pt-BR" sz="2400" b="1" dirty="0">
                <a:solidFill>
                  <a:srgbClr val="FFFF00"/>
                </a:solidFill>
              </a:rPr>
              <a:t> – </a:t>
            </a:r>
            <a:r>
              <a:rPr lang="en-US" sz="2400" dirty="0">
                <a:solidFill>
                  <a:schemeClr val="bg1"/>
                </a:solidFill>
              </a:rPr>
              <a:t>forms of accommodation and assistance as well as domination and resistance (class, gender, race, ethnicity, nationality, religion, language, and sexual orientation);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FF00"/>
                </a:solidFill>
              </a:rPr>
              <a:t>Social Relevant Teaching – </a:t>
            </a:r>
            <a:r>
              <a:rPr lang="en-US" sz="2400" dirty="0">
                <a:solidFill>
                  <a:schemeClr val="bg1"/>
                </a:solidFill>
              </a:rPr>
              <a:t>recognizing that the broader social, political, historical, and economic conditions affects the lives of learners, teachers and activities. 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en-US" sz="2400" b="1" dirty="0" err="1">
                <a:solidFill>
                  <a:srgbClr val="FFFF00"/>
                </a:solidFill>
              </a:rPr>
              <a:t>Standart</a:t>
            </a:r>
            <a:r>
              <a:rPr lang="en-US" sz="2400" b="1" dirty="0">
                <a:solidFill>
                  <a:srgbClr val="FFFF00"/>
                </a:solidFill>
              </a:rPr>
              <a:t> Variety of a Language – </a:t>
            </a:r>
            <a:r>
              <a:rPr lang="en-US" sz="2400" dirty="0">
                <a:solidFill>
                  <a:schemeClr val="bg1"/>
                </a:solidFill>
              </a:rPr>
              <a:t>those who control the social, political, and cultural power centers; gets its </a:t>
            </a:r>
            <a:r>
              <a:rPr lang="en-US" sz="2400" b="1" dirty="0">
                <a:solidFill>
                  <a:srgbClr val="FFFF00"/>
                </a:solidFill>
              </a:rPr>
              <a:t>prestige</a:t>
            </a:r>
            <a:r>
              <a:rPr lang="en-US" sz="2400" dirty="0">
                <a:solidFill>
                  <a:schemeClr val="bg1"/>
                </a:solidFill>
              </a:rPr>
              <a:t> owing to social, political, and economic factors and not linguistic ones; </a:t>
            </a:r>
            <a:r>
              <a:rPr lang="en-US" sz="2400" b="1" dirty="0">
                <a:solidFill>
                  <a:srgbClr val="FFFF00"/>
                </a:solidFill>
              </a:rPr>
              <a:t>Colonialism</a:t>
            </a:r>
            <a:r>
              <a:rPr lang="en-US" sz="2400" dirty="0">
                <a:solidFill>
                  <a:schemeClr val="bg1"/>
                </a:solidFill>
              </a:rPr>
              <a:t> used language to political, social, and cultural control. </a:t>
            </a:r>
            <a:r>
              <a:rPr lang="en-US" sz="2400" b="1" dirty="0">
                <a:solidFill>
                  <a:srgbClr val="FFFF00"/>
                </a:solidFill>
              </a:rPr>
              <a:t>Postcolonial</a:t>
            </a:r>
            <a:r>
              <a:rPr lang="en-US" sz="2400" dirty="0">
                <a:solidFill>
                  <a:schemeClr val="bg1"/>
                </a:solidFill>
              </a:rPr>
              <a:t> theorists: colonial process itself begins in language. Not-</a:t>
            </a:r>
            <a:r>
              <a:rPr lang="en-US" sz="2400" dirty="0" err="1">
                <a:solidFill>
                  <a:schemeClr val="bg1"/>
                </a:solidFill>
              </a:rPr>
              <a:t>standart</a:t>
            </a:r>
            <a:r>
              <a:rPr lang="en-US" sz="2400" dirty="0">
                <a:solidFill>
                  <a:schemeClr val="bg1"/>
                </a:solidFill>
              </a:rPr>
              <a:t> – impure. </a:t>
            </a: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877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7909E971-E11C-4989-ACE5-CC59780D9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07" b="27543"/>
          <a:stretch/>
        </p:blipFill>
        <p:spPr bwMode="auto">
          <a:xfrm>
            <a:off x="-1" y="0"/>
            <a:ext cx="12191999" cy="68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B9B2064C-E4B6-48B0-BC48-55CA0C98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955798" y="2542882"/>
            <a:ext cx="2615267" cy="703671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endParaRPr lang="pt-BR" sz="4500" b="1" dirty="0">
              <a:solidFill>
                <a:srgbClr val="A365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CD0F393-CA78-419C-A27B-1B55E37A6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506" y="5129236"/>
            <a:ext cx="381000" cy="168310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FD11A75-958B-4ECB-B6BD-59EB94420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6" y="5115982"/>
            <a:ext cx="235660" cy="169635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3A431BC-2349-40ED-AB77-B7185C825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85738" y="3866354"/>
            <a:ext cx="381000" cy="2232775"/>
          </a:xfrm>
          <a:prstGeom prst="rect">
            <a:avLst/>
          </a:prstGeom>
        </p:spPr>
      </p:pic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33" y="1439694"/>
            <a:ext cx="10700427" cy="4416358"/>
          </a:xfrm>
        </p:spPr>
        <p:txBody>
          <a:bodyPr>
            <a:noAutofit/>
          </a:bodyPr>
          <a:lstStyle/>
          <a:p>
            <a:pPr marL="0" indent="0" algn="just" fontAlgn="base">
              <a:spcBef>
                <a:spcPts val="0"/>
              </a:spcBef>
              <a:buNone/>
            </a:pPr>
            <a:r>
              <a:rPr lang="en-US" sz="2600" b="1" dirty="0">
                <a:solidFill>
                  <a:srgbClr val="FFFF00"/>
                </a:solidFill>
              </a:rPr>
              <a:t>The use of L1 in ESL class – </a:t>
            </a:r>
            <a:r>
              <a:rPr lang="en-US" sz="2600" dirty="0">
                <a:solidFill>
                  <a:schemeClr val="bg1"/>
                </a:solidFill>
              </a:rPr>
              <a:t>make the connection between the home language and the target language; 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en-US" sz="2600" b="1" dirty="0">
                <a:solidFill>
                  <a:srgbClr val="FFFF00"/>
                </a:solidFill>
              </a:rPr>
              <a:t>Textbooks – </a:t>
            </a:r>
            <a:r>
              <a:rPr lang="en-US" sz="2600" dirty="0">
                <a:solidFill>
                  <a:schemeClr val="bg1"/>
                </a:solidFill>
              </a:rPr>
              <a:t>are not neutral (represent cultural values, beliefs, and attitudes); the hidden cultural values; because of the global spread of English, ELT has become a global industry, textbook production has become very important. 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en-US" sz="2600" b="1" dirty="0">
                <a:solidFill>
                  <a:srgbClr val="FFFF00"/>
                </a:solidFill>
              </a:rPr>
              <a:t>Pedagogy of possibility – </a:t>
            </a:r>
            <a:r>
              <a:rPr lang="en-US" sz="2600" dirty="0">
                <a:solidFill>
                  <a:schemeClr val="bg1"/>
                </a:solidFill>
              </a:rPr>
              <a:t>concerned with individual as well as social identity; L2 education provides its participants with challenges and opportunities for a continual quest for subjectivity and self-identity. </a:t>
            </a:r>
          </a:p>
          <a:p>
            <a:pPr marL="0" indent="0" algn="just" fontAlgn="base">
              <a:spcBef>
                <a:spcPts val="0"/>
              </a:spcBef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marL="0" indent="0" algn="just" fontAlgn="base">
              <a:spcBef>
                <a:spcPts val="0"/>
              </a:spcBef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marL="0" indent="0" algn="just" fontAlgn="base">
              <a:spcBef>
                <a:spcPts val="0"/>
              </a:spcBef>
              <a:buNone/>
            </a:pPr>
            <a:endParaRPr lang="en-US" sz="2600" b="1" dirty="0">
              <a:solidFill>
                <a:schemeClr val="bg1"/>
              </a:solidFill>
            </a:endParaRPr>
          </a:p>
          <a:p>
            <a:pPr marL="0" indent="0" algn="just" fontAlgn="base">
              <a:spcBef>
                <a:spcPts val="0"/>
              </a:spcBef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marL="0" indent="0" algn="just" fontAlgn="base">
              <a:spcBef>
                <a:spcPts val="0"/>
              </a:spcBef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600" dirty="0">
              <a:solidFill>
                <a:schemeClr val="bg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600" dirty="0">
              <a:solidFill>
                <a:schemeClr val="bg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600" dirty="0">
              <a:solidFill>
                <a:schemeClr val="bg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600" dirty="0">
              <a:solidFill>
                <a:schemeClr val="bg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600" dirty="0">
              <a:solidFill>
                <a:schemeClr val="bg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600" dirty="0">
              <a:solidFill>
                <a:schemeClr val="bg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600" dirty="0">
              <a:solidFill>
                <a:schemeClr val="bg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22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D812DBE5-651D-4890-9F66-3F5B8B8BE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407" b="27543"/>
          <a:stretch/>
        </p:blipFill>
        <p:spPr bwMode="auto">
          <a:xfrm>
            <a:off x="-17379" y="-34603"/>
            <a:ext cx="12191999" cy="68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045E5ED1-B2FE-48CA-931F-776474E79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2">
            <a:extLst>
              <a:ext uri="{FF2B5EF4-FFF2-40B4-BE49-F238E27FC236}">
                <a16:creationId xmlns:a16="http://schemas.microsoft.com/office/drawing/2014/main" id="{6FB9913E-0052-42EF-8A2C-A567BEFEFE22}"/>
              </a:ext>
            </a:extLst>
          </p:cNvPr>
          <p:cNvSpPr txBox="1">
            <a:spLocks/>
          </p:cNvSpPr>
          <p:nvPr/>
        </p:nvSpPr>
        <p:spPr>
          <a:xfrm>
            <a:off x="972766" y="1478605"/>
            <a:ext cx="10214044" cy="3774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2500" dirty="0">
                <a:solidFill>
                  <a:schemeClr val="bg1"/>
                </a:solidFill>
              </a:rPr>
              <a:t>“</a:t>
            </a:r>
            <a:r>
              <a:rPr lang="en-US" sz="2500" b="1" dirty="0">
                <a:solidFill>
                  <a:srgbClr val="FFFF00"/>
                </a:solidFill>
              </a:rPr>
              <a:t>Culture</a:t>
            </a:r>
            <a:r>
              <a:rPr lang="en-US" sz="2500" dirty="0">
                <a:solidFill>
                  <a:schemeClr val="bg1"/>
                </a:solidFill>
              </a:rPr>
              <a:t> is one of the two or three most complicated words in the English language,” says Raymond Williams (1976, p. 87), the author of Keywords: </a:t>
            </a:r>
            <a:r>
              <a:rPr lang="en-US" sz="2500" i="1" dirty="0">
                <a:solidFill>
                  <a:schemeClr val="bg1"/>
                </a:solidFill>
              </a:rPr>
              <a:t>A Vocabulary of Culture and Society.</a:t>
            </a:r>
            <a:r>
              <a:rPr lang="en-US" sz="2500" dirty="0">
                <a:solidFill>
                  <a:schemeClr val="bg1"/>
                </a:solidFill>
              </a:rPr>
              <a:t> Culture is such a complicated concept that it does not lend itself to a single definition or a simple description. It brings to mind different images to different people. In its broadest sense, it includes </a:t>
            </a:r>
            <a:r>
              <a:rPr lang="en-US" sz="2500" b="1" dirty="0">
                <a:solidFill>
                  <a:srgbClr val="FFFF00"/>
                </a:solidFill>
              </a:rPr>
              <a:t>a wide variety of constructs such as the mental habits, personal prejudices, moral values, social customs, artistic achievements, and aesthetic preferences of particular societies. </a:t>
            </a:r>
          </a:p>
        </p:txBody>
      </p:sp>
      <p:pic>
        <p:nvPicPr>
          <p:cNvPr id="11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63A8680A-5CAA-47E1-BE37-90E54075A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11956"/>
          <a:stretch/>
        </p:blipFill>
        <p:spPr bwMode="auto">
          <a:xfrm>
            <a:off x="8927547" y="5115982"/>
            <a:ext cx="3247073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F5CFBD4-F0BA-45AB-AB1D-9CFDE3B207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4111" y="4996068"/>
            <a:ext cx="252379" cy="180302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90780C3-8611-4335-9929-2C40F6D2FF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60" y="5115982"/>
            <a:ext cx="235660" cy="169635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B1973AB-0423-422E-8432-A7B6AC7FD1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783236" y="4273567"/>
            <a:ext cx="191415" cy="1768949"/>
          </a:xfrm>
          <a:prstGeom prst="rect">
            <a:avLst/>
          </a:prstGeom>
        </p:spPr>
      </p:pic>
      <p:sp>
        <p:nvSpPr>
          <p:cNvPr id="16" name="Título 2">
            <a:extLst>
              <a:ext uri="{FF2B5EF4-FFF2-40B4-BE49-F238E27FC236}">
                <a16:creationId xmlns:a16="http://schemas.microsoft.com/office/drawing/2014/main" id="{35CA881A-AC95-4BC8-9427-C65936DA48F2}"/>
              </a:ext>
            </a:extLst>
          </p:cNvPr>
          <p:cNvSpPr txBox="1">
            <a:spLocks/>
          </p:cNvSpPr>
          <p:nvPr/>
        </p:nvSpPr>
        <p:spPr>
          <a:xfrm>
            <a:off x="1378226" y="615038"/>
            <a:ext cx="9435548" cy="694792"/>
          </a:xfrm>
          <a:prstGeom prst="rect">
            <a:avLst/>
          </a:prstGeom>
          <a:noFill/>
          <a:effectLst>
            <a:outerShdw blurRad="50800" dist="2540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F8A2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000" b="1" dirty="0">
                <a:solidFill>
                  <a:srgbClr val="4CC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40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rgbClr val="72C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F25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015238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9675E110-23E0-4D1C-BF2E-F4A675D89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407" b="27543"/>
          <a:stretch/>
        </p:blipFill>
        <p:spPr bwMode="auto">
          <a:xfrm>
            <a:off x="-17379" y="-34603"/>
            <a:ext cx="12191999" cy="68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045E5ED1-B2FE-48CA-931F-776474E79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2">
            <a:extLst>
              <a:ext uri="{FF2B5EF4-FFF2-40B4-BE49-F238E27FC236}">
                <a16:creationId xmlns:a16="http://schemas.microsoft.com/office/drawing/2014/main" id="{6FB9913E-0052-42EF-8A2C-A567BEFEFE22}"/>
              </a:ext>
            </a:extLst>
          </p:cNvPr>
          <p:cNvSpPr txBox="1">
            <a:spLocks/>
          </p:cNvSpPr>
          <p:nvPr/>
        </p:nvSpPr>
        <p:spPr>
          <a:xfrm>
            <a:off x="311285" y="1098479"/>
            <a:ext cx="11498094" cy="12361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Recognizing the amorphous nature of the concept of culture, anthropologists thought it fit to distinguish between </a:t>
            </a:r>
            <a:r>
              <a:rPr lang="en-US" sz="2400" dirty="0">
                <a:solidFill>
                  <a:srgbClr val="FFFF00"/>
                </a:solidFill>
              </a:rPr>
              <a:t>Culture</a:t>
            </a:r>
            <a:r>
              <a:rPr lang="en-US" sz="2400" dirty="0">
                <a:solidFill>
                  <a:schemeClr val="bg1"/>
                </a:solidFill>
              </a:rPr>
              <a:t> with a capital C and </a:t>
            </a:r>
            <a:r>
              <a:rPr lang="en-US" sz="2400" dirty="0">
                <a:solidFill>
                  <a:srgbClr val="FFFF00"/>
                </a:solidFill>
              </a:rPr>
              <a:t>culture</a:t>
            </a:r>
            <a:r>
              <a:rPr lang="en-US" sz="2400" dirty="0">
                <a:solidFill>
                  <a:schemeClr val="bg1"/>
                </a:solidFill>
              </a:rPr>
              <a:t> with a small c. </a:t>
            </a:r>
          </a:p>
        </p:txBody>
      </p:sp>
      <p:pic>
        <p:nvPicPr>
          <p:cNvPr id="10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925E7DD6-5525-4201-A45E-8014DA4B8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11956"/>
          <a:stretch/>
        </p:blipFill>
        <p:spPr bwMode="auto">
          <a:xfrm>
            <a:off x="8927547" y="5115982"/>
            <a:ext cx="3247073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46A337A-D5EC-48AF-AB07-A70A085A65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4111" y="4996068"/>
            <a:ext cx="252379" cy="180302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AD8A6A7-4871-4F89-BDA3-255DC84FDD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60" y="5115982"/>
            <a:ext cx="235660" cy="169635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6EED39C-075E-444D-BB72-DE19BB8128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783236" y="4273567"/>
            <a:ext cx="191415" cy="1768949"/>
          </a:xfrm>
          <a:prstGeom prst="rect">
            <a:avLst/>
          </a:prstGeom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35CA881A-AC95-4BC8-9427-C65936DA48F2}"/>
              </a:ext>
            </a:extLst>
          </p:cNvPr>
          <p:cNvSpPr txBox="1">
            <a:spLocks/>
          </p:cNvSpPr>
          <p:nvPr/>
        </p:nvSpPr>
        <p:spPr>
          <a:xfrm>
            <a:off x="1378226" y="303753"/>
            <a:ext cx="9435548" cy="694792"/>
          </a:xfrm>
          <a:prstGeom prst="rect">
            <a:avLst/>
          </a:prstGeom>
          <a:noFill/>
          <a:effectLst>
            <a:outerShdw blurRad="50800" dist="2540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F8A2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000" b="1" dirty="0">
                <a:solidFill>
                  <a:srgbClr val="4CC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40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rgbClr val="72C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F25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94C1012E-402E-4339-ACF5-8A73B1507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351643"/>
              </p:ext>
            </p:extLst>
          </p:nvPr>
        </p:nvGraphicFramePr>
        <p:xfrm>
          <a:off x="273871" y="2337653"/>
          <a:ext cx="11556459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3829">
                  <a:extLst>
                    <a:ext uri="{9D8B030D-6E8A-4147-A177-3AD203B41FA5}">
                      <a16:colId xmlns:a16="http://schemas.microsoft.com/office/drawing/2014/main" val="4256878526"/>
                    </a:ext>
                  </a:extLst>
                </a:gridCol>
                <a:gridCol w="7372630">
                  <a:extLst>
                    <a:ext uri="{9D8B030D-6E8A-4147-A177-3AD203B41FA5}">
                      <a16:colId xmlns:a16="http://schemas.microsoft.com/office/drawing/2014/main" val="4223962640"/>
                    </a:ext>
                  </a:extLst>
                </a:gridCol>
              </a:tblGrid>
              <a:tr h="474529">
                <a:tc>
                  <a:txBody>
                    <a:bodyPr/>
                    <a:lstStyle/>
                    <a:p>
                      <a:pPr algn="ctr"/>
                      <a:r>
                        <a:rPr lang="pt-BR" sz="3000" b="1" i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pt-BR" sz="3000" b="1" i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ulture</a:t>
                      </a:r>
                      <a:endParaRPr lang="pt-BR" sz="30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i="1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pt-BR" sz="3000" b="1" i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ulture</a:t>
                      </a:r>
                      <a:endParaRPr lang="pt-BR" sz="30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085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Societal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construct </a:t>
                      </a:r>
                      <a:endParaRPr lang="pt-B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Relatively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personal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construct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232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The general view of culture as creative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endeavors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pt-BR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Referring to the patterns of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behavior, values, and beliefs</a:t>
                      </a:r>
                      <a:endParaRPr lang="pt-BR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540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theater, dance, music, literature, and art. </a:t>
                      </a:r>
                      <a:endParaRPr lang="pt-BR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that guide the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everyday life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of an individual or a group of individuals within a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cultural community</a:t>
                      </a:r>
                      <a:endParaRPr lang="pt-BR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806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665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9675E110-23E0-4D1C-BF2E-F4A675D89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407" b="27543"/>
          <a:stretch/>
        </p:blipFill>
        <p:spPr bwMode="auto">
          <a:xfrm>
            <a:off x="-17379" y="-34603"/>
            <a:ext cx="12191999" cy="68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045E5ED1-B2FE-48CA-931F-776474E79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2">
            <a:extLst>
              <a:ext uri="{FF2B5EF4-FFF2-40B4-BE49-F238E27FC236}">
                <a16:creationId xmlns:a16="http://schemas.microsoft.com/office/drawing/2014/main" id="{6FB9913E-0052-42EF-8A2C-A567BEFEFE22}"/>
              </a:ext>
            </a:extLst>
          </p:cNvPr>
          <p:cNvSpPr txBox="1">
            <a:spLocks/>
          </p:cNvSpPr>
          <p:nvPr/>
        </p:nvSpPr>
        <p:spPr>
          <a:xfrm>
            <a:off x="939022" y="1906013"/>
            <a:ext cx="10987087" cy="36841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500" dirty="0">
                <a:solidFill>
                  <a:schemeClr val="bg1"/>
                </a:solidFill>
              </a:rPr>
              <a:t>Historically, the cultural orientation that informed L2 learning and teaching was confined mostly to Culture with a big C. It is only after World War II, when </a:t>
            </a:r>
            <a:r>
              <a:rPr lang="en-US" sz="2500" b="1" dirty="0">
                <a:solidFill>
                  <a:srgbClr val="FFFF00"/>
                </a:solidFill>
              </a:rPr>
              <a:t>language communication </a:t>
            </a:r>
            <a:r>
              <a:rPr lang="en-US" sz="2500" dirty="0">
                <a:solidFill>
                  <a:schemeClr val="bg1"/>
                </a:solidFill>
              </a:rPr>
              <a:t>became the primary goal of language learning and teaching, that learners and teachers alike started emphasizing the importance of everyday aspects of cultural practices, that is, culture with a small c. </a:t>
            </a:r>
          </a:p>
        </p:txBody>
      </p:sp>
      <p:pic>
        <p:nvPicPr>
          <p:cNvPr id="10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925E7DD6-5525-4201-A45E-8014DA4B8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11956"/>
          <a:stretch/>
        </p:blipFill>
        <p:spPr bwMode="auto">
          <a:xfrm>
            <a:off x="8927547" y="5115982"/>
            <a:ext cx="3247073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46A337A-D5EC-48AF-AB07-A70A085A65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4111" y="4996068"/>
            <a:ext cx="252379" cy="180302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AD8A6A7-4871-4F89-BDA3-255DC84FDD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60" y="5115982"/>
            <a:ext cx="235660" cy="169635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6EED39C-075E-444D-BB72-DE19BB8128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783236" y="4273567"/>
            <a:ext cx="191415" cy="1768949"/>
          </a:xfrm>
          <a:prstGeom prst="rect">
            <a:avLst/>
          </a:prstGeom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35CA881A-AC95-4BC8-9427-C65936DA48F2}"/>
              </a:ext>
            </a:extLst>
          </p:cNvPr>
          <p:cNvSpPr txBox="1">
            <a:spLocks/>
          </p:cNvSpPr>
          <p:nvPr/>
        </p:nvSpPr>
        <p:spPr>
          <a:xfrm>
            <a:off x="1505745" y="798832"/>
            <a:ext cx="9435548" cy="694792"/>
          </a:xfrm>
          <a:prstGeom prst="rect">
            <a:avLst/>
          </a:prstGeom>
          <a:noFill/>
          <a:effectLst>
            <a:outerShdw blurRad="50800" dist="2540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F8A2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000" b="1" dirty="0">
                <a:solidFill>
                  <a:srgbClr val="4CC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40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rgbClr val="72C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F25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333386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9675E110-23E0-4D1C-BF2E-F4A675D89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407" b="27543"/>
          <a:stretch/>
        </p:blipFill>
        <p:spPr bwMode="auto">
          <a:xfrm>
            <a:off x="-17379" y="-34603"/>
            <a:ext cx="12191999" cy="68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925E7DD6-5525-4201-A45E-8014DA4B8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11956"/>
          <a:stretch/>
        </p:blipFill>
        <p:spPr bwMode="auto">
          <a:xfrm>
            <a:off x="8927547" y="5115982"/>
            <a:ext cx="3247073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35CA881A-AC95-4BC8-9427-C65936DA48F2}"/>
              </a:ext>
            </a:extLst>
          </p:cNvPr>
          <p:cNvSpPr txBox="1">
            <a:spLocks/>
          </p:cNvSpPr>
          <p:nvPr/>
        </p:nvSpPr>
        <p:spPr>
          <a:xfrm>
            <a:off x="1590615" y="101894"/>
            <a:ext cx="9435548" cy="694792"/>
          </a:xfrm>
          <a:prstGeom prst="rect">
            <a:avLst/>
          </a:prstGeom>
          <a:noFill/>
          <a:effectLst>
            <a:outerShdw blurRad="50800" dist="2540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F8A2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000" b="1" dirty="0">
                <a:solidFill>
                  <a:srgbClr val="4CC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40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rgbClr val="72C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F25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4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6FB9913E-0052-42EF-8A2C-A567BEFEFE22}"/>
              </a:ext>
            </a:extLst>
          </p:cNvPr>
          <p:cNvSpPr txBox="1">
            <a:spLocks/>
          </p:cNvSpPr>
          <p:nvPr/>
        </p:nvSpPr>
        <p:spPr>
          <a:xfrm>
            <a:off x="742121" y="912209"/>
            <a:ext cx="10668001" cy="49426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2400" dirty="0">
                <a:solidFill>
                  <a:schemeClr val="bg1"/>
                </a:solidFill>
              </a:rPr>
              <a:t>The overall objective of </a:t>
            </a:r>
            <a:r>
              <a:rPr lang="en-US" sz="2400" b="1" dirty="0">
                <a:solidFill>
                  <a:srgbClr val="FFFF00"/>
                </a:solidFill>
              </a:rPr>
              <a:t>culture teaching</a:t>
            </a:r>
            <a:r>
              <a:rPr lang="en-US" sz="2400" dirty="0">
                <a:solidFill>
                  <a:schemeClr val="bg1"/>
                </a:solidFill>
              </a:rPr>
              <a:t>, then, is to help L2 learners develop the ability to use the target language in </a:t>
            </a:r>
            <a:r>
              <a:rPr lang="en-US" sz="2400" b="1" dirty="0">
                <a:solidFill>
                  <a:srgbClr val="FFFF00"/>
                </a:solidFill>
              </a:rPr>
              <a:t>culturally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appropriate ways</a:t>
            </a:r>
            <a:r>
              <a:rPr lang="en-US" sz="2400" dirty="0">
                <a:solidFill>
                  <a:schemeClr val="bg1"/>
                </a:solidFill>
              </a:rPr>
              <a:t> for the </a:t>
            </a:r>
            <a:r>
              <a:rPr lang="en-US" sz="2400" b="1" dirty="0">
                <a:solidFill>
                  <a:srgbClr val="FFFF00"/>
                </a:solidFill>
              </a:rPr>
              <a:t>specific purpose </a:t>
            </a:r>
            <a:r>
              <a:rPr lang="en-US" sz="2400" dirty="0">
                <a:solidFill>
                  <a:schemeClr val="bg1"/>
                </a:solidFill>
              </a:rPr>
              <a:t>of </a:t>
            </a:r>
            <a:r>
              <a:rPr lang="en-US" sz="2400" b="1" dirty="0">
                <a:solidFill>
                  <a:srgbClr val="FFFF00"/>
                </a:solidFill>
              </a:rPr>
              <a:t>empathizing and interacting</a:t>
            </a:r>
            <a:r>
              <a:rPr lang="en-US" sz="2400" dirty="0">
                <a:solidFill>
                  <a:schemeClr val="bg1"/>
                </a:solidFill>
              </a:rPr>
              <a:t> with native speakers of the target language.</a:t>
            </a: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[…] Such an approach is based on a </a:t>
            </a:r>
            <a:r>
              <a:rPr lang="en-US" sz="2400" b="1" dirty="0">
                <a:solidFill>
                  <a:srgbClr val="FFFF00"/>
                </a:solidFill>
              </a:rPr>
              <a:t>limited view of culture </a:t>
            </a:r>
            <a:r>
              <a:rPr lang="en-US" sz="2400" dirty="0">
                <a:solidFill>
                  <a:schemeClr val="bg1"/>
                </a:solidFill>
              </a:rPr>
              <a:t>in at least two important ways. First, it narrowly associates cultural identity with </a:t>
            </a:r>
            <a:r>
              <a:rPr lang="en-US" sz="2400" b="1" dirty="0">
                <a:solidFill>
                  <a:srgbClr val="FFFF00"/>
                </a:solidFill>
              </a:rPr>
              <a:t>national identity </a:t>
            </a:r>
            <a:r>
              <a:rPr lang="en-US" sz="2400" dirty="0">
                <a:solidFill>
                  <a:schemeClr val="bg1"/>
                </a:solidFill>
              </a:rPr>
              <a:t>or </a:t>
            </a:r>
            <a:r>
              <a:rPr lang="en-US" sz="2400" b="1" dirty="0">
                <a:solidFill>
                  <a:srgbClr val="FFFF00"/>
                </a:solidFill>
              </a:rPr>
              <a:t>linguistic identity</a:t>
            </a:r>
            <a:r>
              <a:rPr lang="en-US" sz="2400" dirty="0">
                <a:solidFill>
                  <a:schemeClr val="bg1"/>
                </a:solidFill>
              </a:rPr>
              <a:t>. That is, it considers all the people belonging to a particular nation (e.g., the United States) speaking a particular language (e.g., English) as belonging to a particular culture. It ignores </a:t>
            </a:r>
            <a:r>
              <a:rPr lang="en-US" sz="2400" b="1" dirty="0">
                <a:solidFill>
                  <a:srgbClr val="FFFF00"/>
                </a:solidFill>
              </a:rPr>
              <a:t>multicultural</a:t>
            </a:r>
            <a:r>
              <a:rPr lang="en-US" sz="2400" dirty="0">
                <a:solidFill>
                  <a:schemeClr val="bg1"/>
                </a:solidFill>
              </a:rPr>
              <a:t> and </a:t>
            </a:r>
            <a:r>
              <a:rPr lang="en-US" sz="2400" b="1" dirty="0">
                <a:solidFill>
                  <a:srgbClr val="FFFF00"/>
                </a:solidFill>
              </a:rPr>
              <a:t>subcultural variations </a:t>
            </a:r>
            <a:r>
              <a:rPr lang="en-US" sz="2400" dirty="0">
                <a:solidFill>
                  <a:schemeClr val="bg1"/>
                </a:solidFill>
              </a:rPr>
              <a:t>within national or linguistic boundaries. </a:t>
            </a: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5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B84AE2B1-19A2-4E8C-899F-9DF8D86D2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579165"/>
            <a:ext cx="1122177" cy="127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305086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4D997F2EABD549A264BAFC246AB9BB" ma:contentTypeVersion="10" ma:contentTypeDescription="Create a new document." ma:contentTypeScope="" ma:versionID="69c12efc407e6dd437c6ad2b084b9805">
  <xsd:schema xmlns:xsd="http://www.w3.org/2001/XMLSchema" xmlns:xs="http://www.w3.org/2001/XMLSchema" xmlns:p="http://schemas.microsoft.com/office/2006/metadata/properties" xmlns:ns3="599a3a66-412f-4d24-bce9-6e00be8380cc" targetNamespace="http://schemas.microsoft.com/office/2006/metadata/properties" ma:root="true" ma:fieldsID="ff96820fee3a19fe1f3991307fdf3540" ns3:_="">
    <xsd:import namespace="599a3a66-412f-4d24-bce9-6e00be8380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a3a66-412f-4d24-bce9-6e00be8380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86E577-87F9-4CDA-AC8D-7468DF6854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E40CB0-D99C-476C-99D5-F8E9E17EB7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a3a66-412f-4d24-bce9-6e00be8380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59BBB0-5D0E-4161-AF47-DEF9C78D121D}">
  <ds:schemaRefs>
    <ds:schemaRef ds:uri="http://purl.org/dc/dcmitype/"/>
    <ds:schemaRef ds:uri="http://schemas.microsoft.com/office/2006/documentManagement/types"/>
    <ds:schemaRef ds:uri="599a3a66-412f-4d24-bce9-6e00be8380cc"/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2255</TotalTime>
  <Words>2162</Words>
  <Application>Microsoft Office PowerPoint</Application>
  <PresentationFormat>Widescreen</PresentationFormat>
  <Paragraphs>182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 3</vt:lpstr>
      <vt:lpstr>Cacho</vt:lpstr>
      <vt:lpstr>Apresentação do PowerPoint</vt:lpstr>
      <vt:lpstr>POSTMETHOD PEDAGOGY</vt:lpstr>
      <vt:lpstr>REVIEW</vt:lpstr>
      <vt:lpstr>REVIEW</vt:lpstr>
      <vt:lpstr>REVIEW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Thank you very much! (84) 996-087-119 cristianebrito1978@gmail.com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Metodologias mais conhecidas no Ensino-aprendizagem de língua inglesa</dc:title>
  <dc:creator>Cristiane de Brito Cruz</dc:creator>
  <cp:lastModifiedBy>Cristiane de Brito Cruz</cp:lastModifiedBy>
  <cp:revision>316</cp:revision>
  <dcterms:created xsi:type="dcterms:W3CDTF">2020-06-17T16:59:06Z</dcterms:created>
  <dcterms:modified xsi:type="dcterms:W3CDTF">2020-06-20T20:22:32Z</dcterms:modified>
</cp:coreProperties>
</file>