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18"/>
  </p:notesMasterIdLst>
  <p:sldIdLst>
    <p:sldId id="367" r:id="rId5"/>
    <p:sldId id="423" r:id="rId6"/>
    <p:sldId id="407" r:id="rId7"/>
    <p:sldId id="408" r:id="rId8"/>
    <p:sldId id="424" r:id="rId9"/>
    <p:sldId id="425" r:id="rId10"/>
    <p:sldId id="438" r:id="rId11"/>
    <p:sldId id="427" r:id="rId12"/>
    <p:sldId id="428" r:id="rId13"/>
    <p:sldId id="429" r:id="rId14"/>
    <p:sldId id="430" r:id="rId15"/>
    <p:sldId id="431" r:id="rId16"/>
    <p:sldId id="31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e de Brito Cruz" initials="CdBC" lastIdx="1" clrIdx="0">
    <p:extLst>
      <p:ext uri="{19B8F6BF-5375-455C-9EA6-DF929625EA0E}">
        <p15:presenceInfo xmlns:p15="http://schemas.microsoft.com/office/powerpoint/2012/main" userId="Cristiane de Brito Cru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48D3FE"/>
    <a:srgbClr val="53E618"/>
    <a:srgbClr val="4CCA06"/>
    <a:srgbClr val="66FF33"/>
    <a:srgbClr val="EE104F"/>
    <a:srgbClr val="0066FF"/>
    <a:srgbClr val="F254F2"/>
    <a:srgbClr val="68BFDE"/>
    <a:srgbClr val="72C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24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4D62-130B-46E2-830F-33B4D27D50CE}" type="datetimeFigureOut">
              <a:rPr lang="pt-BR" smtClean="0"/>
              <a:t>02/09/2020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8A13-04D3-44C4-8927-319EE84BB69D}" type="slidenum">
              <a:rPr lang="pt-BR" smtClean="0"/>
              <a:t>‹nº›</a:t>
            </a:fld>
            <a:endParaRPr lang="pt-BR"/>
          </a:p>
        </p:txBody>
      </p:sp>
    </p:spTree>
    <p:extLst>
      <p:ext uri="{BB962C8B-B14F-4D97-AF65-F5344CB8AC3E}">
        <p14:creationId xmlns:p14="http://schemas.microsoft.com/office/powerpoint/2010/main" val="294726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41902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1456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3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3062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600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83437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9265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60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207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5090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694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6246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55565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546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3705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40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9/2/2020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41037033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cristianebrito1978@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https://docente.ifrn.edu.br/cristianecruz/projetos-de-extensao/spanglish/"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10142324-93CC-4CD9-A916-5F856ACE5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a16="http://schemas.microsoft.com/office/drawing/2014/main" id="{001CEEE5-D251-44CB-A998-3179CB559EED}"/>
              </a:ext>
            </a:extLst>
          </p:cNvPr>
          <p:cNvSpPr txBox="1">
            <a:spLocks/>
          </p:cNvSpPr>
          <p:nvPr/>
        </p:nvSpPr>
        <p:spPr>
          <a:xfrm>
            <a:off x="3910519" y="5390992"/>
            <a:ext cx="8066498" cy="1087630"/>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spcBef>
                <a:spcPts val="0"/>
              </a:spcBef>
            </a:pPr>
            <a:r>
              <a:rPr lang="pt-BR" sz="2000" b="1" dirty="0">
                <a:solidFill>
                  <a:schemeClr val="bg1"/>
                </a:solidFill>
              </a:rPr>
              <a:t>Coordenadora: </a:t>
            </a:r>
            <a:r>
              <a:rPr lang="pt-BR" sz="2000" dirty="0" err="1">
                <a:solidFill>
                  <a:schemeClr val="bg1"/>
                </a:solidFill>
              </a:rPr>
              <a:t>Profª</a:t>
            </a:r>
            <a:r>
              <a:rPr lang="pt-BR" sz="2000" dirty="0">
                <a:solidFill>
                  <a:schemeClr val="bg1"/>
                </a:solidFill>
              </a:rPr>
              <a:t>. Ma. Cristiane de Brito Cruz </a:t>
            </a:r>
          </a:p>
          <a:p>
            <a:pPr algn="r">
              <a:spcBef>
                <a:spcPts val="0"/>
              </a:spcBef>
            </a:pPr>
            <a:r>
              <a:rPr lang="pt-BR" sz="2000" b="1" dirty="0">
                <a:solidFill>
                  <a:schemeClr val="bg1"/>
                </a:solidFill>
              </a:rPr>
              <a:t>Aluna voluntária: </a:t>
            </a:r>
            <a:r>
              <a:rPr lang="pt-BR" sz="2000" dirty="0">
                <a:solidFill>
                  <a:schemeClr val="bg1"/>
                </a:solidFill>
              </a:rPr>
              <a:t>Kelly Aline Hipólito de Medeiros</a:t>
            </a:r>
          </a:p>
          <a:p>
            <a:pPr algn="r">
              <a:spcBef>
                <a:spcPts val="0"/>
              </a:spcBef>
            </a:pPr>
            <a:r>
              <a:rPr lang="pt-BR" sz="2000" b="1" dirty="0">
                <a:solidFill>
                  <a:schemeClr val="bg1"/>
                </a:solidFill>
              </a:rPr>
              <a:t>Aluna bolsista: </a:t>
            </a:r>
            <a:r>
              <a:rPr lang="pt-BR" sz="2000" dirty="0" err="1">
                <a:solidFill>
                  <a:schemeClr val="bg1"/>
                </a:solidFill>
              </a:rPr>
              <a:t>Eline</a:t>
            </a:r>
            <a:r>
              <a:rPr lang="pt-BR" sz="2000" dirty="0">
                <a:solidFill>
                  <a:schemeClr val="bg1"/>
                </a:solidFill>
              </a:rPr>
              <a:t> Costa de Lima </a:t>
            </a:r>
          </a:p>
        </p:txBody>
      </p:sp>
      <p:pic>
        <p:nvPicPr>
          <p:cNvPr id="11" name="Imagem 10">
            <a:extLst>
              <a:ext uri="{FF2B5EF4-FFF2-40B4-BE49-F238E27FC236}">
                <a16:creationId xmlns:a16="http://schemas.microsoft.com/office/drawing/2014/main" id="{9CF15BE9-F9A6-4D88-A6F3-2D1F498112BF}"/>
              </a:ext>
            </a:extLst>
          </p:cNvPr>
          <p:cNvPicPr>
            <a:picLocks noChangeAspect="1"/>
          </p:cNvPicPr>
          <p:nvPr/>
        </p:nvPicPr>
        <p:blipFill rotWithShape="1">
          <a:blip r:embed="rId3">
            <a:extLst>
              <a:ext uri="{28A0092B-C50C-407E-A947-70E740481C1C}">
                <a14:useLocalDpi xmlns:a14="http://schemas.microsoft.com/office/drawing/2010/main" val="0"/>
              </a:ext>
            </a:extLst>
          </a:blip>
          <a:srcRect l="8554" t="17913" r="10009" b="6365"/>
          <a:stretch/>
        </p:blipFill>
        <p:spPr>
          <a:xfrm>
            <a:off x="311285" y="4053899"/>
            <a:ext cx="3404682" cy="2274059"/>
          </a:xfrm>
          <a:prstGeom prst="rect">
            <a:avLst/>
          </a:prstGeom>
        </p:spPr>
      </p:pic>
      <p:sp>
        <p:nvSpPr>
          <p:cNvPr id="12" name="Título 1">
            <a:extLst>
              <a:ext uri="{FF2B5EF4-FFF2-40B4-BE49-F238E27FC236}">
                <a16:creationId xmlns:a16="http://schemas.microsoft.com/office/drawing/2014/main" id="{E80E74D3-32D3-4176-B221-F0469D34666F}"/>
              </a:ext>
            </a:extLst>
          </p:cNvPr>
          <p:cNvSpPr txBox="1">
            <a:spLocks/>
          </p:cNvSpPr>
          <p:nvPr/>
        </p:nvSpPr>
        <p:spPr>
          <a:xfrm>
            <a:off x="2470825" y="183960"/>
            <a:ext cx="8283064" cy="10806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200" b="1" dirty="0" err="1">
                <a:solidFill>
                  <a:schemeClr val="bg1"/>
                </a:solidFill>
              </a:rPr>
              <a:t>Pró-reitoria</a:t>
            </a:r>
            <a:r>
              <a:rPr lang="pt-BR" sz="2200" b="1" dirty="0">
                <a:solidFill>
                  <a:schemeClr val="bg1"/>
                </a:solidFill>
              </a:rPr>
              <a:t> de Extensão</a:t>
            </a:r>
            <a:br>
              <a:rPr lang="pt-BR" sz="2200" b="1" dirty="0">
                <a:solidFill>
                  <a:schemeClr val="bg1"/>
                </a:solidFill>
              </a:rPr>
            </a:br>
            <a:r>
              <a:rPr lang="pt-BR" sz="2200" b="1" dirty="0">
                <a:solidFill>
                  <a:schemeClr val="bg1"/>
                </a:solidFill>
              </a:rPr>
              <a:t>Programa de Apoio Institucional à Extensão</a:t>
            </a:r>
            <a:br>
              <a:rPr lang="pt-BR" sz="2200" b="1" dirty="0">
                <a:solidFill>
                  <a:schemeClr val="bg1"/>
                </a:solidFill>
              </a:rPr>
            </a:br>
            <a:r>
              <a:rPr lang="pt-BR" sz="2200" b="1" dirty="0">
                <a:solidFill>
                  <a:schemeClr val="bg1"/>
                </a:solidFill>
              </a:rPr>
              <a:t>Coordenação de Extensão do IFRN campus Currais Novos</a:t>
            </a:r>
          </a:p>
        </p:txBody>
      </p:sp>
      <p:cxnSp>
        <p:nvCxnSpPr>
          <p:cNvPr id="16" name="Conector reto 15">
            <a:extLst>
              <a:ext uri="{FF2B5EF4-FFF2-40B4-BE49-F238E27FC236}">
                <a16:creationId xmlns:a16="http://schemas.microsoft.com/office/drawing/2014/main" id="{62191DEF-C6E9-43F3-8DF9-27189B698EE5}"/>
              </a:ext>
            </a:extLst>
          </p:cNvPr>
          <p:cNvCxnSpPr>
            <a:cxnSpLocks/>
          </p:cNvCxnSpPr>
          <p:nvPr/>
        </p:nvCxnSpPr>
        <p:spPr>
          <a:xfrm>
            <a:off x="144850" y="2451653"/>
            <a:ext cx="159118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 name="Título 1">
            <a:extLst>
              <a:ext uri="{FF2B5EF4-FFF2-40B4-BE49-F238E27FC236}">
                <a16:creationId xmlns:a16="http://schemas.microsoft.com/office/drawing/2014/main" id="{6AFB8009-F13E-4239-A036-E02FD6D8365E}"/>
              </a:ext>
            </a:extLst>
          </p:cNvPr>
          <p:cNvSpPr txBox="1">
            <a:spLocks/>
          </p:cNvSpPr>
          <p:nvPr/>
        </p:nvSpPr>
        <p:spPr>
          <a:xfrm>
            <a:off x="3171217" y="2295728"/>
            <a:ext cx="5680953" cy="208202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b="1" dirty="0">
                <a:solidFill>
                  <a:schemeClr val="bg1"/>
                </a:solidFill>
                <a:effectLst>
                  <a:outerShdw blurRad="38100" dist="38100" dir="2700000" algn="tl">
                    <a:srgbClr val="000000">
                      <a:alpha val="43137"/>
                    </a:srgbClr>
                  </a:outerShdw>
                </a:effectLst>
              </a:rPr>
              <a:t>P</a:t>
            </a:r>
            <a:r>
              <a:rPr lang="en-US" sz="6500" b="1" dirty="0">
                <a:solidFill>
                  <a:srgbClr val="0066FF"/>
                </a:solidFill>
                <a:effectLst>
                  <a:outerShdw blurRad="38100" dist="38100" dir="2700000" algn="tl">
                    <a:srgbClr val="000000">
                      <a:alpha val="43137"/>
                    </a:srgbClr>
                  </a:outerShdw>
                </a:effectLst>
              </a:rPr>
              <a:t>O</a:t>
            </a:r>
            <a:r>
              <a:rPr lang="en-US" sz="6500" b="1" dirty="0">
                <a:solidFill>
                  <a:srgbClr val="FF0000"/>
                </a:solidFill>
                <a:effectLst>
                  <a:outerShdw blurRad="38100" dist="38100" dir="2700000" algn="tl">
                    <a:srgbClr val="000000">
                      <a:alpha val="43137"/>
                    </a:srgbClr>
                  </a:outerShdw>
                </a:effectLst>
              </a:rPr>
              <a:t>S</a:t>
            </a:r>
            <a:r>
              <a:rPr lang="en-US" sz="6500" b="1" dirty="0">
                <a:solidFill>
                  <a:schemeClr val="bg2">
                    <a:lumMod val="50000"/>
                  </a:schemeClr>
                </a:solidFill>
                <a:effectLst>
                  <a:outerShdw blurRad="38100" dist="38100" dir="2700000" algn="tl">
                    <a:srgbClr val="000000">
                      <a:alpha val="43137"/>
                    </a:srgbClr>
                  </a:outerShdw>
                </a:effectLst>
              </a:rPr>
              <a:t>T</a:t>
            </a:r>
            <a:r>
              <a:rPr lang="en-US" sz="6500" b="1" dirty="0">
                <a:solidFill>
                  <a:schemeClr val="accent2"/>
                </a:solidFill>
                <a:effectLst>
                  <a:outerShdw blurRad="38100" dist="38100" dir="2700000" algn="tl">
                    <a:srgbClr val="000000">
                      <a:alpha val="43137"/>
                    </a:srgbClr>
                  </a:outerShdw>
                </a:effectLst>
              </a:rPr>
              <a:t>M</a:t>
            </a:r>
            <a:r>
              <a:rPr lang="en-US" sz="6500" b="1" dirty="0">
                <a:solidFill>
                  <a:srgbClr val="F254F2"/>
                </a:solidFill>
                <a:effectLst>
                  <a:outerShdw blurRad="38100" dist="38100" dir="2700000" algn="tl">
                    <a:srgbClr val="000000">
                      <a:alpha val="43137"/>
                    </a:srgbClr>
                  </a:outerShdw>
                </a:effectLst>
              </a:rPr>
              <a:t>E</a:t>
            </a:r>
            <a:r>
              <a:rPr lang="en-US" sz="6500" b="1" dirty="0">
                <a:solidFill>
                  <a:srgbClr val="00B0F0"/>
                </a:solidFill>
                <a:effectLst>
                  <a:outerShdw blurRad="38100" dist="38100" dir="2700000" algn="tl">
                    <a:srgbClr val="000000">
                      <a:alpha val="43137"/>
                    </a:srgbClr>
                  </a:outerShdw>
                </a:effectLst>
              </a:rPr>
              <a:t>T</a:t>
            </a:r>
            <a:r>
              <a:rPr lang="en-US" sz="6500" b="1" dirty="0">
                <a:solidFill>
                  <a:srgbClr val="A365D1"/>
                </a:solidFill>
                <a:effectLst>
                  <a:outerShdw blurRad="38100" dist="38100" dir="2700000" algn="tl">
                    <a:srgbClr val="000000">
                      <a:alpha val="43137"/>
                    </a:srgbClr>
                  </a:outerShdw>
                </a:effectLst>
              </a:rPr>
              <a:t>H</a:t>
            </a:r>
            <a:r>
              <a:rPr lang="en-US" sz="6500" b="1" dirty="0">
                <a:solidFill>
                  <a:srgbClr val="72CC04"/>
                </a:solidFill>
                <a:effectLst>
                  <a:outerShdw blurRad="38100" dist="38100" dir="2700000" algn="tl">
                    <a:srgbClr val="000000">
                      <a:alpha val="43137"/>
                    </a:srgbClr>
                  </a:outerShdw>
                </a:effectLst>
              </a:rPr>
              <a:t>O</a:t>
            </a:r>
            <a:r>
              <a:rPr lang="en-US" sz="6500" b="1" dirty="0">
                <a:solidFill>
                  <a:schemeClr val="bg1">
                    <a:lumMod val="50000"/>
                  </a:schemeClr>
                </a:solidFill>
                <a:effectLst>
                  <a:outerShdw blurRad="38100" dist="38100" dir="2700000" algn="tl">
                    <a:srgbClr val="000000">
                      <a:alpha val="43137"/>
                    </a:srgbClr>
                  </a:outerShdw>
                </a:effectLst>
              </a:rPr>
              <a:t>D</a:t>
            </a:r>
            <a:r>
              <a:rPr lang="en-US" sz="6500" b="1" dirty="0">
                <a:solidFill>
                  <a:srgbClr val="4CCA06"/>
                </a:solidFill>
                <a:effectLst>
                  <a:outerShdw blurRad="38100" dist="38100" dir="2700000" algn="tl">
                    <a:srgbClr val="000000">
                      <a:alpha val="43137"/>
                    </a:srgbClr>
                  </a:outerShdw>
                </a:effectLst>
              </a:rPr>
              <a:t> </a:t>
            </a:r>
            <a:r>
              <a:rPr lang="en-US" sz="6500" b="1" dirty="0">
                <a:solidFill>
                  <a:srgbClr val="FFC000"/>
                </a:solidFill>
                <a:effectLst>
                  <a:outerShdw blurRad="38100" dist="38100" dir="2700000" algn="tl">
                    <a:srgbClr val="000000">
                      <a:alpha val="43137"/>
                    </a:srgbClr>
                  </a:outerShdw>
                </a:effectLst>
              </a:rPr>
              <a:t>P</a:t>
            </a:r>
            <a:r>
              <a:rPr lang="en-US" sz="6500" b="1" dirty="0">
                <a:solidFill>
                  <a:schemeClr val="accent1">
                    <a:lumMod val="75000"/>
                  </a:schemeClr>
                </a:solidFill>
                <a:effectLst>
                  <a:outerShdw blurRad="38100" dist="38100" dir="2700000" algn="tl">
                    <a:srgbClr val="000000">
                      <a:alpha val="43137"/>
                    </a:srgbClr>
                  </a:outerShdw>
                </a:effectLst>
              </a:rPr>
              <a:t>E</a:t>
            </a:r>
            <a:r>
              <a:rPr lang="en-US" sz="6500" b="1" dirty="0">
                <a:solidFill>
                  <a:srgbClr val="0066FF"/>
                </a:solidFill>
                <a:effectLst>
                  <a:outerShdw blurRad="38100" dist="38100" dir="2700000" algn="tl">
                    <a:srgbClr val="000000">
                      <a:alpha val="43137"/>
                    </a:srgbClr>
                  </a:outerShdw>
                </a:effectLst>
              </a:rPr>
              <a:t>D</a:t>
            </a:r>
            <a:r>
              <a:rPr lang="en-US" sz="6500" b="1" dirty="0">
                <a:solidFill>
                  <a:srgbClr val="FF0000"/>
                </a:solidFill>
                <a:effectLst>
                  <a:outerShdw blurRad="38100" dist="38100" dir="2700000" algn="tl">
                    <a:srgbClr val="000000">
                      <a:alpha val="43137"/>
                    </a:srgbClr>
                  </a:outerShdw>
                </a:effectLst>
              </a:rPr>
              <a:t>A</a:t>
            </a:r>
            <a:r>
              <a:rPr lang="en-US" sz="6500" b="1" dirty="0">
                <a:solidFill>
                  <a:srgbClr val="72CC04"/>
                </a:solidFill>
                <a:effectLst>
                  <a:outerShdw blurRad="38100" dist="38100" dir="2700000" algn="tl">
                    <a:srgbClr val="000000">
                      <a:alpha val="43137"/>
                    </a:srgbClr>
                  </a:outerShdw>
                </a:effectLst>
              </a:rPr>
              <a:t>G</a:t>
            </a:r>
            <a:r>
              <a:rPr lang="en-US" sz="6500" b="1" dirty="0">
                <a:solidFill>
                  <a:schemeClr val="accent1">
                    <a:lumMod val="60000"/>
                    <a:lumOff val="40000"/>
                  </a:schemeClr>
                </a:solidFill>
                <a:effectLst>
                  <a:outerShdw blurRad="38100" dist="38100" dir="2700000" algn="tl">
                    <a:srgbClr val="000000">
                      <a:alpha val="43137"/>
                    </a:srgbClr>
                  </a:outerShdw>
                </a:effectLst>
              </a:rPr>
              <a:t>O</a:t>
            </a:r>
            <a:r>
              <a:rPr lang="en-US" sz="6500" b="1" dirty="0">
                <a:solidFill>
                  <a:srgbClr val="F254F2"/>
                </a:solidFill>
                <a:effectLst>
                  <a:outerShdw blurRad="38100" dist="38100" dir="2700000" algn="tl">
                    <a:srgbClr val="000000">
                      <a:alpha val="43137"/>
                    </a:srgbClr>
                  </a:outerShdw>
                </a:effectLst>
              </a:rPr>
              <a:t>G</a:t>
            </a:r>
            <a:r>
              <a:rPr lang="en-US" sz="6500" b="1" dirty="0">
                <a:solidFill>
                  <a:srgbClr val="A365D1"/>
                </a:solidFill>
                <a:effectLst>
                  <a:outerShdw blurRad="38100" dist="38100" dir="2700000" algn="tl">
                    <a:srgbClr val="000000">
                      <a:alpha val="43137"/>
                    </a:srgbClr>
                  </a:outerShdw>
                </a:effectLst>
              </a:rPr>
              <a:t>Y</a:t>
            </a:r>
            <a:endParaRPr lang="pt-BR" sz="6500" b="1" dirty="0">
              <a:solidFill>
                <a:srgbClr val="A365D1"/>
              </a:solidFill>
              <a:effectLst>
                <a:outerShdw blurRad="38100" dist="38100" dir="2700000" algn="tl">
                  <a:srgbClr val="000000">
                    <a:alpha val="43137"/>
                  </a:srgbClr>
                </a:outerShdw>
              </a:effectLst>
            </a:endParaRPr>
          </a:p>
        </p:txBody>
      </p:sp>
      <p:pic>
        <p:nvPicPr>
          <p:cNvPr id="18" name="Picture 2" descr="Direção Geral divulga novas logomarcas do IFRN Campus Currais ...">
            <a:extLst>
              <a:ext uri="{FF2B5EF4-FFF2-40B4-BE49-F238E27FC236}">
                <a16:creationId xmlns:a16="http://schemas.microsoft.com/office/drawing/2014/main" id="{E2444094-CC8D-4701-8DC0-3BDDCE43CBD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2335" y="252919"/>
            <a:ext cx="1809294" cy="262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0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254F2"/>
                </a:solidFill>
                <a:effectLst>
                  <a:outerShdw blurRad="38100" dist="38100" dir="2700000" algn="tl">
                    <a:srgbClr val="000000">
                      <a:alpha val="43137"/>
                    </a:srgbClr>
                  </a:outerShdw>
                </a:effectLst>
              </a:rPr>
              <a:t>N</a:t>
            </a:r>
            <a:r>
              <a:rPr lang="en-US" sz="6000" b="1" dirty="0">
                <a:solidFill>
                  <a:srgbClr val="00B0F0"/>
                </a:solidFill>
                <a:effectLst>
                  <a:outerShdw blurRad="38100" dist="38100" dir="2700000" algn="tl">
                    <a:srgbClr val="000000">
                      <a:alpha val="43137"/>
                    </a:srgbClr>
                  </a:outerShdw>
                </a:effectLst>
              </a:rPr>
              <a:t>I</a:t>
            </a:r>
            <a:r>
              <a:rPr lang="en-US" sz="6000" b="1" dirty="0">
                <a:solidFill>
                  <a:srgbClr val="A365D1"/>
                </a:solidFill>
                <a:effectLst>
                  <a:outerShdw blurRad="38100" dist="38100" dir="2700000" algn="tl">
                    <a:srgbClr val="000000">
                      <a:alpha val="43137"/>
                    </a:srgbClr>
                  </a:outerShdw>
                </a:effectLst>
              </a:rPr>
              <a:t>N</a:t>
            </a:r>
            <a:r>
              <a:rPr lang="en-US" sz="6000" b="1" dirty="0">
                <a:solidFill>
                  <a:srgbClr val="72CC04"/>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720DF52B-604D-4EF4-824A-2EECFC9D8101}"/>
              </a:ext>
            </a:extLst>
          </p:cNvPr>
          <p:cNvSpPr/>
          <p:nvPr/>
        </p:nvSpPr>
        <p:spPr>
          <a:xfrm>
            <a:off x="252834" y="3315519"/>
            <a:ext cx="11686327" cy="66982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É um  </a:t>
            </a:r>
            <a:r>
              <a:rPr lang="en-US" sz="2200" b="1" dirty="0" err="1">
                <a:solidFill>
                  <a:schemeClr val="bg1"/>
                </a:solidFill>
              </a:rPr>
              <a:t>espaço</a:t>
            </a:r>
            <a:r>
              <a:rPr lang="en-US" sz="2200" b="1" dirty="0">
                <a:solidFill>
                  <a:schemeClr val="bg1"/>
                </a:solidFill>
              </a:rPr>
              <a:t> </a:t>
            </a:r>
            <a:r>
              <a:rPr lang="en-US" sz="2200" b="1" dirty="0" err="1">
                <a:solidFill>
                  <a:schemeClr val="bg1"/>
                </a:solidFill>
              </a:rPr>
              <a:t>conceitual</a:t>
            </a:r>
            <a:r>
              <a:rPr lang="en-US" sz="2200" b="1" dirty="0">
                <a:solidFill>
                  <a:schemeClr val="bg1"/>
                </a:solidFill>
              </a:rPr>
              <a:t> que </a:t>
            </a:r>
            <a:r>
              <a:rPr lang="en-US" sz="2200" b="1" dirty="0" err="1">
                <a:solidFill>
                  <a:schemeClr val="bg1"/>
                </a:solidFill>
              </a:rPr>
              <a:t>reconhece</a:t>
            </a:r>
            <a:r>
              <a:rPr lang="en-US" sz="2200" b="1" dirty="0">
                <a:solidFill>
                  <a:schemeClr val="bg1"/>
                </a:solidFill>
              </a:rPr>
              <a:t> a </a:t>
            </a:r>
            <a:r>
              <a:rPr lang="en-US" sz="2200" b="1" dirty="0" err="1">
                <a:solidFill>
                  <a:schemeClr val="bg1"/>
                </a:solidFill>
              </a:rPr>
              <a:t>sala</a:t>
            </a:r>
            <a:r>
              <a:rPr lang="en-US" sz="2200" b="1" dirty="0">
                <a:solidFill>
                  <a:schemeClr val="bg1"/>
                </a:solidFill>
              </a:rPr>
              <a:t> de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estrangeiras</a:t>
            </a:r>
            <a:r>
              <a:rPr lang="en-US" sz="2200" b="1" dirty="0">
                <a:solidFill>
                  <a:schemeClr val="bg1"/>
                </a:solidFill>
              </a:rPr>
              <a:t> </a:t>
            </a:r>
            <a:r>
              <a:rPr lang="en-US" sz="2200" b="1" dirty="0" err="1">
                <a:solidFill>
                  <a:schemeClr val="bg1"/>
                </a:solidFill>
              </a:rPr>
              <a:t>como</a:t>
            </a:r>
            <a:r>
              <a:rPr lang="en-US" sz="2200" b="1" dirty="0">
                <a:solidFill>
                  <a:schemeClr val="bg1"/>
                </a:solidFill>
              </a:rPr>
              <a:t> a </a:t>
            </a:r>
            <a:r>
              <a:rPr lang="en-US" sz="2200" b="1" dirty="0" err="1">
                <a:solidFill>
                  <a:schemeClr val="bg1"/>
                </a:solidFill>
              </a:rPr>
              <a:t>intersecção</a:t>
            </a:r>
            <a:r>
              <a:rPr lang="en-US" sz="2200" b="1" dirty="0">
                <a:solidFill>
                  <a:schemeClr val="bg1"/>
                </a:solidFill>
              </a:rPr>
              <a:t> de </a:t>
            </a:r>
            <a:r>
              <a:rPr lang="en-US" sz="2200" b="1" dirty="0" err="1">
                <a:solidFill>
                  <a:schemeClr val="bg1"/>
                </a:solidFill>
              </a:rPr>
              <a:t>múltiplos</a:t>
            </a:r>
            <a:r>
              <a:rPr lang="en-US" sz="2200" b="1" dirty="0">
                <a:solidFill>
                  <a:schemeClr val="bg1"/>
                </a:solidFill>
              </a:rPr>
              <a:t> </a:t>
            </a:r>
            <a:r>
              <a:rPr lang="en-US" sz="2200" b="1" dirty="0" err="1">
                <a:solidFill>
                  <a:schemeClr val="bg1"/>
                </a:solidFill>
              </a:rPr>
              <a:t>mundos</a:t>
            </a:r>
            <a:r>
              <a:rPr lang="en-US" sz="2200" b="1" dirty="0">
                <a:solidFill>
                  <a:schemeClr val="bg1"/>
                </a:solidFill>
              </a:rPr>
              <a:t>, </a:t>
            </a:r>
            <a:r>
              <a:rPr lang="en-US" sz="2200" b="1" dirty="0" err="1">
                <a:solidFill>
                  <a:schemeClr val="bg1"/>
                </a:solidFill>
              </a:rPr>
              <a:t>múltiplos</a:t>
            </a:r>
            <a:r>
              <a:rPr lang="en-US" sz="2200" b="1" dirty="0">
                <a:solidFill>
                  <a:schemeClr val="bg1"/>
                </a:solidFill>
              </a:rPr>
              <a:t> </a:t>
            </a:r>
            <a:r>
              <a:rPr lang="en-US" sz="2200" b="1" dirty="0" err="1">
                <a:solidFill>
                  <a:schemeClr val="bg1"/>
                </a:solidFill>
              </a:rPr>
              <a:t>discursos</a:t>
            </a:r>
            <a:r>
              <a:rPr lang="en-US" sz="2200" b="1" dirty="0">
                <a:solidFill>
                  <a:schemeClr val="bg1"/>
                </a:solidFill>
              </a:rPr>
              <a:t>. </a:t>
            </a:r>
            <a:endParaRPr lang="pt-BR" sz="2200" dirty="0">
              <a:solidFill>
                <a:schemeClr val="bg1"/>
              </a:solidFill>
            </a:endParaRPr>
          </a:p>
        </p:txBody>
      </p:sp>
      <p:sp>
        <p:nvSpPr>
          <p:cNvPr id="18" name="Retângulo 17">
            <a:extLst>
              <a:ext uri="{FF2B5EF4-FFF2-40B4-BE49-F238E27FC236}">
                <a16:creationId xmlns:a16="http://schemas.microsoft.com/office/drawing/2014/main" id="{9B08A176-854B-4075-8419-40E44116C487}"/>
              </a:ext>
            </a:extLst>
          </p:cNvPr>
          <p:cNvSpPr/>
          <p:nvPr/>
        </p:nvSpPr>
        <p:spPr>
          <a:xfrm>
            <a:off x="252833" y="4133468"/>
            <a:ext cx="11686327" cy="7296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É um </a:t>
            </a:r>
            <a:r>
              <a:rPr lang="en-US" sz="2200" b="1" dirty="0" err="1">
                <a:solidFill>
                  <a:schemeClr val="bg1"/>
                </a:solidFill>
              </a:rPr>
              <a:t>espaço</a:t>
            </a:r>
            <a:r>
              <a:rPr lang="en-US" sz="2200" b="1" dirty="0">
                <a:solidFill>
                  <a:schemeClr val="bg1"/>
                </a:solidFill>
              </a:rPr>
              <a:t> de </a:t>
            </a:r>
            <a:r>
              <a:rPr lang="en-US" sz="2200" b="1" dirty="0" err="1">
                <a:solidFill>
                  <a:schemeClr val="bg1"/>
                </a:solidFill>
              </a:rPr>
              <a:t>subcultura</a:t>
            </a:r>
            <a:r>
              <a:rPr lang="en-US" sz="2200" b="1" dirty="0">
                <a:solidFill>
                  <a:schemeClr val="bg1"/>
                </a:solidFill>
              </a:rPr>
              <a:t> no qual </a:t>
            </a:r>
            <a:r>
              <a:rPr lang="en-US" sz="2200" b="1" dirty="0" err="1">
                <a:solidFill>
                  <a:schemeClr val="bg1"/>
                </a:solidFill>
              </a:rPr>
              <a:t>alunos</a:t>
            </a:r>
            <a:r>
              <a:rPr lang="en-US" sz="2200" b="1" dirty="0">
                <a:solidFill>
                  <a:schemeClr val="bg1"/>
                </a:solidFill>
              </a:rPr>
              <a:t> e professors </a:t>
            </a:r>
            <a:r>
              <a:rPr lang="en-US" sz="2200" b="1" dirty="0" err="1">
                <a:solidFill>
                  <a:schemeClr val="bg1"/>
                </a:solidFill>
              </a:rPr>
              <a:t>simulam</a:t>
            </a:r>
            <a:r>
              <a:rPr lang="en-US" sz="2200" b="1" dirty="0">
                <a:solidFill>
                  <a:schemeClr val="bg1"/>
                </a:solidFill>
              </a:rPr>
              <a:t> </a:t>
            </a:r>
            <a:r>
              <a:rPr lang="en-US" sz="2200" b="1" dirty="0" err="1">
                <a:solidFill>
                  <a:schemeClr val="bg1"/>
                </a:solidFill>
              </a:rPr>
              <a:t>uma</a:t>
            </a:r>
            <a:r>
              <a:rPr lang="en-US" sz="2200" b="1" dirty="0">
                <a:solidFill>
                  <a:schemeClr val="bg1"/>
                </a:solidFill>
              </a:rPr>
              <a:t> </a:t>
            </a:r>
            <a:r>
              <a:rPr lang="en-US" sz="2200" b="1" dirty="0" err="1">
                <a:solidFill>
                  <a:schemeClr val="bg1"/>
                </a:solidFill>
              </a:rPr>
              <a:t>cultura</a:t>
            </a:r>
            <a:r>
              <a:rPr lang="en-US" sz="2200" b="1" dirty="0">
                <a:solidFill>
                  <a:schemeClr val="bg1"/>
                </a:solidFill>
              </a:rPr>
              <a:t> nova, </a:t>
            </a:r>
            <a:r>
              <a:rPr lang="en-US" sz="2200" b="1" dirty="0" err="1">
                <a:solidFill>
                  <a:schemeClr val="bg1"/>
                </a:solidFill>
              </a:rPr>
              <a:t>diferente</a:t>
            </a:r>
            <a:r>
              <a:rPr lang="en-US" sz="2200" b="1" dirty="0">
                <a:solidFill>
                  <a:schemeClr val="bg1"/>
                </a:solidFill>
              </a:rPr>
              <a:t> da </a:t>
            </a:r>
            <a:r>
              <a:rPr lang="en-US" sz="2200" b="1" dirty="0" err="1">
                <a:solidFill>
                  <a:schemeClr val="bg1"/>
                </a:solidFill>
              </a:rPr>
              <a:t>cultura</a:t>
            </a:r>
            <a:r>
              <a:rPr lang="en-US" sz="2200" b="1" dirty="0">
                <a:solidFill>
                  <a:schemeClr val="bg1"/>
                </a:solidFill>
              </a:rPr>
              <a:t> de </a:t>
            </a:r>
            <a:r>
              <a:rPr lang="en-US" sz="2200" b="1" dirty="0" err="1">
                <a:solidFill>
                  <a:schemeClr val="bg1"/>
                </a:solidFill>
              </a:rPr>
              <a:t>cada</a:t>
            </a:r>
            <a:r>
              <a:rPr lang="en-US" sz="2200" b="1" dirty="0">
                <a:solidFill>
                  <a:schemeClr val="bg1"/>
                </a:solidFill>
              </a:rPr>
              <a:t> um, mas que </a:t>
            </a:r>
            <a:r>
              <a:rPr lang="en-US" sz="2200" b="1" dirty="0" err="1">
                <a:solidFill>
                  <a:schemeClr val="bg1"/>
                </a:solidFill>
              </a:rPr>
              <a:t>não</a:t>
            </a:r>
            <a:r>
              <a:rPr lang="en-US" sz="2200" b="1" dirty="0">
                <a:solidFill>
                  <a:schemeClr val="bg1"/>
                </a:solidFill>
              </a:rPr>
              <a:t> é </a:t>
            </a:r>
            <a:r>
              <a:rPr lang="en-US" sz="2200" b="1" dirty="0" err="1">
                <a:solidFill>
                  <a:schemeClr val="bg1"/>
                </a:solidFill>
              </a:rPr>
              <a:t>considerada</a:t>
            </a:r>
            <a:r>
              <a:rPr lang="en-US" sz="2200" b="1" dirty="0">
                <a:solidFill>
                  <a:schemeClr val="bg1"/>
                </a:solidFill>
              </a:rPr>
              <a:t> </a:t>
            </a:r>
            <a:r>
              <a:rPr lang="en-US" sz="2200" b="1" dirty="0" err="1">
                <a:solidFill>
                  <a:schemeClr val="bg1"/>
                </a:solidFill>
              </a:rPr>
              <a:t>socialmente</a:t>
            </a:r>
            <a:r>
              <a:rPr lang="en-US" sz="2200" b="1" dirty="0">
                <a:solidFill>
                  <a:schemeClr val="bg1"/>
                </a:solidFill>
              </a:rPr>
              <a:t>. </a:t>
            </a:r>
            <a:endParaRPr lang="pt-BR" sz="2200" dirty="0">
              <a:solidFill>
                <a:schemeClr val="bg1"/>
              </a:solidFill>
            </a:endParaRPr>
          </a:p>
        </p:txBody>
      </p:sp>
      <p:sp>
        <p:nvSpPr>
          <p:cNvPr id="19" name="Retângulo 18">
            <a:extLst>
              <a:ext uri="{FF2B5EF4-FFF2-40B4-BE49-F238E27FC236}">
                <a16:creationId xmlns:a16="http://schemas.microsoft.com/office/drawing/2014/main" id="{FB90B6EB-9C1B-485D-95B4-F3B48ACFADAB}"/>
              </a:ext>
            </a:extLst>
          </p:cNvPr>
          <p:cNvSpPr/>
          <p:nvPr/>
        </p:nvSpPr>
        <p:spPr>
          <a:xfrm>
            <a:off x="252833" y="5011280"/>
            <a:ext cx="11686327" cy="9979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É um </a:t>
            </a:r>
            <a:r>
              <a:rPr lang="en-US" sz="2200" b="1" dirty="0" err="1">
                <a:solidFill>
                  <a:schemeClr val="bg1"/>
                </a:solidFill>
              </a:rPr>
              <a:t>lugar</a:t>
            </a:r>
            <a:r>
              <a:rPr lang="en-US" sz="2200" b="1" dirty="0">
                <a:solidFill>
                  <a:schemeClr val="bg1"/>
                </a:solidFill>
              </a:rPr>
              <a:t> </a:t>
            </a:r>
            <a:r>
              <a:rPr lang="en-US" sz="2200" b="1" dirty="0" err="1">
                <a:solidFill>
                  <a:schemeClr val="bg1"/>
                </a:solidFill>
              </a:rPr>
              <a:t>seguro</a:t>
            </a:r>
            <a:r>
              <a:rPr lang="en-US" sz="2200" b="1" dirty="0">
                <a:solidFill>
                  <a:schemeClr val="bg1"/>
                </a:solidFill>
              </a:rPr>
              <a:t>, </a:t>
            </a:r>
            <a:r>
              <a:rPr lang="en-US" sz="2200" b="1" dirty="0" err="1">
                <a:solidFill>
                  <a:schemeClr val="bg1"/>
                </a:solidFill>
              </a:rPr>
              <a:t>onde</a:t>
            </a:r>
            <a:r>
              <a:rPr lang="en-US" sz="2200" b="1" dirty="0">
                <a:solidFill>
                  <a:schemeClr val="bg1"/>
                </a:solidFill>
              </a:rPr>
              <a:t> </a:t>
            </a:r>
            <a:r>
              <a:rPr lang="en-US" sz="2200" b="1" dirty="0" err="1">
                <a:solidFill>
                  <a:schemeClr val="bg1"/>
                </a:solidFill>
              </a:rPr>
              <a:t>não</a:t>
            </a:r>
            <a:r>
              <a:rPr lang="en-US" sz="2200" b="1" dirty="0">
                <a:solidFill>
                  <a:schemeClr val="bg1"/>
                </a:solidFill>
              </a:rPr>
              <a:t> </a:t>
            </a:r>
            <a:r>
              <a:rPr lang="en-US" sz="2200" b="1" dirty="0" err="1">
                <a:solidFill>
                  <a:schemeClr val="bg1"/>
                </a:solidFill>
              </a:rPr>
              <a:t>existe</a:t>
            </a:r>
            <a:r>
              <a:rPr lang="en-US" sz="2200" b="1" dirty="0">
                <a:solidFill>
                  <a:schemeClr val="bg1"/>
                </a:solidFill>
              </a:rPr>
              <a:t> </a:t>
            </a:r>
            <a:r>
              <a:rPr lang="en-US" sz="2200" b="1" dirty="0" err="1">
                <a:solidFill>
                  <a:schemeClr val="bg1"/>
                </a:solidFill>
              </a:rPr>
              <a:t>divisão</a:t>
            </a:r>
            <a:r>
              <a:rPr lang="en-US" sz="2200" b="1" dirty="0">
                <a:solidFill>
                  <a:schemeClr val="bg1"/>
                </a:solidFill>
              </a:rPr>
              <a:t> entre as </a:t>
            </a:r>
            <a:r>
              <a:rPr lang="en-US" sz="2200" b="1" dirty="0" err="1">
                <a:solidFill>
                  <a:schemeClr val="bg1"/>
                </a:solidFill>
              </a:rPr>
              <a:t>culturas</a:t>
            </a:r>
            <a:r>
              <a:rPr lang="en-US" sz="2200" b="1" dirty="0">
                <a:solidFill>
                  <a:schemeClr val="bg1"/>
                </a:solidFill>
              </a:rPr>
              <a:t> e </a:t>
            </a:r>
            <a:r>
              <a:rPr lang="en-US" sz="2200" b="1" dirty="0" err="1">
                <a:solidFill>
                  <a:schemeClr val="bg1"/>
                </a:solidFill>
              </a:rPr>
              <a:t>nenhuma</a:t>
            </a:r>
            <a:r>
              <a:rPr lang="en-US" sz="2200" b="1" dirty="0">
                <a:solidFill>
                  <a:schemeClr val="bg1"/>
                </a:solidFill>
              </a:rPr>
              <a:t> </a:t>
            </a:r>
            <a:r>
              <a:rPr lang="en-US" sz="2200" b="1" dirty="0" err="1">
                <a:solidFill>
                  <a:schemeClr val="bg1"/>
                </a:solidFill>
              </a:rPr>
              <a:t>cultura</a:t>
            </a:r>
            <a:r>
              <a:rPr lang="en-US" sz="2200" b="1" dirty="0">
                <a:solidFill>
                  <a:schemeClr val="bg1"/>
                </a:solidFill>
              </a:rPr>
              <a:t> </a:t>
            </a:r>
            <a:r>
              <a:rPr lang="en-US" sz="2200" b="1" dirty="0" err="1">
                <a:solidFill>
                  <a:schemeClr val="bg1"/>
                </a:solidFill>
              </a:rPr>
              <a:t>há</a:t>
            </a:r>
            <a:r>
              <a:rPr lang="en-US" sz="2200" b="1" dirty="0">
                <a:solidFill>
                  <a:schemeClr val="bg1"/>
                </a:solidFill>
              </a:rPr>
              <a:t> de </a:t>
            </a:r>
            <a:r>
              <a:rPr lang="en-US" sz="2200" b="1" dirty="0" err="1">
                <a:solidFill>
                  <a:schemeClr val="bg1"/>
                </a:solidFill>
              </a:rPr>
              <a:t>influenciar</a:t>
            </a:r>
            <a:r>
              <a:rPr lang="en-US" sz="2200" b="1" dirty="0">
                <a:solidFill>
                  <a:schemeClr val="bg1"/>
                </a:solidFill>
              </a:rPr>
              <a:t> as </a:t>
            </a:r>
            <a:r>
              <a:rPr lang="en-US" sz="2200" b="1" dirty="0" err="1">
                <a:solidFill>
                  <a:schemeClr val="bg1"/>
                </a:solidFill>
              </a:rPr>
              <a:t>culturas</a:t>
            </a:r>
            <a:r>
              <a:rPr lang="en-US" sz="2200" b="1" dirty="0">
                <a:solidFill>
                  <a:schemeClr val="bg1"/>
                </a:solidFill>
              </a:rPr>
              <a:t> </a:t>
            </a:r>
            <a:r>
              <a:rPr lang="en-US" sz="2200" b="1" dirty="0" err="1">
                <a:solidFill>
                  <a:schemeClr val="bg1"/>
                </a:solidFill>
              </a:rPr>
              <a:t>consideradas</a:t>
            </a:r>
            <a:r>
              <a:rPr lang="en-US" sz="2200" b="1" dirty="0">
                <a:solidFill>
                  <a:schemeClr val="bg1"/>
                </a:solidFill>
              </a:rPr>
              <a:t> </a:t>
            </a:r>
            <a:r>
              <a:rPr lang="en-US" sz="2200" b="1" dirty="0" err="1">
                <a:solidFill>
                  <a:schemeClr val="bg1"/>
                </a:solidFill>
              </a:rPr>
              <a:t>inferiores</a:t>
            </a:r>
            <a:r>
              <a:rPr lang="en-US" sz="2200" b="1" dirty="0">
                <a:solidFill>
                  <a:schemeClr val="bg1"/>
                </a:solidFill>
              </a:rPr>
              <a:t>, </a:t>
            </a:r>
            <a:r>
              <a:rPr lang="en-US" sz="2200" b="1" dirty="0" err="1">
                <a:solidFill>
                  <a:schemeClr val="bg1"/>
                </a:solidFill>
              </a:rPr>
              <a:t>portanto</a:t>
            </a:r>
            <a:r>
              <a:rPr lang="en-US" sz="2200" b="1" dirty="0">
                <a:solidFill>
                  <a:schemeClr val="bg1"/>
                </a:solidFill>
              </a:rPr>
              <a:t> forma-se </a:t>
            </a:r>
            <a:r>
              <a:rPr lang="en-US" sz="2200" b="1" dirty="0" err="1">
                <a:solidFill>
                  <a:schemeClr val="bg1"/>
                </a:solidFill>
              </a:rPr>
              <a:t>outra</a:t>
            </a:r>
            <a:r>
              <a:rPr lang="en-US" sz="2200" b="1" dirty="0">
                <a:solidFill>
                  <a:schemeClr val="bg1"/>
                </a:solidFill>
              </a:rPr>
              <a:t> </a:t>
            </a:r>
            <a:r>
              <a:rPr lang="en-US" sz="2200" b="1" dirty="0" err="1">
                <a:solidFill>
                  <a:schemeClr val="bg1"/>
                </a:solidFill>
              </a:rPr>
              <a:t>cultura</a:t>
            </a:r>
            <a:r>
              <a:rPr lang="en-US" sz="2200" b="1" dirty="0">
                <a:solidFill>
                  <a:schemeClr val="bg1"/>
                </a:solidFill>
              </a:rPr>
              <a:t>.</a:t>
            </a:r>
            <a:endParaRPr lang="pt-BR" sz="2200" dirty="0">
              <a:solidFill>
                <a:schemeClr val="bg1"/>
              </a:solidFill>
            </a:endParaRPr>
          </a:p>
        </p:txBody>
      </p:sp>
      <p:sp>
        <p:nvSpPr>
          <p:cNvPr id="20" name="Espaço Reservado para Conteúdo 2">
            <a:extLst>
              <a:ext uri="{FF2B5EF4-FFF2-40B4-BE49-F238E27FC236}">
                <a16:creationId xmlns:a16="http://schemas.microsoft.com/office/drawing/2014/main" id="{880B2C0F-BCFE-4010-B297-480FCB82248A}"/>
              </a:ext>
            </a:extLst>
          </p:cNvPr>
          <p:cNvSpPr>
            <a:spLocks noGrp="1"/>
          </p:cNvSpPr>
          <p:nvPr>
            <p:ph idx="1"/>
          </p:nvPr>
        </p:nvSpPr>
        <p:spPr>
          <a:xfrm>
            <a:off x="2420542" y="1224222"/>
            <a:ext cx="7170526" cy="1890124"/>
          </a:xfrm>
        </p:spPr>
        <p:txBody>
          <a:bodyPr>
            <a:noAutofit/>
          </a:bodyPr>
          <a:lstStyle/>
          <a:p>
            <a:pPr algn="just">
              <a:spcBef>
                <a:spcPts val="0"/>
              </a:spcBef>
            </a:pPr>
            <a:r>
              <a:rPr lang="pt-BR" sz="2300" b="1" dirty="0">
                <a:solidFill>
                  <a:schemeClr val="bg1"/>
                </a:solidFill>
              </a:rPr>
              <a:t>A autora </a:t>
            </a:r>
            <a:r>
              <a:rPr lang="en-US" sz="2300" b="1" dirty="0">
                <a:solidFill>
                  <a:schemeClr val="bg1"/>
                </a:solidFill>
              </a:rPr>
              <a:t>Claire </a:t>
            </a:r>
            <a:r>
              <a:rPr lang="en-US" sz="2300" b="1" dirty="0" err="1">
                <a:solidFill>
                  <a:schemeClr val="bg1"/>
                </a:solidFill>
              </a:rPr>
              <a:t>Kramsch</a:t>
            </a:r>
            <a:r>
              <a:rPr lang="en-US" sz="2300" b="1" dirty="0">
                <a:solidFill>
                  <a:schemeClr val="bg1"/>
                </a:solidFill>
              </a:rPr>
              <a:t> (1993)</a:t>
            </a:r>
            <a:r>
              <a:rPr lang="pt-BR" sz="2300" b="1" dirty="0">
                <a:solidFill>
                  <a:schemeClr val="bg1"/>
                </a:solidFill>
              </a:rPr>
              <a:t> define a sala de aprendizado de línguas estrangeiras como um espaço de “Terceira Cultura” já que:</a:t>
            </a:r>
            <a:endParaRPr lang="pt-BR" sz="2300" b="1" dirty="0">
              <a:solidFill>
                <a:schemeClr val="tx1"/>
              </a:solidFill>
              <a:highlight>
                <a:srgbClr val="FFFF00"/>
              </a:highlight>
            </a:endParaRPr>
          </a:p>
        </p:txBody>
      </p:sp>
    </p:spTree>
    <p:extLst>
      <p:ext uri="{BB962C8B-B14F-4D97-AF65-F5344CB8AC3E}">
        <p14:creationId xmlns:p14="http://schemas.microsoft.com/office/powerpoint/2010/main" val="365119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4" y="1005325"/>
            <a:ext cx="7199293" cy="1412901"/>
          </a:xfrm>
        </p:spPr>
        <p:txBody>
          <a:bodyPr>
            <a:noAutofit/>
          </a:bodyPr>
          <a:lstStyle/>
          <a:p>
            <a:pPr algn="just">
              <a:spcBef>
                <a:spcPts val="0"/>
              </a:spcBef>
            </a:pPr>
            <a:r>
              <a:rPr lang="pt-BR" sz="2500" b="1" dirty="0">
                <a:solidFill>
                  <a:schemeClr val="bg1"/>
                </a:solidFill>
              </a:rPr>
              <a:t>Para o bom desenvolvimento de uma consciência cultura crítica o professor e os alunos devem, </a:t>
            </a:r>
            <a:r>
              <a:rPr lang="pt-BR" sz="2500" b="1" dirty="0">
                <a:solidFill>
                  <a:schemeClr val="tx1"/>
                </a:solidFill>
                <a:highlight>
                  <a:srgbClr val="FFFF00"/>
                </a:highlight>
              </a:rPr>
              <a:t>EXCETO</a:t>
            </a:r>
            <a:r>
              <a:rPr lang="pt-BR" sz="2500" b="1" dirty="0">
                <a:solidFill>
                  <a:schemeClr val="bg1"/>
                </a:solidFill>
              </a:rPr>
              <a:t>:</a:t>
            </a:r>
          </a:p>
        </p:txBody>
      </p:sp>
      <p:sp>
        <p:nvSpPr>
          <p:cNvPr id="20" name="Retângulo 19">
            <a:extLst>
              <a:ext uri="{FF2B5EF4-FFF2-40B4-BE49-F238E27FC236}">
                <a16:creationId xmlns:a16="http://schemas.microsoft.com/office/drawing/2014/main" id="{8103C9F9-B3AD-4CE1-A2E9-31B254BC3BC7}"/>
              </a:ext>
            </a:extLst>
          </p:cNvPr>
          <p:cNvSpPr/>
          <p:nvPr/>
        </p:nvSpPr>
        <p:spPr>
          <a:xfrm>
            <a:off x="675862" y="2626885"/>
            <a:ext cx="10363594"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Observar</a:t>
            </a:r>
            <a:r>
              <a:rPr lang="en-US" sz="2600" b="1" dirty="0">
                <a:solidFill>
                  <a:schemeClr val="bg1"/>
                </a:solidFill>
              </a:rPr>
              <a:t> </a:t>
            </a:r>
            <a:r>
              <a:rPr lang="en-US" sz="2600" b="1" dirty="0" err="1">
                <a:solidFill>
                  <a:schemeClr val="bg1"/>
                </a:solidFill>
              </a:rPr>
              <a:t>virtudes</a:t>
            </a:r>
            <a:r>
              <a:rPr lang="en-US" sz="2600" b="1" dirty="0">
                <a:solidFill>
                  <a:schemeClr val="bg1"/>
                </a:solidFill>
              </a:rPr>
              <a:t> e </a:t>
            </a:r>
            <a:r>
              <a:rPr lang="en-US" sz="2600" b="1" dirty="0" err="1">
                <a:solidFill>
                  <a:schemeClr val="bg1"/>
                </a:solidFill>
              </a:rPr>
              <a:t>vícios</a:t>
            </a:r>
            <a:r>
              <a:rPr lang="en-US" sz="2600" b="1" dirty="0">
                <a:solidFill>
                  <a:schemeClr val="bg1"/>
                </a:solidFill>
              </a:rPr>
              <a:t> das </a:t>
            </a:r>
            <a:r>
              <a:rPr lang="en-US" sz="2600" b="1" dirty="0" err="1">
                <a:solidFill>
                  <a:schemeClr val="bg1"/>
                </a:solidFill>
              </a:rPr>
              <a:t>próprias</a:t>
            </a:r>
            <a:r>
              <a:rPr lang="en-US" sz="2600" b="1" dirty="0">
                <a:solidFill>
                  <a:schemeClr val="bg1"/>
                </a:solidFill>
              </a:rPr>
              <a:t> </a:t>
            </a:r>
            <a:r>
              <a:rPr lang="en-US" sz="2600" b="1" dirty="0" err="1">
                <a:solidFill>
                  <a:schemeClr val="bg1"/>
                </a:solidFill>
              </a:rPr>
              <a:t>culturas</a:t>
            </a:r>
            <a:r>
              <a:rPr lang="en-US" sz="2600" b="1" dirty="0">
                <a:solidFill>
                  <a:schemeClr val="bg1"/>
                </a:solidFill>
              </a:rPr>
              <a:t>.</a:t>
            </a:r>
            <a:endParaRPr lang="pt-BR" sz="2600" dirty="0">
              <a:solidFill>
                <a:schemeClr val="bg1"/>
              </a:solidFill>
            </a:endParaRPr>
          </a:p>
        </p:txBody>
      </p:sp>
      <p:sp>
        <p:nvSpPr>
          <p:cNvPr id="15" name="Retângulo 14">
            <a:extLst>
              <a:ext uri="{FF2B5EF4-FFF2-40B4-BE49-F238E27FC236}">
                <a16:creationId xmlns:a16="http://schemas.microsoft.com/office/drawing/2014/main" id="{DFBF8F54-4355-4697-8EAF-8B60031C37F6}"/>
              </a:ext>
            </a:extLst>
          </p:cNvPr>
          <p:cNvSpPr/>
          <p:nvPr/>
        </p:nvSpPr>
        <p:spPr>
          <a:xfrm>
            <a:off x="675861" y="3503069"/>
            <a:ext cx="10363595" cy="8703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Serem</a:t>
            </a:r>
            <a:r>
              <a:rPr lang="en-US" sz="2600" b="1" dirty="0">
                <a:solidFill>
                  <a:schemeClr val="bg1"/>
                </a:solidFill>
              </a:rPr>
              <a:t> </a:t>
            </a:r>
            <a:r>
              <a:rPr lang="en-US" sz="2600" b="1" dirty="0" err="1">
                <a:solidFill>
                  <a:schemeClr val="bg1"/>
                </a:solidFill>
              </a:rPr>
              <a:t>críticos</a:t>
            </a:r>
            <a:r>
              <a:rPr lang="en-US" sz="2600" b="1" dirty="0">
                <a:solidFill>
                  <a:schemeClr val="bg1"/>
                </a:solidFill>
              </a:rPr>
              <a:t> </a:t>
            </a:r>
            <a:r>
              <a:rPr lang="en-US" sz="2600" b="1" dirty="0" err="1">
                <a:solidFill>
                  <a:schemeClr val="bg1"/>
                </a:solidFill>
              </a:rPr>
              <a:t>reflexivos</a:t>
            </a:r>
            <a:r>
              <a:rPr lang="en-US" sz="2600" b="1" dirty="0">
                <a:solidFill>
                  <a:schemeClr val="bg1"/>
                </a:solidFill>
              </a:rPr>
              <a:t> </a:t>
            </a:r>
            <a:r>
              <a:rPr lang="en-US" sz="2600" b="1" dirty="0" err="1">
                <a:solidFill>
                  <a:schemeClr val="bg1"/>
                </a:solidFill>
              </a:rPr>
              <a:t>observando</a:t>
            </a:r>
            <a:r>
              <a:rPr lang="en-US" sz="2600" b="1" dirty="0">
                <a:solidFill>
                  <a:schemeClr val="bg1"/>
                </a:solidFill>
              </a:rPr>
              <a:t> a </a:t>
            </a:r>
            <a:r>
              <a:rPr lang="en-US" sz="2600" b="1" dirty="0" err="1">
                <a:solidFill>
                  <a:schemeClr val="bg1"/>
                </a:solidFill>
              </a:rPr>
              <a:t>diferença</a:t>
            </a:r>
            <a:r>
              <a:rPr lang="en-US" sz="2600" b="1" dirty="0">
                <a:solidFill>
                  <a:schemeClr val="bg1"/>
                </a:solidFill>
              </a:rPr>
              <a:t> entre </a:t>
            </a:r>
            <a:r>
              <a:rPr lang="en-US" sz="2600" b="1" dirty="0" err="1">
                <a:solidFill>
                  <a:schemeClr val="bg1"/>
                </a:solidFill>
              </a:rPr>
              <a:t>informação</a:t>
            </a:r>
            <a:r>
              <a:rPr lang="en-US" sz="2600" b="1" dirty="0">
                <a:solidFill>
                  <a:schemeClr val="bg1"/>
                </a:solidFill>
              </a:rPr>
              <a:t> de </a:t>
            </a:r>
            <a:r>
              <a:rPr lang="en-US" sz="2600" b="1" dirty="0" err="1">
                <a:solidFill>
                  <a:schemeClr val="bg1"/>
                </a:solidFill>
              </a:rPr>
              <a:t>desinformação</a:t>
            </a:r>
            <a:r>
              <a:rPr lang="en-US" sz="2600" b="1" dirty="0">
                <a:solidFill>
                  <a:schemeClr val="bg1"/>
                </a:solidFill>
              </a:rPr>
              <a:t>.  </a:t>
            </a:r>
            <a:endParaRPr lang="pt-BR" sz="2600" dirty="0">
              <a:solidFill>
                <a:schemeClr val="bg1"/>
              </a:solidFill>
            </a:endParaRPr>
          </a:p>
        </p:txBody>
      </p:sp>
      <p:sp>
        <p:nvSpPr>
          <p:cNvPr id="18" name="Retângulo 17">
            <a:extLst>
              <a:ext uri="{FF2B5EF4-FFF2-40B4-BE49-F238E27FC236}">
                <a16:creationId xmlns:a16="http://schemas.microsoft.com/office/drawing/2014/main" id="{DDD01288-A524-4DDF-9B8C-BF92C3B2FDFB}"/>
              </a:ext>
            </a:extLst>
          </p:cNvPr>
          <p:cNvSpPr/>
          <p:nvPr/>
        </p:nvSpPr>
        <p:spPr>
          <a:xfrm>
            <a:off x="672751" y="5698257"/>
            <a:ext cx="10366705" cy="8703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Expandir</a:t>
            </a:r>
            <a:r>
              <a:rPr lang="en-US" sz="2600" b="1" dirty="0">
                <a:solidFill>
                  <a:schemeClr val="bg1"/>
                </a:solidFill>
              </a:rPr>
              <a:t> </a:t>
            </a:r>
            <a:r>
              <a:rPr lang="en-US" sz="2600" b="1" dirty="0" err="1">
                <a:solidFill>
                  <a:schemeClr val="bg1"/>
                </a:solidFill>
              </a:rPr>
              <a:t>os</a:t>
            </a:r>
            <a:r>
              <a:rPr lang="en-US" sz="2600" b="1" dirty="0">
                <a:solidFill>
                  <a:schemeClr val="bg1"/>
                </a:solidFill>
              </a:rPr>
              <a:t> </a:t>
            </a:r>
            <a:r>
              <a:rPr lang="en-US" sz="2600" b="1" dirty="0" err="1">
                <a:solidFill>
                  <a:schemeClr val="bg1"/>
                </a:solidFill>
              </a:rPr>
              <a:t>horizontes</a:t>
            </a:r>
            <a:r>
              <a:rPr lang="en-US" sz="2600" b="1" dirty="0">
                <a:solidFill>
                  <a:schemeClr val="bg1"/>
                </a:solidFill>
              </a:rPr>
              <a:t> </a:t>
            </a:r>
            <a:r>
              <a:rPr lang="en-US" sz="2600" b="1" dirty="0" err="1">
                <a:solidFill>
                  <a:schemeClr val="bg1"/>
                </a:solidFill>
              </a:rPr>
              <a:t>culturais</a:t>
            </a:r>
            <a:r>
              <a:rPr lang="en-US" sz="2600" b="1" dirty="0">
                <a:solidFill>
                  <a:schemeClr val="bg1"/>
                </a:solidFill>
              </a:rPr>
              <a:t> que </a:t>
            </a:r>
            <a:r>
              <a:rPr lang="en-US" sz="2600" b="1" dirty="0" err="1">
                <a:solidFill>
                  <a:schemeClr val="bg1"/>
                </a:solidFill>
              </a:rPr>
              <a:t>clarificam</a:t>
            </a:r>
            <a:r>
              <a:rPr lang="en-US" sz="2600" b="1" dirty="0">
                <a:solidFill>
                  <a:schemeClr val="bg1"/>
                </a:solidFill>
              </a:rPr>
              <a:t> e </a:t>
            </a:r>
            <a:r>
              <a:rPr lang="en-US" sz="2600" b="1" dirty="0" err="1">
                <a:solidFill>
                  <a:schemeClr val="bg1"/>
                </a:solidFill>
              </a:rPr>
              <a:t>solidificam</a:t>
            </a:r>
            <a:r>
              <a:rPr lang="en-US" sz="2600" b="1" dirty="0">
                <a:solidFill>
                  <a:schemeClr val="bg1"/>
                </a:solidFill>
              </a:rPr>
              <a:t> as </a:t>
            </a:r>
            <a:r>
              <a:rPr lang="en-US" sz="2600" b="1" dirty="0" err="1">
                <a:solidFill>
                  <a:schemeClr val="bg1"/>
                </a:solidFill>
              </a:rPr>
              <a:t>heranças</a:t>
            </a:r>
            <a:r>
              <a:rPr lang="en-US" sz="2600" b="1" dirty="0">
                <a:solidFill>
                  <a:schemeClr val="bg1"/>
                </a:solidFill>
              </a:rPr>
              <a:t> </a:t>
            </a:r>
            <a:r>
              <a:rPr lang="en-US" sz="2600" b="1" dirty="0" err="1">
                <a:solidFill>
                  <a:schemeClr val="bg1"/>
                </a:solidFill>
              </a:rPr>
              <a:t>culturais</a:t>
            </a:r>
            <a:r>
              <a:rPr lang="en-US" sz="2600" b="1" dirty="0">
                <a:solidFill>
                  <a:schemeClr val="bg1"/>
                </a:solidFill>
              </a:rPr>
              <a:t>. </a:t>
            </a:r>
            <a:endParaRPr lang="pt-BR" sz="2600" dirty="0">
              <a:solidFill>
                <a:schemeClr val="bg1"/>
              </a:solidFill>
            </a:endParaRPr>
          </a:p>
        </p:txBody>
      </p:sp>
      <p:sp>
        <p:nvSpPr>
          <p:cNvPr id="19" name="Retângulo 18">
            <a:extLst>
              <a:ext uri="{FF2B5EF4-FFF2-40B4-BE49-F238E27FC236}">
                <a16:creationId xmlns:a16="http://schemas.microsoft.com/office/drawing/2014/main" id="{6C5DE638-623A-4444-BE65-08AAE0F74CC2}"/>
              </a:ext>
            </a:extLst>
          </p:cNvPr>
          <p:cNvSpPr/>
          <p:nvPr/>
        </p:nvSpPr>
        <p:spPr>
          <a:xfrm>
            <a:off x="672751" y="4602562"/>
            <a:ext cx="10366705" cy="8703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Entender</a:t>
            </a:r>
            <a:r>
              <a:rPr lang="en-US" sz="2600" b="1" dirty="0">
                <a:solidFill>
                  <a:schemeClr val="bg1"/>
                </a:solidFill>
              </a:rPr>
              <a:t> o que é </a:t>
            </a:r>
            <a:r>
              <a:rPr lang="en-US" sz="2600" b="1" dirty="0" err="1">
                <a:solidFill>
                  <a:schemeClr val="bg1"/>
                </a:solidFill>
              </a:rPr>
              <a:t>bom</a:t>
            </a:r>
            <a:r>
              <a:rPr lang="en-US" sz="2600" b="1" dirty="0">
                <a:solidFill>
                  <a:schemeClr val="bg1"/>
                </a:solidFill>
              </a:rPr>
              <a:t> </a:t>
            </a:r>
            <a:r>
              <a:rPr lang="en-US" sz="2600" b="1" dirty="0" err="1">
                <a:solidFill>
                  <a:schemeClr val="bg1"/>
                </a:solidFill>
              </a:rPr>
              <a:t>ou</a:t>
            </a:r>
            <a:r>
              <a:rPr lang="en-US" sz="2600" b="1" dirty="0">
                <a:solidFill>
                  <a:schemeClr val="bg1"/>
                </a:solidFill>
              </a:rPr>
              <a:t> </a:t>
            </a:r>
            <a:r>
              <a:rPr lang="en-US" sz="2600" b="1" dirty="0" err="1">
                <a:solidFill>
                  <a:schemeClr val="bg1"/>
                </a:solidFill>
              </a:rPr>
              <a:t>ruim</a:t>
            </a:r>
            <a:r>
              <a:rPr lang="en-US" sz="2600" b="1" dirty="0">
                <a:solidFill>
                  <a:schemeClr val="bg1"/>
                </a:solidFill>
              </a:rPr>
              <a:t> </a:t>
            </a:r>
            <a:r>
              <a:rPr lang="en-US" sz="2600" b="1" dirty="0" err="1">
                <a:solidFill>
                  <a:schemeClr val="bg1"/>
                </a:solidFill>
              </a:rPr>
              <a:t>na</a:t>
            </a:r>
            <a:r>
              <a:rPr lang="en-US" sz="2600" b="1" dirty="0">
                <a:solidFill>
                  <a:schemeClr val="bg1"/>
                </a:solidFill>
              </a:rPr>
              <a:t> </a:t>
            </a:r>
            <a:r>
              <a:rPr lang="en-US" sz="2600" b="1" dirty="0" err="1">
                <a:solidFill>
                  <a:schemeClr val="bg1"/>
                </a:solidFill>
              </a:rPr>
              <a:t>sua</a:t>
            </a:r>
            <a:r>
              <a:rPr lang="en-US" sz="2600" b="1" dirty="0">
                <a:solidFill>
                  <a:schemeClr val="bg1"/>
                </a:solidFill>
              </a:rPr>
              <a:t> </a:t>
            </a:r>
            <a:r>
              <a:rPr lang="en-US" sz="2600" b="1" dirty="0" err="1">
                <a:solidFill>
                  <a:schemeClr val="bg1"/>
                </a:solidFill>
              </a:rPr>
              <a:t>própria</a:t>
            </a:r>
            <a:r>
              <a:rPr lang="en-US" sz="2600" b="1" dirty="0">
                <a:solidFill>
                  <a:schemeClr val="bg1"/>
                </a:solidFill>
              </a:rPr>
              <a:t> </a:t>
            </a:r>
            <a:r>
              <a:rPr lang="en-US" sz="2600" b="1" dirty="0" err="1">
                <a:solidFill>
                  <a:schemeClr val="bg1"/>
                </a:solidFill>
              </a:rPr>
              <a:t>cultura</a:t>
            </a:r>
            <a:r>
              <a:rPr lang="en-US" sz="2600" b="1" dirty="0">
                <a:solidFill>
                  <a:schemeClr val="bg1"/>
                </a:solidFill>
              </a:rPr>
              <a:t> e </a:t>
            </a:r>
            <a:r>
              <a:rPr lang="en-US" sz="2600" b="1" dirty="0" err="1">
                <a:solidFill>
                  <a:schemeClr val="bg1"/>
                </a:solidFill>
              </a:rPr>
              <a:t>na</a:t>
            </a:r>
            <a:r>
              <a:rPr lang="en-US" sz="2600" b="1" dirty="0">
                <a:solidFill>
                  <a:schemeClr val="bg1"/>
                </a:solidFill>
              </a:rPr>
              <a:t> </a:t>
            </a:r>
            <a:r>
              <a:rPr lang="en-US" sz="2600" b="1" dirty="0" err="1">
                <a:solidFill>
                  <a:schemeClr val="bg1"/>
                </a:solidFill>
              </a:rPr>
              <a:t>cultura</a:t>
            </a:r>
            <a:r>
              <a:rPr lang="en-US" sz="2600" b="1" dirty="0">
                <a:solidFill>
                  <a:schemeClr val="bg1"/>
                </a:solidFill>
              </a:rPr>
              <a:t> do outro para </a:t>
            </a:r>
            <a:r>
              <a:rPr lang="en-US" sz="2600" b="1" dirty="0" err="1">
                <a:solidFill>
                  <a:schemeClr val="bg1"/>
                </a:solidFill>
              </a:rPr>
              <a:t>melhorar</a:t>
            </a:r>
            <a:r>
              <a:rPr lang="en-US" sz="2600" b="1" dirty="0">
                <a:solidFill>
                  <a:schemeClr val="bg1"/>
                </a:solidFill>
              </a:rPr>
              <a:t> a </a:t>
            </a:r>
            <a:r>
              <a:rPr lang="en-US" sz="2600" b="1" dirty="0" err="1">
                <a:solidFill>
                  <a:schemeClr val="bg1"/>
                </a:solidFill>
              </a:rPr>
              <a:t>sua</a:t>
            </a:r>
            <a:r>
              <a:rPr lang="en-US" sz="2600" b="1" dirty="0">
                <a:solidFill>
                  <a:schemeClr val="bg1"/>
                </a:solidFill>
              </a:rPr>
              <a:t> </a:t>
            </a:r>
            <a:r>
              <a:rPr lang="en-US" sz="2600" b="1" dirty="0" err="1">
                <a:solidFill>
                  <a:schemeClr val="bg1"/>
                </a:solidFill>
              </a:rPr>
              <a:t>própria</a:t>
            </a:r>
            <a:r>
              <a:rPr lang="en-US" sz="2600" b="1" dirty="0">
                <a:solidFill>
                  <a:schemeClr val="bg1"/>
                </a:solidFill>
              </a:rPr>
              <a:t> </a:t>
            </a:r>
            <a:r>
              <a:rPr lang="en-US" sz="2600" b="1" dirty="0" err="1">
                <a:solidFill>
                  <a:schemeClr val="bg1"/>
                </a:solidFill>
              </a:rPr>
              <a:t>cultura</a:t>
            </a:r>
            <a:r>
              <a:rPr lang="en-US" sz="2600" b="1" dirty="0">
                <a:solidFill>
                  <a:schemeClr val="bg1"/>
                </a:solidFill>
              </a:rPr>
              <a:t>. </a:t>
            </a:r>
            <a:endParaRPr lang="pt-BR" sz="2600" dirty="0">
              <a:solidFill>
                <a:schemeClr val="bg1"/>
              </a:solidFill>
            </a:endParaRPr>
          </a:p>
        </p:txBody>
      </p:sp>
    </p:spTree>
    <p:extLst>
      <p:ext uri="{BB962C8B-B14F-4D97-AF65-F5344CB8AC3E}">
        <p14:creationId xmlns:p14="http://schemas.microsoft.com/office/powerpoint/2010/main" val="256055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7552169" cy="894960"/>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chemeClr val="bg1"/>
                </a:solidFill>
                <a:effectLst>
                  <a:outerShdw blurRad="38100" dist="38100" dir="2700000" algn="tl">
                    <a:srgbClr val="000000">
                      <a:alpha val="43137"/>
                    </a:srgbClr>
                  </a:outerShdw>
                </a:effectLst>
              </a:rPr>
              <a:t>E</a:t>
            </a:r>
            <a:r>
              <a:rPr lang="en-US" sz="6000" b="1" dirty="0">
                <a:solidFill>
                  <a:srgbClr val="0066FF"/>
                </a:solidFill>
                <a:effectLst>
                  <a:outerShdw blurRad="38100" dist="38100" dir="2700000" algn="tl">
                    <a:srgbClr val="000000">
                      <a:alpha val="43137"/>
                    </a:srgbClr>
                  </a:outerShdw>
                </a:effectLst>
              </a:rPr>
              <a:t>L</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V</a:t>
            </a:r>
            <a:r>
              <a:rPr lang="en-US" sz="6000" b="1" dirty="0">
                <a:solidFill>
                  <a:schemeClr val="accent2"/>
                </a:solidFill>
                <a:effectLst>
                  <a:outerShdw blurRad="38100" dist="38100" dir="2700000" algn="tl">
                    <a:srgbClr val="000000">
                      <a:alpha val="43137"/>
                    </a:srgbClr>
                  </a:outerShdw>
                </a:effectLst>
              </a:rPr>
              <a:t>E</a:t>
            </a:r>
            <a:r>
              <a:rPr lang="en-US" sz="6000" b="1" dirty="0">
                <a:solidFill>
                  <a:srgbClr val="F254F2"/>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Espaço Reservado para Conteúdo 2">
            <a:extLst>
              <a:ext uri="{FF2B5EF4-FFF2-40B4-BE49-F238E27FC236}">
                <a16:creationId xmlns:a16="http://schemas.microsoft.com/office/drawing/2014/main" id="{22BD26C8-5D59-430F-A9FC-7F183AA2D8D9}"/>
              </a:ext>
            </a:extLst>
          </p:cNvPr>
          <p:cNvSpPr>
            <a:spLocks noGrp="1"/>
          </p:cNvSpPr>
          <p:nvPr>
            <p:ph idx="1"/>
          </p:nvPr>
        </p:nvSpPr>
        <p:spPr>
          <a:xfrm>
            <a:off x="2391774" y="1005325"/>
            <a:ext cx="7199293" cy="1412901"/>
          </a:xfrm>
        </p:spPr>
        <p:txBody>
          <a:bodyPr>
            <a:noAutofit/>
          </a:bodyPr>
          <a:lstStyle/>
          <a:p>
            <a:pPr algn="just">
              <a:spcBef>
                <a:spcPts val="0"/>
              </a:spcBef>
            </a:pPr>
            <a:r>
              <a:rPr lang="pt-BR" sz="2500" b="1" dirty="0">
                <a:solidFill>
                  <a:schemeClr val="bg1"/>
                </a:solidFill>
              </a:rPr>
              <a:t>Ao utilizarmos a cultura do estudante na sala de aula de línguas estrangeiras fazemos com que os alunos se sintam:</a:t>
            </a:r>
          </a:p>
        </p:txBody>
      </p:sp>
      <p:sp>
        <p:nvSpPr>
          <p:cNvPr id="32" name="Retângulo 31">
            <a:extLst>
              <a:ext uri="{FF2B5EF4-FFF2-40B4-BE49-F238E27FC236}">
                <a16:creationId xmlns:a16="http://schemas.microsoft.com/office/drawing/2014/main" id="{F1DA5D3A-529B-4B00-AB7A-8FD4CC0C46C4}"/>
              </a:ext>
            </a:extLst>
          </p:cNvPr>
          <p:cNvSpPr/>
          <p:nvPr/>
        </p:nvSpPr>
        <p:spPr>
          <a:xfrm>
            <a:off x="2628363" y="5392520"/>
            <a:ext cx="5551423"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Motivados</a:t>
            </a:r>
            <a:r>
              <a:rPr lang="en-US" sz="2600" b="1" dirty="0">
                <a:solidFill>
                  <a:schemeClr val="bg1"/>
                </a:solidFill>
              </a:rPr>
              <a:t> e </a:t>
            </a:r>
            <a:r>
              <a:rPr lang="en-US" sz="2600" b="1" dirty="0" err="1">
                <a:solidFill>
                  <a:schemeClr val="bg1"/>
                </a:solidFill>
              </a:rPr>
              <a:t>empoderados</a:t>
            </a:r>
            <a:r>
              <a:rPr lang="en-US" sz="2600" b="1" dirty="0">
                <a:solidFill>
                  <a:schemeClr val="bg1"/>
                </a:solidFill>
              </a:rPr>
              <a:t>.</a:t>
            </a:r>
            <a:endParaRPr lang="pt-BR" sz="2600" dirty="0">
              <a:solidFill>
                <a:schemeClr val="bg1"/>
              </a:solidFill>
            </a:endParaRPr>
          </a:p>
        </p:txBody>
      </p:sp>
      <p:sp>
        <p:nvSpPr>
          <p:cNvPr id="33" name="Retângulo 32">
            <a:extLst>
              <a:ext uri="{FF2B5EF4-FFF2-40B4-BE49-F238E27FC236}">
                <a16:creationId xmlns:a16="http://schemas.microsoft.com/office/drawing/2014/main" id="{266F428B-6458-49FC-8767-1293FF5781EC}"/>
              </a:ext>
            </a:extLst>
          </p:cNvPr>
          <p:cNvSpPr/>
          <p:nvPr/>
        </p:nvSpPr>
        <p:spPr>
          <a:xfrm>
            <a:off x="2638420" y="4473595"/>
            <a:ext cx="5551422"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Desmotivados</a:t>
            </a:r>
            <a:r>
              <a:rPr lang="en-US" sz="2600" b="1" dirty="0">
                <a:solidFill>
                  <a:schemeClr val="bg1"/>
                </a:solidFill>
              </a:rPr>
              <a:t> e </a:t>
            </a:r>
            <a:r>
              <a:rPr lang="en-US" sz="2600" b="1" dirty="0" err="1">
                <a:solidFill>
                  <a:schemeClr val="bg1"/>
                </a:solidFill>
              </a:rPr>
              <a:t>inseguros</a:t>
            </a:r>
            <a:r>
              <a:rPr lang="en-US" sz="2600" b="1" dirty="0">
                <a:solidFill>
                  <a:schemeClr val="bg1"/>
                </a:solidFill>
              </a:rPr>
              <a:t>.</a:t>
            </a:r>
            <a:endParaRPr lang="pt-BR" sz="2600" dirty="0">
              <a:solidFill>
                <a:schemeClr val="bg1"/>
              </a:solidFill>
            </a:endParaRPr>
          </a:p>
        </p:txBody>
      </p:sp>
      <p:sp>
        <p:nvSpPr>
          <p:cNvPr id="34" name="Retângulo 33">
            <a:extLst>
              <a:ext uri="{FF2B5EF4-FFF2-40B4-BE49-F238E27FC236}">
                <a16:creationId xmlns:a16="http://schemas.microsoft.com/office/drawing/2014/main" id="{DD47D72E-8DF0-48CA-91F5-500FF2CFAB5D}"/>
              </a:ext>
            </a:extLst>
          </p:cNvPr>
          <p:cNvSpPr/>
          <p:nvPr/>
        </p:nvSpPr>
        <p:spPr>
          <a:xfrm>
            <a:off x="2638420" y="2697723"/>
            <a:ext cx="5551423"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Curiosos e </a:t>
            </a:r>
            <a:r>
              <a:rPr lang="en-US" sz="2600" b="1" dirty="0" err="1">
                <a:solidFill>
                  <a:schemeClr val="bg1"/>
                </a:solidFill>
              </a:rPr>
              <a:t>empolgados</a:t>
            </a:r>
            <a:r>
              <a:rPr lang="en-US" sz="2600" b="1" dirty="0">
                <a:solidFill>
                  <a:schemeClr val="bg1"/>
                </a:solidFill>
              </a:rPr>
              <a:t>.</a:t>
            </a:r>
            <a:endParaRPr lang="pt-BR" sz="2600" dirty="0">
              <a:solidFill>
                <a:schemeClr val="bg1"/>
              </a:solidFill>
            </a:endParaRPr>
          </a:p>
        </p:txBody>
      </p:sp>
      <p:sp>
        <p:nvSpPr>
          <p:cNvPr id="35" name="Retângulo 34">
            <a:extLst>
              <a:ext uri="{FF2B5EF4-FFF2-40B4-BE49-F238E27FC236}">
                <a16:creationId xmlns:a16="http://schemas.microsoft.com/office/drawing/2014/main" id="{2A1E7F30-6996-4C9B-BC51-B6B0730C3617}"/>
              </a:ext>
            </a:extLst>
          </p:cNvPr>
          <p:cNvSpPr/>
          <p:nvPr/>
        </p:nvSpPr>
        <p:spPr>
          <a:xfrm>
            <a:off x="2638419" y="3589461"/>
            <a:ext cx="5551423" cy="63729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Contemplados</a:t>
            </a:r>
            <a:r>
              <a:rPr lang="en-US" sz="2600" b="1" dirty="0">
                <a:solidFill>
                  <a:schemeClr val="bg1"/>
                </a:solidFill>
              </a:rPr>
              <a:t> e </a:t>
            </a:r>
            <a:r>
              <a:rPr lang="en-US" sz="2600" b="1" dirty="0" err="1">
                <a:solidFill>
                  <a:schemeClr val="bg1"/>
                </a:solidFill>
              </a:rPr>
              <a:t>ouvidos</a:t>
            </a:r>
            <a:r>
              <a:rPr lang="en-US" sz="2600" b="1" dirty="0">
                <a:solidFill>
                  <a:schemeClr val="bg1"/>
                </a:solidFill>
              </a:rPr>
              <a:t>.</a:t>
            </a:r>
            <a:endParaRPr lang="pt-BR" sz="2600" dirty="0">
              <a:solidFill>
                <a:schemeClr val="bg1"/>
              </a:solidFill>
            </a:endParaRPr>
          </a:p>
        </p:txBody>
      </p:sp>
    </p:spTree>
    <p:extLst>
      <p:ext uri="{BB962C8B-B14F-4D97-AF65-F5344CB8AC3E}">
        <p14:creationId xmlns:p14="http://schemas.microsoft.com/office/powerpoint/2010/main" val="655089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BABBC8B0-3234-45F4-AB62-EF0F8AE73118}"/>
              </a:ext>
            </a:extLst>
          </p:cNvPr>
          <p:cNvSpPr>
            <a:spLocks noGrp="1"/>
          </p:cNvSpPr>
          <p:nvPr>
            <p:ph type="title"/>
          </p:nvPr>
        </p:nvSpPr>
        <p:spPr>
          <a:xfrm>
            <a:off x="6261371" y="3788708"/>
            <a:ext cx="5517608" cy="1499267"/>
          </a:xfrm>
        </p:spPr>
        <p:txBody>
          <a:bodyPr>
            <a:noAutofit/>
          </a:bodyPr>
          <a:lstStyle/>
          <a:p>
            <a:pPr algn="ctr"/>
            <a:r>
              <a:rPr lang="pt-BR" sz="2600" b="1" dirty="0" err="1">
                <a:solidFill>
                  <a:schemeClr val="tx1"/>
                </a:solidFill>
              </a:rPr>
              <a:t>Thank</a:t>
            </a:r>
            <a:r>
              <a:rPr lang="pt-BR" sz="2600" b="1" dirty="0">
                <a:solidFill>
                  <a:schemeClr val="tx1"/>
                </a:solidFill>
              </a:rPr>
              <a:t> </a:t>
            </a:r>
            <a:r>
              <a:rPr lang="pt-BR" sz="2600" b="1" dirty="0" err="1">
                <a:solidFill>
                  <a:schemeClr val="tx1"/>
                </a:solidFill>
              </a:rPr>
              <a:t>you</a:t>
            </a:r>
            <a:r>
              <a:rPr lang="pt-BR" sz="2600" b="1" dirty="0">
                <a:solidFill>
                  <a:schemeClr val="tx1"/>
                </a:solidFill>
              </a:rPr>
              <a:t> </a:t>
            </a:r>
            <a:r>
              <a:rPr lang="pt-BR" sz="2600" b="1" dirty="0" err="1">
                <a:solidFill>
                  <a:schemeClr val="tx1"/>
                </a:solidFill>
              </a:rPr>
              <a:t>very</a:t>
            </a:r>
            <a:r>
              <a:rPr lang="pt-BR" sz="2600" b="1" dirty="0">
                <a:solidFill>
                  <a:schemeClr val="tx1"/>
                </a:solidFill>
              </a:rPr>
              <a:t> </a:t>
            </a:r>
            <a:r>
              <a:rPr lang="pt-BR" sz="2600" b="1" dirty="0" err="1">
                <a:solidFill>
                  <a:schemeClr val="tx1"/>
                </a:solidFill>
              </a:rPr>
              <a:t>much</a:t>
            </a:r>
            <a:r>
              <a:rPr lang="pt-BR" sz="2600" b="1" dirty="0">
                <a:solidFill>
                  <a:schemeClr val="tx1"/>
                </a:solidFill>
              </a:rPr>
              <a:t>!</a:t>
            </a:r>
            <a:br>
              <a:rPr lang="pt-BR" sz="2600" b="1" dirty="0">
                <a:solidFill>
                  <a:schemeClr val="tx1"/>
                </a:solidFill>
              </a:rPr>
            </a:br>
            <a:r>
              <a:rPr lang="pt-BR" sz="2600" dirty="0">
                <a:solidFill>
                  <a:schemeClr val="tx1"/>
                </a:solidFill>
              </a:rPr>
              <a:t>(84) 996-087-119</a:t>
            </a:r>
            <a:br>
              <a:rPr lang="pt-BR" sz="2600" dirty="0">
                <a:solidFill>
                  <a:schemeClr val="tx1"/>
                </a:solidFill>
              </a:rPr>
            </a:br>
            <a:r>
              <a:rPr lang="pt-BR" sz="2600" dirty="0">
                <a:solidFill>
                  <a:schemeClr val="tx1"/>
                </a:solidFill>
                <a:hlinkClick r:id="rId2"/>
              </a:rPr>
              <a:t>cristianebrito1978@gmail.com</a:t>
            </a:r>
            <a:r>
              <a:rPr lang="pt-BR" sz="2600" dirty="0">
                <a:solidFill>
                  <a:schemeClr val="tx1"/>
                </a:solidFill>
              </a:rPr>
              <a:t> </a:t>
            </a:r>
          </a:p>
        </p:txBody>
      </p:sp>
      <p:pic>
        <p:nvPicPr>
          <p:cNvPr id="1034" name="Picture 10" descr="Power puff girl png 1 »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5" y="338624"/>
            <a:ext cx="5707274" cy="4949351"/>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338470" y="5756414"/>
            <a:ext cx="10721007" cy="446276"/>
          </a:xfrm>
          <a:prstGeom prst="rect">
            <a:avLst/>
          </a:prstGeom>
        </p:spPr>
        <p:txBody>
          <a:bodyPr wrap="square">
            <a:spAutoFit/>
          </a:bodyPr>
          <a:lstStyle/>
          <a:p>
            <a:r>
              <a:rPr lang="pt-BR" sz="2300" b="1" dirty="0">
                <a:hlinkClick r:id="rId4"/>
              </a:rPr>
              <a:t>https://docente.ifrn.edu.br/cristianecruz/projetos-de-extensao/spanglish/</a:t>
            </a:r>
            <a:r>
              <a:rPr lang="pt-BR" sz="2300" b="1" dirty="0"/>
              <a:t> </a:t>
            </a:r>
          </a:p>
        </p:txBody>
      </p:sp>
      <p:pic>
        <p:nvPicPr>
          <p:cNvPr id="5122" name="Picture 2" descr="Gracias por cuidarme - NatuMalta">
            <a:extLst>
              <a:ext uri="{FF2B5EF4-FFF2-40B4-BE49-F238E27FC236}">
                <a16:creationId xmlns:a16="http://schemas.microsoft.com/office/drawing/2014/main" id="{BADC05DD-06D7-4621-A253-07E587FE8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6150">
            <a:off x="7438892" y="2963341"/>
            <a:ext cx="3153378" cy="1020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reção Geral divulga novas logomarcas do IFRN Campus Currais ...">
            <a:extLst>
              <a:ext uri="{FF2B5EF4-FFF2-40B4-BE49-F238E27FC236}">
                <a16:creationId xmlns:a16="http://schemas.microsoft.com/office/drawing/2014/main" id="{80F072D4-1941-4EA4-86FF-5845EB1F84E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52383" y="178050"/>
            <a:ext cx="2054086" cy="23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0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ymbiosis wanted ad: text, images, music, video | Glogster EDU ...">
            <a:extLst>
              <a:ext uri="{FF2B5EF4-FFF2-40B4-BE49-F238E27FC236}">
                <a16:creationId xmlns:a16="http://schemas.microsoft.com/office/drawing/2014/main" id="{D812DBE5-651D-4890-9F66-3F5B8B8BEA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5874"/>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9F5CFBD4-F0BA-45AB-AB1D-9CFDE3B207A9}"/>
              </a:ext>
            </a:extLst>
          </p:cNvPr>
          <p:cNvPicPr>
            <a:picLocks noChangeAspect="1"/>
          </p:cNvPicPr>
          <p:nvPr/>
        </p:nvPicPr>
        <p:blipFill>
          <a:blip r:embed="rId5"/>
          <a:stretch>
            <a:fillRect/>
          </a:stretch>
        </p:blipFill>
        <p:spPr>
          <a:xfrm>
            <a:off x="1564111" y="4996068"/>
            <a:ext cx="252379" cy="1803020"/>
          </a:xfrm>
          <a:prstGeom prst="rect">
            <a:avLst/>
          </a:prstGeom>
        </p:spPr>
      </p:pic>
      <p:pic>
        <p:nvPicPr>
          <p:cNvPr id="13" name="Imagem 12">
            <a:extLst>
              <a:ext uri="{FF2B5EF4-FFF2-40B4-BE49-F238E27FC236}">
                <a16:creationId xmlns:a16="http://schemas.microsoft.com/office/drawing/2014/main" id="{490780C3-8611-4335-9929-2C40F6D2FF2F}"/>
              </a:ext>
            </a:extLst>
          </p:cNvPr>
          <p:cNvPicPr>
            <a:picLocks noChangeAspect="1"/>
          </p:cNvPicPr>
          <p:nvPr/>
        </p:nvPicPr>
        <p:blipFill>
          <a:blip r:embed="rId5"/>
          <a:stretch>
            <a:fillRect/>
          </a:stretch>
        </p:blipFill>
        <p:spPr>
          <a:xfrm>
            <a:off x="66260" y="5115982"/>
            <a:ext cx="235660" cy="1696359"/>
          </a:xfrm>
          <a:prstGeom prst="rect">
            <a:avLst/>
          </a:prstGeom>
        </p:spPr>
      </p:pic>
      <p:pic>
        <p:nvPicPr>
          <p:cNvPr id="14" name="Imagem 13">
            <a:extLst>
              <a:ext uri="{FF2B5EF4-FFF2-40B4-BE49-F238E27FC236}">
                <a16:creationId xmlns:a16="http://schemas.microsoft.com/office/drawing/2014/main" id="{6B1973AB-0423-422E-8432-A7B6AC7FD146}"/>
              </a:ext>
            </a:extLst>
          </p:cNvPr>
          <p:cNvPicPr>
            <a:picLocks noChangeAspect="1"/>
          </p:cNvPicPr>
          <p:nvPr/>
        </p:nvPicPr>
        <p:blipFill>
          <a:blip r:embed="rId5"/>
          <a:stretch>
            <a:fillRect/>
          </a:stretch>
        </p:blipFill>
        <p:spPr>
          <a:xfrm rot="16200000">
            <a:off x="783236" y="4273567"/>
            <a:ext cx="191415" cy="1768949"/>
          </a:xfrm>
          <a:prstGeom prst="rect">
            <a:avLst/>
          </a:prstGeom>
        </p:spPr>
      </p:pic>
      <p:sp>
        <p:nvSpPr>
          <p:cNvPr id="15" name="Título 1">
            <a:extLst>
              <a:ext uri="{FF2B5EF4-FFF2-40B4-BE49-F238E27FC236}">
                <a16:creationId xmlns:a16="http://schemas.microsoft.com/office/drawing/2014/main" id="{C1FBA567-8C1E-4FD6-BB36-C9EBE6469415}"/>
              </a:ext>
            </a:extLst>
          </p:cNvPr>
          <p:cNvSpPr>
            <a:spLocks noGrp="1"/>
          </p:cNvSpPr>
          <p:nvPr>
            <p:ph type="title"/>
          </p:nvPr>
        </p:nvSpPr>
        <p:spPr>
          <a:xfrm>
            <a:off x="2938962" y="57042"/>
            <a:ext cx="6453810"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72CC04"/>
                </a:solidFill>
                <a:effectLst>
                  <a:outerShdw blurRad="38100" dist="38100" dir="2700000" algn="tl">
                    <a:srgbClr val="000000">
                      <a:alpha val="43137"/>
                    </a:srgbClr>
                  </a:outerShdw>
                </a:effectLst>
              </a:rPr>
              <a:t>O</a:t>
            </a:r>
            <a:r>
              <a:rPr lang="en-US" sz="6000" b="1" dirty="0">
                <a:solidFill>
                  <a:schemeClr val="bg1">
                    <a:lumMod val="50000"/>
                  </a:schemeClr>
                </a:solidFill>
                <a:effectLst>
                  <a:outerShdw blurRad="38100" dist="38100" dir="2700000" algn="tl">
                    <a:srgbClr val="000000">
                      <a:alpha val="43137"/>
                    </a:srgbClr>
                  </a:outerShdw>
                </a:effectLst>
              </a:rPr>
              <a:t>N</a:t>
            </a:r>
            <a:r>
              <a:rPr lang="en-US" sz="6000" b="1" dirty="0">
                <a:solidFill>
                  <a:schemeClr val="accent1">
                    <a:lumMod val="75000"/>
                  </a:schemeClr>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17" name="Picture 2" descr="Tributes pour in for Black Panther actor Chadwick Boseman">
            <a:extLst>
              <a:ext uri="{FF2B5EF4-FFF2-40B4-BE49-F238E27FC236}">
                <a16:creationId xmlns:a16="http://schemas.microsoft.com/office/drawing/2014/main" id="{819BE799-A836-4973-BCE8-3C1F3EE4F2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485" r="29826"/>
          <a:stretch/>
        </p:blipFill>
        <p:spPr bwMode="auto">
          <a:xfrm>
            <a:off x="182880" y="113570"/>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lack Panther (Helmet less) (1) - PNG by Captain-Kingsman16 on DeviantArt">
            <a:extLst>
              <a:ext uri="{FF2B5EF4-FFF2-40B4-BE49-F238E27FC236}">
                <a16:creationId xmlns:a16="http://schemas.microsoft.com/office/drawing/2014/main" id="{DA198A12-866D-4CCC-A29E-C67A25F079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Espaço Reservado para Conteúdo 2">
            <a:extLst>
              <a:ext uri="{FF2B5EF4-FFF2-40B4-BE49-F238E27FC236}">
                <a16:creationId xmlns:a16="http://schemas.microsoft.com/office/drawing/2014/main" id="{B3B40C9A-7B66-47B3-8C10-402B4B9D9AC1}"/>
              </a:ext>
            </a:extLst>
          </p:cNvPr>
          <p:cNvSpPr>
            <a:spLocks noGrp="1"/>
          </p:cNvSpPr>
          <p:nvPr>
            <p:ph idx="1"/>
          </p:nvPr>
        </p:nvSpPr>
        <p:spPr>
          <a:xfrm>
            <a:off x="2417054" y="827816"/>
            <a:ext cx="7310041" cy="2245180"/>
          </a:xfrm>
        </p:spPr>
        <p:txBody>
          <a:bodyPr>
            <a:noAutofit/>
          </a:bodyPr>
          <a:lstStyle/>
          <a:p>
            <a:pPr algn="just">
              <a:spcBef>
                <a:spcPts val="0"/>
              </a:spcBef>
            </a:pPr>
            <a:r>
              <a:rPr lang="pt-BR" sz="2300" b="1" dirty="0">
                <a:solidFill>
                  <a:schemeClr val="bg1"/>
                </a:solidFill>
              </a:rPr>
              <a:t>A autor aponta na macroestratégia “aumentando a consciência cultural” que a definição de cultura é complexa e traz uma larga variedade de “construtos” (de determinadas sociedades) que incluem, </a:t>
            </a:r>
            <a:r>
              <a:rPr lang="pt-BR" sz="2300" b="1" dirty="0">
                <a:solidFill>
                  <a:schemeClr val="tx1"/>
                </a:solidFill>
                <a:highlight>
                  <a:srgbClr val="FFFF00"/>
                </a:highlight>
              </a:rPr>
              <a:t>EXCETO</a:t>
            </a:r>
            <a:r>
              <a:rPr lang="pt-BR" sz="2300" b="1" dirty="0">
                <a:solidFill>
                  <a:schemeClr val="bg1"/>
                </a:solidFill>
              </a:rPr>
              <a:t>:</a:t>
            </a:r>
          </a:p>
        </p:txBody>
      </p:sp>
      <p:sp>
        <p:nvSpPr>
          <p:cNvPr id="20" name="Retângulo 19">
            <a:extLst>
              <a:ext uri="{FF2B5EF4-FFF2-40B4-BE49-F238E27FC236}">
                <a16:creationId xmlns:a16="http://schemas.microsoft.com/office/drawing/2014/main" id="{851F012F-7BB7-49BD-83E4-B128D12322C4}"/>
              </a:ext>
            </a:extLst>
          </p:cNvPr>
          <p:cNvSpPr/>
          <p:nvPr/>
        </p:nvSpPr>
        <p:spPr>
          <a:xfrm>
            <a:off x="376809" y="3409852"/>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Hábitos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mentais</a:t>
            </a:r>
            <a:endParaRPr lang="en-US" sz="2400" b="1" dirty="0">
              <a:solidFill>
                <a:schemeClr val="bg1"/>
              </a:solidFill>
              <a:effectLst>
                <a:outerShdw blurRad="38100" dist="38100" dir="2700000" algn="tl">
                  <a:srgbClr val="000000">
                    <a:alpha val="43137"/>
                  </a:srgbClr>
                </a:outerShdw>
              </a:effectLst>
            </a:endParaRPr>
          </a:p>
        </p:txBody>
      </p:sp>
      <p:sp>
        <p:nvSpPr>
          <p:cNvPr id="21" name="Retângulo 20">
            <a:extLst>
              <a:ext uri="{FF2B5EF4-FFF2-40B4-BE49-F238E27FC236}">
                <a16:creationId xmlns:a16="http://schemas.microsoft.com/office/drawing/2014/main" id="{2FF0DD6A-3570-431D-B77A-FAC19CFF8217}"/>
              </a:ext>
            </a:extLst>
          </p:cNvPr>
          <p:cNvSpPr/>
          <p:nvPr/>
        </p:nvSpPr>
        <p:spPr>
          <a:xfrm>
            <a:off x="6271436" y="4226506"/>
            <a:ext cx="3479928"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Preconceitos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pessoais</a:t>
            </a:r>
            <a:endParaRPr lang="en-US" sz="2400" b="1" dirty="0">
              <a:solidFill>
                <a:schemeClr val="bg1"/>
              </a:solidFill>
              <a:effectLst>
                <a:outerShdw blurRad="38100" dist="38100" dir="2700000" algn="tl">
                  <a:srgbClr val="000000">
                    <a:alpha val="43137"/>
                  </a:srgbClr>
                </a:outerShdw>
              </a:effectLst>
            </a:endParaRPr>
          </a:p>
        </p:txBody>
      </p:sp>
      <p:sp>
        <p:nvSpPr>
          <p:cNvPr id="22" name="Retângulo 21">
            <a:extLst>
              <a:ext uri="{FF2B5EF4-FFF2-40B4-BE49-F238E27FC236}">
                <a16:creationId xmlns:a16="http://schemas.microsoft.com/office/drawing/2014/main" id="{EC5BB6CB-1490-43E8-B419-6FB7A2AA4AC3}"/>
              </a:ext>
            </a:extLst>
          </p:cNvPr>
          <p:cNvSpPr/>
          <p:nvPr/>
        </p:nvSpPr>
        <p:spPr>
          <a:xfrm>
            <a:off x="528325" y="5012633"/>
            <a:ext cx="3479927"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Valores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morais</a:t>
            </a:r>
            <a:endParaRPr lang="en-US" sz="2400" b="1" dirty="0">
              <a:solidFill>
                <a:schemeClr val="bg1"/>
              </a:solidFill>
              <a:effectLst>
                <a:outerShdw blurRad="38100" dist="38100" dir="2700000" algn="tl">
                  <a:srgbClr val="000000">
                    <a:alpha val="43137"/>
                  </a:srgbClr>
                </a:outerShdw>
              </a:effectLst>
            </a:endParaRPr>
          </a:p>
        </p:txBody>
      </p:sp>
      <p:sp>
        <p:nvSpPr>
          <p:cNvPr id="23" name="Retângulo 22">
            <a:extLst>
              <a:ext uri="{FF2B5EF4-FFF2-40B4-BE49-F238E27FC236}">
                <a16:creationId xmlns:a16="http://schemas.microsoft.com/office/drawing/2014/main" id="{2557852F-A6A0-4771-8C25-C48BE6653174}"/>
              </a:ext>
            </a:extLst>
          </p:cNvPr>
          <p:cNvSpPr/>
          <p:nvPr/>
        </p:nvSpPr>
        <p:spPr>
          <a:xfrm>
            <a:off x="8171302" y="5009268"/>
            <a:ext cx="3479926" cy="461665"/>
          </a:xfrm>
          <a:prstGeom prst="rect">
            <a:avLst/>
          </a:prstGeom>
          <a:solidFill>
            <a:srgbClr val="00B050"/>
          </a:solidFill>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rPr>
              <a:t>Costumes </a:t>
            </a:r>
            <a:r>
              <a:rPr lang="en-US" sz="2400" b="1" dirty="0" err="1">
                <a:solidFill>
                  <a:schemeClr val="bg1"/>
                </a:solidFill>
                <a:effectLst>
                  <a:outerShdw blurRad="38100" dist="38100" dir="2700000" algn="tl">
                    <a:srgbClr val="000000">
                      <a:alpha val="43137"/>
                    </a:srgbClr>
                  </a:outerShdw>
                </a:effectLst>
              </a:rPr>
              <a:t>sociais</a:t>
            </a:r>
            <a:endParaRPr lang="en-US" sz="2400" b="1" dirty="0">
              <a:solidFill>
                <a:schemeClr val="bg1"/>
              </a:solidFill>
              <a:effectLst>
                <a:outerShdw blurRad="38100" dist="38100" dir="2700000" algn="tl">
                  <a:srgbClr val="000000">
                    <a:alpha val="43137"/>
                  </a:srgbClr>
                </a:outerShdw>
              </a:effectLst>
            </a:endParaRPr>
          </a:p>
        </p:txBody>
      </p:sp>
      <p:sp>
        <p:nvSpPr>
          <p:cNvPr id="24" name="Retângulo 23">
            <a:extLst>
              <a:ext uri="{FF2B5EF4-FFF2-40B4-BE49-F238E27FC236}">
                <a16:creationId xmlns:a16="http://schemas.microsoft.com/office/drawing/2014/main" id="{47F131ED-7016-4357-AEDD-18A71ADE6DF0}"/>
              </a:ext>
            </a:extLst>
          </p:cNvPr>
          <p:cNvSpPr/>
          <p:nvPr/>
        </p:nvSpPr>
        <p:spPr>
          <a:xfrm>
            <a:off x="8032233" y="3415442"/>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Criações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artísticas</a:t>
            </a:r>
            <a:endParaRPr lang="en-US" sz="2400" b="1" dirty="0">
              <a:solidFill>
                <a:schemeClr val="bg1"/>
              </a:solidFill>
              <a:effectLst>
                <a:outerShdw blurRad="38100" dist="38100" dir="2700000" algn="tl">
                  <a:srgbClr val="000000">
                    <a:alpha val="43137"/>
                  </a:srgbClr>
                </a:outerShdw>
              </a:effectLst>
            </a:endParaRPr>
          </a:p>
        </p:txBody>
      </p:sp>
      <p:sp>
        <p:nvSpPr>
          <p:cNvPr id="25" name="Retângulo 24">
            <a:extLst>
              <a:ext uri="{FF2B5EF4-FFF2-40B4-BE49-F238E27FC236}">
                <a16:creationId xmlns:a16="http://schemas.microsoft.com/office/drawing/2014/main" id="{442E4CBE-5E04-4056-95F0-119D37EA5C9D}"/>
              </a:ext>
            </a:extLst>
          </p:cNvPr>
          <p:cNvSpPr/>
          <p:nvPr/>
        </p:nvSpPr>
        <p:spPr>
          <a:xfrm>
            <a:off x="6216105" y="5825168"/>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Preferências</a:t>
            </a:r>
            <a:r>
              <a:rPr lang="en-US" sz="2400" b="1" dirty="0">
                <a:solidFill>
                  <a:schemeClr val="bg1"/>
                </a:solidFill>
                <a:effectLst>
                  <a:outerShdw blurRad="38100" dist="38100" dir="2700000" algn="tl">
                    <a:srgbClr val="000000">
                      <a:alpha val="43137"/>
                    </a:srgbClr>
                  </a:outerShdw>
                </a:effectLst>
              </a:rPr>
              <a:t> </a:t>
            </a:r>
            <a:r>
              <a:rPr lang="en-US" sz="2400" b="1" dirty="0" err="1">
                <a:solidFill>
                  <a:schemeClr val="bg1"/>
                </a:solidFill>
                <a:effectLst>
                  <a:outerShdw blurRad="38100" dist="38100" dir="2700000" algn="tl">
                    <a:srgbClr val="000000">
                      <a:alpha val="43137"/>
                    </a:srgbClr>
                  </a:outerShdw>
                </a:effectLst>
              </a:rPr>
              <a:t>estéticas</a:t>
            </a:r>
            <a:endParaRPr lang="en-US" sz="2400" b="1" dirty="0">
              <a:solidFill>
                <a:schemeClr val="bg1"/>
              </a:solidFill>
              <a:effectLst>
                <a:outerShdw blurRad="38100" dist="38100" dir="2700000" algn="tl">
                  <a:srgbClr val="000000">
                    <a:alpha val="43137"/>
                  </a:srgbClr>
                </a:outerShdw>
              </a:effectLst>
            </a:endParaRPr>
          </a:p>
        </p:txBody>
      </p:sp>
      <p:sp>
        <p:nvSpPr>
          <p:cNvPr id="26" name="Retângulo 25">
            <a:extLst>
              <a:ext uri="{FF2B5EF4-FFF2-40B4-BE49-F238E27FC236}">
                <a16:creationId xmlns:a16="http://schemas.microsoft.com/office/drawing/2014/main" id="{DF1FB065-BA38-4049-BFC1-81F6D5D6DC28}"/>
              </a:ext>
            </a:extLst>
          </p:cNvPr>
          <p:cNvSpPr/>
          <p:nvPr/>
        </p:nvSpPr>
        <p:spPr>
          <a:xfrm>
            <a:off x="2464558" y="4234707"/>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Ambiente</a:t>
            </a:r>
            <a:r>
              <a:rPr lang="en-US" sz="2400" b="1" dirty="0">
                <a:solidFill>
                  <a:schemeClr val="bg1"/>
                </a:solidFill>
                <a:effectLst>
                  <a:outerShdw blurRad="38100" dist="38100" dir="2700000" algn="tl">
                    <a:srgbClr val="000000">
                      <a:alpha val="43137"/>
                    </a:srgbClr>
                  </a:outerShdw>
                </a:effectLst>
              </a:rPr>
              <a:t> familiar</a:t>
            </a:r>
          </a:p>
        </p:txBody>
      </p:sp>
      <p:sp>
        <p:nvSpPr>
          <p:cNvPr id="27" name="Retângulo 26">
            <a:extLst>
              <a:ext uri="{FF2B5EF4-FFF2-40B4-BE49-F238E27FC236}">
                <a16:creationId xmlns:a16="http://schemas.microsoft.com/office/drawing/2014/main" id="{3F5F74B7-4875-42A5-9D06-B1DE88B6D08D}"/>
              </a:ext>
            </a:extLst>
          </p:cNvPr>
          <p:cNvSpPr/>
          <p:nvPr/>
        </p:nvSpPr>
        <p:spPr>
          <a:xfrm>
            <a:off x="4356037" y="5022916"/>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Religiosidade</a:t>
            </a:r>
            <a:endParaRPr lang="en-US" sz="2400" b="1" dirty="0">
              <a:solidFill>
                <a:schemeClr val="bg1"/>
              </a:solidFill>
              <a:effectLst>
                <a:outerShdw blurRad="38100" dist="38100" dir="2700000" algn="tl">
                  <a:srgbClr val="000000">
                    <a:alpha val="43137"/>
                  </a:srgbClr>
                </a:outerShdw>
              </a:effectLst>
            </a:endParaRPr>
          </a:p>
        </p:txBody>
      </p:sp>
      <p:sp>
        <p:nvSpPr>
          <p:cNvPr id="28" name="Retângulo 27">
            <a:extLst>
              <a:ext uri="{FF2B5EF4-FFF2-40B4-BE49-F238E27FC236}">
                <a16:creationId xmlns:a16="http://schemas.microsoft.com/office/drawing/2014/main" id="{20B45756-D4F7-4EE0-9F88-D47111C94E83}"/>
              </a:ext>
            </a:extLst>
          </p:cNvPr>
          <p:cNvSpPr/>
          <p:nvPr/>
        </p:nvSpPr>
        <p:spPr>
          <a:xfrm>
            <a:off x="2464558" y="5828533"/>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Política</a:t>
            </a:r>
            <a:endParaRPr lang="en-US" sz="2400" b="1" dirty="0">
              <a:solidFill>
                <a:schemeClr val="bg1"/>
              </a:solidFill>
              <a:effectLst>
                <a:outerShdw blurRad="38100" dist="38100" dir="2700000" algn="tl">
                  <a:srgbClr val="000000">
                    <a:alpha val="43137"/>
                  </a:srgbClr>
                </a:outerShdw>
              </a:effectLst>
            </a:endParaRPr>
          </a:p>
        </p:txBody>
      </p:sp>
      <p:sp>
        <p:nvSpPr>
          <p:cNvPr id="29" name="Retângulo 28">
            <a:extLst>
              <a:ext uri="{FF2B5EF4-FFF2-40B4-BE49-F238E27FC236}">
                <a16:creationId xmlns:a16="http://schemas.microsoft.com/office/drawing/2014/main" id="{C0300117-FD9F-48D5-A226-F57C6ECF1E18}"/>
              </a:ext>
            </a:extLst>
          </p:cNvPr>
          <p:cNvSpPr/>
          <p:nvPr/>
        </p:nvSpPr>
        <p:spPr>
          <a:xfrm>
            <a:off x="4204521" y="3409852"/>
            <a:ext cx="3479926" cy="461665"/>
          </a:xfrm>
          <a:prstGeom prst="rect">
            <a:avLst/>
          </a:prstGeom>
          <a:solidFill>
            <a:srgbClr val="00B050"/>
          </a:solidFill>
        </p:spPr>
        <p:txBody>
          <a:bodyPr wrap="square">
            <a:spAutoFit/>
          </a:bodyPr>
          <a:lstStyle/>
          <a:p>
            <a:pPr algn="ctr"/>
            <a:r>
              <a:rPr lang="en-US" sz="2400" b="1" dirty="0" err="1">
                <a:solidFill>
                  <a:schemeClr val="bg1"/>
                </a:solidFill>
                <a:effectLst>
                  <a:outerShdw blurRad="38100" dist="38100" dir="2700000" algn="tl">
                    <a:srgbClr val="000000">
                      <a:alpha val="43137"/>
                    </a:srgbClr>
                  </a:outerShdw>
                </a:effectLst>
              </a:rPr>
              <a:t>Sexualidade</a:t>
            </a:r>
            <a:r>
              <a:rPr lang="en-US" sz="24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3113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T</a:t>
            </a:r>
            <a:r>
              <a:rPr lang="en-US" sz="6000" b="1" dirty="0">
                <a:solidFill>
                  <a:schemeClr val="accent1">
                    <a:lumMod val="75000"/>
                  </a:schemeClr>
                </a:solidFill>
                <a:effectLst>
                  <a:outerShdw blurRad="38100" dist="38100" dir="2700000" algn="tl">
                    <a:srgbClr val="000000">
                      <a:alpha val="43137"/>
                    </a:srgbClr>
                  </a:outerShdw>
                </a:effectLst>
              </a:rPr>
              <a:t>W</a:t>
            </a:r>
            <a:r>
              <a:rPr lang="en-US" sz="6000" b="1" dirty="0">
                <a:solidFill>
                  <a:srgbClr val="0066FF"/>
                </a:solidFill>
                <a:effectLst>
                  <a:outerShdw blurRad="38100" dist="38100" dir="2700000" algn="tl">
                    <a:srgbClr val="000000">
                      <a:alpha val="43137"/>
                    </a:srgbClr>
                  </a:outerShdw>
                </a:effectLst>
              </a:rPr>
              <a:t>O</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185593" y="176320"/>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628853" y="992500"/>
            <a:ext cx="6952468" cy="1027605"/>
          </a:xfrm>
          <a:solidFill>
            <a:srgbClr val="48D3FE"/>
          </a:solidFill>
        </p:spPr>
        <p:txBody>
          <a:bodyPr>
            <a:noAutofit/>
          </a:bodyPr>
          <a:lstStyle/>
          <a:p>
            <a:pPr algn="just">
              <a:spcBef>
                <a:spcPts val="0"/>
              </a:spcBef>
            </a:pPr>
            <a:r>
              <a:rPr lang="pt-BR" sz="2000" b="1" dirty="0">
                <a:solidFill>
                  <a:schemeClr val="tx1"/>
                </a:solidFill>
              </a:rPr>
              <a:t>O autor KUMARAVADIVELU faz diferença entre cultura com c minúsculo e com C maiúsculo. Relacione as colunas de acordo com cada uma:</a:t>
            </a:r>
          </a:p>
        </p:txBody>
      </p:sp>
      <p:sp>
        <p:nvSpPr>
          <p:cNvPr id="15" name="Retângulo 14">
            <a:extLst>
              <a:ext uri="{FF2B5EF4-FFF2-40B4-BE49-F238E27FC236}">
                <a16:creationId xmlns:a16="http://schemas.microsoft.com/office/drawing/2014/main" id="{03BA426F-5F71-4B30-9AAD-53979E686734}"/>
              </a:ext>
            </a:extLst>
          </p:cNvPr>
          <p:cNvSpPr/>
          <p:nvPr/>
        </p:nvSpPr>
        <p:spPr>
          <a:xfrm>
            <a:off x="4121770" y="2162850"/>
            <a:ext cx="1647412" cy="611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culture</a:t>
            </a:r>
            <a:endParaRPr lang="pt-BR" sz="2600" dirty="0">
              <a:solidFill>
                <a:schemeClr val="bg1"/>
              </a:solidFill>
            </a:endParaRPr>
          </a:p>
        </p:txBody>
      </p:sp>
      <p:sp>
        <p:nvSpPr>
          <p:cNvPr id="17" name="Retângulo 16">
            <a:extLst>
              <a:ext uri="{FF2B5EF4-FFF2-40B4-BE49-F238E27FC236}">
                <a16:creationId xmlns:a16="http://schemas.microsoft.com/office/drawing/2014/main" id="{714EC872-7676-449B-9456-236BF3DE5EFF}"/>
              </a:ext>
            </a:extLst>
          </p:cNvPr>
          <p:cNvSpPr/>
          <p:nvPr/>
        </p:nvSpPr>
        <p:spPr>
          <a:xfrm>
            <a:off x="7456698" y="6105676"/>
            <a:ext cx="4555243" cy="558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Contruída</a:t>
            </a:r>
            <a:r>
              <a:rPr lang="en-US" sz="2400" b="1" dirty="0">
                <a:solidFill>
                  <a:schemeClr val="bg1"/>
                </a:solidFill>
              </a:rPr>
              <a:t> </a:t>
            </a:r>
            <a:r>
              <a:rPr lang="en-US" sz="2400" b="1" dirty="0" err="1">
                <a:solidFill>
                  <a:schemeClr val="bg1"/>
                </a:solidFill>
              </a:rPr>
              <a:t>socialmente</a:t>
            </a:r>
            <a:r>
              <a:rPr lang="en-US" sz="2400" b="1" dirty="0">
                <a:solidFill>
                  <a:schemeClr val="bg1"/>
                </a:solidFill>
              </a:rPr>
              <a:t>.</a:t>
            </a:r>
            <a:endParaRPr lang="pt-BR" sz="2400" dirty="0">
              <a:solidFill>
                <a:schemeClr val="bg1"/>
              </a:solidFill>
            </a:endParaRPr>
          </a:p>
        </p:txBody>
      </p:sp>
      <p:sp>
        <p:nvSpPr>
          <p:cNvPr id="18" name="Retângulo 17">
            <a:extLst>
              <a:ext uri="{FF2B5EF4-FFF2-40B4-BE49-F238E27FC236}">
                <a16:creationId xmlns:a16="http://schemas.microsoft.com/office/drawing/2014/main" id="{4051E095-893A-428F-9738-60846BEC785A}"/>
              </a:ext>
            </a:extLst>
          </p:cNvPr>
          <p:cNvSpPr/>
          <p:nvPr/>
        </p:nvSpPr>
        <p:spPr>
          <a:xfrm>
            <a:off x="6114510" y="2145860"/>
            <a:ext cx="1647412" cy="611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Culture</a:t>
            </a:r>
            <a:endParaRPr lang="pt-BR" sz="2600" dirty="0">
              <a:solidFill>
                <a:schemeClr val="bg1"/>
              </a:solidFill>
            </a:endParaRPr>
          </a:p>
        </p:txBody>
      </p:sp>
      <p:sp>
        <p:nvSpPr>
          <p:cNvPr id="20" name="Retângulo 19">
            <a:extLst>
              <a:ext uri="{FF2B5EF4-FFF2-40B4-BE49-F238E27FC236}">
                <a16:creationId xmlns:a16="http://schemas.microsoft.com/office/drawing/2014/main" id="{979D3354-81C6-4165-ABF9-8D7782D7F592}"/>
              </a:ext>
            </a:extLst>
          </p:cNvPr>
          <p:cNvSpPr/>
          <p:nvPr/>
        </p:nvSpPr>
        <p:spPr>
          <a:xfrm>
            <a:off x="157587" y="3657657"/>
            <a:ext cx="4555243" cy="558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Construção</a:t>
            </a:r>
            <a:r>
              <a:rPr lang="en-US" sz="2400" b="1" dirty="0">
                <a:solidFill>
                  <a:schemeClr val="bg1"/>
                </a:solidFill>
              </a:rPr>
              <a:t> </a:t>
            </a:r>
            <a:r>
              <a:rPr lang="en-US" sz="2400" b="1" dirty="0" err="1">
                <a:solidFill>
                  <a:schemeClr val="bg1"/>
                </a:solidFill>
              </a:rPr>
              <a:t>pessoal</a:t>
            </a:r>
            <a:r>
              <a:rPr lang="en-US" sz="2400" b="1" dirty="0">
                <a:solidFill>
                  <a:schemeClr val="bg1"/>
                </a:solidFill>
              </a:rPr>
              <a:t>.</a:t>
            </a:r>
            <a:endParaRPr lang="pt-BR" sz="2400" dirty="0">
              <a:solidFill>
                <a:schemeClr val="bg1"/>
              </a:solidFill>
            </a:endParaRPr>
          </a:p>
        </p:txBody>
      </p:sp>
      <p:sp>
        <p:nvSpPr>
          <p:cNvPr id="21" name="Retângulo 20">
            <a:extLst>
              <a:ext uri="{FF2B5EF4-FFF2-40B4-BE49-F238E27FC236}">
                <a16:creationId xmlns:a16="http://schemas.microsoft.com/office/drawing/2014/main" id="{B17AC3D7-CCFD-4731-96A5-DE9239DE6CFD}"/>
              </a:ext>
            </a:extLst>
          </p:cNvPr>
          <p:cNvSpPr/>
          <p:nvPr/>
        </p:nvSpPr>
        <p:spPr>
          <a:xfrm>
            <a:off x="157586" y="4433136"/>
            <a:ext cx="4555243" cy="9452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Empreendimento</a:t>
            </a:r>
            <a:r>
              <a:rPr lang="en-US" sz="2400" b="1" dirty="0">
                <a:solidFill>
                  <a:schemeClr val="bg1"/>
                </a:solidFill>
              </a:rPr>
              <a:t> </a:t>
            </a:r>
            <a:r>
              <a:rPr lang="en-US" sz="2400" b="1" dirty="0" err="1">
                <a:solidFill>
                  <a:schemeClr val="bg1"/>
                </a:solidFill>
              </a:rPr>
              <a:t>criativo</a:t>
            </a:r>
            <a:r>
              <a:rPr lang="en-US" sz="2400" b="1" dirty="0">
                <a:solidFill>
                  <a:schemeClr val="bg1"/>
                </a:solidFill>
              </a:rPr>
              <a:t> (</a:t>
            </a:r>
            <a:r>
              <a:rPr lang="en-US" sz="2400" b="1" dirty="0" err="1">
                <a:solidFill>
                  <a:schemeClr val="bg1"/>
                </a:solidFill>
              </a:rPr>
              <a:t>visão</a:t>
            </a:r>
            <a:r>
              <a:rPr lang="en-US" sz="2400" b="1" dirty="0">
                <a:solidFill>
                  <a:schemeClr val="bg1"/>
                </a:solidFill>
              </a:rPr>
              <a:t> </a:t>
            </a:r>
            <a:r>
              <a:rPr lang="en-US" sz="2400" b="1" dirty="0" err="1">
                <a:solidFill>
                  <a:schemeClr val="bg1"/>
                </a:solidFill>
              </a:rPr>
              <a:t>geral</a:t>
            </a:r>
            <a:r>
              <a:rPr lang="en-US" sz="2400" b="1" dirty="0">
                <a:solidFill>
                  <a:schemeClr val="bg1"/>
                </a:solidFill>
              </a:rPr>
              <a:t>) </a:t>
            </a:r>
            <a:endParaRPr lang="pt-BR" sz="2400" dirty="0">
              <a:solidFill>
                <a:schemeClr val="bg1"/>
              </a:solidFill>
            </a:endParaRPr>
          </a:p>
        </p:txBody>
      </p:sp>
      <p:sp>
        <p:nvSpPr>
          <p:cNvPr id="22" name="Retângulo 21">
            <a:extLst>
              <a:ext uri="{FF2B5EF4-FFF2-40B4-BE49-F238E27FC236}">
                <a16:creationId xmlns:a16="http://schemas.microsoft.com/office/drawing/2014/main" id="{092E6240-FD12-457B-B0B0-AAB0AE090077}"/>
              </a:ext>
            </a:extLst>
          </p:cNvPr>
          <p:cNvSpPr/>
          <p:nvPr/>
        </p:nvSpPr>
        <p:spPr>
          <a:xfrm>
            <a:off x="157586" y="5614241"/>
            <a:ext cx="4555243" cy="9828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Padrões</a:t>
            </a:r>
            <a:r>
              <a:rPr lang="en-US" sz="2400" b="1" dirty="0">
                <a:solidFill>
                  <a:schemeClr val="bg1"/>
                </a:solidFill>
              </a:rPr>
              <a:t> de </a:t>
            </a:r>
            <a:r>
              <a:rPr lang="en-US" sz="2400" b="1" dirty="0" err="1">
                <a:solidFill>
                  <a:schemeClr val="bg1"/>
                </a:solidFill>
              </a:rPr>
              <a:t>comportamento</a:t>
            </a:r>
            <a:r>
              <a:rPr lang="en-US" sz="2400" b="1" dirty="0">
                <a:solidFill>
                  <a:schemeClr val="bg1"/>
                </a:solidFill>
              </a:rPr>
              <a:t>, </a:t>
            </a:r>
            <a:r>
              <a:rPr lang="en-US" sz="2400" b="1" dirty="0" err="1">
                <a:solidFill>
                  <a:schemeClr val="bg1"/>
                </a:solidFill>
              </a:rPr>
              <a:t>valores</a:t>
            </a:r>
            <a:r>
              <a:rPr lang="en-US" sz="2400" b="1" dirty="0">
                <a:solidFill>
                  <a:schemeClr val="bg1"/>
                </a:solidFill>
              </a:rPr>
              <a:t> e </a:t>
            </a:r>
            <a:r>
              <a:rPr lang="en-US" sz="2400" b="1" dirty="0" err="1">
                <a:solidFill>
                  <a:schemeClr val="bg1"/>
                </a:solidFill>
              </a:rPr>
              <a:t>crenças</a:t>
            </a:r>
            <a:r>
              <a:rPr lang="en-US" sz="2400" b="1" dirty="0">
                <a:solidFill>
                  <a:schemeClr val="bg1"/>
                </a:solidFill>
              </a:rPr>
              <a:t>. </a:t>
            </a:r>
            <a:endParaRPr lang="pt-BR" sz="2400" dirty="0">
              <a:solidFill>
                <a:schemeClr val="bg1"/>
              </a:solidFill>
            </a:endParaRPr>
          </a:p>
        </p:txBody>
      </p:sp>
      <p:sp>
        <p:nvSpPr>
          <p:cNvPr id="23" name="Retângulo 22">
            <a:extLst>
              <a:ext uri="{FF2B5EF4-FFF2-40B4-BE49-F238E27FC236}">
                <a16:creationId xmlns:a16="http://schemas.microsoft.com/office/drawing/2014/main" id="{7F6984B7-3439-4893-B97B-73A0123963B8}"/>
              </a:ext>
            </a:extLst>
          </p:cNvPr>
          <p:cNvSpPr/>
          <p:nvPr/>
        </p:nvSpPr>
        <p:spPr>
          <a:xfrm>
            <a:off x="7433569" y="3657657"/>
            <a:ext cx="4555243" cy="8737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Teatro, </a:t>
            </a:r>
            <a:r>
              <a:rPr lang="en-US" sz="2400" b="1" dirty="0" err="1">
                <a:solidFill>
                  <a:schemeClr val="bg1"/>
                </a:solidFill>
              </a:rPr>
              <a:t>dança</a:t>
            </a:r>
            <a:r>
              <a:rPr lang="en-US" sz="2400" b="1" dirty="0">
                <a:solidFill>
                  <a:schemeClr val="bg1"/>
                </a:solidFill>
              </a:rPr>
              <a:t>, literature e </a:t>
            </a:r>
            <a:r>
              <a:rPr lang="en-US" sz="2400" b="1" dirty="0" err="1">
                <a:solidFill>
                  <a:schemeClr val="bg1"/>
                </a:solidFill>
              </a:rPr>
              <a:t>artes</a:t>
            </a:r>
            <a:r>
              <a:rPr lang="en-US" sz="2400" b="1" dirty="0">
                <a:solidFill>
                  <a:schemeClr val="bg1"/>
                </a:solidFill>
              </a:rPr>
              <a:t>.</a:t>
            </a:r>
            <a:endParaRPr lang="pt-BR" sz="2400" dirty="0">
              <a:solidFill>
                <a:schemeClr val="bg1"/>
              </a:solidFill>
            </a:endParaRPr>
          </a:p>
        </p:txBody>
      </p:sp>
      <p:sp>
        <p:nvSpPr>
          <p:cNvPr id="24" name="Retângulo 23">
            <a:extLst>
              <a:ext uri="{FF2B5EF4-FFF2-40B4-BE49-F238E27FC236}">
                <a16:creationId xmlns:a16="http://schemas.microsoft.com/office/drawing/2014/main" id="{D7F24D52-68AE-4D3C-8C3D-37E27A40A2D5}"/>
              </a:ext>
            </a:extLst>
          </p:cNvPr>
          <p:cNvSpPr/>
          <p:nvPr/>
        </p:nvSpPr>
        <p:spPr>
          <a:xfrm>
            <a:off x="7433569" y="4695150"/>
            <a:ext cx="4555243" cy="126959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Guia</a:t>
            </a:r>
            <a:r>
              <a:rPr lang="en-US" sz="2400" b="1" dirty="0">
                <a:solidFill>
                  <a:schemeClr val="bg1"/>
                </a:solidFill>
              </a:rPr>
              <a:t> de </a:t>
            </a:r>
            <a:r>
              <a:rPr lang="en-US" sz="2400" b="1" dirty="0" err="1">
                <a:solidFill>
                  <a:schemeClr val="bg1"/>
                </a:solidFill>
              </a:rPr>
              <a:t>atividades</a:t>
            </a:r>
            <a:r>
              <a:rPr lang="en-US" sz="2400" b="1" dirty="0">
                <a:solidFill>
                  <a:schemeClr val="bg1"/>
                </a:solidFill>
              </a:rPr>
              <a:t> </a:t>
            </a:r>
            <a:r>
              <a:rPr lang="en-US" sz="2400" b="1" dirty="0" err="1">
                <a:solidFill>
                  <a:schemeClr val="bg1"/>
                </a:solidFill>
              </a:rPr>
              <a:t>cotidianas</a:t>
            </a:r>
            <a:r>
              <a:rPr lang="en-US" sz="2400" b="1" dirty="0">
                <a:solidFill>
                  <a:schemeClr val="bg1"/>
                </a:solidFill>
              </a:rPr>
              <a:t> (</a:t>
            </a:r>
            <a:r>
              <a:rPr lang="en-US" sz="2400" b="1" dirty="0" err="1">
                <a:solidFill>
                  <a:schemeClr val="bg1"/>
                </a:solidFill>
              </a:rPr>
              <a:t>individuais</a:t>
            </a:r>
            <a:r>
              <a:rPr lang="en-US" sz="2400" b="1" dirty="0">
                <a:solidFill>
                  <a:schemeClr val="bg1"/>
                </a:solidFill>
              </a:rPr>
              <a:t> </a:t>
            </a:r>
            <a:r>
              <a:rPr lang="en-US" sz="2400" b="1" dirty="0" err="1">
                <a:solidFill>
                  <a:schemeClr val="bg1"/>
                </a:solidFill>
              </a:rPr>
              <a:t>ou</a:t>
            </a:r>
            <a:r>
              <a:rPr lang="en-US" sz="2400" b="1" dirty="0">
                <a:solidFill>
                  <a:schemeClr val="bg1"/>
                </a:solidFill>
              </a:rPr>
              <a:t> </a:t>
            </a:r>
            <a:r>
              <a:rPr lang="en-US" sz="2400" b="1" dirty="0" err="1">
                <a:solidFill>
                  <a:schemeClr val="bg1"/>
                </a:solidFill>
              </a:rPr>
              <a:t>comunitárias</a:t>
            </a:r>
            <a:r>
              <a:rPr lang="en-US" sz="2400" b="1" dirty="0">
                <a:solidFill>
                  <a:schemeClr val="bg1"/>
                </a:solidFill>
              </a:rPr>
              <a:t>)</a:t>
            </a:r>
            <a:endParaRPr lang="pt-BR" sz="2400" dirty="0">
              <a:solidFill>
                <a:schemeClr val="bg1"/>
              </a:solidFill>
            </a:endParaRPr>
          </a:p>
        </p:txBody>
      </p:sp>
    </p:spTree>
    <p:extLst>
      <p:ext uri="{BB962C8B-B14F-4D97-AF65-F5344CB8AC3E}">
        <p14:creationId xmlns:p14="http://schemas.microsoft.com/office/powerpoint/2010/main" val="37638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T</a:t>
            </a:r>
            <a:r>
              <a:rPr lang="en-US" sz="6000" b="1" dirty="0">
                <a:solidFill>
                  <a:srgbClr val="72CC04"/>
                </a:solidFill>
                <a:effectLst>
                  <a:outerShdw blurRad="38100" dist="38100" dir="2700000" algn="tl">
                    <a:srgbClr val="000000">
                      <a:alpha val="43137"/>
                    </a:srgbClr>
                  </a:outerShdw>
                </a:effectLst>
              </a:rPr>
              <a:t>H</a:t>
            </a:r>
            <a:r>
              <a:rPr lang="en-US" sz="6000" b="1" dirty="0">
                <a:solidFill>
                  <a:schemeClr val="accent1">
                    <a:lumMod val="60000"/>
                    <a:lumOff val="40000"/>
                  </a:schemeClr>
                </a:solidFill>
                <a:effectLst>
                  <a:outerShdw blurRad="38100" dist="38100" dir="2700000" algn="tl">
                    <a:srgbClr val="000000">
                      <a:alpha val="43137"/>
                    </a:srgbClr>
                  </a:outerShdw>
                </a:effectLst>
              </a:rPr>
              <a:t>R</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A365D1"/>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8762" y="7379"/>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3" y="932661"/>
            <a:ext cx="7199293" cy="1055165"/>
          </a:xfrm>
        </p:spPr>
        <p:txBody>
          <a:bodyPr>
            <a:noAutofit/>
          </a:bodyPr>
          <a:lstStyle/>
          <a:p>
            <a:pPr algn="just">
              <a:spcBef>
                <a:spcPts val="0"/>
              </a:spcBef>
            </a:pPr>
            <a:r>
              <a:rPr lang="pt-BR" sz="2500" b="1" dirty="0">
                <a:solidFill>
                  <a:schemeClr val="bg1"/>
                </a:solidFill>
              </a:rPr>
              <a:t>Julgue os itens abaixo relacionados à cultura no ensino de língua estrangeira:</a:t>
            </a:r>
          </a:p>
        </p:txBody>
      </p:sp>
      <p:sp>
        <p:nvSpPr>
          <p:cNvPr id="16" name="Retângulo 15">
            <a:extLst>
              <a:ext uri="{FF2B5EF4-FFF2-40B4-BE49-F238E27FC236}">
                <a16:creationId xmlns:a16="http://schemas.microsoft.com/office/drawing/2014/main" id="{CC9DCA92-999D-480C-8D6D-E236345C1B61}"/>
              </a:ext>
            </a:extLst>
          </p:cNvPr>
          <p:cNvSpPr/>
          <p:nvPr/>
        </p:nvSpPr>
        <p:spPr>
          <a:xfrm>
            <a:off x="526498" y="1873566"/>
            <a:ext cx="9434689" cy="8083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No Ensino de </a:t>
            </a:r>
            <a:r>
              <a:rPr lang="en-US" sz="2200" b="1" dirty="0" err="1">
                <a:solidFill>
                  <a:schemeClr val="bg1"/>
                </a:solidFill>
              </a:rPr>
              <a:t>línguas</a:t>
            </a:r>
            <a:r>
              <a:rPr lang="en-US" sz="2200" b="1" dirty="0">
                <a:solidFill>
                  <a:schemeClr val="bg1"/>
                </a:solidFill>
              </a:rPr>
              <a:t> </a:t>
            </a:r>
            <a:r>
              <a:rPr lang="en-US" sz="2200" b="1" dirty="0" err="1">
                <a:solidFill>
                  <a:schemeClr val="bg1"/>
                </a:solidFill>
              </a:rPr>
              <a:t>estrangeiras</a:t>
            </a:r>
            <a:r>
              <a:rPr lang="en-US" sz="2200" b="1" dirty="0">
                <a:solidFill>
                  <a:schemeClr val="bg1"/>
                </a:solidFill>
              </a:rPr>
              <a:t> </a:t>
            </a:r>
            <a:r>
              <a:rPr lang="en-US" sz="2200" b="1" dirty="0" err="1">
                <a:solidFill>
                  <a:schemeClr val="bg1"/>
                </a:solidFill>
              </a:rPr>
              <a:t>historicamente</a:t>
            </a:r>
            <a:r>
              <a:rPr lang="en-US" sz="2200" b="1" dirty="0">
                <a:solidFill>
                  <a:schemeClr val="bg1"/>
                </a:solidFill>
              </a:rPr>
              <a:t> era </a:t>
            </a:r>
            <a:r>
              <a:rPr lang="en-US" sz="2200" b="1" dirty="0" err="1">
                <a:solidFill>
                  <a:schemeClr val="bg1"/>
                </a:solidFill>
              </a:rPr>
              <a:t>privilegiada</a:t>
            </a:r>
            <a:r>
              <a:rPr lang="en-US" sz="2200" b="1" dirty="0">
                <a:solidFill>
                  <a:schemeClr val="bg1"/>
                </a:solidFill>
              </a:rPr>
              <a:t> a </a:t>
            </a:r>
            <a:r>
              <a:rPr lang="en-US" sz="2200" b="1" dirty="0" err="1">
                <a:solidFill>
                  <a:schemeClr val="bg1"/>
                </a:solidFill>
              </a:rPr>
              <a:t>cultura</a:t>
            </a:r>
            <a:r>
              <a:rPr lang="en-US" sz="2200" b="1" dirty="0">
                <a:solidFill>
                  <a:schemeClr val="bg1"/>
                </a:solidFill>
              </a:rPr>
              <a:t> (com c </a:t>
            </a:r>
            <a:r>
              <a:rPr lang="en-US" sz="2200" b="1" dirty="0" err="1">
                <a:solidFill>
                  <a:schemeClr val="bg1"/>
                </a:solidFill>
              </a:rPr>
              <a:t>minúsculo</a:t>
            </a:r>
            <a:r>
              <a:rPr lang="en-US" sz="2200" b="1" dirty="0">
                <a:solidFill>
                  <a:schemeClr val="bg1"/>
                </a:solidFill>
              </a:rPr>
              <a:t>).</a:t>
            </a:r>
            <a:endParaRPr lang="pt-BR" sz="2200" dirty="0">
              <a:solidFill>
                <a:schemeClr val="bg1"/>
              </a:solidFill>
            </a:endParaRPr>
          </a:p>
        </p:txBody>
      </p:sp>
      <p:sp>
        <p:nvSpPr>
          <p:cNvPr id="17" name="Retângulo 16">
            <a:extLst>
              <a:ext uri="{FF2B5EF4-FFF2-40B4-BE49-F238E27FC236}">
                <a16:creationId xmlns:a16="http://schemas.microsoft.com/office/drawing/2014/main" id="{09EAC2DB-F7E9-42A7-BA50-F730E7AD087A}"/>
              </a:ext>
            </a:extLst>
          </p:cNvPr>
          <p:cNvSpPr/>
          <p:nvPr/>
        </p:nvSpPr>
        <p:spPr>
          <a:xfrm>
            <a:off x="10147732" y="1873566"/>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1" name="Retângulo 20">
            <a:extLst>
              <a:ext uri="{FF2B5EF4-FFF2-40B4-BE49-F238E27FC236}">
                <a16:creationId xmlns:a16="http://schemas.microsoft.com/office/drawing/2014/main" id="{A834F828-3B2E-4CDE-B5C5-545E9066A716}"/>
              </a:ext>
            </a:extLst>
          </p:cNvPr>
          <p:cNvSpPr/>
          <p:nvPr/>
        </p:nvSpPr>
        <p:spPr>
          <a:xfrm>
            <a:off x="10980184" y="1873566"/>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2" name="Retângulo 21">
            <a:extLst>
              <a:ext uri="{FF2B5EF4-FFF2-40B4-BE49-F238E27FC236}">
                <a16:creationId xmlns:a16="http://schemas.microsoft.com/office/drawing/2014/main" id="{4D421B82-09C7-4799-ABF9-A3177618223A}"/>
              </a:ext>
            </a:extLst>
          </p:cNvPr>
          <p:cNvSpPr/>
          <p:nvPr/>
        </p:nvSpPr>
        <p:spPr>
          <a:xfrm>
            <a:off x="526498" y="2863444"/>
            <a:ext cx="9434689" cy="12111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Após</a:t>
            </a:r>
            <a:r>
              <a:rPr lang="en-US" sz="2200" b="1" dirty="0">
                <a:solidFill>
                  <a:schemeClr val="bg1"/>
                </a:solidFill>
              </a:rPr>
              <a:t> a II Guerra </a:t>
            </a:r>
            <a:r>
              <a:rPr lang="en-US" sz="2200" b="1" dirty="0" err="1">
                <a:solidFill>
                  <a:schemeClr val="bg1"/>
                </a:solidFill>
              </a:rPr>
              <a:t>cultura</a:t>
            </a:r>
            <a:r>
              <a:rPr lang="en-US" sz="2200" b="1" dirty="0">
                <a:solidFill>
                  <a:schemeClr val="bg1"/>
                </a:solidFill>
              </a:rPr>
              <a:t> (com c </a:t>
            </a:r>
            <a:r>
              <a:rPr lang="en-US" sz="2200" b="1" dirty="0" err="1">
                <a:solidFill>
                  <a:schemeClr val="bg1"/>
                </a:solidFill>
              </a:rPr>
              <a:t>minúsculo</a:t>
            </a:r>
            <a:r>
              <a:rPr lang="en-US" sz="2200" b="1" dirty="0">
                <a:solidFill>
                  <a:schemeClr val="bg1"/>
                </a:solidFill>
              </a:rPr>
              <a:t>) </a:t>
            </a:r>
            <a:r>
              <a:rPr lang="en-US" sz="2200" b="1" dirty="0" err="1">
                <a:solidFill>
                  <a:schemeClr val="bg1"/>
                </a:solidFill>
              </a:rPr>
              <a:t>tornou</a:t>
            </a:r>
            <a:r>
              <a:rPr lang="en-US" sz="2200" b="1" dirty="0">
                <a:solidFill>
                  <a:schemeClr val="bg1"/>
                </a:solidFill>
              </a:rPr>
              <a:t>-se um </a:t>
            </a:r>
            <a:r>
              <a:rPr lang="en-US" sz="2200" b="1" dirty="0" err="1">
                <a:solidFill>
                  <a:schemeClr val="bg1"/>
                </a:solidFill>
              </a:rPr>
              <a:t>aspecto</a:t>
            </a:r>
            <a:r>
              <a:rPr lang="en-US" sz="2200" b="1" dirty="0">
                <a:solidFill>
                  <a:schemeClr val="bg1"/>
                </a:solidFill>
              </a:rPr>
              <a:t> </a:t>
            </a:r>
            <a:r>
              <a:rPr lang="en-US" sz="2200" b="1" dirty="0" err="1">
                <a:solidFill>
                  <a:schemeClr val="bg1"/>
                </a:solidFill>
              </a:rPr>
              <a:t>importante</a:t>
            </a:r>
            <a:r>
              <a:rPr lang="en-US" sz="2200" b="1" dirty="0">
                <a:solidFill>
                  <a:schemeClr val="bg1"/>
                </a:solidFill>
              </a:rPr>
              <a:t> </a:t>
            </a:r>
            <a:r>
              <a:rPr lang="en-US" sz="2200" b="1" dirty="0" err="1">
                <a:solidFill>
                  <a:schemeClr val="bg1"/>
                </a:solidFill>
              </a:rPr>
              <a:t>devido</a:t>
            </a:r>
            <a:r>
              <a:rPr lang="en-US" sz="2200" b="1" dirty="0">
                <a:solidFill>
                  <a:schemeClr val="bg1"/>
                </a:solidFill>
              </a:rPr>
              <a:t> a </a:t>
            </a:r>
            <a:r>
              <a:rPr lang="en-US" sz="2200" b="1" dirty="0" err="1">
                <a:solidFill>
                  <a:schemeClr val="bg1"/>
                </a:solidFill>
              </a:rPr>
              <a:t>necessidade</a:t>
            </a:r>
            <a:r>
              <a:rPr lang="en-US" sz="2200" b="1" dirty="0">
                <a:solidFill>
                  <a:schemeClr val="bg1"/>
                </a:solidFill>
              </a:rPr>
              <a:t> de Ensino de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estrangeira</a:t>
            </a:r>
            <a:r>
              <a:rPr lang="en-US" sz="2200" b="1" dirty="0">
                <a:solidFill>
                  <a:schemeClr val="bg1"/>
                </a:solidFill>
              </a:rPr>
              <a:t> para </a:t>
            </a:r>
            <a:r>
              <a:rPr lang="en-US" sz="2200" b="1" dirty="0" err="1">
                <a:solidFill>
                  <a:schemeClr val="bg1"/>
                </a:solidFill>
              </a:rPr>
              <a:t>comunicação</a:t>
            </a:r>
            <a:r>
              <a:rPr lang="en-US" sz="2200" b="1" dirty="0">
                <a:solidFill>
                  <a:schemeClr val="bg1"/>
                </a:solidFill>
              </a:rPr>
              <a:t>. </a:t>
            </a:r>
            <a:endParaRPr lang="pt-BR" sz="2200" dirty="0">
              <a:solidFill>
                <a:schemeClr val="bg1"/>
              </a:solidFill>
            </a:endParaRPr>
          </a:p>
        </p:txBody>
      </p:sp>
      <p:sp>
        <p:nvSpPr>
          <p:cNvPr id="23" name="Retângulo 22">
            <a:extLst>
              <a:ext uri="{FF2B5EF4-FFF2-40B4-BE49-F238E27FC236}">
                <a16:creationId xmlns:a16="http://schemas.microsoft.com/office/drawing/2014/main" id="{02941DF5-8C11-4287-88BC-004C30E5F858}"/>
              </a:ext>
            </a:extLst>
          </p:cNvPr>
          <p:cNvSpPr/>
          <p:nvPr/>
        </p:nvSpPr>
        <p:spPr>
          <a:xfrm>
            <a:off x="10147732" y="3046343"/>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4" name="Retângulo 23">
            <a:extLst>
              <a:ext uri="{FF2B5EF4-FFF2-40B4-BE49-F238E27FC236}">
                <a16:creationId xmlns:a16="http://schemas.microsoft.com/office/drawing/2014/main" id="{A3CAA0ED-924E-4922-9AD3-082584FEE74D}"/>
              </a:ext>
            </a:extLst>
          </p:cNvPr>
          <p:cNvSpPr/>
          <p:nvPr/>
        </p:nvSpPr>
        <p:spPr>
          <a:xfrm>
            <a:off x="10980184" y="3046343"/>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5" name="Retângulo 24">
            <a:extLst>
              <a:ext uri="{FF2B5EF4-FFF2-40B4-BE49-F238E27FC236}">
                <a16:creationId xmlns:a16="http://schemas.microsoft.com/office/drawing/2014/main" id="{DF0C2900-B025-4971-9404-D245FE548AD4}"/>
              </a:ext>
            </a:extLst>
          </p:cNvPr>
          <p:cNvSpPr/>
          <p:nvPr/>
        </p:nvSpPr>
        <p:spPr>
          <a:xfrm>
            <a:off x="526498" y="4330755"/>
            <a:ext cx="9434689" cy="8424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Aspectos</a:t>
            </a:r>
            <a:r>
              <a:rPr lang="en-US" sz="2200" b="1" dirty="0">
                <a:solidFill>
                  <a:schemeClr val="bg1"/>
                </a:solidFill>
              </a:rPr>
              <a:t> da </a:t>
            </a:r>
            <a:r>
              <a:rPr lang="en-US" sz="2200" b="1" dirty="0" err="1">
                <a:solidFill>
                  <a:schemeClr val="bg1"/>
                </a:solidFill>
              </a:rPr>
              <a:t>vida</a:t>
            </a:r>
            <a:r>
              <a:rPr lang="en-US" sz="2200" b="1" dirty="0">
                <a:solidFill>
                  <a:schemeClr val="bg1"/>
                </a:solidFill>
              </a:rPr>
              <a:t> </a:t>
            </a:r>
            <a:r>
              <a:rPr lang="en-US" sz="2200" b="1" dirty="0" err="1">
                <a:solidFill>
                  <a:schemeClr val="bg1"/>
                </a:solidFill>
              </a:rPr>
              <a:t>cotidiana</a:t>
            </a:r>
            <a:r>
              <a:rPr lang="en-US" sz="2200" b="1" dirty="0">
                <a:solidFill>
                  <a:schemeClr val="bg1"/>
                </a:solidFill>
              </a:rPr>
              <a:t> </a:t>
            </a:r>
            <a:r>
              <a:rPr lang="en-US" sz="2200" b="1" dirty="0" err="1">
                <a:solidFill>
                  <a:schemeClr val="bg1"/>
                </a:solidFill>
              </a:rPr>
              <a:t>foram</a:t>
            </a:r>
            <a:r>
              <a:rPr lang="en-US" sz="2200" b="1" dirty="0">
                <a:solidFill>
                  <a:schemeClr val="bg1"/>
                </a:solidFill>
              </a:rPr>
              <a:t> </a:t>
            </a:r>
            <a:r>
              <a:rPr lang="en-US" sz="2200" b="1" dirty="0" err="1">
                <a:solidFill>
                  <a:schemeClr val="bg1"/>
                </a:solidFill>
              </a:rPr>
              <a:t>inseridos</a:t>
            </a:r>
            <a:r>
              <a:rPr lang="en-US" sz="2200" b="1" dirty="0">
                <a:solidFill>
                  <a:schemeClr val="bg1"/>
                </a:solidFill>
              </a:rPr>
              <a:t> no </a:t>
            </a:r>
            <a:r>
              <a:rPr lang="en-US" sz="2200" b="1" dirty="0" err="1">
                <a:solidFill>
                  <a:schemeClr val="bg1"/>
                </a:solidFill>
              </a:rPr>
              <a:t>aprendizado</a:t>
            </a:r>
            <a:r>
              <a:rPr lang="en-US" sz="2200" b="1" dirty="0">
                <a:solidFill>
                  <a:schemeClr val="bg1"/>
                </a:solidFill>
              </a:rPr>
              <a:t> de L2, </a:t>
            </a:r>
            <a:r>
              <a:rPr lang="en-US" sz="2200" b="1" dirty="0" err="1">
                <a:solidFill>
                  <a:schemeClr val="bg1"/>
                </a:solidFill>
              </a:rPr>
              <a:t>onde</a:t>
            </a:r>
            <a:r>
              <a:rPr lang="en-US" sz="2200" b="1" dirty="0">
                <a:solidFill>
                  <a:schemeClr val="bg1"/>
                </a:solidFill>
              </a:rPr>
              <a:t> antes se </a:t>
            </a:r>
            <a:r>
              <a:rPr lang="en-US" sz="2200" b="1" dirty="0" err="1">
                <a:solidFill>
                  <a:schemeClr val="bg1"/>
                </a:solidFill>
              </a:rPr>
              <a:t>tinha</a:t>
            </a:r>
            <a:r>
              <a:rPr lang="en-US" sz="2200" b="1" dirty="0">
                <a:solidFill>
                  <a:schemeClr val="bg1"/>
                </a:solidFill>
              </a:rPr>
              <a:t> </a:t>
            </a:r>
            <a:r>
              <a:rPr lang="en-US" sz="2200" b="1" dirty="0" err="1">
                <a:solidFill>
                  <a:schemeClr val="bg1"/>
                </a:solidFill>
              </a:rPr>
              <a:t>privilégio</a:t>
            </a:r>
            <a:r>
              <a:rPr lang="en-US" sz="2200" b="1" dirty="0">
                <a:solidFill>
                  <a:schemeClr val="bg1"/>
                </a:solidFill>
              </a:rPr>
              <a:t> da </a:t>
            </a:r>
            <a:r>
              <a:rPr lang="en-US" sz="2200" b="1" dirty="0" err="1">
                <a:solidFill>
                  <a:schemeClr val="bg1"/>
                </a:solidFill>
              </a:rPr>
              <a:t>Cultura</a:t>
            </a:r>
            <a:r>
              <a:rPr lang="en-US" sz="2200" b="1" dirty="0">
                <a:solidFill>
                  <a:schemeClr val="bg1"/>
                </a:solidFill>
              </a:rPr>
              <a:t> (com C </a:t>
            </a:r>
            <a:r>
              <a:rPr lang="en-US" sz="2200" b="1" dirty="0" err="1">
                <a:solidFill>
                  <a:schemeClr val="bg1"/>
                </a:solidFill>
              </a:rPr>
              <a:t>maiúsculo</a:t>
            </a:r>
            <a:r>
              <a:rPr lang="en-US" sz="2200" b="1" dirty="0">
                <a:solidFill>
                  <a:schemeClr val="bg1"/>
                </a:solidFill>
              </a:rPr>
              <a:t>).</a:t>
            </a:r>
            <a:endParaRPr lang="pt-BR" sz="2200" dirty="0">
              <a:solidFill>
                <a:schemeClr val="bg1"/>
              </a:solidFill>
            </a:endParaRPr>
          </a:p>
        </p:txBody>
      </p:sp>
      <p:sp>
        <p:nvSpPr>
          <p:cNvPr id="26" name="Retângulo 25">
            <a:extLst>
              <a:ext uri="{FF2B5EF4-FFF2-40B4-BE49-F238E27FC236}">
                <a16:creationId xmlns:a16="http://schemas.microsoft.com/office/drawing/2014/main" id="{A474F2E3-61CE-4B7A-AEBC-D9CE3FE9F9CE}"/>
              </a:ext>
            </a:extLst>
          </p:cNvPr>
          <p:cNvSpPr/>
          <p:nvPr/>
        </p:nvSpPr>
        <p:spPr>
          <a:xfrm>
            <a:off x="10164732" y="4350669"/>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7" name="Retângulo 26">
            <a:extLst>
              <a:ext uri="{FF2B5EF4-FFF2-40B4-BE49-F238E27FC236}">
                <a16:creationId xmlns:a16="http://schemas.microsoft.com/office/drawing/2014/main" id="{C5011572-DC44-4414-9843-8635D81B1B52}"/>
              </a:ext>
            </a:extLst>
          </p:cNvPr>
          <p:cNvSpPr/>
          <p:nvPr/>
        </p:nvSpPr>
        <p:spPr>
          <a:xfrm>
            <a:off x="10997184" y="4350669"/>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8" name="Retângulo 27">
            <a:extLst>
              <a:ext uri="{FF2B5EF4-FFF2-40B4-BE49-F238E27FC236}">
                <a16:creationId xmlns:a16="http://schemas.microsoft.com/office/drawing/2014/main" id="{20F055F6-142F-4B1B-BF8C-49711A385E79}"/>
              </a:ext>
            </a:extLst>
          </p:cNvPr>
          <p:cNvSpPr/>
          <p:nvPr/>
        </p:nvSpPr>
        <p:spPr>
          <a:xfrm>
            <a:off x="526498" y="5429444"/>
            <a:ext cx="9434689" cy="8083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A </a:t>
            </a:r>
            <a:r>
              <a:rPr lang="en-US" sz="2200" b="1" dirty="0" err="1">
                <a:solidFill>
                  <a:schemeClr val="bg1"/>
                </a:solidFill>
              </a:rPr>
              <a:t>teoria</a:t>
            </a:r>
            <a:r>
              <a:rPr lang="en-US" sz="2200" b="1" dirty="0">
                <a:solidFill>
                  <a:schemeClr val="bg1"/>
                </a:solidFill>
              </a:rPr>
              <a:t> </a:t>
            </a:r>
            <a:r>
              <a:rPr lang="en-US" sz="2200" b="1" dirty="0" err="1">
                <a:solidFill>
                  <a:schemeClr val="bg1"/>
                </a:solidFill>
              </a:rPr>
              <a:t>pós-método</a:t>
            </a:r>
            <a:r>
              <a:rPr lang="en-US" sz="2200" b="1">
                <a:solidFill>
                  <a:schemeClr val="bg1"/>
                </a:solidFill>
              </a:rPr>
              <a:t> exclui</a:t>
            </a:r>
            <a:r>
              <a:rPr lang="en-US" sz="2200" b="1" dirty="0">
                <a:solidFill>
                  <a:schemeClr val="bg1"/>
                </a:solidFill>
              </a:rPr>
              <a:t> o Ensino de </a:t>
            </a:r>
            <a:r>
              <a:rPr lang="en-US" sz="2200" b="1" dirty="0" err="1">
                <a:solidFill>
                  <a:schemeClr val="bg1"/>
                </a:solidFill>
              </a:rPr>
              <a:t>Cultura</a:t>
            </a:r>
            <a:r>
              <a:rPr lang="en-US" sz="2200" b="1" dirty="0">
                <a:solidFill>
                  <a:schemeClr val="bg1"/>
                </a:solidFill>
              </a:rPr>
              <a:t> (com C), mas </a:t>
            </a:r>
            <a:r>
              <a:rPr lang="en-US" sz="2200" b="1" dirty="0" err="1">
                <a:solidFill>
                  <a:schemeClr val="bg1"/>
                </a:solidFill>
              </a:rPr>
              <a:t>traz</a:t>
            </a:r>
            <a:r>
              <a:rPr lang="en-US" sz="2200" b="1" dirty="0">
                <a:solidFill>
                  <a:schemeClr val="bg1"/>
                </a:solidFill>
              </a:rPr>
              <a:t> a </a:t>
            </a:r>
            <a:r>
              <a:rPr lang="en-US" sz="2200" b="1" dirty="0" err="1">
                <a:solidFill>
                  <a:schemeClr val="bg1"/>
                </a:solidFill>
              </a:rPr>
              <a:t>necessidade</a:t>
            </a:r>
            <a:r>
              <a:rPr lang="en-US" sz="2200" b="1" dirty="0">
                <a:solidFill>
                  <a:schemeClr val="bg1"/>
                </a:solidFill>
              </a:rPr>
              <a:t> de se </a:t>
            </a:r>
            <a:r>
              <a:rPr lang="en-US" sz="2200" b="1" dirty="0" err="1">
                <a:solidFill>
                  <a:schemeClr val="bg1"/>
                </a:solidFill>
              </a:rPr>
              <a:t>trabalhar</a:t>
            </a:r>
            <a:r>
              <a:rPr lang="en-US" sz="2200" b="1" dirty="0">
                <a:solidFill>
                  <a:schemeClr val="bg1"/>
                </a:solidFill>
              </a:rPr>
              <a:t> com </a:t>
            </a:r>
            <a:r>
              <a:rPr lang="en-US" sz="2200" b="1" dirty="0" err="1">
                <a:solidFill>
                  <a:schemeClr val="bg1"/>
                </a:solidFill>
              </a:rPr>
              <a:t>cultura</a:t>
            </a:r>
            <a:r>
              <a:rPr lang="en-US" sz="2200" b="1" dirty="0">
                <a:solidFill>
                  <a:schemeClr val="bg1"/>
                </a:solidFill>
              </a:rPr>
              <a:t> (com c).</a:t>
            </a:r>
            <a:endParaRPr lang="pt-BR" sz="2200" dirty="0">
              <a:solidFill>
                <a:schemeClr val="bg1"/>
              </a:solidFill>
            </a:endParaRPr>
          </a:p>
        </p:txBody>
      </p:sp>
      <p:sp>
        <p:nvSpPr>
          <p:cNvPr id="29" name="Retângulo 28">
            <a:extLst>
              <a:ext uri="{FF2B5EF4-FFF2-40B4-BE49-F238E27FC236}">
                <a16:creationId xmlns:a16="http://schemas.microsoft.com/office/drawing/2014/main" id="{211A7611-E5CA-4DB1-B038-AA955B0DFE9F}"/>
              </a:ext>
            </a:extLst>
          </p:cNvPr>
          <p:cNvSpPr/>
          <p:nvPr/>
        </p:nvSpPr>
        <p:spPr>
          <a:xfrm>
            <a:off x="10190004" y="5429444"/>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30" name="Retângulo 29">
            <a:extLst>
              <a:ext uri="{FF2B5EF4-FFF2-40B4-BE49-F238E27FC236}">
                <a16:creationId xmlns:a16="http://schemas.microsoft.com/office/drawing/2014/main" id="{871108BF-2061-4772-B17B-57E8B2D29A51}"/>
              </a:ext>
            </a:extLst>
          </p:cNvPr>
          <p:cNvSpPr/>
          <p:nvPr/>
        </p:nvSpPr>
        <p:spPr>
          <a:xfrm>
            <a:off x="11022456" y="5429444"/>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232669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F</a:t>
            </a:r>
            <a:r>
              <a:rPr lang="en-US" sz="6000" b="1" dirty="0">
                <a:solidFill>
                  <a:schemeClr val="accent1">
                    <a:lumMod val="75000"/>
                  </a:schemeClr>
                </a:solidFill>
                <a:effectLst>
                  <a:outerShdw blurRad="38100" dist="38100" dir="2700000" algn="tl">
                    <a:srgbClr val="000000">
                      <a:alpha val="43137"/>
                    </a:srgbClr>
                  </a:outerShdw>
                </a:effectLst>
              </a:rPr>
              <a:t>O</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R</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157586" y="86282"/>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391772" y="932660"/>
            <a:ext cx="7569415" cy="1890124"/>
          </a:xfrm>
        </p:spPr>
        <p:txBody>
          <a:bodyPr>
            <a:noAutofit/>
          </a:bodyPr>
          <a:lstStyle/>
          <a:p>
            <a:pPr algn="just">
              <a:spcBef>
                <a:spcPts val="0"/>
              </a:spcBef>
            </a:pPr>
            <a:r>
              <a:rPr lang="pt-BR" sz="2000" b="1" dirty="0">
                <a:solidFill>
                  <a:schemeClr val="bg1"/>
                </a:solidFill>
              </a:rPr>
              <a:t>O autor critica o ensino de cultura em sala de ensino de línguas estrangeiras no sentido de que o estudante deveria aprender a cultura do outro para se “comportar” de forma aceitável e tentar ter empatia com o nativo de língua estrangeira.  Sobre isto o autor aponta que, </a:t>
            </a:r>
            <a:r>
              <a:rPr lang="pt-BR" sz="2000" b="1" dirty="0">
                <a:solidFill>
                  <a:schemeClr val="tx1"/>
                </a:solidFill>
                <a:highlight>
                  <a:srgbClr val="FFFF00"/>
                </a:highlight>
              </a:rPr>
              <a:t>EXCETO:</a:t>
            </a:r>
          </a:p>
        </p:txBody>
      </p:sp>
      <p:sp>
        <p:nvSpPr>
          <p:cNvPr id="19" name="Retângulo 18">
            <a:extLst>
              <a:ext uri="{FF2B5EF4-FFF2-40B4-BE49-F238E27FC236}">
                <a16:creationId xmlns:a16="http://schemas.microsoft.com/office/drawing/2014/main" id="{94685BF1-BD71-4D9C-8866-8AFA08B0828B}"/>
              </a:ext>
            </a:extLst>
          </p:cNvPr>
          <p:cNvSpPr/>
          <p:nvPr/>
        </p:nvSpPr>
        <p:spPr>
          <a:xfrm>
            <a:off x="526498" y="4574116"/>
            <a:ext cx="9464929" cy="940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Este </a:t>
            </a:r>
            <a:r>
              <a:rPr lang="en-US" sz="2300" b="1" dirty="0" err="1">
                <a:solidFill>
                  <a:schemeClr val="bg1"/>
                </a:solidFill>
              </a:rPr>
              <a:t>tipo</a:t>
            </a:r>
            <a:r>
              <a:rPr lang="en-US" sz="2300" b="1" dirty="0">
                <a:solidFill>
                  <a:schemeClr val="bg1"/>
                </a:solidFill>
              </a:rPr>
              <a:t> de </a:t>
            </a:r>
            <a:r>
              <a:rPr lang="en-US" sz="2300" b="1" dirty="0" err="1">
                <a:solidFill>
                  <a:schemeClr val="bg1"/>
                </a:solidFill>
              </a:rPr>
              <a:t>visão</a:t>
            </a:r>
            <a:r>
              <a:rPr lang="en-US" sz="2300" b="1" dirty="0">
                <a:solidFill>
                  <a:schemeClr val="bg1"/>
                </a:solidFill>
              </a:rPr>
              <a:t> </a:t>
            </a:r>
            <a:r>
              <a:rPr lang="en-US" sz="2300" b="1" dirty="0" err="1">
                <a:solidFill>
                  <a:schemeClr val="bg1"/>
                </a:solidFill>
              </a:rPr>
              <a:t>desconsidera</a:t>
            </a:r>
            <a:r>
              <a:rPr lang="en-US" sz="2300" b="1" dirty="0">
                <a:solidFill>
                  <a:schemeClr val="bg1"/>
                </a:solidFill>
              </a:rPr>
              <a:t> as </a:t>
            </a:r>
            <a:r>
              <a:rPr lang="en-US" sz="2300" b="1" dirty="0" err="1">
                <a:solidFill>
                  <a:schemeClr val="bg1"/>
                </a:solidFill>
              </a:rPr>
              <a:t>diversas</a:t>
            </a:r>
            <a:r>
              <a:rPr lang="en-US" sz="2300" b="1" dirty="0">
                <a:solidFill>
                  <a:schemeClr val="bg1"/>
                </a:solidFill>
              </a:rPr>
              <a:t> </a:t>
            </a:r>
            <a:r>
              <a:rPr lang="en-US" sz="2300" b="1" dirty="0" err="1">
                <a:solidFill>
                  <a:schemeClr val="bg1"/>
                </a:solidFill>
              </a:rPr>
              <a:t>subculturas</a:t>
            </a:r>
            <a:r>
              <a:rPr lang="en-US" sz="2300" b="1" dirty="0">
                <a:solidFill>
                  <a:schemeClr val="bg1"/>
                </a:solidFill>
              </a:rPr>
              <a:t> – as </a:t>
            </a:r>
            <a:r>
              <a:rPr lang="en-US" sz="2300" b="1" dirty="0" err="1">
                <a:solidFill>
                  <a:schemeClr val="bg1"/>
                </a:solidFill>
              </a:rPr>
              <a:t>formas</a:t>
            </a:r>
            <a:r>
              <a:rPr lang="en-US" sz="2300" b="1" dirty="0">
                <a:solidFill>
                  <a:schemeClr val="bg1"/>
                </a:solidFill>
              </a:rPr>
              <a:t> de ser e de </a:t>
            </a:r>
            <a:r>
              <a:rPr lang="en-US" sz="2300" b="1" dirty="0" err="1">
                <a:solidFill>
                  <a:schemeClr val="bg1"/>
                </a:solidFill>
              </a:rPr>
              <a:t>agir</a:t>
            </a:r>
            <a:r>
              <a:rPr lang="en-US" sz="2300" b="1" dirty="0">
                <a:solidFill>
                  <a:schemeClr val="bg1"/>
                </a:solidFill>
              </a:rPr>
              <a:t> de </a:t>
            </a:r>
            <a:r>
              <a:rPr lang="en-US" sz="2300" b="1" dirty="0" err="1">
                <a:solidFill>
                  <a:schemeClr val="bg1"/>
                </a:solidFill>
              </a:rPr>
              <a:t>grupos</a:t>
            </a:r>
            <a:r>
              <a:rPr lang="en-US" sz="2300" b="1" dirty="0">
                <a:solidFill>
                  <a:schemeClr val="bg1"/>
                </a:solidFill>
              </a:rPr>
              <a:t> </a:t>
            </a:r>
            <a:r>
              <a:rPr lang="en-US" sz="2300" b="1" dirty="0" err="1">
                <a:solidFill>
                  <a:schemeClr val="bg1"/>
                </a:solidFill>
              </a:rPr>
              <a:t>desprivilegiados</a:t>
            </a:r>
            <a:r>
              <a:rPr lang="en-US" sz="2300" b="1" dirty="0">
                <a:solidFill>
                  <a:schemeClr val="bg1"/>
                </a:solidFill>
              </a:rPr>
              <a:t>.</a:t>
            </a:r>
            <a:endParaRPr lang="pt-BR" sz="2300" dirty="0">
              <a:solidFill>
                <a:schemeClr val="bg1"/>
              </a:solidFill>
            </a:endParaRPr>
          </a:p>
        </p:txBody>
      </p:sp>
      <p:sp>
        <p:nvSpPr>
          <p:cNvPr id="18" name="Retângulo 17">
            <a:extLst>
              <a:ext uri="{FF2B5EF4-FFF2-40B4-BE49-F238E27FC236}">
                <a16:creationId xmlns:a16="http://schemas.microsoft.com/office/drawing/2014/main" id="{1202DFDB-C725-4C6E-AEE1-161088C65966}"/>
              </a:ext>
            </a:extLst>
          </p:cNvPr>
          <p:cNvSpPr/>
          <p:nvPr/>
        </p:nvSpPr>
        <p:spPr>
          <a:xfrm>
            <a:off x="526498" y="3071784"/>
            <a:ext cx="9434689" cy="1259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Este </a:t>
            </a:r>
            <a:r>
              <a:rPr lang="en-US" sz="2300" b="1" dirty="0" err="1">
                <a:solidFill>
                  <a:schemeClr val="bg1"/>
                </a:solidFill>
              </a:rPr>
              <a:t>tipo</a:t>
            </a:r>
            <a:r>
              <a:rPr lang="en-US" sz="2300" b="1" dirty="0">
                <a:solidFill>
                  <a:schemeClr val="bg1"/>
                </a:solidFill>
              </a:rPr>
              <a:t> de </a:t>
            </a:r>
            <a:r>
              <a:rPr lang="en-US" sz="2300" b="1" dirty="0" err="1">
                <a:solidFill>
                  <a:schemeClr val="bg1"/>
                </a:solidFill>
              </a:rPr>
              <a:t>visão</a:t>
            </a:r>
            <a:r>
              <a:rPr lang="en-US" sz="2300" b="1" dirty="0">
                <a:solidFill>
                  <a:schemeClr val="bg1"/>
                </a:solidFill>
              </a:rPr>
              <a:t> </a:t>
            </a:r>
            <a:r>
              <a:rPr lang="en-US" sz="2300" b="1" dirty="0" err="1">
                <a:solidFill>
                  <a:schemeClr val="bg1"/>
                </a:solidFill>
              </a:rPr>
              <a:t>transforma</a:t>
            </a:r>
            <a:r>
              <a:rPr lang="en-US" sz="2300" b="1" dirty="0">
                <a:solidFill>
                  <a:schemeClr val="bg1"/>
                </a:solidFill>
              </a:rPr>
              <a:t> </a:t>
            </a:r>
            <a:r>
              <a:rPr lang="en-US" sz="2300" b="1" dirty="0" err="1">
                <a:solidFill>
                  <a:schemeClr val="bg1"/>
                </a:solidFill>
              </a:rPr>
              <a:t>nativos</a:t>
            </a:r>
            <a:r>
              <a:rPr lang="en-US" sz="2300" b="1" dirty="0">
                <a:solidFill>
                  <a:schemeClr val="bg1"/>
                </a:solidFill>
              </a:rPr>
              <a:t> </a:t>
            </a:r>
            <a:r>
              <a:rPr lang="en-US" sz="2300" b="1" dirty="0" err="1">
                <a:solidFill>
                  <a:schemeClr val="bg1"/>
                </a:solidFill>
              </a:rPr>
              <a:t>em</a:t>
            </a:r>
            <a:r>
              <a:rPr lang="en-US" sz="2300" b="1" dirty="0">
                <a:solidFill>
                  <a:schemeClr val="bg1"/>
                </a:solidFill>
              </a:rPr>
              <a:t> “</a:t>
            </a:r>
            <a:r>
              <a:rPr lang="en-US" sz="2300" b="1" dirty="0" err="1">
                <a:solidFill>
                  <a:schemeClr val="bg1"/>
                </a:solidFill>
              </a:rPr>
              <a:t>padrão</a:t>
            </a:r>
            <a:r>
              <a:rPr lang="en-US" sz="2300" b="1" dirty="0">
                <a:solidFill>
                  <a:schemeClr val="bg1"/>
                </a:solidFill>
              </a:rPr>
              <a:t>”, </a:t>
            </a:r>
            <a:r>
              <a:rPr lang="en-US" sz="2300" b="1" dirty="0" err="1">
                <a:solidFill>
                  <a:schemeClr val="bg1"/>
                </a:solidFill>
              </a:rPr>
              <a:t>como</a:t>
            </a:r>
            <a:r>
              <a:rPr lang="en-US" sz="2300" b="1" dirty="0">
                <a:solidFill>
                  <a:schemeClr val="bg1"/>
                </a:solidFill>
              </a:rPr>
              <a:t> se </a:t>
            </a:r>
            <a:r>
              <a:rPr lang="en-US" sz="2300" b="1" dirty="0" err="1">
                <a:solidFill>
                  <a:schemeClr val="bg1"/>
                </a:solidFill>
              </a:rPr>
              <a:t>cada</a:t>
            </a:r>
            <a:r>
              <a:rPr lang="en-US" sz="2300" b="1" dirty="0">
                <a:solidFill>
                  <a:schemeClr val="bg1"/>
                </a:solidFill>
              </a:rPr>
              <a:t> </a:t>
            </a:r>
            <a:r>
              <a:rPr lang="en-US" sz="2300" b="1" dirty="0" err="1">
                <a:solidFill>
                  <a:schemeClr val="bg1"/>
                </a:solidFill>
              </a:rPr>
              <a:t>país</a:t>
            </a:r>
            <a:r>
              <a:rPr lang="en-US" sz="2300" b="1" dirty="0">
                <a:solidFill>
                  <a:schemeClr val="bg1"/>
                </a:solidFill>
              </a:rPr>
              <a:t> </a:t>
            </a:r>
            <a:r>
              <a:rPr lang="en-US" sz="2300" b="1" dirty="0" err="1">
                <a:solidFill>
                  <a:schemeClr val="bg1"/>
                </a:solidFill>
              </a:rPr>
              <a:t>não</a:t>
            </a:r>
            <a:r>
              <a:rPr lang="en-US" sz="2300" b="1" dirty="0">
                <a:solidFill>
                  <a:schemeClr val="bg1"/>
                </a:solidFill>
              </a:rPr>
              <a:t> </a:t>
            </a:r>
            <a:r>
              <a:rPr lang="en-US" sz="2300" b="1" dirty="0" err="1">
                <a:solidFill>
                  <a:schemeClr val="bg1"/>
                </a:solidFill>
              </a:rPr>
              <a:t>tivesse</a:t>
            </a:r>
            <a:r>
              <a:rPr lang="en-US" sz="2300" b="1" dirty="0">
                <a:solidFill>
                  <a:schemeClr val="bg1"/>
                </a:solidFill>
              </a:rPr>
              <a:t> </a:t>
            </a:r>
            <a:r>
              <a:rPr lang="en-US" sz="2300" b="1" dirty="0" err="1">
                <a:solidFill>
                  <a:schemeClr val="bg1"/>
                </a:solidFill>
              </a:rPr>
              <a:t>multiculturalidade</a:t>
            </a:r>
            <a:r>
              <a:rPr lang="en-US" sz="2300" b="1" dirty="0">
                <a:solidFill>
                  <a:schemeClr val="bg1"/>
                </a:solidFill>
              </a:rPr>
              <a:t> – </a:t>
            </a:r>
            <a:r>
              <a:rPr lang="en-US" sz="2300" b="1" dirty="0" err="1">
                <a:solidFill>
                  <a:schemeClr val="bg1"/>
                </a:solidFill>
              </a:rPr>
              <a:t>às</a:t>
            </a:r>
            <a:r>
              <a:rPr lang="en-US" sz="2300" b="1" dirty="0">
                <a:solidFill>
                  <a:schemeClr val="bg1"/>
                </a:solidFill>
              </a:rPr>
              <a:t> </a:t>
            </a:r>
            <a:r>
              <a:rPr lang="en-US" sz="2300" b="1" dirty="0" err="1">
                <a:solidFill>
                  <a:schemeClr val="bg1"/>
                </a:solidFill>
              </a:rPr>
              <a:t>vezes</a:t>
            </a:r>
            <a:r>
              <a:rPr lang="en-US" sz="2300" b="1" dirty="0">
                <a:solidFill>
                  <a:schemeClr val="bg1"/>
                </a:solidFill>
              </a:rPr>
              <a:t> de </a:t>
            </a:r>
            <a:r>
              <a:rPr lang="en-US" sz="2300" b="1" dirty="0" err="1">
                <a:solidFill>
                  <a:schemeClr val="bg1"/>
                </a:solidFill>
              </a:rPr>
              <a:t>região</a:t>
            </a:r>
            <a:r>
              <a:rPr lang="en-US" sz="2300" b="1" dirty="0">
                <a:solidFill>
                  <a:schemeClr val="bg1"/>
                </a:solidFill>
              </a:rPr>
              <a:t> para </a:t>
            </a:r>
            <a:r>
              <a:rPr lang="en-US" sz="2300" b="1" dirty="0" err="1">
                <a:solidFill>
                  <a:schemeClr val="bg1"/>
                </a:solidFill>
              </a:rPr>
              <a:t>região</a:t>
            </a:r>
            <a:r>
              <a:rPr lang="en-US" sz="2300" b="1" dirty="0">
                <a:solidFill>
                  <a:schemeClr val="bg1"/>
                </a:solidFill>
              </a:rPr>
              <a:t>.</a:t>
            </a:r>
            <a:endParaRPr lang="pt-BR" sz="2300" dirty="0">
              <a:solidFill>
                <a:schemeClr val="bg1"/>
              </a:solidFill>
            </a:endParaRPr>
          </a:p>
        </p:txBody>
      </p:sp>
      <p:sp>
        <p:nvSpPr>
          <p:cNvPr id="21" name="Retângulo 20">
            <a:extLst>
              <a:ext uri="{FF2B5EF4-FFF2-40B4-BE49-F238E27FC236}">
                <a16:creationId xmlns:a16="http://schemas.microsoft.com/office/drawing/2014/main" id="{4E9F6ADA-5AB8-4BA0-84C9-ECE1D11E6CCD}"/>
              </a:ext>
            </a:extLst>
          </p:cNvPr>
          <p:cNvSpPr/>
          <p:nvPr/>
        </p:nvSpPr>
        <p:spPr>
          <a:xfrm>
            <a:off x="10147731" y="3274812"/>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2" name="Retângulo 21">
            <a:extLst>
              <a:ext uri="{FF2B5EF4-FFF2-40B4-BE49-F238E27FC236}">
                <a16:creationId xmlns:a16="http://schemas.microsoft.com/office/drawing/2014/main" id="{6E7CA89F-785B-488F-9962-1446BBE59E15}"/>
              </a:ext>
            </a:extLst>
          </p:cNvPr>
          <p:cNvSpPr/>
          <p:nvPr/>
        </p:nvSpPr>
        <p:spPr>
          <a:xfrm>
            <a:off x="10980183" y="3274811"/>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5" name="Retângulo 24">
            <a:extLst>
              <a:ext uri="{FF2B5EF4-FFF2-40B4-BE49-F238E27FC236}">
                <a16:creationId xmlns:a16="http://schemas.microsoft.com/office/drawing/2014/main" id="{640B02BE-FE9D-47EA-822F-F61404A4F2AE}"/>
              </a:ext>
            </a:extLst>
          </p:cNvPr>
          <p:cNvSpPr/>
          <p:nvPr/>
        </p:nvSpPr>
        <p:spPr>
          <a:xfrm>
            <a:off x="10162851" y="4661911"/>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6" name="Retângulo 25">
            <a:extLst>
              <a:ext uri="{FF2B5EF4-FFF2-40B4-BE49-F238E27FC236}">
                <a16:creationId xmlns:a16="http://schemas.microsoft.com/office/drawing/2014/main" id="{353386DA-F942-4AE5-BBFE-7BEAF5FEBD81}"/>
              </a:ext>
            </a:extLst>
          </p:cNvPr>
          <p:cNvSpPr/>
          <p:nvPr/>
        </p:nvSpPr>
        <p:spPr>
          <a:xfrm>
            <a:off x="11039457" y="4661910"/>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
        <p:nvSpPr>
          <p:cNvPr id="27" name="Retângulo 26">
            <a:extLst>
              <a:ext uri="{FF2B5EF4-FFF2-40B4-BE49-F238E27FC236}">
                <a16:creationId xmlns:a16="http://schemas.microsoft.com/office/drawing/2014/main" id="{F5F1ABD8-0006-4163-8E7E-06C76FA8239F}"/>
              </a:ext>
            </a:extLst>
          </p:cNvPr>
          <p:cNvSpPr/>
          <p:nvPr/>
        </p:nvSpPr>
        <p:spPr>
          <a:xfrm>
            <a:off x="537295" y="5856798"/>
            <a:ext cx="9434689"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a:solidFill>
                  <a:schemeClr val="bg1"/>
                </a:solidFill>
              </a:rPr>
              <a:t>O </a:t>
            </a:r>
            <a:r>
              <a:rPr lang="en-US" sz="2300" b="1" dirty="0" err="1">
                <a:solidFill>
                  <a:schemeClr val="bg1"/>
                </a:solidFill>
              </a:rPr>
              <a:t>autor</a:t>
            </a:r>
            <a:r>
              <a:rPr lang="en-US" sz="2300" b="1" dirty="0">
                <a:solidFill>
                  <a:schemeClr val="bg1"/>
                </a:solidFill>
              </a:rPr>
              <a:t> </a:t>
            </a:r>
            <a:r>
              <a:rPr lang="en-US" sz="2300" b="1" dirty="0" err="1">
                <a:solidFill>
                  <a:schemeClr val="bg1"/>
                </a:solidFill>
              </a:rPr>
              <a:t>aponta</a:t>
            </a:r>
            <a:r>
              <a:rPr lang="en-US" sz="2300" b="1" dirty="0">
                <a:solidFill>
                  <a:schemeClr val="bg1"/>
                </a:solidFill>
              </a:rPr>
              <a:t> que o </a:t>
            </a:r>
            <a:r>
              <a:rPr lang="en-US" sz="2300" b="1" dirty="0" err="1">
                <a:solidFill>
                  <a:schemeClr val="bg1"/>
                </a:solidFill>
              </a:rPr>
              <a:t>nativo</a:t>
            </a:r>
            <a:r>
              <a:rPr lang="en-US" sz="2300" b="1" dirty="0">
                <a:solidFill>
                  <a:schemeClr val="bg1"/>
                </a:solidFill>
              </a:rPr>
              <a:t> sim é que </a:t>
            </a:r>
            <a:r>
              <a:rPr lang="en-US" sz="2300" b="1" dirty="0" err="1">
                <a:solidFill>
                  <a:schemeClr val="bg1"/>
                </a:solidFill>
              </a:rPr>
              <a:t>deve</a:t>
            </a:r>
            <a:r>
              <a:rPr lang="en-US" sz="2300" b="1" dirty="0">
                <a:solidFill>
                  <a:schemeClr val="bg1"/>
                </a:solidFill>
              </a:rPr>
              <a:t> se </a:t>
            </a:r>
            <a:r>
              <a:rPr lang="en-US" sz="2300" b="1" dirty="0" err="1">
                <a:solidFill>
                  <a:schemeClr val="bg1"/>
                </a:solidFill>
              </a:rPr>
              <a:t>adequar</a:t>
            </a:r>
            <a:r>
              <a:rPr lang="en-US" sz="2300" b="1" dirty="0">
                <a:solidFill>
                  <a:schemeClr val="bg1"/>
                </a:solidFill>
              </a:rPr>
              <a:t> as </a:t>
            </a:r>
            <a:r>
              <a:rPr lang="en-US" sz="2300" b="1" dirty="0" err="1">
                <a:solidFill>
                  <a:schemeClr val="bg1"/>
                </a:solidFill>
              </a:rPr>
              <a:t>formas</a:t>
            </a:r>
            <a:r>
              <a:rPr lang="en-US" sz="2300" b="1" dirty="0">
                <a:solidFill>
                  <a:schemeClr val="bg1"/>
                </a:solidFill>
              </a:rPr>
              <a:t> de </a:t>
            </a:r>
            <a:r>
              <a:rPr lang="en-US" sz="2300" b="1" dirty="0" err="1">
                <a:solidFill>
                  <a:schemeClr val="bg1"/>
                </a:solidFill>
              </a:rPr>
              <a:t>agir</a:t>
            </a:r>
            <a:r>
              <a:rPr lang="en-US" sz="2300" b="1" dirty="0">
                <a:solidFill>
                  <a:schemeClr val="bg1"/>
                </a:solidFill>
              </a:rPr>
              <a:t> e </a:t>
            </a:r>
            <a:r>
              <a:rPr lang="en-US" sz="2300" b="1" dirty="0" err="1">
                <a:solidFill>
                  <a:schemeClr val="bg1"/>
                </a:solidFill>
              </a:rPr>
              <a:t>aos</a:t>
            </a:r>
            <a:r>
              <a:rPr lang="en-US" sz="2300" b="1" dirty="0">
                <a:solidFill>
                  <a:schemeClr val="bg1"/>
                </a:solidFill>
              </a:rPr>
              <a:t> </a:t>
            </a:r>
            <a:r>
              <a:rPr lang="en-US" sz="2300" b="1" dirty="0" err="1">
                <a:solidFill>
                  <a:schemeClr val="bg1"/>
                </a:solidFill>
              </a:rPr>
              <a:t>comportamentos</a:t>
            </a:r>
            <a:r>
              <a:rPr lang="en-US" sz="2300" b="1" dirty="0">
                <a:solidFill>
                  <a:schemeClr val="bg1"/>
                </a:solidFill>
              </a:rPr>
              <a:t> do </a:t>
            </a:r>
            <a:r>
              <a:rPr lang="en-US" sz="2300" b="1" dirty="0" err="1">
                <a:solidFill>
                  <a:schemeClr val="bg1"/>
                </a:solidFill>
              </a:rPr>
              <a:t>falante</a:t>
            </a:r>
            <a:r>
              <a:rPr lang="en-US" sz="2300" b="1" dirty="0">
                <a:solidFill>
                  <a:schemeClr val="bg1"/>
                </a:solidFill>
              </a:rPr>
              <a:t> </a:t>
            </a:r>
            <a:r>
              <a:rPr lang="en-US" sz="2300" b="1" dirty="0" err="1">
                <a:solidFill>
                  <a:schemeClr val="bg1"/>
                </a:solidFill>
              </a:rPr>
              <a:t>estrangeiro</a:t>
            </a:r>
            <a:r>
              <a:rPr lang="en-US" sz="2300" b="1" dirty="0">
                <a:solidFill>
                  <a:schemeClr val="bg1"/>
                </a:solidFill>
              </a:rPr>
              <a:t>.</a:t>
            </a:r>
            <a:endParaRPr lang="pt-BR" sz="2300" dirty="0">
              <a:solidFill>
                <a:schemeClr val="bg1"/>
              </a:solidFill>
            </a:endParaRPr>
          </a:p>
        </p:txBody>
      </p:sp>
      <p:sp>
        <p:nvSpPr>
          <p:cNvPr id="28" name="Retângulo 27">
            <a:extLst>
              <a:ext uri="{FF2B5EF4-FFF2-40B4-BE49-F238E27FC236}">
                <a16:creationId xmlns:a16="http://schemas.microsoft.com/office/drawing/2014/main" id="{D3C58064-0E6C-42AC-B203-A33F280BEB2C}"/>
              </a:ext>
            </a:extLst>
          </p:cNvPr>
          <p:cNvSpPr/>
          <p:nvPr/>
        </p:nvSpPr>
        <p:spPr>
          <a:xfrm>
            <a:off x="10147731" y="5832633"/>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V</a:t>
            </a:r>
            <a:endParaRPr lang="pt-BR" sz="2600" dirty="0">
              <a:solidFill>
                <a:schemeClr val="bg1"/>
              </a:solidFill>
            </a:endParaRPr>
          </a:p>
        </p:txBody>
      </p:sp>
      <p:sp>
        <p:nvSpPr>
          <p:cNvPr id="29" name="Retângulo 28">
            <a:extLst>
              <a:ext uri="{FF2B5EF4-FFF2-40B4-BE49-F238E27FC236}">
                <a16:creationId xmlns:a16="http://schemas.microsoft.com/office/drawing/2014/main" id="{5C0D31F1-AF4D-4E27-B367-343981ABE9C5}"/>
              </a:ext>
            </a:extLst>
          </p:cNvPr>
          <p:cNvSpPr/>
          <p:nvPr/>
        </p:nvSpPr>
        <p:spPr>
          <a:xfrm>
            <a:off x="10980183" y="5820478"/>
            <a:ext cx="645907" cy="7653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a:t>
            </a:r>
            <a:endParaRPr lang="pt-BR" sz="2600" dirty="0">
              <a:solidFill>
                <a:schemeClr val="bg1"/>
              </a:solidFill>
            </a:endParaRPr>
          </a:p>
        </p:txBody>
      </p:sp>
    </p:spTree>
    <p:extLst>
      <p:ext uri="{BB962C8B-B14F-4D97-AF65-F5344CB8AC3E}">
        <p14:creationId xmlns:p14="http://schemas.microsoft.com/office/powerpoint/2010/main" val="137574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645202" y="7379"/>
            <a:ext cx="8963075"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72CC04"/>
                </a:solidFill>
                <a:effectLst>
                  <a:outerShdw blurRad="38100" dist="38100" dir="2700000" algn="tl">
                    <a:srgbClr val="000000">
                      <a:alpha val="43137"/>
                    </a:srgbClr>
                  </a:outerShdw>
                </a:effectLst>
              </a:rPr>
              <a:t>F</a:t>
            </a:r>
            <a:r>
              <a:rPr lang="en-US" sz="6000" b="1" dirty="0">
                <a:solidFill>
                  <a:schemeClr val="bg1">
                    <a:lumMod val="50000"/>
                  </a:schemeClr>
                </a:solidFill>
                <a:effectLst>
                  <a:outerShdw blurRad="38100" dist="38100" dir="2700000" algn="tl">
                    <a:srgbClr val="000000">
                      <a:alpha val="43137"/>
                    </a:srgbClr>
                  </a:outerShdw>
                </a:effectLst>
              </a:rPr>
              <a:t>I</a:t>
            </a:r>
            <a:r>
              <a:rPr lang="en-US" sz="6000" b="1" dirty="0">
                <a:solidFill>
                  <a:schemeClr val="accent1">
                    <a:lumMod val="75000"/>
                  </a:schemeClr>
                </a:solidFill>
                <a:effectLst>
                  <a:outerShdw blurRad="38100" dist="38100" dir="2700000" algn="tl">
                    <a:srgbClr val="000000">
                      <a:alpha val="43137"/>
                    </a:srgbClr>
                  </a:outerShdw>
                </a:effectLst>
              </a:rPr>
              <a:t>V</a:t>
            </a:r>
            <a:r>
              <a:rPr lang="en-US" sz="6000" b="1" dirty="0">
                <a:solidFill>
                  <a:srgbClr val="FFC000"/>
                </a:solidFill>
                <a:effectLst>
                  <a:outerShdw blurRad="38100" dist="38100" dir="2700000" algn="tl">
                    <a:srgbClr val="000000">
                      <a:alpha val="43137"/>
                    </a:srgbClr>
                  </a:outerShdw>
                </a:effectLst>
              </a:rPr>
              <a:t>E</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157586" y="106982"/>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96351" y="1058335"/>
            <a:ext cx="7199293" cy="1929065"/>
          </a:xfrm>
        </p:spPr>
        <p:txBody>
          <a:bodyPr>
            <a:noAutofit/>
          </a:bodyPr>
          <a:lstStyle/>
          <a:p>
            <a:pPr algn="just">
              <a:spcBef>
                <a:spcPts val="0"/>
              </a:spcBef>
            </a:pPr>
            <a:r>
              <a:rPr lang="pt-BR" sz="2200" b="1" dirty="0">
                <a:solidFill>
                  <a:schemeClr val="bg1"/>
                </a:solidFill>
              </a:rPr>
              <a:t>Partindo do princípio da multiculturalidade que existe mesmo dentro da sala de aula o autor aponta que mesmo em grupos com certa homogeneidade (nacionalidade, etnicidade) existem diferenças de:</a:t>
            </a:r>
          </a:p>
        </p:txBody>
      </p:sp>
      <p:sp>
        <p:nvSpPr>
          <p:cNvPr id="22" name="Retângulo 21">
            <a:extLst>
              <a:ext uri="{FF2B5EF4-FFF2-40B4-BE49-F238E27FC236}">
                <a16:creationId xmlns:a16="http://schemas.microsoft.com/office/drawing/2014/main" id="{C14F6D10-1F9C-42AD-BC17-01B3D4959043}"/>
              </a:ext>
            </a:extLst>
          </p:cNvPr>
          <p:cNvSpPr/>
          <p:nvPr/>
        </p:nvSpPr>
        <p:spPr>
          <a:xfrm>
            <a:off x="666900" y="3186607"/>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Valores</a:t>
            </a:r>
            <a:r>
              <a:rPr lang="en-US" sz="2800" b="1" dirty="0">
                <a:solidFill>
                  <a:schemeClr val="bg1"/>
                </a:solidFill>
              </a:rPr>
              <a:t> de </a:t>
            </a:r>
            <a:r>
              <a:rPr lang="en-US" sz="2800" b="1" dirty="0" err="1">
                <a:solidFill>
                  <a:schemeClr val="bg1"/>
                </a:solidFill>
              </a:rPr>
              <a:t>vida</a:t>
            </a:r>
            <a:r>
              <a:rPr lang="en-US" sz="2800" b="1" dirty="0">
                <a:solidFill>
                  <a:schemeClr val="bg1"/>
                </a:solidFill>
              </a:rPr>
              <a:t>.</a:t>
            </a:r>
            <a:endParaRPr lang="pt-BR" sz="2800" dirty="0">
              <a:solidFill>
                <a:schemeClr val="bg1"/>
              </a:solidFill>
            </a:endParaRPr>
          </a:p>
        </p:txBody>
      </p:sp>
      <p:sp>
        <p:nvSpPr>
          <p:cNvPr id="21" name="Retângulo 20">
            <a:extLst>
              <a:ext uri="{FF2B5EF4-FFF2-40B4-BE49-F238E27FC236}">
                <a16:creationId xmlns:a16="http://schemas.microsoft.com/office/drawing/2014/main" id="{A36AC3C6-4870-417A-A39D-23F172B13340}"/>
              </a:ext>
            </a:extLst>
          </p:cNvPr>
          <p:cNvSpPr/>
          <p:nvPr/>
        </p:nvSpPr>
        <p:spPr>
          <a:xfrm>
            <a:off x="1826465" y="4028086"/>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Escolhas</a:t>
            </a:r>
            <a:r>
              <a:rPr lang="en-US" sz="2800" b="1" dirty="0">
                <a:solidFill>
                  <a:schemeClr val="bg1"/>
                </a:solidFill>
              </a:rPr>
              <a:t> de </a:t>
            </a:r>
            <a:r>
              <a:rPr lang="en-US" sz="2800" b="1" dirty="0" err="1">
                <a:solidFill>
                  <a:schemeClr val="bg1"/>
                </a:solidFill>
              </a:rPr>
              <a:t>vida</a:t>
            </a:r>
            <a:r>
              <a:rPr lang="en-US" sz="2800" b="1" dirty="0">
                <a:solidFill>
                  <a:schemeClr val="bg1"/>
                </a:solidFill>
              </a:rPr>
              <a:t>.</a:t>
            </a:r>
            <a:endParaRPr lang="pt-BR" sz="2800" dirty="0">
              <a:solidFill>
                <a:schemeClr val="bg1"/>
              </a:solidFill>
            </a:endParaRPr>
          </a:p>
        </p:txBody>
      </p:sp>
      <p:sp>
        <p:nvSpPr>
          <p:cNvPr id="25" name="Retângulo 24">
            <a:extLst>
              <a:ext uri="{FF2B5EF4-FFF2-40B4-BE49-F238E27FC236}">
                <a16:creationId xmlns:a16="http://schemas.microsoft.com/office/drawing/2014/main" id="{4CBBB310-0C57-4087-B1C2-EC87BD3D7481}"/>
              </a:ext>
            </a:extLst>
          </p:cNvPr>
          <p:cNvSpPr/>
          <p:nvPr/>
        </p:nvSpPr>
        <p:spPr>
          <a:xfrm>
            <a:off x="3109050" y="4834534"/>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Estilos</a:t>
            </a:r>
            <a:r>
              <a:rPr lang="en-US" sz="2800" b="1" dirty="0">
                <a:solidFill>
                  <a:schemeClr val="bg1"/>
                </a:solidFill>
              </a:rPr>
              <a:t> de </a:t>
            </a:r>
            <a:r>
              <a:rPr lang="en-US" sz="2800" b="1" dirty="0" err="1">
                <a:solidFill>
                  <a:schemeClr val="bg1"/>
                </a:solidFill>
              </a:rPr>
              <a:t>vida</a:t>
            </a:r>
            <a:r>
              <a:rPr lang="en-US" sz="2800" b="1" dirty="0">
                <a:solidFill>
                  <a:schemeClr val="bg1"/>
                </a:solidFill>
              </a:rPr>
              <a:t>.</a:t>
            </a:r>
            <a:endParaRPr lang="pt-BR" sz="2800" dirty="0">
              <a:solidFill>
                <a:schemeClr val="bg1"/>
              </a:solidFill>
            </a:endParaRPr>
          </a:p>
        </p:txBody>
      </p:sp>
      <p:sp>
        <p:nvSpPr>
          <p:cNvPr id="26" name="Retângulo 25">
            <a:extLst>
              <a:ext uri="{FF2B5EF4-FFF2-40B4-BE49-F238E27FC236}">
                <a16:creationId xmlns:a16="http://schemas.microsoft.com/office/drawing/2014/main" id="{F67E1469-5CE1-4DF2-85D4-BC349B27A69C}"/>
              </a:ext>
            </a:extLst>
          </p:cNvPr>
          <p:cNvSpPr/>
          <p:nvPr/>
        </p:nvSpPr>
        <p:spPr>
          <a:xfrm>
            <a:off x="4221175" y="5645786"/>
            <a:ext cx="5526155" cy="5988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rPr>
              <a:t>Visões</a:t>
            </a:r>
            <a:r>
              <a:rPr lang="en-US" sz="2800" b="1" dirty="0">
                <a:solidFill>
                  <a:schemeClr val="bg1"/>
                </a:solidFill>
              </a:rPr>
              <a:t> de </a:t>
            </a:r>
            <a:r>
              <a:rPr lang="en-US" sz="2800" b="1" dirty="0" err="1">
                <a:solidFill>
                  <a:schemeClr val="bg1"/>
                </a:solidFill>
              </a:rPr>
              <a:t>mundo</a:t>
            </a:r>
            <a:r>
              <a:rPr lang="en-US" sz="2800" b="1" dirty="0">
                <a:solidFill>
                  <a:schemeClr val="bg1"/>
                </a:solidFill>
              </a:rPr>
              <a:t>.</a:t>
            </a:r>
            <a:endParaRPr lang="pt-BR" sz="2800" dirty="0">
              <a:solidFill>
                <a:schemeClr val="bg1"/>
              </a:solidFill>
            </a:endParaRPr>
          </a:p>
        </p:txBody>
      </p:sp>
    </p:spTree>
    <p:extLst>
      <p:ext uri="{BB962C8B-B14F-4D97-AF65-F5344CB8AC3E}">
        <p14:creationId xmlns:p14="http://schemas.microsoft.com/office/powerpoint/2010/main" val="415229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S</a:t>
            </a:r>
            <a:r>
              <a:rPr lang="en-US" sz="6000" b="1" dirty="0">
                <a:solidFill>
                  <a:srgbClr val="72CC04"/>
                </a:solidFill>
                <a:effectLst>
                  <a:outerShdw blurRad="38100" dist="38100" dir="2700000" algn="tl">
                    <a:srgbClr val="000000">
                      <a:alpha val="43137"/>
                    </a:srgbClr>
                  </a:outerShdw>
                </a:effectLst>
              </a:rPr>
              <a:t>I</a:t>
            </a:r>
            <a:r>
              <a:rPr lang="en-US" sz="6000" b="1" dirty="0">
                <a:solidFill>
                  <a:srgbClr val="F254F2"/>
                </a:solidFill>
                <a:effectLst>
                  <a:outerShdw blurRad="38100" dist="38100" dir="2700000" algn="tl">
                    <a:srgbClr val="000000">
                      <a:alpha val="43137"/>
                    </a:srgbClr>
                  </a:outerShdw>
                </a:effectLst>
              </a:rPr>
              <a:t>X</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157586" y="153712"/>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11780" y="1071034"/>
            <a:ext cx="9471914" cy="2173130"/>
          </a:xfrm>
          <a:solidFill>
            <a:schemeClr val="accent1">
              <a:lumMod val="60000"/>
              <a:lumOff val="40000"/>
            </a:schemeClr>
          </a:solidFill>
        </p:spPr>
        <p:txBody>
          <a:bodyPr>
            <a:noAutofit/>
          </a:bodyPr>
          <a:lstStyle/>
          <a:p>
            <a:pPr algn="just">
              <a:spcBef>
                <a:spcPts val="0"/>
              </a:spcBef>
            </a:pPr>
            <a:r>
              <a:rPr lang="pt-BR" sz="2000" b="1" dirty="0">
                <a:solidFill>
                  <a:schemeClr val="tx1"/>
                </a:solidFill>
              </a:rPr>
              <a:t>De acordo com o trecho:</a:t>
            </a:r>
          </a:p>
          <a:p>
            <a:pPr algn="just">
              <a:spcBef>
                <a:spcPts val="0"/>
              </a:spcBef>
            </a:pPr>
            <a:r>
              <a:rPr lang="en-US" sz="2000" i="1" dirty="0">
                <a:solidFill>
                  <a:schemeClr val="tx1"/>
                </a:solidFill>
              </a:rPr>
              <a:t>Robinson (1985) talks about what she calls “cultural versatility,” which implies “expanding one’s repertoire of experiences and behaviors, not subtracting anything” (1985, p. 101). When people expand their cultural repertoire, they “would become a little bit of ‘other,’ and would have a degree of psychological match with more people” (p. 101).</a:t>
            </a:r>
          </a:p>
          <a:p>
            <a:pPr algn="just">
              <a:spcBef>
                <a:spcPts val="0"/>
              </a:spcBef>
            </a:pPr>
            <a:r>
              <a:rPr lang="pt-BR" sz="2000" b="1" dirty="0">
                <a:solidFill>
                  <a:schemeClr val="tx1"/>
                </a:solidFill>
              </a:rPr>
              <a:t>Marque a opção correta:</a:t>
            </a:r>
          </a:p>
        </p:txBody>
      </p:sp>
      <p:sp>
        <p:nvSpPr>
          <p:cNvPr id="16" name="Retângulo 15">
            <a:extLst>
              <a:ext uri="{FF2B5EF4-FFF2-40B4-BE49-F238E27FC236}">
                <a16:creationId xmlns:a16="http://schemas.microsoft.com/office/drawing/2014/main" id="{09C8AA70-FD5C-410F-B053-2914BCC9AA47}"/>
              </a:ext>
            </a:extLst>
          </p:cNvPr>
          <p:cNvSpPr/>
          <p:nvPr/>
        </p:nvSpPr>
        <p:spPr>
          <a:xfrm>
            <a:off x="275416" y="4609300"/>
            <a:ext cx="11608278" cy="8296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 </a:t>
            </a:r>
            <a:r>
              <a:rPr lang="en-US" sz="2600" b="1" dirty="0" err="1">
                <a:solidFill>
                  <a:schemeClr val="bg1"/>
                </a:solidFill>
              </a:rPr>
              <a:t>autora</a:t>
            </a:r>
            <a:r>
              <a:rPr lang="en-US" sz="2600" b="1" dirty="0">
                <a:solidFill>
                  <a:schemeClr val="bg1"/>
                </a:solidFill>
              </a:rPr>
              <a:t> </a:t>
            </a:r>
            <a:r>
              <a:rPr lang="en-US" sz="2600" b="1" dirty="0" err="1">
                <a:solidFill>
                  <a:schemeClr val="bg1"/>
                </a:solidFill>
              </a:rPr>
              <a:t>acredita</a:t>
            </a:r>
            <a:r>
              <a:rPr lang="en-US" sz="2600" b="1" dirty="0">
                <a:solidFill>
                  <a:schemeClr val="bg1"/>
                </a:solidFill>
              </a:rPr>
              <a:t> que o professor </a:t>
            </a:r>
            <a:r>
              <a:rPr lang="en-US" sz="2600" b="1" dirty="0" err="1">
                <a:solidFill>
                  <a:schemeClr val="bg1"/>
                </a:solidFill>
              </a:rPr>
              <a:t>deve</a:t>
            </a:r>
            <a:r>
              <a:rPr lang="en-US" sz="2600" b="1" dirty="0">
                <a:solidFill>
                  <a:schemeClr val="bg1"/>
                </a:solidFill>
              </a:rPr>
              <a:t> </a:t>
            </a:r>
            <a:r>
              <a:rPr lang="en-US" sz="2600" b="1" dirty="0" err="1">
                <a:solidFill>
                  <a:schemeClr val="bg1"/>
                </a:solidFill>
              </a:rPr>
              <a:t>expandir</a:t>
            </a:r>
            <a:r>
              <a:rPr lang="en-US" sz="2600" b="1" dirty="0">
                <a:solidFill>
                  <a:schemeClr val="bg1"/>
                </a:solidFill>
              </a:rPr>
              <a:t> o </a:t>
            </a:r>
            <a:r>
              <a:rPr lang="en-US" sz="2600" b="1" dirty="0" err="1">
                <a:solidFill>
                  <a:schemeClr val="bg1"/>
                </a:solidFill>
              </a:rPr>
              <a:t>repertório</a:t>
            </a:r>
            <a:r>
              <a:rPr lang="en-US" sz="2600" b="1" dirty="0">
                <a:solidFill>
                  <a:schemeClr val="bg1"/>
                </a:solidFill>
              </a:rPr>
              <a:t> cultural dos </a:t>
            </a:r>
            <a:r>
              <a:rPr lang="en-US" sz="2600" b="1" dirty="0" err="1">
                <a:solidFill>
                  <a:schemeClr val="bg1"/>
                </a:solidFill>
              </a:rPr>
              <a:t>alunos</a:t>
            </a:r>
            <a:r>
              <a:rPr lang="en-US" sz="2600" b="1" dirty="0">
                <a:solidFill>
                  <a:schemeClr val="bg1"/>
                </a:solidFill>
              </a:rPr>
              <a:t> e </a:t>
            </a:r>
            <a:r>
              <a:rPr lang="en-US" sz="2600" b="1" dirty="0" err="1">
                <a:solidFill>
                  <a:schemeClr val="bg1"/>
                </a:solidFill>
              </a:rPr>
              <a:t>não</a:t>
            </a:r>
            <a:r>
              <a:rPr lang="en-US" sz="2600" b="1" dirty="0">
                <a:solidFill>
                  <a:schemeClr val="bg1"/>
                </a:solidFill>
              </a:rPr>
              <a:t> </a:t>
            </a:r>
            <a:r>
              <a:rPr lang="en-US" sz="2600" b="1" dirty="0" err="1">
                <a:solidFill>
                  <a:schemeClr val="bg1"/>
                </a:solidFill>
              </a:rPr>
              <a:t>subtraí</a:t>
            </a:r>
            <a:r>
              <a:rPr lang="en-US" sz="2600" b="1" dirty="0">
                <a:solidFill>
                  <a:schemeClr val="bg1"/>
                </a:solidFill>
              </a:rPr>
              <a:t>-lo.</a:t>
            </a:r>
            <a:endParaRPr lang="pt-BR" sz="2600" dirty="0">
              <a:solidFill>
                <a:schemeClr val="bg1"/>
              </a:solidFill>
            </a:endParaRPr>
          </a:p>
        </p:txBody>
      </p:sp>
      <p:sp>
        <p:nvSpPr>
          <p:cNvPr id="18" name="Retângulo 17">
            <a:extLst>
              <a:ext uri="{FF2B5EF4-FFF2-40B4-BE49-F238E27FC236}">
                <a16:creationId xmlns:a16="http://schemas.microsoft.com/office/drawing/2014/main" id="{558DDB2C-C4AB-43DC-B252-3F6DADB24929}"/>
              </a:ext>
            </a:extLst>
          </p:cNvPr>
          <p:cNvSpPr/>
          <p:nvPr/>
        </p:nvSpPr>
        <p:spPr>
          <a:xfrm>
            <a:off x="291859" y="5676076"/>
            <a:ext cx="11608278" cy="8296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Ao</a:t>
            </a:r>
            <a:r>
              <a:rPr lang="en-US" sz="2600" b="1" dirty="0">
                <a:solidFill>
                  <a:schemeClr val="bg1"/>
                </a:solidFill>
              </a:rPr>
              <a:t> </a:t>
            </a:r>
            <a:r>
              <a:rPr lang="en-US" sz="2600" b="1" dirty="0" err="1">
                <a:solidFill>
                  <a:schemeClr val="bg1"/>
                </a:solidFill>
              </a:rPr>
              <a:t>expandir</a:t>
            </a:r>
            <a:r>
              <a:rPr lang="en-US" sz="2600" b="1" dirty="0">
                <a:solidFill>
                  <a:schemeClr val="bg1"/>
                </a:solidFill>
              </a:rPr>
              <a:t> </a:t>
            </a:r>
            <a:r>
              <a:rPr lang="en-US" sz="2600" b="1" dirty="0" err="1">
                <a:solidFill>
                  <a:schemeClr val="bg1"/>
                </a:solidFill>
              </a:rPr>
              <a:t>seu</a:t>
            </a:r>
            <a:r>
              <a:rPr lang="en-US" sz="2600" b="1" dirty="0">
                <a:solidFill>
                  <a:schemeClr val="bg1"/>
                </a:solidFill>
              </a:rPr>
              <a:t> </a:t>
            </a:r>
            <a:r>
              <a:rPr lang="en-US" sz="2600" b="1" dirty="0" err="1">
                <a:solidFill>
                  <a:schemeClr val="bg1"/>
                </a:solidFill>
              </a:rPr>
              <a:t>repertório</a:t>
            </a:r>
            <a:r>
              <a:rPr lang="en-US" sz="2600" b="1" dirty="0">
                <a:solidFill>
                  <a:schemeClr val="bg1"/>
                </a:solidFill>
              </a:rPr>
              <a:t> cultural o </a:t>
            </a:r>
            <a:r>
              <a:rPr lang="en-US" sz="2600" b="1" dirty="0" err="1">
                <a:solidFill>
                  <a:schemeClr val="bg1"/>
                </a:solidFill>
              </a:rPr>
              <a:t>estudante</a:t>
            </a:r>
            <a:r>
              <a:rPr lang="en-US" sz="2600" b="1" dirty="0">
                <a:solidFill>
                  <a:schemeClr val="bg1"/>
                </a:solidFill>
              </a:rPr>
              <a:t> se </a:t>
            </a:r>
            <a:r>
              <a:rPr lang="en-US" sz="2600" b="1" dirty="0" err="1">
                <a:solidFill>
                  <a:schemeClr val="bg1"/>
                </a:solidFill>
              </a:rPr>
              <a:t>torna</a:t>
            </a:r>
            <a:r>
              <a:rPr lang="en-US" sz="2600" b="1" dirty="0">
                <a:solidFill>
                  <a:schemeClr val="bg1"/>
                </a:solidFill>
              </a:rPr>
              <a:t> </a:t>
            </a:r>
            <a:r>
              <a:rPr lang="en-US" sz="2600" b="1" dirty="0" err="1">
                <a:solidFill>
                  <a:schemeClr val="bg1"/>
                </a:solidFill>
              </a:rPr>
              <a:t>assim</a:t>
            </a:r>
            <a:r>
              <a:rPr lang="en-US" sz="2600" b="1" dirty="0">
                <a:solidFill>
                  <a:schemeClr val="bg1"/>
                </a:solidFill>
              </a:rPr>
              <a:t> </a:t>
            </a:r>
            <a:r>
              <a:rPr lang="en-US" sz="2600" b="1" dirty="0" err="1">
                <a:solidFill>
                  <a:schemeClr val="bg1"/>
                </a:solidFill>
              </a:rPr>
              <a:t>como</a:t>
            </a:r>
            <a:r>
              <a:rPr lang="en-US" sz="2600" b="1" dirty="0">
                <a:solidFill>
                  <a:schemeClr val="bg1"/>
                </a:solidFill>
              </a:rPr>
              <a:t> o “</a:t>
            </a:r>
            <a:r>
              <a:rPr lang="en-US" sz="2600" b="1" dirty="0" err="1">
                <a:solidFill>
                  <a:schemeClr val="bg1"/>
                </a:solidFill>
              </a:rPr>
              <a:t>nativo</a:t>
            </a:r>
            <a:r>
              <a:rPr lang="en-US" sz="2600" b="1" dirty="0">
                <a:solidFill>
                  <a:schemeClr val="bg1"/>
                </a:solidFill>
              </a:rPr>
              <a:t>”, o que </a:t>
            </a:r>
            <a:r>
              <a:rPr lang="en-US" sz="2600" b="1" dirty="0" err="1">
                <a:solidFill>
                  <a:schemeClr val="bg1"/>
                </a:solidFill>
              </a:rPr>
              <a:t>deve</a:t>
            </a:r>
            <a:r>
              <a:rPr lang="en-US" sz="2600" b="1" dirty="0">
                <a:solidFill>
                  <a:schemeClr val="bg1"/>
                </a:solidFill>
              </a:rPr>
              <a:t> ser </a:t>
            </a:r>
            <a:r>
              <a:rPr lang="en-US" sz="2600" b="1" dirty="0" err="1">
                <a:solidFill>
                  <a:schemeClr val="bg1"/>
                </a:solidFill>
              </a:rPr>
              <a:t>incentivado</a:t>
            </a:r>
            <a:r>
              <a:rPr lang="en-US" sz="2600" b="1" dirty="0">
                <a:solidFill>
                  <a:schemeClr val="bg1"/>
                </a:solidFill>
              </a:rPr>
              <a:t> por </a:t>
            </a:r>
            <a:r>
              <a:rPr lang="en-US" sz="2600" b="1" dirty="0" err="1">
                <a:solidFill>
                  <a:schemeClr val="bg1"/>
                </a:solidFill>
              </a:rPr>
              <a:t>seus</a:t>
            </a:r>
            <a:r>
              <a:rPr lang="en-US" sz="2600" b="1" dirty="0">
                <a:solidFill>
                  <a:schemeClr val="bg1"/>
                </a:solidFill>
              </a:rPr>
              <a:t> </a:t>
            </a:r>
            <a:r>
              <a:rPr lang="en-US" sz="2600" b="1" dirty="0" err="1">
                <a:solidFill>
                  <a:schemeClr val="bg1"/>
                </a:solidFill>
              </a:rPr>
              <a:t>professores</a:t>
            </a:r>
            <a:r>
              <a:rPr lang="en-US" sz="2600" b="1" dirty="0">
                <a:solidFill>
                  <a:schemeClr val="bg1"/>
                </a:solidFill>
              </a:rPr>
              <a:t>.</a:t>
            </a:r>
            <a:endParaRPr lang="pt-BR" sz="2600" dirty="0">
              <a:solidFill>
                <a:schemeClr val="bg1"/>
              </a:solidFill>
            </a:endParaRPr>
          </a:p>
        </p:txBody>
      </p:sp>
      <p:sp>
        <p:nvSpPr>
          <p:cNvPr id="19" name="Retângulo 18">
            <a:extLst>
              <a:ext uri="{FF2B5EF4-FFF2-40B4-BE49-F238E27FC236}">
                <a16:creationId xmlns:a16="http://schemas.microsoft.com/office/drawing/2014/main" id="{AF52AC1D-5D0B-4303-9582-537D53CDECA3}"/>
              </a:ext>
            </a:extLst>
          </p:cNvPr>
          <p:cNvSpPr/>
          <p:nvPr/>
        </p:nvSpPr>
        <p:spPr>
          <a:xfrm>
            <a:off x="275416" y="3449377"/>
            <a:ext cx="11608278" cy="82967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bg1"/>
                </a:solidFill>
              </a:rPr>
              <a:t>Ao</a:t>
            </a:r>
            <a:r>
              <a:rPr lang="en-US" sz="2600" b="1" dirty="0">
                <a:solidFill>
                  <a:schemeClr val="bg1"/>
                </a:solidFill>
              </a:rPr>
              <a:t> </a:t>
            </a:r>
            <a:r>
              <a:rPr lang="en-US" sz="2600" b="1" dirty="0" err="1">
                <a:solidFill>
                  <a:schemeClr val="bg1"/>
                </a:solidFill>
              </a:rPr>
              <a:t>expandir</a:t>
            </a:r>
            <a:r>
              <a:rPr lang="en-US" sz="2600" b="1" dirty="0">
                <a:solidFill>
                  <a:schemeClr val="bg1"/>
                </a:solidFill>
              </a:rPr>
              <a:t> o </a:t>
            </a:r>
            <a:r>
              <a:rPr lang="en-US" sz="2600" b="1" dirty="0" err="1">
                <a:solidFill>
                  <a:schemeClr val="bg1"/>
                </a:solidFill>
              </a:rPr>
              <a:t>repertório</a:t>
            </a:r>
            <a:r>
              <a:rPr lang="en-US" sz="2600" b="1" dirty="0">
                <a:solidFill>
                  <a:schemeClr val="bg1"/>
                </a:solidFill>
              </a:rPr>
              <a:t> o </a:t>
            </a:r>
            <a:r>
              <a:rPr lang="en-US" sz="2600" b="1" dirty="0" err="1">
                <a:solidFill>
                  <a:schemeClr val="bg1"/>
                </a:solidFill>
              </a:rPr>
              <a:t>estudante</a:t>
            </a:r>
            <a:r>
              <a:rPr lang="en-US" sz="2600" b="1" dirty="0">
                <a:solidFill>
                  <a:schemeClr val="bg1"/>
                </a:solidFill>
              </a:rPr>
              <a:t> </a:t>
            </a:r>
            <a:r>
              <a:rPr lang="en-US" sz="2600" b="1" dirty="0" err="1">
                <a:solidFill>
                  <a:schemeClr val="bg1"/>
                </a:solidFill>
              </a:rPr>
              <a:t>irá</a:t>
            </a:r>
            <a:r>
              <a:rPr lang="en-US" sz="2600" b="1" dirty="0">
                <a:solidFill>
                  <a:schemeClr val="bg1"/>
                </a:solidFill>
              </a:rPr>
              <a:t> </a:t>
            </a:r>
            <a:r>
              <a:rPr lang="en-US" sz="2600" b="1" dirty="0" err="1">
                <a:solidFill>
                  <a:schemeClr val="bg1"/>
                </a:solidFill>
              </a:rPr>
              <a:t>encontrar</a:t>
            </a:r>
            <a:r>
              <a:rPr lang="en-US" sz="2600" b="1" dirty="0">
                <a:solidFill>
                  <a:schemeClr val="bg1"/>
                </a:solidFill>
              </a:rPr>
              <a:t> </a:t>
            </a:r>
            <a:r>
              <a:rPr lang="en-US" sz="2600" b="1" dirty="0" err="1">
                <a:solidFill>
                  <a:schemeClr val="bg1"/>
                </a:solidFill>
              </a:rPr>
              <a:t>barreiras</a:t>
            </a:r>
            <a:r>
              <a:rPr lang="en-US" sz="2600" b="1" dirty="0">
                <a:solidFill>
                  <a:schemeClr val="bg1"/>
                </a:solidFill>
              </a:rPr>
              <a:t> </a:t>
            </a:r>
            <a:r>
              <a:rPr lang="en-US" sz="2600" b="1" dirty="0" err="1">
                <a:solidFill>
                  <a:schemeClr val="bg1"/>
                </a:solidFill>
              </a:rPr>
              <a:t>psicológicas</a:t>
            </a:r>
            <a:r>
              <a:rPr lang="en-US" sz="2600" b="1" dirty="0">
                <a:solidFill>
                  <a:schemeClr val="bg1"/>
                </a:solidFill>
              </a:rPr>
              <a:t> que </a:t>
            </a:r>
            <a:r>
              <a:rPr lang="en-US" sz="2600" b="1" dirty="0" err="1">
                <a:solidFill>
                  <a:schemeClr val="bg1"/>
                </a:solidFill>
              </a:rPr>
              <a:t>só</a:t>
            </a:r>
            <a:r>
              <a:rPr lang="en-US" sz="2600" b="1" dirty="0">
                <a:solidFill>
                  <a:schemeClr val="bg1"/>
                </a:solidFill>
              </a:rPr>
              <a:t> </a:t>
            </a:r>
            <a:r>
              <a:rPr lang="en-US" sz="2600" b="1" dirty="0" err="1">
                <a:solidFill>
                  <a:schemeClr val="bg1"/>
                </a:solidFill>
              </a:rPr>
              <a:t>podem</a:t>
            </a:r>
            <a:r>
              <a:rPr lang="en-US" sz="2600" b="1" dirty="0">
                <a:solidFill>
                  <a:schemeClr val="bg1"/>
                </a:solidFill>
              </a:rPr>
              <a:t> ser </a:t>
            </a:r>
            <a:r>
              <a:rPr lang="en-US" sz="2600" b="1" dirty="0" err="1">
                <a:solidFill>
                  <a:schemeClr val="bg1"/>
                </a:solidFill>
              </a:rPr>
              <a:t>ultrapassadas</a:t>
            </a:r>
            <a:r>
              <a:rPr lang="en-US" sz="2600" b="1" dirty="0">
                <a:solidFill>
                  <a:schemeClr val="bg1"/>
                </a:solidFill>
              </a:rPr>
              <a:t> com </a:t>
            </a:r>
            <a:r>
              <a:rPr lang="en-US" sz="2600" b="1" dirty="0" err="1">
                <a:solidFill>
                  <a:schemeClr val="bg1"/>
                </a:solidFill>
              </a:rPr>
              <a:t>fluência</a:t>
            </a:r>
            <a:r>
              <a:rPr lang="en-US" sz="2600" b="1" dirty="0">
                <a:solidFill>
                  <a:schemeClr val="bg1"/>
                </a:solidFill>
              </a:rPr>
              <a:t> </a:t>
            </a:r>
            <a:r>
              <a:rPr lang="en-US" sz="2600" b="1" dirty="0" err="1">
                <a:solidFill>
                  <a:schemeClr val="bg1"/>
                </a:solidFill>
              </a:rPr>
              <a:t>na</a:t>
            </a:r>
            <a:r>
              <a:rPr lang="en-US" sz="2600" b="1" dirty="0">
                <a:solidFill>
                  <a:schemeClr val="bg1"/>
                </a:solidFill>
              </a:rPr>
              <a:t> </a:t>
            </a:r>
            <a:r>
              <a:rPr lang="en-US" sz="2600" b="1" dirty="0" err="1">
                <a:solidFill>
                  <a:schemeClr val="bg1"/>
                </a:solidFill>
              </a:rPr>
              <a:t>língua</a:t>
            </a:r>
            <a:r>
              <a:rPr lang="en-US" sz="2600" b="1" dirty="0">
                <a:solidFill>
                  <a:schemeClr val="bg1"/>
                </a:solidFill>
              </a:rPr>
              <a:t>.</a:t>
            </a:r>
            <a:endParaRPr lang="pt-BR" sz="2600" dirty="0">
              <a:solidFill>
                <a:schemeClr val="bg1"/>
              </a:solidFill>
            </a:endParaRPr>
          </a:p>
        </p:txBody>
      </p:sp>
    </p:spTree>
    <p:extLst>
      <p:ext uri="{BB962C8B-B14F-4D97-AF65-F5344CB8AC3E}">
        <p14:creationId xmlns:p14="http://schemas.microsoft.com/office/powerpoint/2010/main" val="184536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C000"/>
                </a:solidFill>
                <a:effectLst>
                  <a:outerShdw blurRad="38100" dist="38100" dir="2700000" algn="tl">
                    <a:srgbClr val="000000">
                      <a:alpha val="43137"/>
                    </a:srgbClr>
                  </a:outerShdw>
                </a:effectLst>
              </a:rPr>
              <a:t>S</a:t>
            </a:r>
            <a:r>
              <a:rPr lang="en-US" sz="6000" b="1" dirty="0">
                <a:solidFill>
                  <a:srgbClr val="FF0000"/>
                </a:solidFill>
                <a:effectLst>
                  <a:outerShdw blurRad="38100" dist="38100" dir="2700000" algn="tl">
                    <a:srgbClr val="000000">
                      <a:alpha val="43137"/>
                    </a:srgbClr>
                  </a:outerShdw>
                </a:effectLst>
              </a:rPr>
              <a:t>E</a:t>
            </a:r>
            <a:r>
              <a:rPr lang="en-US" sz="6000" b="1" dirty="0">
                <a:solidFill>
                  <a:srgbClr val="72CC04"/>
                </a:solidFill>
                <a:effectLst>
                  <a:outerShdw blurRad="38100" dist="38100" dir="2700000" algn="tl">
                    <a:srgbClr val="000000">
                      <a:alpha val="43137"/>
                    </a:srgbClr>
                  </a:outerShdw>
                </a:effectLst>
              </a:rPr>
              <a:t>V</a:t>
            </a:r>
            <a:r>
              <a:rPr lang="en-US" sz="6000" b="1" dirty="0">
                <a:solidFill>
                  <a:schemeClr val="accent1">
                    <a:lumMod val="60000"/>
                    <a:lumOff val="40000"/>
                  </a:schemeClr>
                </a:solidFill>
                <a:effectLst>
                  <a:outerShdw blurRad="38100" dist="38100" dir="2700000" algn="tl">
                    <a:srgbClr val="000000">
                      <a:alpha val="43137"/>
                    </a:srgbClr>
                  </a:outerShdw>
                </a:effectLst>
              </a:rPr>
              <a:t>E</a:t>
            </a:r>
            <a:r>
              <a:rPr lang="en-US" sz="6000" b="1" dirty="0">
                <a:solidFill>
                  <a:srgbClr val="A365D1"/>
                </a:solidFill>
                <a:effectLst>
                  <a:outerShdw blurRad="38100" dist="38100" dir="2700000" algn="tl">
                    <a:srgbClr val="000000">
                      <a:alpha val="43137"/>
                    </a:srgbClr>
                  </a:outerShdw>
                </a:effectLst>
              </a:rPr>
              <a:t>N</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6" name="Picture 2" descr="Tributes pour in for Black Panther actor Chadwick Boseman">
            <a:extLst>
              <a:ext uri="{FF2B5EF4-FFF2-40B4-BE49-F238E27FC236}">
                <a16:creationId xmlns:a16="http://schemas.microsoft.com/office/drawing/2014/main" id="{F03DABFC-D3C7-4A1B-9FE5-FD66E8E29C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85" r="29826"/>
          <a:stretch/>
        </p:blipFill>
        <p:spPr bwMode="auto">
          <a:xfrm>
            <a:off x="75809" y="57042"/>
            <a:ext cx="2420542" cy="2980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496351" y="1067332"/>
            <a:ext cx="7681319" cy="828061"/>
          </a:xfrm>
        </p:spPr>
        <p:txBody>
          <a:bodyPr>
            <a:noAutofit/>
          </a:bodyPr>
          <a:lstStyle/>
          <a:p>
            <a:pPr algn="just">
              <a:spcBef>
                <a:spcPts val="0"/>
              </a:spcBef>
            </a:pPr>
            <a:r>
              <a:rPr lang="pt-BR" sz="2500" b="1" dirty="0">
                <a:solidFill>
                  <a:schemeClr val="bg1"/>
                </a:solidFill>
              </a:rPr>
              <a:t>Sobre a condição “Color </a:t>
            </a:r>
            <a:r>
              <a:rPr lang="pt-BR" sz="2500" b="1" dirty="0" err="1">
                <a:solidFill>
                  <a:schemeClr val="bg1"/>
                </a:solidFill>
              </a:rPr>
              <a:t>Purple</a:t>
            </a:r>
            <a:r>
              <a:rPr lang="pt-BR" sz="2500" b="1" dirty="0">
                <a:solidFill>
                  <a:schemeClr val="bg1"/>
                </a:solidFill>
              </a:rPr>
              <a:t>” de </a:t>
            </a:r>
            <a:r>
              <a:rPr lang="en-US" sz="2500" b="1" dirty="0">
                <a:solidFill>
                  <a:schemeClr val="bg1"/>
                </a:solidFill>
              </a:rPr>
              <a:t>Robinson (1991) </a:t>
            </a:r>
            <a:r>
              <a:rPr lang="en-US" sz="2500" b="1" dirty="0" err="1">
                <a:solidFill>
                  <a:schemeClr val="bg1"/>
                </a:solidFill>
              </a:rPr>
              <a:t>assinale</a:t>
            </a:r>
            <a:r>
              <a:rPr lang="en-US" sz="2500" b="1" dirty="0">
                <a:solidFill>
                  <a:schemeClr val="bg1"/>
                </a:solidFill>
              </a:rPr>
              <a:t> a </a:t>
            </a:r>
            <a:r>
              <a:rPr lang="en-US" sz="2500" b="1" dirty="0" err="1">
                <a:solidFill>
                  <a:schemeClr val="bg1"/>
                </a:solidFill>
              </a:rPr>
              <a:t>opção</a:t>
            </a:r>
            <a:r>
              <a:rPr lang="en-US" sz="2500" b="1" dirty="0">
                <a:solidFill>
                  <a:schemeClr val="bg1"/>
                </a:solidFill>
              </a:rPr>
              <a:t> </a:t>
            </a:r>
            <a:r>
              <a:rPr lang="en-US" sz="2500" b="1" dirty="0">
                <a:solidFill>
                  <a:schemeClr val="tx1"/>
                </a:solidFill>
                <a:highlight>
                  <a:srgbClr val="FFFF00"/>
                </a:highlight>
              </a:rPr>
              <a:t>INCORRETA:</a:t>
            </a:r>
            <a:endParaRPr lang="pt-BR" sz="2500" b="1" dirty="0">
              <a:solidFill>
                <a:schemeClr val="tx1"/>
              </a:solidFill>
              <a:highlight>
                <a:srgbClr val="FFFF00"/>
              </a:highlight>
            </a:endParaRPr>
          </a:p>
        </p:txBody>
      </p:sp>
      <p:sp>
        <p:nvSpPr>
          <p:cNvPr id="20" name="Retângulo 19">
            <a:extLst>
              <a:ext uri="{FF2B5EF4-FFF2-40B4-BE49-F238E27FC236}">
                <a16:creationId xmlns:a16="http://schemas.microsoft.com/office/drawing/2014/main" id="{8103C9F9-B3AD-4CE1-A2E9-31B254BC3BC7}"/>
              </a:ext>
            </a:extLst>
          </p:cNvPr>
          <p:cNvSpPr/>
          <p:nvPr/>
        </p:nvSpPr>
        <p:spPr>
          <a:xfrm>
            <a:off x="594652" y="2094816"/>
            <a:ext cx="10575235" cy="7327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Significa</a:t>
            </a:r>
            <a:r>
              <a:rPr lang="en-US" sz="2200" b="1" dirty="0">
                <a:solidFill>
                  <a:schemeClr val="bg1"/>
                </a:solidFill>
              </a:rPr>
              <a:t> a </a:t>
            </a:r>
            <a:r>
              <a:rPr lang="en-US" sz="2200" b="1" dirty="0" err="1">
                <a:solidFill>
                  <a:schemeClr val="bg1"/>
                </a:solidFill>
              </a:rPr>
              <a:t>junção</a:t>
            </a:r>
            <a:r>
              <a:rPr lang="en-US" sz="2200" b="1" dirty="0">
                <a:solidFill>
                  <a:schemeClr val="bg1"/>
                </a:solidFill>
              </a:rPr>
              <a:t> entre a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materna</a:t>
            </a:r>
            <a:r>
              <a:rPr lang="en-US" sz="2200" b="1" dirty="0">
                <a:solidFill>
                  <a:schemeClr val="bg1"/>
                </a:solidFill>
              </a:rPr>
              <a:t> e a </a:t>
            </a:r>
            <a:r>
              <a:rPr lang="en-US" sz="2200" b="1" dirty="0" err="1">
                <a:solidFill>
                  <a:schemeClr val="bg1"/>
                </a:solidFill>
              </a:rPr>
              <a:t>língua</a:t>
            </a:r>
            <a:r>
              <a:rPr lang="en-US" sz="2200" b="1" dirty="0">
                <a:solidFill>
                  <a:schemeClr val="bg1"/>
                </a:solidFill>
              </a:rPr>
              <a:t> </a:t>
            </a:r>
            <a:r>
              <a:rPr lang="en-US" sz="2200" b="1" dirty="0" err="1">
                <a:solidFill>
                  <a:schemeClr val="bg1"/>
                </a:solidFill>
              </a:rPr>
              <a:t>alvo</a:t>
            </a:r>
            <a:r>
              <a:rPr lang="en-US" sz="2200" b="1" dirty="0">
                <a:solidFill>
                  <a:schemeClr val="bg1"/>
                </a:solidFill>
              </a:rPr>
              <a:t>, a </a:t>
            </a:r>
            <a:r>
              <a:rPr lang="en-US" sz="2200" b="1" dirty="0" err="1">
                <a:solidFill>
                  <a:schemeClr val="bg1"/>
                </a:solidFill>
              </a:rPr>
              <a:t>cor</a:t>
            </a:r>
            <a:r>
              <a:rPr lang="en-US" sz="2200" b="1" dirty="0">
                <a:solidFill>
                  <a:schemeClr val="bg1"/>
                </a:solidFill>
              </a:rPr>
              <a:t> </a:t>
            </a:r>
            <a:r>
              <a:rPr lang="en-US" sz="2200" b="1" dirty="0" err="1">
                <a:solidFill>
                  <a:schemeClr val="bg1"/>
                </a:solidFill>
              </a:rPr>
              <a:t>roxa</a:t>
            </a:r>
            <a:r>
              <a:rPr lang="en-US" sz="2200" b="1" dirty="0">
                <a:solidFill>
                  <a:schemeClr val="bg1"/>
                </a:solidFill>
              </a:rPr>
              <a:t> </a:t>
            </a:r>
            <a:r>
              <a:rPr lang="en-US" sz="2200" b="1" dirty="0" err="1">
                <a:solidFill>
                  <a:schemeClr val="bg1"/>
                </a:solidFill>
              </a:rPr>
              <a:t>seria</a:t>
            </a:r>
            <a:r>
              <a:rPr lang="en-US" sz="2200" b="1" dirty="0">
                <a:solidFill>
                  <a:schemeClr val="bg1"/>
                </a:solidFill>
              </a:rPr>
              <a:t> a </a:t>
            </a:r>
            <a:r>
              <a:rPr lang="en-US" sz="2200" b="1" dirty="0" err="1">
                <a:solidFill>
                  <a:schemeClr val="bg1"/>
                </a:solidFill>
              </a:rPr>
              <a:t>mistura</a:t>
            </a:r>
            <a:r>
              <a:rPr lang="en-US" sz="2200" b="1" dirty="0">
                <a:solidFill>
                  <a:schemeClr val="bg1"/>
                </a:solidFill>
              </a:rPr>
              <a:t> entre as </a:t>
            </a:r>
            <a:r>
              <a:rPr lang="en-US" sz="2200" b="1" dirty="0" err="1">
                <a:solidFill>
                  <a:schemeClr val="bg1"/>
                </a:solidFill>
              </a:rPr>
              <a:t>culturas</a:t>
            </a:r>
            <a:r>
              <a:rPr lang="en-US" sz="2200" b="1" dirty="0">
                <a:solidFill>
                  <a:schemeClr val="bg1"/>
                </a:solidFill>
              </a:rPr>
              <a:t>.</a:t>
            </a:r>
            <a:endParaRPr lang="pt-BR" sz="2200" dirty="0">
              <a:solidFill>
                <a:schemeClr val="bg1"/>
              </a:solidFill>
            </a:endParaRPr>
          </a:p>
        </p:txBody>
      </p:sp>
      <p:sp>
        <p:nvSpPr>
          <p:cNvPr id="16" name="Retângulo 15">
            <a:extLst>
              <a:ext uri="{FF2B5EF4-FFF2-40B4-BE49-F238E27FC236}">
                <a16:creationId xmlns:a16="http://schemas.microsoft.com/office/drawing/2014/main" id="{B1B1C484-7A02-49EA-AEA4-5F2F8FFF8984}"/>
              </a:ext>
            </a:extLst>
          </p:cNvPr>
          <p:cNvSpPr/>
          <p:nvPr/>
        </p:nvSpPr>
        <p:spPr>
          <a:xfrm>
            <a:off x="594652" y="2987400"/>
            <a:ext cx="10575234" cy="7327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É um </a:t>
            </a:r>
            <a:r>
              <a:rPr lang="en-US" sz="2200" b="1" dirty="0" err="1">
                <a:solidFill>
                  <a:schemeClr val="bg1"/>
                </a:solidFill>
              </a:rPr>
              <a:t>espaço</a:t>
            </a:r>
            <a:r>
              <a:rPr lang="en-US" sz="2200" b="1" dirty="0">
                <a:solidFill>
                  <a:schemeClr val="bg1"/>
                </a:solidFill>
              </a:rPr>
              <a:t> </a:t>
            </a:r>
            <a:r>
              <a:rPr lang="en-US" sz="2200" b="1" dirty="0" err="1">
                <a:solidFill>
                  <a:schemeClr val="bg1"/>
                </a:solidFill>
              </a:rPr>
              <a:t>produtivo</a:t>
            </a:r>
            <a:r>
              <a:rPr lang="en-US" sz="2200" b="1" dirty="0">
                <a:solidFill>
                  <a:schemeClr val="bg1"/>
                </a:solidFill>
              </a:rPr>
              <a:t>, </a:t>
            </a:r>
            <a:r>
              <a:rPr lang="en-US" sz="2200" b="1" dirty="0" err="1">
                <a:solidFill>
                  <a:schemeClr val="bg1"/>
                </a:solidFill>
              </a:rPr>
              <a:t>cognitivo</a:t>
            </a:r>
            <a:r>
              <a:rPr lang="en-US" sz="2200" b="1" dirty="0">
                <a:solidFill>
                  <a:schemeClr val="bg1"/>
                </a:solidFill>
              </a:rPr>
              <a:t>, </a:t>
            </a:r>
            <a:r>
              <a:rPr lang="en-US" sz="2200" b="1" dirty="0" err="1">
                <a:solidFill>
                  <a:schemeClr val="bg1"/>
                </a:solidFill>
              </a:rPr>
              <a:t>perceptivo</a:t>
            </a:r>
            <a:r>
              <a:rPr lang="en-US" sz="2200" b="1" dirty="0">
                <a:solidFill>
                  <a:schemeClr val="bg1"/>
                </a:solidFill>
              </a:rPr>
              <a:t> e </a:t>
            </a:r>
            <a:r>
              <a:rPr lang="en-US" sz="2200" b="1" dirty="0" err="1">
                <a:solidFill>
                  <a:schemeClr val="bg1"/>
                </a:solidFill>
              </a:rPr>
              <a:t>afetivo</a:t>
            </a:r>
            <a:r>
              <a:rPr lang="en-US" sz="2200" b="1" dirty="0">
                <a:solidFill>
                  <a:schemeClr val="bg1"/>
                </a:solidFill>
              </a:rPr>
              <a:t> que </a:t>
            </a:r>
            <a:r>
              <a:rPr lang="en-US" sz="2200" b="1" dirty="0" err="1">
                <a:solidFill>
                  <a:schemeClr val="bg1"/>
                </a:solidFill>
              </a:rPr>
              <a:t>resulta</a:t>
            </a:r>
            <a:r>
              <a:rPr lang="en-US" sz="2200" b="1" dirty="0">
                <a:solidFill>
                  <a:schemeClr val="bg1"/>
                </a:solidFill>
              </a:rPr>
              <a:t> num </a:t>
            </a:r>
            <a:r>
              <a:rPr lang="en-US" sz="2200" b="1" dirty="0" err="1">
                <a:solidFill>
                  <a:schemeClr val="bg1"/>
                </a:solidFill>
              </a:rPr>
              <a:t>cruzamento</a:t>
            </a:r>
            <a:r>
              <a:rPr lang="en-US" sz="2200" b="1" dirty="0">
                <a:solidFill>
                  <a:schemeClr val="bg1"/>
                </a:solidFill>
              </a:rPr>
              <a:t> </a:t>
            </a:r>
            <a:r>
              <a:rPr lang="en-US" sz="2200" b="1" dirty="0" err="1">
                <a:solidFill>
                  <a:schemeClr val="bg1"/>
                </a:solidFill>
              </a:rPr>
              <a:t>significativo</a:t>
            </a:r>
            <a:r>
              <a:rPr lang="en-US" sz="2200" b="1" dirty="0">
                <a:solidFill>
                  <a:schemeClr val="bg1"/>
                </a:solidFill>
              </a:rPr>
              <a:t> entre as </a:t>
            </a:r>
            <a:r>
              <a:rPr lang="en-US" sz="2200" b="1" dirty="0" err="1">
                <a:solidFill>
                  <a:schemeClr val="bg1"/>
                </a:solidFill>
              </a:rPr>
              <a:t>culturas</a:t>
            </a:r>
            <a:r>
              <a:rPr lang="en-US" sz="2200" b="1" dirty="0">
                <a:solidFill>
                  <a:schemeClr val="bg1"/>
                </a:solidFill>
              </a:rPr>
              <a:t>. </a:t>
            </a:r>
            <a:endParaRPr lang="pt-BR" sz="2200" dirty="0">
              <a:solidFill>
                <a:schemeClr val="bg1"/>
              </a:solidFill>
            </a:endParaRPr>
          </a:p>
        </p:txBody>
      </p:sp>
      <p:sp>
        <p:nvSpPr>
          <p:cNvPr id="21" name="Retângulo 20">
            <a:extLst>
              <a:ext uri="{FF2B5EF4-FFF2-40B4-BE49-F238E27FC236}">
                <a16:creationId xmlns:a16="http://schemas.microsoft.com/office/drawing/2014/main" id="{516292EF-973D-42D8-ACD1-0926FB9A7E55}"/>
              </a:ext>
            </a:extLst>
          </p:cNvPr>
          <p:cNvSpPr/>
          <p:nvPr/>
        </p:nvSpPr>
        <p:spPr>
          <a:xfrm>
            <a:off x="594652" y="3879984"/>
            <a:ext cx="10575234" cy="82534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É </a:t>
            </a:r>
            <a:r>
              <a:rPr lang="en-US" sz="2200" b="1" dirty="0" err="1">
                <a:solidFill>
                  <a:schemeClr val="bg1"/>
                </a:solidFill>
              </a:rPr>
              <a:t>criada</a:t>
            </a:r>
            <a:r>
              <a:rPr lang="en-US" sz="2200" b="1" dirty="0">
                <a:solidFill>
                  <a:schemeClr val="bg1"/>
                </a:solidFill>
              </a:rPr>
              <a:t> </a:t>
            </a:r>
            <a:r>
              <a:rPr lang="en-US" sz="2200" b="1" dirty="0" err="1">
                <a:solidFill>
                  <a:schemeClr val="bg1"/>
                </a:solidFill>
              </a:rPr>
              <a:t>quando</a:t>
            </a:r>
            <a:r>
              <a:rPr lang="en-US" sz="2200" b="1" dirty="0">
                <a:solidFill>
                  <a:schemeClr val="bg1"/>
                </a:solidFill>
              </a:rPr>
              <a:t> </a:t>
            </a:r>
            <a:r>
              <a:rPr lang="en-US" sz="2200" b="1" dirty="0" err="1">
                <a:solidFill>
                  <a:schemeClr val="bg1"/>
                </a:solidFill>
              </a:rPr>
              <a:t>alguém</a:t>
            </a:r>
            <a:r>
              <a:rPr lang="en-US" sz="2200" b="1" dirty="0">
                <a:solidFill>
                  <a:schemeClr val="bg1"/>
                </a:solidFill>
              </a:rPr>
              <a:t> </a:t>
            </a:r>
            <a:r>
              <a:rPr lang="en-US" sz="2200" b="1" dirty="0" err="1">
                <a:solidFill>
                  <a:schemeClr val="bg1"/>
                </a:solidFill>
              </a:rPr>
              <a:t>enxerga</a:t>
            </a:r>
            <a:r>
              <a:rPr lang="en-US" sz="2200" b="1" dirty="0">
                <a:solidFill>
                  <a:schemeClr val="bg1"/>
                </a:solidFill>
              </a:rPr>
              <a:t> </a:t>
            </a:r>
            <a:r>
              <a:rPr lang="en-US" sz="2200" b="1" dirty="0" err="1">
                <a:solidFill>
                  <a:schemeClr val="bg1"/>
                </a:solidFill>
              </a:rPr>
              <a:t>sua</a:t>
            </a:r>
            <a:r>
              <a:rPr lang="en-US" sz="2200" b="1" dirty="0">
                <a:solidFill>
                  <a:schemeClr val="bg1"/>
                </a:solidFill>
              </a:rPr>
              <a:t> </a:t>
            </a:r>
            <a:r>
              <a:rPr lang="en-US" sz="2200" b="1" dirty="0" err="1">
                <a:solidFill>
                  <a:schemeClr val="bg1"/>
                </a:solidFill>
              </a:rPr>
              <a:t>cultura</a:t>
            </a:r>
            <a:r>
              <a:rPr lang="en-US" sz="2200" b="1" dirty="0">
                <a:solidFill>
                  <a:schemeClr val="bg1"/>
                </a:solidFill>
              </a:rPr>
              <a:t> (</a:t>
            </a:r>
            <a:r>
              <a:rPr lang="en-US" sz="2200" b="1" dirty="0" err="1">
                <a:solidFill>
                  <a:schemeClr val="bg1"/>
                </a:solidFill>
              </a:rPr>
              <a:t>azul</a:t>
            </a:r>
            <a:r>
              <a:rPr lang="en-US" sz="2200" b="1" dirty="0">
                <a:solidFill>
                  <a:schemeClr val="bg1"/>
                </a:solidFill>
              </a:rPr>
              <a:t>) e </a:t>
            </a:r>
            <a:r>
              <a:rPr lang="en-US" sz="2200" b="1" dirty="0" err="1">
                <a:solidFill>
                  <a:schemeClr val="bg1"/>
                </a:solidFill>
              </a:rPr>
              <a:t>vê</a:t>
            </a:r>
            <a:r>
              <a:rPr lang="en-US" sz="2200" b="1" dirty="0">
                <a:solidFill>
                  <a:schemeClr val="bg1"/>
                </a:solidFill>
              </a:rPr>
              <a:t> a </a:t>
            </a:r>
            <a:r>
              <a:rPr lang="en-US" sz="2200" b="1" dirty="0" err="1">
                <a:solidFill>
                  <a:schemeClr val="bg1"/>
                </a:solidFill>
              </a:rPr>
              <a:t>cultura</a:t>
            </a:r>
            <a:r>
              <a:rPr lang="en-US" sz="2200" b="1" dirty="0">
                <a:solidFill>
                  <a:schemeClr val="bg1"/>
                </a:solidFill>
              </a:rPr>
              <a:t> do outro (</a:t>
            </a:r>
            <a:r>
              <a:rPr lang="en-US" sz="2200" b="1" dirty="0" err="1">
                <a:solidFill>
                  <a:schemeClr val="bg1"/>
                </a:solidFill>
              </a:rPr>
              <a:t>vermelha</a:t>
            </a:r>
            <a:r>
              <a:rPr lang="en-US" sz="2200" b="1" dirty="0">
                <a:solidFill>
                  <a:schemeClr val="bg1"/>
                </a:solidFill>
              </a:rPr>
              <a:t>) </a:t>
            </a:r>
            <a:r>
              <a:rPr lang="en-US" sz="2200" b="1" dirty="0" err="1">
                <a:solidFill>
                  <a:schemeClr val="bg1"/>
                </a:solidFill>
              </a:rPr>
              <a:t>na</a:t>
            </a:r>
            <a:r>
              <a:rPr lang="en-US" sz="2200" b="1" dirty="0">
                <a:solidFill>
                  <a:schemeClr val="bg1"/>
                </a:solidFill>
              </a:rPr>
              <a:t> qual as </a:t>
            </a:r>
            <a:r>
              <a:rPr lang="en-US" sz="2200" b="1" dirty="0" err="1">
                <a:solidFill>
                  <a:schemeClr val="bg1"/>
                </a:solidFill>
              </a:rPr>
              <a:t>culturas</a:t>
            </a:r>
            <a:r>
              <a:rPr lang="en-US" sz="2200" b="1" dirty="0">
                <a:solidFill>
                  <a:schemeClr val="bg1"/>
                </a:solidFill>
              </a:rPr>
              <a:t> se </a:t>
            </a:r>
            <a:r>
              <a:rPr lang="en-US" sz="2200" b="1" dirty="0" err="1">
                <a:solidFill>
                  <a:schemeClr val="bg1"/>
                </a:solidFill>
              </a:rPr>
              <a:t>misturam</a:t>
            </a:r>
            <a:r>
              <a:rPr lang="en-US" sz="2200" b="1" dirty="0">
                <a:solidFill>
                  <a:schemeClr val="bg1"/>
                </a:solidFill>
              </a:rPr>
              <a:t> </a:t>
            </a:r>
            <a:r>
              <a:rPr lang="en-US" sz="2200" b="1" dirty="0" err="1">
                <a:solidFill>
                  <a:schemeClr val="bg1"/>
                </a:solidFill>
              </a:rPr>
              <a:t>proporcionando</a:t>
            </a:r>
            <a:r>
              <a:rPr lang="en-US" sz="2200" b="1" dirty="0">
                <a:solidFill>
                  <a:schemeClr val="bg1"/>
                </a:solidFill>
              </a:rPr>
              <a:t> a </a:t>
            </a:r>
            <a:r>
              <a:rPr lang="en-US" sz="2200" b="1" dirty="0" err="1">
                <a:solidFill>
                  <a:schemeClr val="bg1"/>
                </a:solidFill>
              </a:rPr>
              <a:t>aculturação</a:t>
            </a:r>
            <a:r>
              <a:rPr lang="en-US" sz="2200" b="1" dirty="0">
                <a:solidFill>
                  <a:schemeClr val="bg1"/>
                </a:solidFill>
              </a:rPr>
              <a:t>. </a:t>
            </a:r>
            <a:endParaRPr lang="pt-BR" sz="2200" dirty="0">
              <a:solidFill>
                <a:schemeClr val="bg1"/>
              </a:solidFill>
            </a:endParaRPr>
          </a:p>
        </p:txBody>
      </p:sp>
      <p:sp>
        <p:nvSpPr>
          <p:cNvPr id="22" name="Retângulo 21">
            <a:extLst>
              <a:ext uri="{FF2B5EF4-FFF2-40B4-BE49-F238E27FC236}">
                <a16:creationId xmlns:a16="http://schemas.microsoft.com/office/drawing/2014/main" id="{1A7FF2D6-3B67-4AC5-9C86-F103D64E3425}"/>
              </a:ext>
            </a:extLst>
          </p:cNvPr>
          <p:cNvSpPr/>
          <p:nvPr/>
        </p:nvSpPr>
        <p:spPr>
          <a:xfrm>
            <a:off x="594652" y="4922421"/>
            <a:ext cx="10575234" cy="114523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solidFill>
              </a:rPr>
              <a:t>Ocorre</a:t>
            </a:r>
            <a:r>
              <a:rPr lang="en-US" sz="2200" b="1" dirty="0">
                <a:solidFill>
                  <a:schemeClr val="bg1"/>
                </a:solidFill>
              </a:rPr>
              <a:t> </a:t>
            </a:r>
            <a:r>
              <a:rPr lang="en-US" sz="2200" b="1" dirty="0" err="1">
                <a:solidFill>
                  <a:schemeClr val="bg1"/>
                </a:solidFill>
              </a:rPr>
              <a:t>quando</a:t>
            </a:r>
            <a:r>
              <a:rPr lang="en-US" sz="2200" b="1" dirty="0">
                <a:solidFill>
                  <a:schemeClr val="bg1"/>
                </a:solidFill>
              </a:rPr>
              <a:t> as </a:t>
            </a:r>
            <a:r>
              <a:rPr lang="en-US" sz="2200" b="1" dirty="0" err="1">
                <a:solidFill>
                  <a:schemeClr val="bg1"/>
                </a:solidFill>
              </a:rPr>
              <a:t>pessoas</a:t>
            </a:r>
            <a:r>
              <a:rPr lang="en-US" sz="2200" b="1" dirty="0">
                <a:solidFill>
                  <a:schemeClr val="bg1"/>
                </a:solidFill>
              </a:rPr>
              <a:t> </a:t>
            </a:r>
            <a:r>
              <a:rPr lang="en-US" sz="2200" b="1" dirty="0" err="1">
                <a:solidFill>
                  <a:schemeClr val="bg1"/>
                </a:solidFill>
              </a:rPr>
              <a:t>superam</a:t>
            </a:r>
            <a:r>
              <a:rPr lang="en-US" sz="2200" b="1" dirty="0">
                <a:solidFill>
                  <a:schemeClr val="bg1"/>
                </a:solidFill>
              </a:rPr>
              <a:t> a </a:t>
            </a:r>
            <a:r>
              <a:rPr lang="en-US" sz="2200" b="1" dirty="0" err="1">
                <a:solidFill>
                  <a:schemeClr val="bg1"/>
                </a:solidFill>
              </a:rPr>
              <a:t>visão</a:t>
            </a:r>
            <a:r>
              <a:rPr lang="en-US" sz="2200" b="1" dirty="0">
                <a:solidFill>
                  <a:schemeClr val="bg1"/>
                </a:solidFill>
              </a:rPr>
              <a:t> de </a:t>
            </a:r>
            <a:r>
              <a:rPr lang="en-US" sz="2200" b="1" dirty="0" err="1">
                <a:solidFill>
                  <a:schemeClr val="bg1"/>
                </a:solidFill>
              </a:rPr>
              <a:t>sua</a:t>
            </a:r>
            <a:r>
              <a:rPr lang="en-US" sz="2200" b="1" dirty="0">
                <a:solidFill>
                  <a:schemeClr val="bg1"/>
                </a:solidFill>
              </a:rPr>
              <a:t> propria “</a:t>
            </a:r>
            <a:r>
              <a:rPr lang="en-US" sz="2200" b="1" dirty="0" err="1">
                <a:solidFill>
                  <a:schemeClr val="bg1"/>
                </a:solidFill>
              </a:rPr>
              <a:t>lente</a:t>
            </a:r>
            <a:r>
              <a:rPr lang="en-US" sz="2200" b="1" dirty="0">
                <a:solidFill>
                  <a:schemeClr val="bg1"/>
                </a:solidFill>
              </a:rPr>
              <a:t>” (</a:t>
            </a:r>
            <a:r>
              <a:rPr lang="en-US" sz="2200" b="1" dirty="0" err="1">
                <a:solidFill>
                  <a:schemeClr val="bg1"/>
                </a:solidFill>
              </a:rPr>
              <a:t>azul</a:t>
            </a:r>
            <a:r>
              <a:rPr lang="en-US" sz="2200" b="1" dirty="0">
                <a:solidFill>
                  <a:schemeClr val="bg1"/>
                </a:solidFill>
              </a:rPr>
              <a:t> </a:t>
            </a:r>
            <a:r>
              <a:rPr lang="en-US" sz="2200" b="1" dirty="0" err="1">
                <a:solidFill>
                  <a:schemeClr val="bg1"/>
                </a:solidFill>
              </a:rPr>
              <a:t>ou</a:t>
            </a:r>
            <a:r>
              <a:rPr lang="en-US" sz="2200" b="1" dirty="0">
                <a:solidFill>
                  <a:schemeClr val="bg1"/>
                </a:solidFill>
              </a:rPr>
              <a:t> </a:t>
            </a:r>
            <a:r>
              <a:rPr lang="en-US" sz="2200" b="1" dirty="0" err="1">
                <a:solidFill>
                  <a:schemeClr val="bg1"/>
                </a:solidFill>
              </a:rPr>
              <a:t>vermelha</a:t>
            </a:r>
            <a:r>
              <a:rPr lang="en-US" sz="2200" b="1" dirty="0">
                <a:solidFill>
                  <a:schemeClr val="bg1"/>
                </a:solidFill>
              </a:rPr>
              <a:t>) para </a:t>
            </a:r>
            <a:r>
              <a:rPr lang="en-US" sz="2200" b="1" dirty="0" err="1">
                <a:solidFill>
                  <a:schemeClr val="bg1"/>
                </a:solidFill>
              </a:rPr>
              <a:t>entender</a:t>
            </a:r>
            <a:r>
              <a:rPr lang="en-US" sz="2200" b="1" dirty="0">
                <a:solidFill>
                  <a:schemeClr val="bg1"/>
                </a:solidFill>
              </a:rPr>
              <a:t> </a:t>
            </a:r>
            <a:r>
              <a:rPr lang="en-US" sz="2200" b="1" dirty="0" err="1">
                <a:solidFill>
                  <a:schemeClr val="bg1"/>
                </a:solidFill>
              </a:rPr>
              <a:t>melhor</a:t>
            </a:r>
            <a:r>
              <a:rPr lang="en-US" sz="2200" b="1" dirty="0">
                <a:solidFill>
                  <a:schemeClr val="bg1"/>
                </a:solidFill>
              </a:rPr>
              <a:t> o </a:t>
            </a:r>
            <a:r>
              <a:rPr lang="en-US" sz="2200" b="1" dirty="0" err="1">
                <a:solidFill>
                  <a:schemeClr val="bg1"/>
                </a:solidFill>
              </a:rPr>
              <a:t>ponto</a:t>
            </a:r>
            <a:r>
              <a:rPr lang="en-US" sz="2200" b="1" dirty="0">
                <a:solidFill>
                  <a:schemeClr val="bg1"/>
                </a:solidFill>
              </a:rPr>
              <a:t> de vista do outro, </a:t>
            </a:r>
            <a:r>
              <a:rPr lang="en-US" sz="2200" b="1" dirty="0" err="1">
                <a:solidFill>
                  <a:schemeClr val="bg1"/>
                </a:solidFill>
              </a:rPr>
              <a:t>chegando</a:t>
            </a:r>
            <a:r>
              <a:rPr lang="en-US" sz="2200" b="1" dirty="0">
                <a:solidFill>
                  <a:schemeClr val="bg1"/>
                </a:solidFill>
              </a:rPr>
              <a:t> a um </a:t>
            </a:r>
            <a:r>
              <a:rPr lang="en-US" sz="2200" b="1" dirty="0" err="1">
                <a:solidFill>
                  <a:schemeClr val="bg1"/>
                </a:solidFill>
              </a:rPr>
              <a:t>entendimento</a:t>
            </a:r>
            <a:r>
              <a:rPr lang="en-US" sz="2200" b="1" dirty="0">
                <a:solidFill>
                  <a:schemeClr val="bg1"/>
                </a:solidFill>
              </a:rPr>
              <a:t> </a:t>
            </a:r>
            <a:r>
              <a:rPr lang="en-US" sz="2200" b="1" dirty="0" err="1">
                <a:solidFill>
                  <a:schemeClr val="bg1"/>
                </a:solidFill>
              </a:rPr>
              <a:t>em</a:t>
            </a:r>
            <a:r>
              <a:rPr lang="en-US" sz="2200" b="1" dirty="0">
                <a:solidFill>
                  <a:schemeClr val="bg1"/>
                </a:solidFill>
              </a:rPr>
              <a:t> </a:t>
            </a:r>
            <a:r>
              <a:rPr lang="en-US" sz="2200" b="1" dirty="0" err="1">
                <a:solidFill>
                  <a:schemeClr val="bg1"/>
                </a:solidFill>
              </a:rPr>
              <a:t>comum</a:t>
            </a:r>
            <a:r>
              <a:rPr lang="en-US" sz="2200" b="1" dirty="0">
                <a:solidFill>
                  <a:schemeClr val="bg1"/>
                </a:solidFill>
              </a:rPr>
              <a:t> (</a:t>
            </a:r>
            <a:r>
              <a:rPr lang="en-US" sz="2200" b="1" dirty="0" err="1">
                <a:solidFill>
                  <a:schemeClr val="bg1"/>
                </a:solidFill>
              </a:rPr>
              <a:t>cor</a:t>
            </a:r>
            <a:r>
              <a:rPr lang="en-US" sz="2200" b="1" dirty="0">
                <a:solidFill>
                  <a:schemeClr val="bg1"/>
                </a:solidFill>
              </a:rPr>
              <a:t> </a:t>
            </a:r>
            <a:r>
              <a:rPr lang="en-US" sz="2200" b="1" dirty="0" err="1">
                <a:solidFill>
                  <a:schemeClr val="bg1"/>
                </a:solidFill>
              </a:rPr>
              <a:t>roxa</a:t>
            </a:r>
            <a:r>
              <a:rPr lang="en-US" sz="2200" b="1" dirty="0">
                <a:solidFill>
                  <a:schemeClr val="bg1"/>
                </a:solidFill>
              </a:rPr>
              <a:t>).</a:t>
            </a:r>
            <a:endParaRPr lang="pt-BR" sz="2200" dirty="0">
              <a:solidFill>
                <a:schemeClr val="bg1"/>
              </a:solidFill>
            </a:endParaRPr>
          </a:p>
        </p:txBody>
      </p:sp>
    </p:spTree>
    <p:extLst>
      <p:ext uri="{BB962C8B-B14F-4D97-AF65-F5344CB8AC3E}">
        <p14:creationId xmlns:p14="http://schemas.microsoft.com/office/powerpoint/2010/main" val="350605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2938961" y="57042"/>
            <a:ext cx="9261797" cy="940905"/>
          </a:xfrm>
        </p:spPr>
        <p:txBody>
          <a:bodyPr>
            <a:noAutofit/>
          </a:bodyPr>
          <a:lstStyle/>
          <a:p>
            <a:r>
              <a:rPr lang="en-US" sz="6000" b="1" dirty="0">
                <a:solidFill>
                  <a:schemeClr val="bg1"/>
                </a:solidFill>
                <a:effectLst>
                  <a:outerShdw blurRad="38100" dist="38100" dir="2700000" algn="tl">
                    <a:srgbClr val="000000">
                      <a:alpha val="43137"/>
                    </a:srgbClr>
                  </a:outerShdw>
                </a:effectLst>
              </a:rPr>
              <a:t>Q</a:t>
            </a:r>
            <a:r>
              <a:rPr lang="en-US" sz="6000" b="1" dirty="0">
                <a:solidFill>
                  <a:srgbClr val="0066FF"/>
                </a:solidFill>
                <a:effectLst>
                  <a:outerShdw blurRad="38100" dist="38100" dir="2700000" algn="tl">
                    <a:srgbClr val="000000">
                      <a:alpha val="43137"/>
                    </a:srgbClr>
                  </a:outerShdw>
                </a:effectLst>
              </a:rPr>
              <a:t>U</a:t>
            </a:r>
            <a:r>
              <a:rPr lang="en-US" sz="6000" b="1" dirty="0">
                <a:solidFill>
                  <a:srgbClr val="FF0000"/>
                </a:solidFill>
                <a:effectLst>
                  <a:outerShdw blurRad="38100" dist="38100" dir="2700000" algn="tl">
                    <a:srgbClr val="000000">
                      <a:alpha val="43137"/>
                    </a:srgbClr>
                  </a:outerShdw>
                </a:effectLst>
              </a:rPr>
              <a:t>E</a:t>
            </a:r>
            <a:r>
              <a:rPr lang="en-US" sz="6000" b="1" dirty="0">
                <a:solidFill>
                  <a:schemeClr val="bg2">
                    <a:lumMod val="50000"/>
                  </a:schemeClr>
                </a:solidFill>
                <a:effectLst>
                  <a:outerShdw blurRad="38100" dist="38100" dir="2700000" algn="tl">
                    <a:srgbClr val="000000">
                      <a:alpha val="43137"/>
                    </a:srgbClr>
                  </a:outerShdw>
                </a:effectLst>
              </a:rPr>
              <a:t>S</a:t>
            </a:r>
            <a:r>
              <a:rPr lang="en-US" sz="6000" b="1" dirty="0">
                <a:solidFill>
                  <a:schemeClr val="accent2"/>
                </a:solidFill>
                <a:effectLst>
                  <a:outerShdw blurRad="38100" dist="38100" dir="2700000" algn="tl">
                    <a:srgbClr val="000000">
                      <a:alpha val="43137"/>
                    </a:srgbClr>
                  </a:outerShdw>
                </a:effectLst>
              </a:rPr>
              <a:t>T</a:t>
            </a:r>
            <a:r>
              <a:rPr lang="en-US" sz="6000" b="1" dirty="0">
                <a:solidFill>
                  <a:srgbClr val="F254F2"/>
                </a:solidFill>
                <a:effectLst>
                  <a:outerShdw blurRad="38100" dist="38100" dir="2700000" algn="tl">
                    <a:srgbClr val="000000">
                      <a:alpha val="43137"/>
                    </a:srgbClr>
                  </a:outerShdw>
                </a:effectLst>
              </a:rPr>
              <a:t>I</a:t>
            </a:r>
            <a:r>
              <a:rPr lang="en-US" sz="6000" b="1" dirty="0">
                <a:solidFill>
                  <a:srgbClr val="00B0F0"/>
                </a:solidFill>
                <a:effectLst>
                  <a:outerShdw blurRad="38100" dist="38100" dir="2700000" algn="tl">
                    <a:srgbClr val="000000">
                      <a:alpha val="43137"/>
                    </a:srgbClr>
                  </a:outerShdw>
                </a:effectLst>
              </a:rPr>
              <a:t>O</a:t>
            </a:r>
            <a:r>
              <a:rPr lang="en-US" sz="6000" b="1" dirty="0">
                <a:solidFill>
                  <a:srgbClr val="A365D1"/>
                </a:solidFill>
                <a:effectLst>
                  <a:outerShdw blurRad="38100" dist="38100" dir="2700000" algn="tl">
                    <a:srgbClr val="000000">
                      <a:alpha val="43137"/>
                    </a:srgbClr>
                  </a:outerShdw>
                </a:effectLst>
              </a:rPr>
              <a:t>N - </a:t>
            </a:r>
            <a:r>
              <a:rPr lang="en-US" sz="6000" b="1" dirty="0">
                <a:solidFill>
                  <a:srgbClr val="FF0000"/>
                </a:solidFill>
                <a:effectLst>
                  <a:outerShdw blurRad="38100" dist="38100" dir="2700000" algn="tl">
                    <a:srgbClr val="000000">
                      <a:alpha val="43137"/>
                    </a:srgbClr>
                  </a:outerShdw>
                </a:effectLst>
              </a:rPr>
              <a:t>E</a:t>
            </a:r>
            <a:r>
              <a:rPr lang="en-US" sz="6000" b="1" dirty="0">
                <a:solidFill>
                  <a:srgbClr val="72CC04"/>
                </a:solidFill>
                <a:effectLst>
                  <a:outerShdw blurRad="38100" dist="38100" dir="2700000" algn="tl">
                    <a:srgbClr val="000000">
                      <a:alpha val="43137"/>
                    </a:srgbClr>
                  </a:outerShdw>
                </a:effectLst>
              </a:rPr>
              <a:t>I</a:t>
            </a:r>
            <a:r>
              <a:rPr lang="en-US" sz="6000" b="1" dirty="0">
                <a:solidFill>
                  <a:schemeClr val="accent1">
                    <a:lumMod val="60000"/>
                    <a:lumOff val="40000"/>
                  </a:schemeClr>
                </a:solidFill>
                <a:effectLst>
                  <a:outerShdw blurRad="38100" dist="38100" dir="2700000" algn="tl">
                    <a:srgbClr val="000000">
                      <a:alpha val="43137"/>
                    </a:srgbClr>
                  </a:outerShdw>
                </a:effectLst>
              </a:rPr>
              <a:t>G</a:t>
            </a:r>
            <a:r>
              <a:rPr lang="en-US" sz="6000" b="1" dirty="0">
                <a:solidFill>
                  <a:srgbClr val="A365D1"/>
                </a:solidFill>
                <a:effectLst>
                  <a:outerShdw blurRad="38100" dist="38100" dir="2700000" algn="tl">
                    <a:srgbClr val="000000">
                      <a:alpha val="43137"/>
                    </a:srgbClr>
                  </a:outerShdw>
                </a:effectLst>
              </a:rPr>
              <a:t>H</a:t>
            </a:r>
            <a:r>
              <a:rPr lang="en-US" sz="6000" b="1" dirty="0">
                <a:solidFill>
                  <a:srgbClr val="53E618"/>
                </a:solidFill>
                <a:effectLst>
                  <a:outerShdw blurRad="38100" dist="38100" dir="2700000" algn="tl">
                    <a:srgbClr val="000000">
                      <a:alpha val="43137"/>
                    </a:srgbClr>
                  </a:outerShdw>
                </a:effectLst>
              </a:rPr>
              <a:t>T</a:t>
            </a:r>
            <a:endParaRPr lang="pt-BR" sz="6000" b="1" dirty="0">
              <a:solidFill>
                <a:srgbClr val="53E618"/>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pic>
        <p:nvPicPr>
          <p:cNvPr id="1028" name="Picture 4" descr="Black Panther (Helmet less) (1) - PNG by Captain-Kingsman16 on DeviantArt">
            <a:extLst>
              <a:ext uri="{FF2B5EF4-FFF2-40B4-BE49-F238E27FC236}">
                <a16:creationId xmlns:a16="http://schemas.microsoft.com/office/drawing/2014/main" id="{D5A8775D-E67F-4399-B90D-9B55AAF4D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1913" y="57042"/>
            <a:ext cx="2725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ço Reservado para Conteúdo 2">
            <a:extLst>
              <a:ext uri="{FF2B5EF4-FFF2-40B4-BE49-F238E27FC236}">
                <a16:creationId xmlns:a16="http://schemas.microsoft.com/office/drawing/2014/main" id="{8A133223-F59E-4E34-9530-E0A7FD17FB59}"/>
              </a:ext>
            </a:extLst>
          </p:cNvPr>
          <p:cNvSpPr>
            <a:spLocks noGrp="1"/>
          </p:cNvSpPr>
          <p:nvPr>
            <p:ph idx="1"/>
          </p:nvPr>
        </p:nvSpPr>
        <p:spPr>
          <a:xfrm>
            <a:off x="2531334" y="976331"/>
            <a:ext cx="9541396" cy="2001370"/>
          </a:xfrm>
          <a:solidFill>
            <a:schemeClr val="accent3"/>
          </a:solidFill>
        </p:spPr>
        <p:txBody>
          <a:bodyPr>
            <a:noAutofit/>
          </a:bodyPr>
          <a:lstStyle/>
          <a:p>
            <a:pPr algn="just">
              <a:spcBef>
                <a:spcPts val="0"/>
              </a:spcBef>
            </a:pPr>
            <a:r>
              <a:rPr lang="pt-BR" b="1" dirty="0">
                <a:solidFill>
                  <a:schemeClr val="tx1"/>
                </a:solidFill>
              </a:rPr>
              <a:t>Em relação ao trecho abaixo:</a:t>
            </a:r>
          </a:p>
          <a:p>
            <a:pPr algn="just">
              <a:spcBef>
                <a:spcPts val="0"/>
              </a:spcBef>
            </a:pPr>
            <a:r>
              <a:rPr lang="en-US" dirty="0">
                <a:solidFill>
                  <a:schemeClr val="tx1"/>
                </a:solidFill>
              </a:rPr>
              <a:t>Claire </a:t>
            </a:r>
            <a:r>
              <a:rPr lang="en-US" dirty="0" err="1">
                <a:solidFill>
                  <a:schemeClr val="tx1"/>
                </a:solidFill>
              </a:rPr>
              <a:t>Kramsch</a:t>
            </a:r>
            <a:r>
              <a:rPr lang="en-US" dirty="0">
                <a:solidFill>
                  <a:schemeClr val="tx1"/>
                </a:solidFill>
              </a:rPr>
              <a:t> (1993) […] L2 classroom as a site of </a:t>
            </a:r>
            <a:r>
              <a:rPr lang="en-US" b="1" dirty="0">
                <a:solidFill>
                  <a:schemeClr val="tx1"/>
                </a:solidFill>
              </a:rPr>
              <a:t>struggle</a:t>
            </a:r>
            <a:r>
              <a:rPr lang="en-US" dirty="0">
                <a:solidFill>
                  <a:schemeClr val="tx1"/>
                </a:solidFill>
              </a:rPr>
              <a:t> between the learners’ meanings and those of native speakers […] “from the </a:t>
            </a:r>
            <a:r>
              <a:rPr lang="en-US" b="1" dirty="0">
                <a:solidFill>
                  <a:schemeClr val="tx1"/>
                </a:solidFill>
              </a:rPr>
              <a:t>clash</a:t>
            </a:r>
            <a:r>
              <a:rPr lang="en-US" dirty="0">
                <a:solidFill>
                  <a:schemeClr val="tx1"/>
                </a:solidFill>
              </a:rPr>
              <a:t> between the familiar meanings of the native culture and the </a:t>
            </a:r>
            <a:r>
              <a:rPr lang="en-US" b="1" dirty="0">
                <a:solidFill>
                  <a:schemeClr val="tx1"/>
                </a:solidFill>
              </a:rPr>
              <a:t>unexpected meanings </a:t>
            </a:r>
            <a:r>
              <a:rPr lang="en-US" dirty="0">
                <a:solidFill>
                  <a:schemeClr val="tx1"/>
                </a:solidFill>
              </a:rPr>
              <a:t>of the target culture, meanings that were taken for granted are suddenly </a:t>
            </a:r>
            <a:r>
              <a:rPr lang="en-US" b="1" dirty="0">
                <a:solidFill>
                  <a:schemeClr val="tx1"/>
                </a:solidFill>
              </a:rPr>
              <a:t>questioned, challenged, problematized</a:t>
            </a:r>
            <a:r>
              <a:rPr lang="en-US" dirty="0">
                <a:solidFill>
                  <a:schemeClr val="tx1"/>
                </a:solidFill>
              </a:rPr>
              <a:t>” (p. 238)</a:t>
            </a:r>
          </a:p>
          <a:p>
            <a:pPr algn="just">
              <a:spcBef>
                <a:spcPts val="0"/>
              </a:spcBef>
            </a:pPr>
            <a:r>
              <a:rPr lang="en-US" dirty="0">
                <a:solidFill>
                  <a:schemeClr val="tx1"/>
                </a:solidFill>
              </a:rPr>
              <a:t>Marque a </a:t>
            </a:r>
            <a:r>
              <a:rPr lang="en-US" dirty="0" err="1">
                <a:solidFill>
                  <a:schemeClr val="tx1"/>
                </a:solidFill>
              </a:rPr>
              <a:t>opção</a:t>
            </a:r>
            <a:r>
              <a:rPr lang="en-US" dirty="0">
                <a:solidFill>
                  <a:schemeClr val="tx1"/>
                </a:solidFill>
              </a:rPr>
              <a:t> </a:t>
            </a:r>
            <a:r>
              <a:rPr lang="en-US" dirty="0" err="1">
                <a:solidFill>
                  <a:schemeClr val="tx1"/>
                </a:solidFill>
              </a:rPr>
              <a:t>mais</a:t>
            </a:r>
            <a:r>
              <a:rPr lang="en-US" dirty="0">
                <a:solidFill>
                  <a:schemeClr val="tx1"/>
                </a:solidFill>
              </a:rPr>
              <a:t> </a:t>
            </a:r>
            <a:r>
              <a:rPr lang="en-US" dirty="0" err="1">
                <a:solidFill>
                  <a:schemeClr val="tx1"/>
                </a:solidFill>
              </a:rPr>
              <a:t>adequada</a:t>
            </a:r>
            <a:r>
              <a:rPr lang="en-US" dirty="0">
                <a:solidFill>
                  <a:schemeClr val="tx1"/>
                </a:solidFill>
              </a:rPr>
              <a:t> de </a:t>
            </a:r>
            <a:r>
              <a:rPr lang="en-US" dirty="0" err="1">
                <a:solidFill>
                  <a:schemeClr val="tx1"/>
                </a:solidFill>
              </a:rPr>
              <a:t>acordo</a:t>
            </a:r>
            <a:r>
              <a:rPr lang="en-US" dirty="0">
                <a:solidFill>
                  <a:schemeClr val="tx1"/>
                </a:solidFill>
              </a:rPr>
              <a:t> com a </a:t>
            </a:r>
            <a:r>
              <a:rPr lang="en-US" dirty="0" err="1">
                <a:solidFill>
                  <a:schemeClr val="tx1"/>
                </a:solidFill>
              </a:rPr>
              <a:t>explicação</a:t>
            </a:r>
            <a:r>
              <a:rPr lang="en-US" dirty="0">
                <a:solidFill>
                  <a:schemeClr val="tx1"/>
                </a:solidFill>
              </a:rPr>
              <a:t> </a:t>
            </a:r>
            <a:r>
              <a:rPr lang="en-US" dirty="0" err="1">
                <a:solidFill>
                  <a:schemeClr val="tx1"/>
                </a:solidFill>
              </a:rPr>
              <a:t>abaixo</a:t>
            </a:r>
            <a:r>
              <a:rPr lang="en-US" dirty="0">
                <a:solidFill>
                  <a:schemeClr val="tx1"/>
                </a:solidFill>
              </a:rPr>
              <a:t>.</a:t>
            </a:r>
          </a:p>
        </p:txBody>
      </p:sp>
      <p:pic>
        <p:nvPicPr>
          <p:cNvPr id="2" name="Picture 2">
            <a:extLst>
              <a:ext uri="{FF2B5EF4-FFF2-40B4-BE49-F238E27FC236}">
                <a16:creationId xmlns:a16="http://schemas.microsoft.com/office/drawing/2014/main" id="{F377E5BA-1772-4E0E-82F5-EB451CE02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242" y="976330"/>
            <a:ext cx="2247824" cy="2001371"/>
          </a:xfrm>
          <a:prstGeom prst="rect">
            <a:avLst/>
          </a:prstGeom>
          <a:noFill/>
          <a:extLst>
            <a:ext uri="{909E8E84-426E-40DD-AFC4-6F175D3DCCD1}">
              <a14:hiddenFill xmlns:a14="http://schemas.microsoft.com/office/drawing/2010/main">
                <a:solidFill>
                  <a:srgbClr val="FFFFFF"/>
                </a:solidFill>
              </a14:hiddenFill>
            </a:ext>
          </a:extLst>
        </p:spPr>
      </p:pic>
      <p:sp>
        <p:nvSpPr>
          <p:cNvPr id="28" name="Retângulo 27">
            <a:extLst>
              <a:ext uri="{FF2B5EF4-FFF2-40B4-BE49-F238E27FC236}">
                <a16:creationId xmlns:a16="http://schemas.microsoft.com/office/drawing/2014/main" id="{A8E807BE-6DD9-4A30-A866-A6C01E59FAD5}"/>
              </a:ext>
            </a:extLst>
          </p:cNvPr>
          <p:cNvSpPr/>
          <p:nvPr/>
        </p:nvSpPr>
        <p:spPr>
          <a:xfrm>
            <a:off x="275416" y="3072479"/>
            <a:ext cx="11752628" cy="1215426"/>
          </a:xfrm>
          <a:prstGeom prst="rect">
            <a:avLst/>
          </a:prstGeom>
          <a:solidFill>
            <a:schemeClr val="accent3"/>
          </a:solidFill>
        </p:spPr>
        <p:txBody>
          <a:bodyPr vert="horz" lIns="91440" tIns="45720" rIns="91440" bIns="45720" rtlCol="0">
            <a:noAutofit/>
          </a:bodyPr>
          <a:lstStyle/>
          <a:p>
            <a:pPr marL="342900" indent="-342900" algn="just">
              <a:buClr>
                <a:schemeClr val="accent1"/>
              </a:buClr>
              <a:buFont typeface="Wingdings 3" charset="2"/>
              <a:buChar char=""/>
            </a:pPr>
            <a:r>
              <a:rPr lang="en-US" b="1" dirty="0" err="1">
                <a:solidFill>
                  <a:schemeClr val="tx1"/>
                </a:solidFill>
              </a:rPr>
              <a:t>Numa</a:t>
            </a:r>
            <a:r>
              <a:rPr lang="en-US" b="1" dirty="0">
                <a:solidFill>
                  <a:schemeClr val="tx1"/>
                </a:solidFill>
              </a:rPr>
              <a:t> </a:t>
            </a:r>
            <a:r>
              <a:rPr lang="en-US" b="1" dirty="0" err="1">
                <a:solidFill>
                  <a:schemeClr val="tx1"/>
                </a:solidFill>
              </a:rPr>
              <a:t>sala</a:t>
            </a:r>
            <a:r>
              <a:rPr lang="en-US" b="1" dirty="0">
                <a:solidFill>
                  <a:schemeClr val="tx1"/>
                </a:solidFill>
              </a:rPr>
              <a:t> com </a:t>
            </a:r>
            <a:r>
              <a:rPr lang="en-US" b="1" dirty="0" err="1">
                <a:solidFill>
                  <a:schemeClr val="tx1"/>
                </a:solidFill>
              </a:rPr>
              <a:t>brasileiros</a:t>
            </a:r>
            <a:r>
              <a:rPr lang="en-US" b="1" dirty="0">
                <a:solidFill>
                  <a:schemeClr val="tx1"/>
                </a:solidFill>
              </a:rPr>
              <a:t> e </a:t>
            </a:r>
            <a:r>
              <a:rPr lang="en-US" b="1" dirty="0" err="1">
                <a:solidFill>
                  <a:schemeClr val="tx1"/>
                </a:solidFill>
              </a:rPr>
              <a:t>estrangeiros</a:t>
            </a:r>
            <a:r>
              <a:rPr lang="en-US" b="1" dirty="0">
                <a:solidFill>
                  <a:schemeClr val="tx1"/>
                </a:solidFill>
              </a:rPr>
              <a:t> </a:t>
            </a:r>
            <a:r>
              <a:rPr lang="en-US" b="1" dirty="0" err="1">
                <a:solidFill>
                  <a:schemeClr val="tx1"/>
                </a:solidFill>
              </a:rPr>
              <a:t>os</a:t>
            </a:r>
            <a:r>
              <a:rPr lang="en-US" b="1" dirty="0">
                <a:solidFill>
                  <a:schemeClr val="tx1"/>
                </a:solidFill>
              </a:rPr>
              <a:t> </a:t>
            </a:r>
            <a:r>
              <a:rPr lang="en-US" b="1" dirty="0" err="1">
                <a:solidFill>
                  <a:schemeClr val="tx1"/>
                </a:solidFill>
              </a:rPr>
              <a:t>primeiros</a:t>
            </a:r>
            <a:r>
              <a:rPr lang="en-US" b="1" dirty="0">
                <a:solidFill>
                  <a:schemeClr val="tx1"/>
                </a:solidFill>
              </a:rPr>
              <a:t> </a:t>
            </a:r>
            <a:r>
              <a:rPr lang="en-US" b="1" dirty="0" err="1">
                <a:solidFill>
                  <a:schemeClr val="tx1"/>
                </a:solidFill>
              </a:rPr>
              <a:t>poderiam</a:t>
            </a:r>
            <a:r>
              <a:rPr lang="en-US" b="1" dirty="0">
                <a:solidFill>
                  <a:schemeClr val="tx1"/>
                </a:solidFill>
              </a:rPr>
              <a:t> achar </a:t>
            </a:r>
            <a:r>
              <a:rPr lang="en-US" b="1" dirty="0" err="1">
                <a:solidFill>
                  <a:schemeClr val="tx1"/>
                </a:solidFill>
              </a:rPr>
              <a:t>graça</a:t>
            </a:r>
            <a:r>
              <a:rPr lang="en-US" b="1" dirty="0">
                <a:solidFill>
                  <a:schemeClr val="tx1"/>
                </a:solidFill>
              </a:rPr>
              <a:t> do meme, mas </a:t>
            </a:r>
            <a:r>
              <a:rPr lang="en-US" b="1" dirty="0" err="1">
                <a:solidFill>
                  <a:schemeClr val="tx1"/>
                </a:solidFill>
              </a:rPr>
              <a:t>estrangeiros</a:t>
            </a:r>
            <a:r>
              <a:rPr lang="en-US" b="1" dirty="0">
                <a:solidFill>
                  <a:schemeClr val="tx1"/>
                </a:solidFill>
              </a:rPr>
              <a:t> </a:t>
            </a:r>
            <a:r>
              <a:rPr lang="en-US" b="1" dirty="0" err="1">
                <a:solidFill>
                  <a:schemeClr val="tx1"/>
                </a:solidFill>
              </a:rPr>
              <a:t>poderiam</a:t>
            </a:r>
            <a:r>
              <a:rPr lang="en-US" b="1" dirty="0">
                <a:solidFill>
                  <a:schemeClr val="tx1"/>
                </a:solidFill>
              </a:rPr>
              <a:t> achar </a:t>
            </a:r>
            <a:r>
              <a:rPr lang="en-US" b="1" dirty="0" err="1">
                <a:solidFill>
                  <a:schemeClr val="tx1"/>
                </a:solidFill>
              </a:rPr>
              <a:t>estranho</a:t>
            </a:r>
            <a:r>
              <a:rPr lang="en-US" b="1" dirty="0">
                <a:solidFill>
                  <a:schemeClr val="tx1"/>
                </a:solidFill>
              </a:rPr>
              <a:t> que </a:t>
            </a:r>
            <a:r>
              <a:rPr lang="en-US" b="1" dirty="0" err="1">
                <a:solidFill>
                  <a:schemeClr val="tx1"/>
                </a:solidFill>
              </a:rPr>
              <a:t>alguém</a:t>
            </a:r>
            <a:r>
              <a:rPr lang="en-US" b="1" dirty="0">
                <a:solidFill>
                  <a:schemeClr val="tx1"/>
                </a:solidFill>
              </a:rPr>
              <a:t> </a:t>
            </a:r>
            <a:r>
              <a:rPr lang="en-US" b="1" dirty="0" err="1">
                <a:solidFill>
                  <a:schemeClr val="tx1"/>
                </a:solidFill>
              </a:rPr>
              <a:t>fizesse</a:t>
            </a:r>
            <a:r>
              <a:rPr lang="en-US" b="1" dirty="0">
                <a:solidFill>
                  <a:schemeClr val="tx1"/>
                </a:solidFill>
              </a:rPr>
              <a:t> </a:t>
            </a:r>
            <a:r>
              <a:rPr lang="en-US" b="1" dirty="0" err="1">
                <a:solidFill>
                  <a:schemeClr val="tx1"/>
                </a:solidFill>
              </a:rPr>
              <a:t>piada</a:t>
            </a:r>
            <a:r>
              <a:rPr lang="en-US" b="1" dirty="0">
                <a:solidFill>
                  <a:schemeClr val="tx1"/>
                </a:solidFill>
              </a:rPr>
              <a:t> de </a:t>
            </a:r>
            <a:r>
              <a:rPr lang="en-US" b="1" dirty="0" err="1">
                <a:solidFill>
                  <a:schemeClr val="tx1"/>
                </a:solidFill>
              </a:rPr>
              <a:t>uma</a:t>
            </a:r>
            <a:r>
              <a:rPr lang="en-US" b="1" dirty="0">
                <a:solidFill>
                  <a:schemeClr val="tx1"/>
                </a:solidFill>
              </a:rPr>
              <a:t> </a:t>
            </a:r>
            <a:r>
              <a:rPr lang="en-US" b="1" dirty="0" err="1">
                <a:solidFill>
                  <a:schemeClr val="tx1"/>
                </a:solidFill>
              </a:rPr>
              <a:t>cena</a:t>
            </a:r>
            <a:r>
              <a:rPr lang="en-US" b="1" dirty="0">
                <a:solidFill>
                  <a:schemeClr val="tx1"/>
                </a:solidFill>
              </a:rPr>
              <a:t> de </a:t>
            </a:r>
            <a:r>
              <a:rPr lang="en-US" b="1" dirty="0" err="1">
                <a:solidFill>
                  <a:schemeClr val="tx1"/>
                </a:solidFill>
              </a:rPr>
              <a:t>violência</a:t>
            </a:r>
            <a:r>
              <a:rPr lang="en-US" b="1" dirty="0">
                <a:solidFill>
                  <a:schemeClr val="tx1"/>
                </a:solidFill>
              </a:rPr>
              <a:t> (</a:t>
            </a:r>
            <a:r>
              <a:rPr lang="en-US" b="1" dirty="0" err="1">
                <a:solidFill>
                  <a:schemeClr val="tx1"/>
                </a:solidFill>
              </a:rPr>
              <a:t>após</a:t>
            </a:r>
            <a:r>
              <a:rPr lang="en-US" b="1" dirty="0">
                <a:solidFill>
                  <a:schemeClr val="tx1"/>
                </a:solidFill>
              </a:rPr>
              <a:t> </a:t>
            </a:r>
            <a:r>
              <a:rPr lang="en-US" b="1" dirty="0" err="1">
                <a:solidFill>
                  <a:schemeClr val="tx1"/>
                </a:solidFill>
              </a:rPr>
              <a:t>ver</a:t>
            </a:r>
            <a:r>
              <a:rPr lang="en-US" b="1" dirty="0">
                <a:solidFill>
                  <a:schemeClr val="tx1"/>
                </a:solidFill>
              </a:rPr>
              <a:t> o </a:t>
            </a:r>
            <a:r>
              <a:rPr lang="en-US" b="1" dirty="0" err="1">
                <a:solidFill>
                  <a:schemeClr val="tx1"/>
                </a:solidFill>
              </a:rPr>
              <a:t>vídeo</a:t>
            </a:r>
            <a:r>
              <a:rPr lang="en-US" b="1" dirty="0">
                <a:solidFill>
                  <a:schemeClr val="tx1"/>
                </a:solidFill>
              </a:rPr>
              <a:t> </a:t>
            </a:r>
            <a:r>
              <a:rPr lang="en-US" b="1" dirty="0" err="1">
                <a:solidFill>
                  <a:schemeClr val="tx1"/>
                </a:solidFill>
              </a:rPr>
              <a:t>também</a:t>
            </a:r>
            <a:r>
              <a:rPr lang="en-US" b="1" dirty="0">
                <a:solidFill>
                  <a:schemeClr val="tx1"/>
                </a:solidFill>
              </a:rPr>
              <a:t>). Qual </a:t>
            </a:r>
            <a:r>
              <a:rPr lang="en-US" b="1" dirty="0" err="1">
                <a:solidFill>
                  <a:schemeClr val="tx1"/>
                </a:solidFill>
              </a:rPr>
              <a:t>seria</a:t>
            </a:r>
            <a:r>
              <a:rPr lang="en-US" b="1" dirty="0">
                <a:solidFill>
                  <a:schemeClr val="tx1"/>
                </a:solidFill>
              </a:rPr>
              <a:t> a </a:t>
            </a:r>
            <a:r>
              <a:rPr lang="en-US" b="1" dirty="0" err="1">
                <a:solidFill>
                  <a:schemeClr val="tx1"/>
                </a:solidFill>
              </a:rPr>
              <a:t>postura</a:t>
            </a:r>
            <a:r>
              <a:rPr lang="en-US" b="1" dirty="0">
                <a:solidFill>
                  <a:schemeClr val="tx1"/>
                </a:solidFill>
              </a:rPr>
              <a:t> ideal do professor </a:t>
            </a:r>
            <a:r>
              <a:rPr lang="en-US" b="1" dirty="0" err="1">
                <a:solidFill>
                  <a:schemeClr val="tx1"/>
                </a:solidFill>
              </a:rPr>
              <a:t>segundo</a:t>
            </a:r>
            <a:r>
              <a:rPr lang="en-US" b="1" dirty="0">
                <a:solidFill>
                  <a:schemeClr val="tx1"/>
                </a:solidFill>
              </a:rPr>
              <a:t> a </a:t>
            </a:r>
            <a:r>
              <a:rPr lang="en-US" b="1" dirty="0" err="1">
                <a:solidFill>
                  <a:schemeClr val="tx1"/>
                </a:solidFill>
              </a:rPr>
              <a:t>macroestratégia</a:t>
            </a:r>
            <a:r>
              <a:rPr lang="en-US" b="1" dirty="0">
                <a:solidFill>
                  <a:schemeClr val="tx1"/>
                </a:solidFill>
              </a:rPr>
              <a:t> “</a:t>
            </a:r>
            <a:r>
              <a:rPr lang="en-US" b="1" dirty="0" err="1"/>
              <a:t>aumento</a:t>
            </a:r>
            <a:r>
              <a:rPr lang="en-US" b="1" dirty="0"/>
              <a:t> de </a:t>
            </a:r>
            <a:r>
              <a:rPr lang="en-US" b="1" dirty="0" err="1"/>
              <a:t>consciência</a:t>
            </a:r>
            <a:r>
              <a:rPr lang="en-US" b="1" dirty="0"/>
              <a:t> cultural”:</a:t>
            </a:r>
            <a:endParaRPr lang="pt-BR" b="1" dirty="0">
              <a:solidFill>
                <a:schemeClr val="tx1"/>
              </a:solidFill>
            </a:endParaRPr>
          </a:p>
        </p:txBody>
      </p:sp>
      <p:sp>
        <p:nvSpPr>
          <p:cNvPr id="29" name="Retângulo 28">
            <a:extLst>
              <a:ext uri="{FF2B5EF4-FFF2-40B4-BE49-F238E27FC236}">
                <a16:creationId xmlns:a16="http://schemas.microsoft.com/office/drawing/2014/main" id="{9B1F5891-D3F1-44A2-B77D-A48490E57D6A}"/>
              </a:ext>
            </a:extLst>
          </p:cNvPr>
          <p:cNvSpPr/>
          <p:nvPr/>
        </p:nvSpPr>
        <p:spPr>
          <a:xfrm>
            <a:off x="275416" y="4430106"/>
            <a:ext cx="11752628" cy="9828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Opção</a:t>
            </a:r>
            <a:r>
              <a:rPr lang="en-US" sz="2000" b="1" dirty="0">
                <a:solidFill>
                  <a:schemeClr val="bg1"/>
                </a:solidFill>
              </a:rPr>
              <a:t> A: O professor </a:t>
            </a:r>
            <a:r>
              <a:rPr lang="en-US" sz="2000" b="1" dirty="0" err="1">
                <a:solidFill>
                  <a:schemeClr val="bg1"/>
                </a:solidFill>
              </a:rPr>
              <a:t>comenta</a:t>
            </a:r>
            <a:r>
              <a:rPr lang="en-US" sz="2000" b="1" dirty="0">
                <a:solidFill>
                  <a:schemeClr val="bg1"/>
                </a:solidFill>
              </a:rPr>
              <a:t> que </a:t>
            </a:r>
            <a:r>
              <a:rPr lang="en-US" sz="2000" b="1" dirty="0" err="1">
                <a:solidFill>
                  <a:schemeClr val="bg1"/>
                </a:solidFill>
              </a:rPr>
              <a:t>uma</a:t>
            </a:r>
            <a:r>
              <a:rPr lang="en-US" sz="2000" b="1" dirty="0">
                <a:solidFill>
                  <a:schemeClr val="bg1"/>
                </a:solidFill>
              </a:rPr>
              <a:t> </a:t>
            </a:r>
            <a:r>
              <a:rPr lang="en-US" sz="2000" b="1" dirty="0" err="1">
                <a:solidFill>
                  <a:schemeClr val="bg1"/>
                </a:solidFill>
              </a:rPr>
              <a:t>situação</a:t>
            </a:r>
            <a:r>
              <a:rPr lang="en-US" sz="2000" b="1" dirty="0">
                <a:solidFill>
                  <a:schemeClr val="bg1"/>
                </a:solidFill>
              </a:rPr>
              <a:t> </a:t>
            </a:r>
            <a:r>
              <a:rPr lang="en-US" sz="2000" b="1" dirty="0" err="1">
                <a:solidFill>
                  <a:schemeClr val="bg1"/>
                </a:solidFill>
              </a:rPr>
              <a:t>desta</a:t>
            </a:r>
            <a:r>
              <a:rPr lang="en-US" sz="2000" b="1" dirty="0">
                <a:solidFill>
                  <a:schemeClr val="bg1"/>
                </a:solidFill>
              </a:rPr>
              <a:t> </a:t>
            </a:r>
            <a:r>
              <a:rPr lang="en-US" sz="2000" b="1" dirty="0" err="1">
                <a:solidFill>
                  <a:schemeClr val="bg1"/>
                </a:solidFill>
              </a:rPr>
              <a:t>seria</a:t>
            </a:r>
            <a:r>
              <a:rPr lang="en-US" sz="2000" b="1" dirty="0">
                <a:solidFill>
                  <a:schemeClr val="bg1"/>
                </a:solidFill>
              </a:rPr>
              <a:t> </a:t>
            </a:r>
            <a:r>
              <a:rPr lang="en-US" sz="2000" b="1" dirty="0" err="1">
                <a:solidFill>
                  <a:schemeClr val="bg1"/>
                </a:solidFill>
              </a:rPr>
              <a:t>absurda</a:t>
            </a:r>
            <a:r>
              <a:rPr lang="en-US" sz="2000" b="1" dirty="0">
                <a:solidFill>
                  <a:schemeClr val="bg1"/>
                </a:solidFill>
              </a:rPr>
              <a:t> </a:t>
            </a:r>
            <a:r>
              <a:rPr lang="en-US" sz="2000" b="1" dirty="0" err="1">
                <a:solidFill>
                  <a:schemeClr val="bg1"/>
                </a:solidFill>
              </a:rPr>
              <a:t>nos</a:t>
            </a:r>
            <a:r>
              <a:rPr lang="en-US" sz="2000" b="1" dirty="0">
                <a:solidFill>
                  <a:schemeClr val="bg1"/>
                </a:solidFill>
              </a:rPr>
              <a:t> </a:t>
            </a:r>
            <a:r>
              <a:rPr lang="en-US" sz="2000" b="1" dirty="0" err="1">
                <a:solidFill>
                  <a:schemeClr val="bg1"/>
                </a:solidFill>
              </a:rPr>
              <a:t>Estados</a:t>
            </a:r>
            <a:r>
              <a:rPr lang="en-US" sz="2000" b="1" dirty="0">
                <a:solidFill>
                  <a:schemeClr val="bg1"/>
                </a:solidFill>
              </a:rPr>
              <a:t> Unidos e que </a:t>
            </a:r>
            <a:r>
              <a:rPr lang="en-US" sz="2000" b="1" dirty="0" err="1">
                <a:solidFill>
                  <a:schemeClr val="bg1"/>
                </a:solidFill>
              </a:rPr>
              <a:t>brasileiro</a:t>
            </a:r>
            <a:r>
              <a:rPr lang="en-US" sz="2000" b="1" dirty="0">
                <a:solidFill>
                  <a:schemeClr val="bg1"/>
                </a:solidFill>
              </a:rPr>
              <a:t> é </a:t>
            </a:r>
            <a:r>
              <a:rPr lang="en-US" sz="2000" b="1" dirty="0" err="1">
                <a:solidFill>
                  <a:schemeClr val="bg1"/>
                </a:solidFill>
              </a:rPr>
              <a:t>assim</a:t>
            </a:r>
            <a:r>
              <a:rPr lang="en-US" sz="2000" b="1" dirty="0">
                <a:solidFill>
                  <a:schemeClr val="bg1"/>
                </a:solidFill>
              </a:rPr>
              <a:t> </a:t>
            </a:r>
            <a:r>
              <a:rPr lang="en-US" sz="2000" b="1" dirty="0" err="1">
                <a:solidFill>
                  <a:schemeClr val="bg1"/>
                </a:solidFill>
              </a:rPr>
              <a:t>mesmo</a:t>
            </a:r>
            <a:r>
              <a:rPr lang="en-US" sz="2000" b="1" dirty="0">
                <a:solidFill>
                  <a:schemeClr val="bg1"/>
                </a:solidFill>
              </a:rPr>
              <a:t> – </a:t>
            </a:r>
            <a:r>
              <a:rPr lang="en-US" sz="2000" b="1" dirty="0" err="1">
                <a:solidFill>
                  <a:schemeClr val="bg1"/>
                </a:solidFill>
              </a:rPr>
              <a:t>adora</a:t>
            </a:r>
            <a:r>
              <a:rPr lang="en-US" sz="2000" b="1" dirty="0">
                <a:solidFill>
                  <a:schemeClr val="bg1"/>
                </a:solidFill>
              </a:rPr>
              <a:t> </a:t>
            </a:r>
            <a:r>
              <a:rPr lang="en-US" sz="2000" b="1" dirty="0" err="1">
                <a:solidFill>
                  <a:schemeClr val="bg1"/>
                </a:solidFill>
              </a:rPr>
              <a:t>rir</a:t>
            </a:r>
            <a:r>
              <a:rPr lang="en-US" sz="2000" b="1" dirty="0">
                <a:solidFill>
                  <a:schemeClr val="bg1"/>
                </a:solidFill>
              </a:rPr>
              <a:t> de </a:t>
            </a:r>
            <a:r>
              <a:rPr lang="en-US" sz="2000" b="1" dirty="0" err="1">
                <a:solidFill>
                  <a:schemeClr val="bg1"/>
                </a:solidFill>
              </a:rPr>
              <a:t>tudo</a:t>
            </a:r>
            <a:r>
              <a:rPr lang="en-US" sz="2000" b="1" dirty="0">
                <a:solidFill>
                  <a:schemeClr val="bg1"/>
                </a:solidFill>
              </a:rPr>
              <a:t> (</a:t>
            </a:r>
            <a:r>
              <a:rPr lang="en-US" sz="2000" b="1" dirty="0" err="1">
                <a:solidFill>
                  <a:schemeClr val="bg1"/>
                </a:solidFill>
              </a:rPr>
              <a:t>tendo</a:t>
            </a:r>
            <a:r>
              <a:rPr lang="en-US" sz="2000" b="1" dirty="0">
                <a:solidFill>
                  <a:schemeClr val="bg1"/>
                </a:solidFill>
              </a:rPr>
              <a:t> </a:t>
            </a:r>
            <a:r>
              <a:rPr lang="en-US" sz="2000" b="1" dirty="0" err="1">
                <a:solidFill>
                  <a:schemeClr val="bg1"/>
                </a:solidFill>
              </a:rPr>
              <a:t>como</a:t>
            </a:r>
            <a:r>
              <a:rPr lang="en-US" sz="2000" b="1" dirty="0">
                <a:solidFill>
                  <a:schemeClr val="bg1"/>
                </a:solidFill>
              </a:rPr>
              <a:t> </a:t>
            </a:r>
            <a:r>
              <a:rPr lang="en-US" sz="2000" b="1" dirty="0" err="1">
                <a:solidFill>
                  <a:schemeClr val="bg1"/>
                </a:solidFill>
              </a:rPr>
              <a:t>apoiadores</a:t>
            </a:r>
            <a:r>
              <a:rPr lang="en-US" sz="2000" b="1" dirty="0">
                <a:solidFill>
                  <a:schemeClr val="bg1"/>
                </a:solidFill>
              </a:rPr>
              <a:t> </a:t>
            </a:r>
            <a:r>
              <a:rPr lang="en-US" sz="2000" b="1" dirty="0" err="1">
                <a:solidFill>
                  <a:schemeClr val="bg1"/>
                </a:solidFill>
              </a:rPr>
              <a:t>alunos</a:t>
            </a:r>
            <a:r>
              <a:rPr lang="en-US" sz="2000" b="1" dirty="0">
                <a:solidFill>
                  <a:schemeClr val="bg1"/>
                </a:solidFill>
              </a:rPr>
              <a:t> </a:t>
            </a:r>
            <a:r>
              <a:rPr lang="en-US" sz="2000" b="1" dirty="0" err="1">
                <a:solidFill>
                  <a:schemeClr val="bg1"/>
                </a:solidFill>
              </a:rPr>
              <a:t>estrangeiros</a:t>
            </a:r>
            <a:r>
              <a:rPr lang="en-US" sz="2000" b="1" dirty="0">
                <a:solidFill>
                  <a:schemeClr val="bg1"/>
                </a:solidFill>
              </a:rPr>
              <a:t>).</a:t>
            </a:r>
            <a:endParaRPr lang="pt-BR" sz="2000" dirty="0">
              <a:solidFill>
                <a:schemeClr val="bg1"/>
              </a:solidFill>
            </a:endParaRPr>
          </a:p>
        </p:txBody>
      </p:sp>
      <p:sp>
        <p:nvSpPr>
          <p:cNvPr id="30" name="Retângulo 29">
            <a:extLst>
              <a:ext uri="{FF2B5EF4-FFF2-40B4-BE49-F238E27FC236}">
                <a16:creationId xmlns:a16="http://schemas.microsoft.com/office/drawing/2014/main" id="{2BC11595-A7D3-4290-BAF5-4C5AEB360322}"/>
              </a:ext>
            </a:extLst>
          </p:cNvPr>
          <p:cNvSpPr/>
          <p:nvPr/>
        </p:nvSpPr>
        <p:spPr>
          <a:xfrm>
            <a:off x="275416" y="5563271"/>
            <a:ext cx="11752628" cy="89966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Opção</a:t>
            </a:r>
            <a:r>
              <a:rPr lang="en-US" sz="2000" b="1" dirty="0">
                <a:solidFill>
                  <a:schemeClr val="bg1"/>
                </a:solidFill>
              </a:rPr>
              <a:t> B: O professor </a:t>
            </a:r>
            <a:r>
              <a:rPr lang="en-US" sz="2000" b="1" dirty="0" err="1">
                <a:solidFill>
                  <a:schemeClr val="bg1"/>
                </a:solidFill>
              </a:rPr>
              <a:t>pede</a:t>
            </a:r>
            <a:r>
              <a:rPr lang="en-US" sz="2000" b="1" dirty="0">
                <a:solidFill>
                  <a:schemeClr val="bg1"/>
                </a:solidFill>
              </a:rPr>
              <a:t> para que </a:t>
            </a:r>
            <a:r>
              <a:rPr lang="en-US" sz="2000" b="1" dirty="0" err="1">
                <a:solidFill>
                  <a:schemeClr val="bg1"/>
                </a:solidFill>
              </a:rPr>
              <a:t>os</a:t>
            </a:r>
            <a:r>
              <a:rPr lang="en-US" sz="2000" b="1" dirty="0">
                <a:solidFill>
                  <a:schemeClr val="bg1"/>
                </a:solidFill>
              </a:rPr>
              <a:t> </a:t>
            </a:r>
            <a:r>
              <a:rPr lang="en-US" sz="2000" b="1" dirty="0" err="1">
                <a:solidFill>
                  <a:schemeClr val="bg1"/>
                </a:solidFill>
              </a:rPr>
              <a:t>brasileiros</a:t>
            </a:r>
            <a:r>
              <a:rPr lang="en-US" sz="2000" b="1" dirty="0">
                <a:solidFill>
                  <a:schemeClr val="bg1"/>
                </a:solidFill>
              </a:rPr>
              <a:t> </a:t>
            </a:r>
            <a:r>
              <a:rPr lang="en-US" sz="2000" b="1" dirty="0" err="1">
                <a:solidFill>
                  <a:schemeClr val="bg1"/>
                </a:solidFill>
              </a:rPr>
              <a:t>pesquisem</a:t>
            </a:r>
            <a:r>
              <a:rPr lang="en-US" sz="2000" b="1" dirty="0">
                <a:solidFill>
                  <a:schemeClr val="bg1"/>
                </a:solidFill>
              </a:rPr>
              <a:t> </a:t>
            </a:r>
            <a:r>
              <a:rPr lang="en-US" sz="2000" b="1" dirty="0" err="1">
                <a:solidFill>
                  <a:schemeClr val="bg1"/>
                </a:solidFill>
              </a:rPr>
              <a:t>sobre</a:t>
            </a:r>
            <a:r>
              <a:rPr lang="en-US" sz="2000" b="1" dirty="0">
                <a:solidFill>
                  <a:schemeClr val="bg1"/>
                </a:solidFill>
              </a:rPr>
              <a:t> o </a:t>
            </a:r>
            <a:r>
              <a:rPr lang="en-US" sz="2000" b="1" dirty="0" err="1">
                <a:solidFill>
                  <a:schemeClr val="bg1"/>
                </a:solidFill>
              </a:rPr>
              <a:t>vídeo</a:t>
            </a:r>
            <a:r>
              <a:rPr lang="en-US" sz="2000" b="1" dirty="0">
                <a:solidFill>
                  <a:schemeClr val="bg1"/>
                </a:solidFill>
              </a:rPr>
              <a:t> (as </a:t>
            </a:r>
            <a:r>
              <a:rPr lang="en-US" sz="2000" b="1" dirty="0" err="1">
                <a:solidFill>
                  <a:schemeClr val="bg1"/>
                </a:solidFill>
              </a:rPr>
              <a:t>estudantes</a:t>
            </a:r>
            <a:r>
              <a:rPr lang="en-US" sz="2000" b="1" dirty="0">
                <a:solidFill>
                  <a:schemeClr val="bg1"/>
                </a:solidFill>
              </a:rPr>
              <a:t> </a:t>
            </a:r>
            <a:r>
              <a:rPr lang="en-US" sz="2000" b="1" dirty="0" err="1">
                <a:solidFill>
                  <a:schemeClr val="bg1"/>
                </a:solidFill>
              </a:rPr>
              <a:t>fizeram</a:t>
            </a:r>
            <a:r>
              <a:rPr lang="en-US" sz="2000" b="1" dirty="0">
                <a:solidFill>
                  <a:schemeClr val="bg1"/>
                </a:solidFill>
              </a:rPr>
              <a:t> as </a:t>
            </a:r>
            <a:r>
              <a:rPr lang="en-US" sz="2000" b="1" dirty="0" err="1">
                <a:solidFill>
                  <a:schemeClr val="bg1"/>
                </a:solidFill>
              </a:rPr>
              <a:t>pazes</a:t>
            </a:r>
            <a:r>
              <a:rPr lang="en-US" sz="2000" b="1" dirty="0">
                <a:solidFill>
                  <a:schemeClr val="bg1"/>
                </a:solidFill>
              </a:rPr>
              <a:t> </a:t>
            </a:r>
            <a:r>
              <a:rPr lang="en-US" sz="2000" b="1" dirty="0" err="1">
                <a:solidFill>
                  <a:schemeClr val="bg1"/>
                </a:solidFill>
              </a:rPr>
              <a:t>depois</a:t>
            </a:r>
            <a:r>
              <a:rPr lang="en-US" sz="2000" b="1" dirty="0">
                <a:solidFill>
                  <a:schemeClr val="bg1"/>
                </a:solidFill>
              </a:rPr>
              <a:t>) e </a:t>
            </a:r>
            <a:r>
              <a:rPr lang="en-US" sz="2000" b="1" dirty="0" err="1">
                <a:solidFill>
                  <a:schemeClr val="bg1"/>
                </a:solidFill>
              </a:rPr>
              <a:t>pede</a:t>
            </a:r>
            <a:r>
              <a:rPr lang="en-US" sz="2000" b="1" dirty="0">
                <a:solidFill>
                  <a:schemeClr val="bg1"/>
                </a:solidFill>
              </a:rPr>
              <a:t> que </a:t>
            </a:r>
            <a:r>
              <a:rPr lang="en-US" sz="2000" b="1" dirty="0" err="1">
                <a:solidFill>
                  <a:schemeClr val="bg1"/>
                </a:solidFill>
              </a:rPr>
              <a:t>os</a:t>
            </a:r>
            <a:r>
              <a:rPr lang="en-US" sz="2000" b="1" dirty="0">
                <a:solidFill>
                  <a:schemeClr val="bg1"/>
                </a:solidFill>
              </a:rPr>
              <a:t> </a:t>
            </a:r>
            <a:r>
              <a:rPr lang="en-US" sz="2000" b="1" dirty="0" err="1">
                <a:solidFill>
                  <a:schemeClr val="bg1"/>
                </a:solidFill>
              </a:rPr>
              <a:t>alunos</a:t>
            </a:r>
            <a:r>
              <a:rPr lang="en-US" sz="2000" b="1" dirty="0">
                <a:solidFill>
                  <a:schemeClr val="bg1"/>
                </a:solidFill>
              </a:rPr>
              <a:t> </a:t>
            </a:r>
            <a:r>
              <a:rPr lang="en-US" sz="2000" b="1" dirty="0" err="1">
                <a:solidFill>
                  <a:schemeClr val="bg1"/>
                </a:solidFill>
              </a:rPr>
              <a:t>estrangeiros</a:t>
            </a:r>
            <a:r>
              <a:rPr lang="en-US" sz="2000" b="1" dirty="0">
                <a:solidFill>
                  <a:schemeClr val="bg1"/>
                </a:solidFill>
              </a:rPr>
              <a:t> </a:t>
            </a:r>
            <a:r>
              <a:rPr lang="en-US" sz="2000" b="1" dirty="0" err="1">
                <a:solidFill>
                  <a:schemeClr val="bg1"/>
                </a:solidFill>
              </a:rPr>
              <a:t>apresentem</a:t>
            </a:r>
            <a:r>
              <a:rPr lang="en-US" sz="2000" b="1" dirty="0">
                <a:solidFill>
                  <a:schemeClr val="bg1"/>
                </a:solidFill>
              </a:rPr>
              <a:t> de que forma </a:t>
            </a:r>
            <a:r>
              <a:rPr lang="en-US" sz="2000" b="1" dirty="0" err="1">
                <a:solidFill>
                  <a:schemeClr val="bg1"/>
                </a:solidFill>
              </a:rPr>
              <a:t>sua</a:t>
            </a:r>
            <a:r>
              <a:rPr lang="en-US" sz="2000" b="1" dirty="0">
                <a:solidFill>
                  <a:schemeClr val="bg1"/>
                </a:solidFill>
              </a:rPr>
              <a:t> </a:t>
            </a:r>
            <a:r>
              <a:rPr lang="en-US" sz="2000" b="1" dirty="0" err="1">
                <a:solidFill>
                  <a:schemeClr val="bg1"/>
                </a:solidFill>
              </a:rPr>
              <a:t>cultura</a:t>
            </a:r>
            <a:r>
              <a:rPr lang="en-US" sz="2000" b="1" dirty="0">
                <a:solidFill>
                  <a:schemeClr val="bg1"/>
                </a:solidFill>
              </a:rPr>
              <a:t> </a:t>
            </a:r>
            <a:r>
              <a:rPr lang="en-US" sz="2000" b="1" dirty="0" err="1">
                <a:solidFill>
                  <a:schemeClr val="bg1"/>
                </a:solidFill>
              </a:rPr>
              <a:t>vê</a:t>
            </a:r>
            <a:r>
              <a:rPr lang="en-US" sz="2000" b="1" dirty="0">
                <a:solidFill>
                  <a:schemeClr val="bg1"/>
                </a:solidFill>
              </a:rPr>
              <a:t> a attitude da menina.</a:t>
            </a:r>
            <a:endParaRPr lang="pt-BR" sz="2000" dirty="0">
              <a:solidFill>
                <a:schemeClr val="bg1"/>
              </a:solidFill>
            </a:endParaRPr>
          </a:p>
        </p:txBody>
      </p:sp>
    </p:spTree>
    <p:extLst>
      <p:ext uri="{BB962C8B-B14F-4D97-AF65-F5344CB8AC3E}">
        <p14:creationId xmlns:p14="http://schemas.microsoft.com/office/powerpoint/2010/main" val="1875840036"/>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D997F2EABD549A264BAFC246AB9BB" ma:contentTypeVersion="10" ma:contentTypeDescription="Create a new document." ma:contentTypeScope="" ma:versionID="69c12efc407e6dd437c6ad2b084b9805">
  <xsd:schema xmlns:xsd="http://www.w3.org/2001/XMLSchema" xmlns:xs="http://www.w3.org/2001/XMLSchema" xmlns:p="http://schemas.microsoft.com/office/2006/metadata/properties" xmlns:ns3="599a3a66-412f-4d24-bce9-6e00be8380cc" targetNamespace="http://schemas.microsoft.com/office/2006/metadata/properties" ma:root="true" ma:fieldsID="ff96820fee3a19fe1f3991307fdf3540" ns3:_="">
    <xsd:import namespace="599a3a66-412f-4d24-bce9-6e00be8380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a3a66-412f-4d24-bce9-6e00be838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6E577-87F9-4CDA-AC8D-7468DF685415}">
  <ds:schemaRefs>
    <ds:schemaRef ds:uri="http://schemas.microsoft.com/sharepoint/v3/contenttype/forms"/>
  </ds:schemaRefs>
</ds:datastoreItem>
</file>

<file path=customXml/itemProps2.xml><?xml version="1.0" encoding="utf-8"?>
<ds:datastoreItem xmlns:ds="http://schemas.openxmlformats.org/officeDocument/2006/customXml" ds:itemID="{3059BBB0-5D0E-4161-AF47-DEF9C78D121D}">
  <ds:schemaRefs>
    <ds:schemaRef ds:uri="http://purl.org/dc/dcmitype/"/>
    <ds:schemaRef ds:uri="http://schemas.microsoft.com/office/2006/documentManagement/types"/>
    <ds:schemaRef ds:uri="599a3a66-412f-4d24-bce9-6e00be8380cc"/>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2E40CB0-D99C-476C-99D5-F8E9E17EB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a3a66-412f-4d24-bce9-6e00be838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2485</TotalTime>
  <Words>1199</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Century Gothic</vt:lpstr>
      <vt:lpstr>Wingdings 3</vt:lpstr>
      <vt:lpstr>Cacho</vt:lpstr>
      <vt:lpstr>Apresentação do PowerPoint</vt:lpstr>
      <vt:lpstr>QUESTION - ONE</vt:lpstr>
      <vt:lpstr>QUESTION - TWO</vt:lpstr>
      <vt:lpstr>QUESTION - THREE</vt:lpstr>
      <vt:lpstr>QUESTION - FOUR</vt:lpstr>
      <vt:lpstr>QUESTION - FIVE</vt:lpstr>
      <vt:lpstr>QUESTION - SIX</vt:lpstr>
      <vt:lpstr>QUESTION - SEVEN</vt:lpstr>
      <vt:lpstr>QUESTION - EIGHT</vt:lpstr>
      <vt:lpstr>QUESTION - NINE</vt:lpstr>
      <vt:lpstr>QUESTION - TEN</vt:lpstr>
      <vt:lpstr>QUESTION - ELEVEN</vt:lpstr>
      <vt:lpstr>Thank you very much! (84) 996-087-119 cristianebrito1978@gmail.com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Metodologias mais conhecidas no Ensino-aprendizagem de língua inglesa</dc:title>
  <dc:creator>Cristiane de Brito Cruz</dc:creator>
  <cp:lastModifiedBy>Cristiane de Brito Cruz</cp:lastModifiedBy>
  <cp:revision>341</cp:revision>
  <dcterms:created xsi:type="dcterms:W3CDTF">2020-06-17T16:59:06Z</dcterms:created>
  <dcterms:modified xsi:type="dcterms:W3CDTF">2020-09-02T21:37:49Z</dcterms:modified>
</cp:coreProperties>
</file>