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1236-15CC-4630-A0A0-51FB8A80BB23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CDA8-485E-48B3-88F2-CC818D2E22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68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1236-15CC-4630-A0A0-51FB8A80BB23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CDA8-485E-48B3-88F2-CC818D2E22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02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1236-15CC-4630-A0A0-51FB8A80BB23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CDA8-485E-48B3-88F2-CC818D2E22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29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1236-15CC-4630-A0A0-51FB8A80BB23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CDA8-485E-48B3-88F2-CC818D2E22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3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1236-15CC-4630-A0A0-51FB8A80BB23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CDA8-485E-48B3-88F2-CC818D2E22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12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1236-15CC-4630-A0A0-51FB8A80BB23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CDA8-485E-48B3-88F2-CC818D2E22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78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1236-15CC-4630-A0A0-51FB8A80BB23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CDA8-485E-48B3-88F2-CC818D2E22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24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1236-15CC-4630-A0A0-51FB8A80BB23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CDA8-485E-48B3-88F2-CC818D2E22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97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1236-15CC-4630-A0A0-51FB8A80BB23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CDA8-485E-48B3-88F2-CC818D2E22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37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1236-15CC-4630-A0A0-51FB8A80BB23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CDA8-485E-48B3-88F2-CC818D2E22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38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1236-15CC-4630-A0A0-51FB8A80BB23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CDA8-485E-48B3-88F2-CC818D2E22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16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51236-15CC-4630-A0A0-51FB8A80BB23}" type="datetimeFigureOut">
              <a:rPr lang="pt-BR" smtClean="0"/>
              <a:t>11/03/2013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CDA8-485E-48B3-88F2-CC818D2E22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47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unai.gov.b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bora\Desktop\800px-Brazil_16thc_map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77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47664" y="3113673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 Narrow" pitchFamily="34" charset="0"/>
              </a:rPr>
              <a:t>Conquista e Formação Territorial do Brasil Colonial</a:t>
            </a:r>
            <a:endParaRPr lang="pt-BR" sz="4000" b="1" dirty="0">
              <a:latin typeface="Arial Narrow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188640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 Narrow" pitchFamily="34" charset="0"/>
              </a:rPr>
              <a:t>Instituto </a:t>
            </a:r>
            <a:r>
              <a:rPr lang="pt-BR" sz="2800" dirty="0">
                <a:latin typeface="Arial Narrow" pitchFamily="34" charset="0"/>
              </a:rPr>
              <a:t>Federal de Educação, Ciência e Tecnologia </a:t>
            </a:r>
            <a:r>
              <a:rPr lang="pt-BR" sz="2800" dirty="0" smtClean="0">
                <a:latin typeface="Arial Narrow" pitchFamily="34" charset="0"/>
              </a:rPr>
              <a:t>do</a:t>
            </a:r>
          </a:p>
          <a:p>
            <a:pPr algn="ctr"/>
            <a:r>
              <a:rPr lang="pt-BR" sz="2800" dirty="0" smtClean="0">
                <a:latin typeface="Arial Narrow" pitchFamily="34" charset="0"/>
              </a:rPr>
              <a:t>Rio </a:t>
            </a:r>
            <a:r>
              <a:rPr lang="pt-BR" sz="2800" dirty="0">
                <a:latin typeface="Arial Narrow" pitchFamily="34" charset="0"/>
              </a:rPr>
              <a:t>Grande do Norte</a:t>
            </a:r>
          </a:p>
          <a:p>
            <a:pPr algn="ctr"/>
            <a:r>
              <a:rPr lang="pt-BR" sz="2800" dirty="0" smtClean="0">
                <a:latin typeface="Arial Narrow" pitchFamily="34" charset="0"/>
              </a:rPr>
              <a:t>Disciplina: História do RN</a:t>
            </a:r>
          </a:p>
          <a:p>
            <a:pPr algn="ctr"/>
            <a:r>
              <a:rPr lang="pt-BR" sz="2800" dirty="0" smtClean="0">
                <a:latin typeface="Arial Narrow" pitchFamily="34" charset="0"/>
              </a:rPr>
              <a:t>Professora</a:t>
            </a:r>
            <a:r>
              <a:rPr lang="pt-BR" sz="2800" dirty="0">
                <a:latin typeface="Arial Narrow" pitchFamily="34" charset="0"/>
              </a:rPr>
              <a:t>: Débora </a:t>
            </a:r>
            <a:r>
              <a:rPr lang="pt-BR" sz="2800" dirty="0" err="1">
                <a:latin typeface="Arial Narrow" pitchFamily="34" charset="0"/>
              </a:rPr>
              <a:t>Loane</a:t>
            </a:r>
            <a:r>
              <a:rPr lang="pt-BR" sz="2800" dirty="0">
                <a:latin typeface="Arial Narrow" pitchFamily="34" charset="0"/>
              </a:rPr>
              <a:t> do Amaral e </a:t>
            </a:r>
            <a:r>
              <a:rPr lang="pt-BR" sz="2800" dirty="0" smtClean="0">
                <a:latin typeface="Arial Narrow" pitchFamily="34" charset="0"/>
              </a:rPr>
              <a:t>Souza</a:t>
            </a:r>
            <a:endParaRPr lang="pt-BR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bora\Desktop\800px-Brazil_16thc_map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77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272842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 Narrow" pitchFamily="34" charset="0"/>
              </a:rPr>
              <a:t>O Governo-Geral</a:t>
            </a:r>
          </a:p>
          <a:p>
            <a:pPr algn="ctr"/>
            <a:r>
              <a:rPr lang="pt-BR" sz="4000" b="1" dirty="0" smtClean="0">
                <a:latin typeface="Arial Narrow" pitchFamily="34" charset="0"/>
              </a:rPr>
              <a:t>e os Jesuítas</a:t>
            </a:r>
            <a:endParaRPr lang="pt-BR" sz="4000" b="1" dirty="0">
              <a:latin typeface="Arial Narrow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108520" y="1988840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Arial" pitchFamily="34" charset="0"/>
              <a:buChar char="•"/>
            </a:pPr>
            <a:r>
              <a:rPr lang="pt-BR" sz="2800" b="1" dirty="0" smtClean="0">
                <a:latin typeface="Arial Narrow" pitchFamily="34" charset="0"/>
              </a:rPr>
              <a:t>Centralização do poder (governadores- gerais):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Catequização indígena;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Violência.</a:t>
            </a:r>
            <a:endParaRPr lang="pt-BR" sz="2800" dirty="0">
              <a:latin typeface="Arial Narrow" pitchFamily="34" charset="0"/>
            </a:endParaRPr>
          </a:p>
          <a:p>
            <a:pPr marL="442913" lvl="2" algn="just">
              <a:buFont typeface="Arial" pitchFamily="34" charset="0"/>
              <a:buChar char="•"/>
            </a:pPr>
            <a:endParaRPr lang="pt-BR" sz="2800" dirty="0" smtClean="0">
              <a:latin typeface="Arial Narrow" pitchFamily="34" charset="0"/>
            </a:endParaRPr>
          </a:p>
          <a:p>
            <a:pPr marL="900113" lvl="2" indent="-369888" algn="just">
              <a:buFont typeface="Arial" pitchFamily="34" charset="0"/>
              <a:buChar char="•"/>
            </a:pPr>
            <a:r>
              <a:rPr lang="pt-BR" sz="2800" b="1" dirty="0" smtClean="0">
                <a:latin typeface="Arial Narrow" pitchFamily="34" charset="0"/>
              </a:rPr>
              <a:t>Jesuítas:</a:t>
            </a:r>
          </a:p>
          <a:p>
            <a:pPr marL="1357313" lvl="3" indent="-369888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Penetração no </a:t>
            </a:r>
            <a:r>
              <a:rPr lang="pt-BR" sz="2800" i="1" dirty="0" smtClean="0">
                <a:latin typeface="Arial Narrow" pitchFamily="34" charset="0"/>
              </a:rPr>
              <a:t>sertão</a:t>
            </a:r>
            <a:r>
              <a:rPr lang="pt-BR" sz="2800" dirty="0" smtClean="0">
                <a:latin typeface="Arial Narrow" pitchFamily="34" charset="0"/>
              </a:rPr>
              <a:t> (interior);</a:t>
            </a:r>
          </a:p>
          <a:p>
            <a:pPr marL="1357313" lvl="3" indent="-369888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Catequização de crianças;</a:t>
            </a:r>
          </a:p>
          <a:p>
            <a:pPr marL="1357313" lvl="3" indent="-369888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Missões, aldeamentos ou reduções;</a:t>
            </a:r>
          </a:p>
          <a:p>
            <a:pPr marL="1357313" lvl="3" indent="-369888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Desintegração da sociedade indígena;</a:t>
            </a:r>
          </a:p>
          <a:p>
            <a:pPr marL="1357313" lvl="3" indent="-369888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Doenças.</a:t>
            </a:r>
          </a:p>
        </p:txBody>
      </p:sp>
    </p:spTree>
    <p:extLst>
      <p:ext uri="{BB962C8B-B14F-4D97-AF65-F5344CB8AC3E}">
        <p14:creationId xmlns:p14="http://schemas.microsoft.com/office/powerpoint/2010/main" val="51633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bora\Desktop\800px-Brazil_16thc_map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77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47664" y="26064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 Narrow" pitchFamily="34" charset="0"/>
              </a:rPr>
              <a:t>Os Indígenas no RN</a:t>
            </a:r>
            <a:endParaRPr lang="pt-BR" sz="4000" b="1" dirty="0">
              <a:latin typeface="Arial Narrow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1232647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800" b="1" dirty="0" smtClean="0">
                <a:latin typeface="Arial Narrow" pitchFamily="34" charset="0"/>
              </a:rPr>
              <a:t>Os Indígenas no território: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Tupis </a:t>
            </a:r>
            <a:r>
              <a:rPr lang="pt-BR" sz="2800" dirty="0">
                <a:latin typeface="Arial Narrow" pitchFamily="34" charset="0"/>
              </a:rPr>
              <a:t>(faixa </a:t>
            </a:r>
            <a:r>
              <a:rPr lang="pt-BR" sz="2800" dirty="0" err="1">
                <a:latin typeface="Arial Narrow" pitchFamily="34" charset="0"/>
              </a:rPr>
              <a:t>literânea</a:t>
            </a:r>
            <a:r>
              <a:rPr lang="pt-BR" sz="2800" dirty="0">
                <a:latin typeface="Arial Narrow" pitchFamily="34" charset="0"/>
              </a:rPr>
              <a:t>)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Jês </a:t>
            </a:r>
            <a:r>
              <a:rPr lang="pt-BR" sz="2800" dirty="0">
                <a:latin typeface="Arial Narrow" pitchFamily="34" charset="0"/>
              </a:rPr>
              <a:t>(região central)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Nuaruaques </a:t>
            </a:r>
            <a:r>
              <a:rPr lang="pt-BR" sz="2800" dirty="0">
                <a:latin typeface="Arial Narrow" pitchFamily="34" charset="0"/>
              </a:rPr>
              <a:t>(Ilha de Marajó)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Caraíbas </a:t>
            </a:r>
            <a:r>
              <a:rPr lang="pt-BR" sz="2800" dirty="0">
                <a:latin typeface="Arial Narrow" pitchFamily="34" charset="0"/>
              </a:rPr>
              <a:t>(Rio Amazonas</a:t>
            </a:r>
            <a:r>
              <a:rPr lang="pt-BR" sz="2800" dirty="0" smtClean="0">
                <a:latin typeface="Arial Narrow" pitchFamily="34" charset="0"/>
              </a:rPr>
              <a:t>)</a:t>
            </a:r>
          </a:p>
          <a:p>
            <a:pPr marL="914400" lvl="1" indent="-457200" algn="just">
              <a:buFont typeface="Arial" pitchFamily="34" charset="0"/>
              <a:buChar char="•"/>
            </a:pPr>
            <a:endParaRPr lang="pt-BR" sz="2800" dirty="0">
              <a:latin typeface="Arial Narrow" pitchFamily="34" charset="0"/>
            </a:endParaRPr>
          </a:p>
          <a:p>
            <a:pPr lvl="1" indent="-457200" algn="just">
              <a:buFont typeface="Arial" pitchFamily="34" charset="0"/>
              <a:buChar char="•"/>
            </a:pPr>
            <a:r>
              <a:rPr lang="pt-BR" sz="2800" b="1" dirty="0" smtClean="0">
                <a:latin typeface="Arial Narrow" pitchFamily="34" charset="0"/>
              </a:rPr>
              <a:t>No Rio Grande do Norte:</a:t>
            </a:r>
          </a:p>
          <a:p>
            <a:pPr lvl="2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Potiguares</a:t>
            </a:r>
          </a:p>
          <a:p>
            <a:pPr lvl="2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Tapuias (“Bárbaros”)</a:t>
            </a:r>
          </a:p>
          <a:p>
            <a:pPr lvl="3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Cariris (Serra da Borborema)</a:t>
            </a:r>
          </a:p>
          <a:p>
            <a:pPr lvl="3" indent="-457200" algn="just">
              <a:buFont typeface="Arial" pitchFamily="34" charset="0"/>
              <a:buChar char="•"/>
            </a:pPr>
            <a:r>
              <a:rPr lang="pt-BR" sz="2800" dirty="0" err="1" smtClean="0">
                <a:latin typeface="Arial Narrow" pitchFamily="34" charset="0"/>
              </a:rPr>
              <a:t>Tarairiou</a:t>
            </a:r>
            <a:r>
              <a:rPr lang="pt-BR" sz="2800" dirty="0" smtClean="0">
                <a:latin typeface="Arial Narrow" pitchFamily="34" charset="0"/>
              </a:rPr>
              <a:t> (Rio Grande e </a:t>
            </a:r>
            <a:r>
              <a:rPr lang="pt-BR" sz="2800" dirty="0" err="1" smtClean="0">
                <a:latin typeface="Arial Narrow" pitchFamily="34" charset="0"/>
              </a:rPr>
              <a:t>Cunhaú</a:t>
            </a:r>
            <a:r>
              <a:rPr lang="pt-BR" sz="2800" dirty="0" smtClean="0">
                <a:latin typeface="Arial Narrow" pitchFamily="34" charset="0"/>
              </a:rPr>
              <a:t>)</a:t>
            </a:r>
          </a:p>
          <a:p>
            <a:pPr lvl="3" indent="-457200" algn="just">
              <a:buFont typeface="Arial" pitchFamily="34" charset="0"/>
              <a:buChar char="•"/>
            </a:pPr>
            <a:r>
              <a:rPr lang="pt-BR" sz="2800" dirty="0" err="1" smtClean="0">
                <a:latin typeface="Arial Narrow" pitchFamily="34" charset="0"/>
              </a:rPr>
              <a:t>Canindés</a:t>
            </a:r>
            <a:r>
              <a:rPr lang="pt-BR" sz="2800" dirty="0" smtClean="0">
                <a:latin typeface="Arial Narrow" pitchFamily="34" charset="0"/>
              </a:rPr>
              <a:t> (Sertão do Acauã ou Seridó)</a:t>
            </a:r>
            <a:endParaRPr lang="pt-BR" sz="2800" dirty="0">
              <a:latin typeface="Arial Narrow" pitchFamily="34" charset="0"/>
            </a:endParaRPr>
          </a:p>
          <a:p>
            <a:pPr marL="914400" lvl="1" indent="-457200" algn="just">
              <a:buFont typeface="Arial" pitchFamily="34" charset="0"/>
              <a:buChar char="•"/>
            </a:pPr>
            <a:endParaRPr lang="pt-BR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bora\Desktop\800px-Brazil_16thc_map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77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27284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 Narrow" pitchFamily="34" charset="0"/>
              </a:rPr>
              <a:t>A Demarcação de Terras Hoje</a:t>
            </a:r>
            <a:endParaRPr lang="pt-BR" sz="4000" b="1" dirty="0">
              <a:latin typeface="Arial Narrow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108520" y="1484784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Arial" pitchFamily="34" charset="0"/>
              <a:buChar char="•"/>
            </a:pPr>
            <a:r>
              <a:rPr lang="pt-BR" sz="2800" b="1" dirty="0">
                <a:latin typeface="Arial Narrow" pitchFamily="34" charset="0"/>
              </a:rPr>
              <a:t>Fundação Nacional do </a:t>
            </a:r>
            <a:r>
              <a:rPr lang="pt-BR" sz="2800" b="1" dirty="0" err="1" smtClean="0">
                <a:latin typeface="Arial Narrow" pitchFamily="34" charset="0"/>
              </a:rPr>
              <a:t>Indio</a:t>
            </a:r>
            <a:r>
              <a:rPr lang="pt-BR" sz="2800" b="1" dirty="0" smtClean="0">
                <a:latin typeface="Arial Narrow" pitchFamily="34" charset="0"/>
              </a:rPr>
              <a:t> – FUNAI: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Órgão </a:t>
            </a:r>
            <a:r>
              <a:rPr lang="pt-BR" sz="2800" dirty="0">
                <a:latin typeface="Arial Narrow" pitchFamily="34" charset="0"/>
              </a:rPr>
              <a:t>federal responsável pelo estabelecimento e execução da política indigenista brasileira em cumprimento ao que determina a Constituição Federal Brasileira de 1988.</a:t>
            </a:r>
          </a:p>
          <a:p>
            <a:pPr marL="900113" lvl="2" indent="-369888" algn="just">
              <a:buFont typeface="Arial" pitchFamily="34" charset="0"/>
              <a:buChar char="•"/>
            </a:pPr>
            <a:r>
              <a:rPr lang="pt-BR" sz="2800" b="1" dirty="0" smtClean="0">
                <a:latin typeface="Arial Narrow" pitchFamily="34" charset="0"/>
              </a:rPr>
              <a:t>Os índios hoje:</a:t>
            </a:r>
          </a:p>
          <a:p>
            <a:pPr marL="1357313" lvl="3" indent="-369888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Compõem 0,4% da população, segundo senso de 2010, somando 817 mil índios.</a:t>
            </a:r>
          </a:p>
          <a:p>
            <a:pPr marL="1357313" lvl="3" indent="-369888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Violência;</a:t>
            </a:r>
          </a:p>
          <a:p>
            <a:pPr marL="1357313" lvl="3" indent="-369888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Invasão de terras;</a:t>
            </a:r>
          </a:p>
          <a:p>
            <a:pPr marL="1357313" lvl="3" indent="-369888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Preconceitos.</a:t>
            </a:r>
          </a:p>
        </p:txBody>
      </p:sp>
    </p:spTree>
    <p:extLst>
      <p:ext uri="{BB962C8B-B14F-4D97-AF65-F5344CB8AC3E}">
        <p14:creationId xmlns:p14="http://schemas.microsoft.com/office/powerpoint/2010/main" val="21963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bora\Desktop\800px-Brazil_16thc_map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77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247543"/>
            <a:ext cx="5472608" cy="678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b="1" i="1" u="sng" dirty="0" smtClean="0">
                <a:effectLst/>
                <a:latin typeface="Arial"/>
                <a:ea typeface="Calibri"/>
                <a:cs typeface="Times New Roman"/>
              </a:rPr>
              <a:t>Cara de Índio</a:t>
            </a:r>
            <a:endParaRPr lang="pt-BR" dirty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(Djavan)</a:t>
            </a:r>
            <a:endParaRPr lang="pt-BR" dirty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Índio cara pálida,</a:t>
            </a:r>
            <a:endParaRPr lang="pt-BR" dirty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cara de índio.</a:t>
            </a:r>
            <a:endParaRPr lang="pt-BR" dirty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Índio cara pálida,</a:t>
            </a:r>
            <a:endParaRPr lang="pt-BR" dirty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cara de índio.</a:t>
            </a:r>
            <a:endParaRPr lang="pt-BR" dirty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Sua ação é válida, meu caro índio.</a:t>
            </a:r>
            <a:endParaRPr lang="pt-BR" dirty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Sua ação é válida, válida ao índio.</a:t>
            </a:r>
            <a:endParaRPr lang="pt-BR" dirty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Nessa terra tudo dá,</a:t>
            </a:r>
            <a:endParaRPr lang="pt-BR" dirty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terra de índio.</a:t>
            </a:r>
            <a:endParaRPr lang="pt-BR" dirty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Nessa terra tudo dá,</a:t>
            </a:r>
            <a:endParaRPr lang="pt-BR" dirty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não para o índio.</a:t>
            </a:r>
            <a:endParaRPr lang="pt-BR" dirty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Quando alguém puder plantar,</a:t>
            </a:r>
            <a:endParaRPr lang="pt-BR" dirty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quem sabe índio.</a:t>
            </a:r>
            <a:endParaRPr lang="pt-BR" dirty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Quando alguém puder plantar,</a:t>
            </a:r>
            <a:endParaRPr lang="pt-BR" dirty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não é índio.</a:t>
            </a:r>
            <a:endParaRPr lang="pt-BR" dirty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Índio quer se nomear,</a:t>
            </a:r>
            <a:endParaRPr lang="pt-BR" dirty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nome de índio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Índio quer se nomear,</a:t>
            </a:r>
            <a:endParaRPr lang="pt-BR" dirty="0" smtClean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duvido índio.</a:t>
            </a:r>
            <a:endParaRPr lang="pt-BR" dirty="0" smtClean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.</a:t>
            </a:r>
            <a:endParaRPr lang="pt-BR" dirty="0">
              <a:ea typeface="Calibri"/>
              <a:cs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76056" y="232861"/>
            <a:ext cx="3384376" cy="686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Isso pode demorar,</a:t>
            </a:r>
            <a:endParaRPr lang="pt-BR" dirty="0" smtClean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te cuida índio.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Isso pode demorar,</a:t>
            </a:r>
            <a:endParaRPr lang="pt-BR" dirty="0" smtClean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coisa de índio.</a:t>
            </a:r>
            <a:endParaRPr lang="pt-BR" dirty="0" smtClean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Índio sua pipoca,</a:t>
            </a:r>
            <a:endParaRPr lang="pt-BR" dirty="0" smtClean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tá pouca índio.</a:t>
            </a:r>
            <a:endParaRPr lang="pt-BR" dirty="0" smtClean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Índio quer pipoca,</a:t>
            </a:r>
            <a:endParaRPr lang="pt-BR" dirty="0" smtClean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te toca índio.</a:t>
            </a:r>
            <a:endParaRPr lang="pt-BR" dirty="0" smtClean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Se o índio se tocar,</a:t>
            </a:r>
            <a:endParaRPr lang="pt-BR" dirty="0" smtClean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touca de índio.</a:t>
            </a:r>
            <a:endParaRPr lang="pt-BR" dirty="0" smtClean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Se o índio toca,</a:t>
            </a:r>
            <a:endParaRPr lang="pt-BR" dirty="0" smtClean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não chove índio.</a:t>
            </a:r>
            <a:endParaRPr lang="pt-BR" dirty="0" smtClean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Se quer abrir a boca,</a:t>
            </a:r>
            <a:endParaRPr lang="pt-BR" dirty="0" smtClean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pra sorrir índio.</a:t>
            </a:r>
            <a:endParaRPr lang="pt-BR" dirty="0" smtClean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Se quer abrir a boca,</a:t>
            </a:r>
            <a:endParaRPr lang="pt-BR" dirty="0" smtClean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na toca índio.</a:t>
            </a:r>
            <a:endParaRPr lang="pt-BR" dirty="0" smtClean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A minha também tá pouca,</a:t>
            </a:r>
            <a:endParaRPr lang="pt-BR" dirty="0" smtClean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cota de índio.</a:t>
            </a:r>
            <a:endParaRPr lang="pt-BR" dirty="0" smtClean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Apesar da minha roupa,</a:t>
            </a:r>
            <a:endParaRPr lang="pt-BR" dirty="0" smtClean="0"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effectLst/>
                <a:latin typeface="Arial"/>
                <a:ea typeface="Calibri"/>
                <a:cs typeface="Times New Roman"/>
              </a:rPr>
              <a:t>também sou índio.</a:t>
            </a:r>
            <a:endParaRPr lang="pt-BR" dirty="0" smtClean="0">
              <a:ea typeface="Calibri"/>
              <a:cs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63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bora\Desktop\800px-Brazil_16thc_map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77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27284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 Narrow" pitchFamily="34" charset="0"/>
              </a:rPr>
              <a:t>Bibliografia</a:t>
            </a:r>
            <a:endParaRPr lang="pt-BR" sz="4000" b="1" dirty="0">
              <a:latin typeface="Arial Narrow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31580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 Narrow" pitchFamily="34" charset="0"/>
              </a:rPr>
              <a:t> </a:t>
            </a:r>
            <a:r>
              <a:rPr lang="pt-BR" sz="2400" b="1" dirty="0">
                <a:latin typeface="Arial Narrow" pitchFamily="34" charset="0"/>
              </a:rPr>
              <a:t>Básica:</a:t>
            </a:r>
            <a:endParaRPr lang="pt-BR" sz="2400" dirty="0">
              <a:latin typeface="Arial Narrow" pitchFamily="34" charset="0"/>
            </a:endParaRPr>
          </a:p>
          <a:p>
            <a:pPr algn="just"/>
            <a:r>
              <a:rPr lang="pt-BR" sz="2400" dirty="0">
                <a:latin typeface="Arial Narrow" pitchFamily="34" charset="0"/>
              </a:rPr>
              <a:t>SERIACOPI, </a:t>
            </a:r>
            <a:r>
              <a:rPr lang="pt-BR" sz="2400" dirty="0" err="1">
                <a:latin typeface="Arial Narrow" pitchFamily="34" charset="0"/>
              </a:rPr>
              <a:t>Gislane</a:t>
            </a:r>
            <a:r>
              <a:rPr lang="pt-BR" sz="2400" dirty="0">
                <a:latin typeface="Arial Narrow" pitchFamily="34" charset="0"/>
              </a:rPr>
              <a:t> Campos Azevedo; SERIACOPI, Reinaldo. </a:t>
            </a:r>
            <a:r>
              <a:rPr lang="pt-BR" sz="2400" b="1" dirty="0">
                <a:latin typeface="Arial Narrow" pitchFamily="34" charset="0"/>
              </a:rPr>
              <a:t>História.</a:t>
            </a:r>
            <a:r>
              <a:rPr lang="pt-BR" sz="2400" dirty="0">
                <a:latin typeface="Arial Narrow" pitchFamily="34" charset="0"/>
              </a:rPr>
              <a:t> 1.ed. São Paulo: Ática, 2005. (Vol. Único).</a:t>
            </a:r>
          </a:p>
          <a:p>
            <a:pPr algn="just"/>
            <a:r>
              <a:rPr lang="pt-BR" sz="2400" dirty="0">
                <a:latin typeface="Arial Narrow" pitchFamily="34" charset="0"/>
              </a:rPr>
              <a:t> </a:t>
            </a:r>
          </a:p>
          <a:p>
            <a:pPr algn="just"/>
            <a:r>
              <a:rPr lang="pt-BR" sz="2400" dirty="0">
                <a:latin typeface="Arial Narrow" pitchFamily="34" charset="0"/>
              </a:rPr>
              <a:t>VICENTINO, Cláudio; DORIGO, </a:t>
            </a:r>
            <a:r>
              <a:rPr lang="pt-BR" sz="2400" dirty="0" err="1">
                <a:latin typeface="Arial Narrow" pitchFamily="34" charset="0"/>
              </a:rPr>
              <a:t>Gianpaolo</a:t>
            </a:r>
            <a:r>
              <a:rPr lang="pt-BR" sz="2400" dirty="0">
                <a:latin typeface="Arial Narrow" pitchFamily="34" charset="0"/>
              </a:rPr>
              <a:t>. </a:t>
            </a:r>
            <a:r>
              <a:rPr lang="pt-BR" sz="2400" b="1" dirty="0">
                <a:latin typeface="Arial Narrow" pitchFamily="34" charset="0"/>
              </a:rPr>
              <a:t>História para o ensino médio:</a:t>
            </a:r>
            <a:r>
              <a:rPr lang="pt-BR" sz="2400" dirty="0">
                <a:latin typeface="Arial Narrow" pitchFamily="34" charset="0"/>
              </a:rPr>
              <a:t> história geral e do Brasil. São Paulo: Scipione, 2001. (Série Parâmetros – Vol. Único).</a:t>
            </a:r>
          </a:p>
          <a:p>
            <a:pPr algn="just"/>
            <a:r>
              <a:rPr lang="pt-BR" sz="2400" dirty="0">
                <a:latin typeface="Arial Narrow" pitchFamily="34" charset="0"/>
              </a:rPr>
              <a:t> </a:t>
            </a:r>
          </a:p>
          <a:p>
            <a:pPr algn="just"/>
            <a:r>
              <a:rPr lang="pt-BR" sz="2400" dirty="0">
                <a:latin typeface="Arial Narrow" pitchFamily="34" charset="0"/>
              </a:rPr>
              <a:t>FUNDAÇÃO NACIONAL DO ÍNDIO. Disponível em: &lt; </a:t>
            </a:r>
            <a:r>
              <a:rPr lang="pt-BR" sz="2400" u="sng" dirty="0">
                <a:latin typeface="Arial Narrow" pitchFamily="34" charset="0"/>
                <a:hlinkClick r:id="rId4"/>
              </a:rPr>
              <a:t>http://www.funai.gov.br/</a:t>
            </a:r>
            <a:r>
              <a:rPr lang="pt-BR" sz="2400" dirty="0">
                <a:latin typeface="Arial Narrow" pitchFamily="34" charset="0"/>
              </a:rPr>
              <a:t>&gt; Acesso em: 15 de Out. 2012.</a:t>
            </a:r>
          </a:p>
        </p:txBody>
      </p:sp>
    </p:spTree>
    <p:extLst>
      <p:ext uri="{BB962C8B-B14F-4D97-AF65-F5344CB8AC3E}">
        <p14:creationId xmlns:p14="http://schemas.microsoft.com/office/powerpoint/2010/main" val="23915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bora\Desktop\800px-Brazil_16thc_map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77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27284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 Narrow" pitchFamily="34" charset="0"/>
              </a:rPr>
              <a:t>Bibliografia</a:t>
            </a:r>
            <a:endParaRPr lang="pt-BR" sz="4000" b="1" dirty="0">
              <a:latin typeface="Arial Narrow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2570128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 Narrow" pitchFamily="34" charset="0"/>
              </a:rPr>
              <a:t> </a:t>
            </a:r>
            <a:r>
              <a:rPr lang="pt-BR" sz="2400" b="1" dirty="0">
                <a:latin typeface="Arial Narrow" pitchFamily="34" charset="0"/>
              </a:rPr>
              <a:t>Complementar:</a:t>
            </a:r>
            <a:endParaRPr lang="pt-BR" sz="2400" dirty="0">
              <a:latin typeface="Arial Narrow" pitchFamily="34" charset="0"/>
            </a:endParaRPr>
          </a:p>
          <a:p>
            <a:pPr algn="just"/>
            <a:r>
              <a:rPr lang="pt-BR" sz="2400" dirty="0">
                <a:latin typeface="Arial Narrow" pitchFamily="34" charset="0"/>
              </a:rPr>
              <a:t>GUIMARÃES, Alberto Passos. </a:t>
            </a:r>
            <a:r>
              <a:rPr lang="pt-BR" sz="2400" b="1" dirty="0">
                <a:latin typeface="Arial Narrow" pitchFamily="34" charset="0"/>
              </a:rPr>
              <a:t>Quatro séculos de latifúndio.</a:t>
            </a:r>
            <a:r>
              <a:rPr lang="pt-BR" sz="2400" dirty="0">
                <a:latin typeface="Arial Narrow" pitchFamily="34" charset="0"/>
              </a:rPr>
              <a:t> São Paulo: Fulgor, 1963.</a:t>
            </a:r>
          </a:p>
          <a:p>
            <a:pPr algn="just"/>
            <a:r>
              <a:rPr lang="pt-BR" sz="2400" dirty="0">
                <a:latin typeface="Arial Narrow" pitchFamily="34" charset="0"/>
              </a:rPr>
              <a:t> </a:t>
            </a:r>
          </a:p>
          <a:p>
            <a:pPr algn="just"/>
            <a:r>
              <a:rPr lang="pt-BR" sz="2400" dirty="0">
                <a:latin typeface="Arial Narrow" pitchFamily="34" charset="0"/>
              </a:rPr>
              <a:t>LIBÂNEO, José Carlos. </a:t>
            </a:r>
            <a:r>
              <a:rPr lang="pt-BR" sz="2400" b="1" dirty="0">
                <a:latin typeface="Arial Narrow" pitchFamily="34" charset="0"/>
              </a:rPr>
              <a:t>Didática.</a:t>
            </a:r>
            <a:r>
              <a:rPr lang="pt-BR" sz="2400" dirty="0">
                <a:latin typeface="Arial Narrow" pitchFamily="34" charset="0"/>
              </a:rPr>
              <a:t> São Paulo: Cortez, 1994.</a:t>
            </a:r>
          </a:p>
        </p:txBody>
      </p:sp>
    </p:spTree>
    <p:extLst>
      <p:ext uri="{BB962C8B-B14F-4D97-AF65-F5344CB8AC3E}">
        <p14:creationId xmlns:p14="http://schemas.microsoft.com/office/powerpoint/2010/main" val="33740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bora\Desktop\800px-Brazil_16thc_map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77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432048" y="5877272"/>
            <a:ext cx="5364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Narrow" pitchFamily="34" charset="0"/>
              </a:rPr>
              <a:t>Vista Aérea de um canavial no Brasil</a:t>
            </a:r>
          </a:p>
          <a:p>
            <a:pPr algn="ctr"/>
            <a:r>
              <a:rPr lang="pt-BR" sz="1200" dirty="0" smtClean="0">
                <a:latin typeface="Arial Narrow" pitchFamily="34" charset="0"/>
              </a:rPr>
              <a:t>(Disponível em: &lt;http://www.viralcool.com.br/site/us/empresa.html.&gt; </a:t>
            </a:r>
          </a:p>
          <a:p>
            <a:pPr algn="ctr"/>
            <a:r>
              <a:rPr lang="pt-BR" sz="1200" dirty="0" smtClean="0">
                <a:latin typeface="Arial Narrow" pitchFamily="34" charset="0"/>
              </a:rPr>
              <a:t>Acesso em: 14 Out. 2012</a:t>
            </a:r>
            <a:endParaRPr lang="pt-BR" sz="1200" dirty="0">
              <a:latin typeface="Arial Narrow" pitchFamily="34" charset="0"/>
            </a:endParaRPr>
          </a:p>
        </p:txBody>
      </p:sp>
      <p:pic>
        <p:nvPicPr>
          <p:cNvPr id="2050" name="Picture 2" descr="C:\Users\Debora\Desktop\canavial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104456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11760" y="27284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Arial Narrow" pitchFamily="34" charset="0"/>
              </a:rPr>
              <a:t>Leitura de Imagens</a:t>
            </a:r>
            <a:endParaRPr lang="pt-BR" sz="4000" b="1" dirty="0">
              <a:latin typeface="Arial Narrow" pitchFamily="34" charset="0"/>
            </a:endParaRPr>
          </a:p>
        </p:txBody>
      </p:sp>
      <p:pic>
        <p:nvPicPr>
          <p:cNvPr id="2051" name="Picture 3" descr="C:\Users\Debora\Desktop\M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104455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211960" y="5877272"/>
            <a:ext cx="5076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Narrow" pitchFamily="34" charset="0"/>
              </a:rPr>
              <a:t>Acampamento do MST em São Paulo do Potengi</a:t>
            </a:r>
          </a:p>
          <a:p>
            <a:pPr algn="ctr"/>
            <a:r>
              <a:rPr lang="pt-BR" sz="1200" dirty="0" smtClean="0">
                <a:latin typeface="Arial Narrow" pitchFamily="34" charset="0"/>
              </a:rPr>
              <a:t>(Disponível em:</a:t>
            </a:r>
          </a:p>
          <a:p>
            <a:pPr algn="ctr"/>
            <a:r>
              <a:rPr lang="pt-BR" sz="1200" dirty="0" smtClean="0">
                <a:latin typeface="Arial Narrow" pitchFamily="34" charset="0"/>
              </a:rPr>
              <a:t>&lt;http://tribunadonorte.com.br/noticia/mst-vive-dias-de-calma-e-espera/182090.&gt; </a:t>
            </a:r>
          </a:p>
          <a:p>
            <a:pPr algn="ctr"/>
            <a:r>
              <a:rPr lang="pt-BR" sz="1200" dirty="0" smtClean="0">
                <a:latin typeface="Arial Narrow" pitchFamily="34" charset="0"/>
              </a:rPr>
              <a:t>Acesso em: 14 Out. 2012)</a:t>
            </a:r>
            <a:endParaRPr lang="pt-BR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0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bora\Desktop\800px-Brazil_16thc_map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77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432048" y="5805264"/>
            <a:ext cx="5364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Narrow" pitchFamily="34" charset="0"/>
              </a:rPr>
              <a:t>Comunidade Quilombola</a:t>
            </a:r>
          </a:p>
          <a:p>
            <a:pPr algn="ctr"/>
            <a:r>
              <a:rPr lang="pt-BR" sz="1200" dirty="0" smtClean="0">
                <a:latin typeface="Arial Narrow" pitchFamily="34" charset="0"/>
              </a:rPr>
              <a:t>(Disponível em: &lt;http://grandeponto.blogspot.com.br/2010/06/fotografias-de-11-comunidades.html.&gt; </a:t>
            </a:r>
          </a:p>
          <a:p>
            <a:pPr algn="ctr"/>
            <a:r>
              <a:rPr lang="pt-BR" sz="1200" dirty="0" smtClean="0">
                <a:latin typeface="Arial Narrow" pitchFamily="34" charset="0"/>
              </a:rPr>
              <a:t>Acesso em: 14 Out. 2012</a:t>
            </a:r>
            <a:endParaRPr lang="pt-BR" sz="1200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340768"/>
            <a:ext cx="4104456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11760" y="27284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Arial Narrow" pitchFamily="34" charset="0"/>
              </a:rPr>
              <a:t>Leitura de Imagens</a:t>
            </a:r>
            <a:endParaRPr lang="pt-BR" sz="4000" b="1" dirty="0"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340768"/>
            <a:ext cx="4104455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211960" y="5805264"/>
            <a:ext cx="50765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Narrow" pitchFamily="34" charset="0"/>
              </a:rPr>
              <a:t>Indígenas no Supremo </a:t>
            </a:r>
            <a:r>
              <a:rPr lang="pt-BR" dirty="0" err="1" smtClean="0">
                <a:latin typeface="Arial Narrow" pitchFamily="34" charset="0"/>
              </a:rPr>
              <a:t>Trbunal</a:t>
            </a:r>
            <a:r>
              <a:rPr lang="pt-BR" dirty="0" smtClean="0">
                <a:latin typeface="Arial Narrow" pitchFamily="34" charset="0"/>
              </a:rPr>
              <a:t> Federal</a:t>
            </a:r>
          </a:p>
          <a:p>
            <a:pPr algn="ctr"/>
            <a:r>
              <a:rPr lang="pt-BR" sz="1200" dirty="0" smtClean="0">
                <a:latin typeface="Arial Narrow" pitchFamily="34" charset="0"/>
              </a:rPr>
              <a:t>(Disponível em:&lt;http://ptriadgua.blogspot.com.br/2011_07_01_archive.html.&gt; </a:t>
            </a:r>
          </a:p>
          <a:p>
            <a:pPr algn="ctr"/>
            <a:r>
              <a:rPr lang="pt-BR" sz="1200" dirty="0" smtClean="0">
                <a:latin typeface="Arial Narrow" pitchFamily="34" charset="0"/>
              </a:rPr>
              <a:t>Acesso em: 14 Out. 2012)</a:t>
            </a:r>
            <a:endParaRPr lang="pt-BR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4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bora\Desktop\800px-Brazil_16thc_map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77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27284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 Narrow" pitchFamily="34" charset="0"/>
              </a:rPr>
              <a:t>Conceitos</a:t>
            </a:r>
            <a:endParaRPr lang="pt-BR" sz="4000" b="1" dirty="0">
              <a:latin typeface="Arial Narrow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2348880"/>
            <a:ext cx="23042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800" b="1" dirty="0">
                <a:latin typeface="Arial Narrow" pitchFamily="34" charset="0"/>
              </a:rPr>
              <a:t>Descobrir</a:t>
            </a:r>
            <a:r>
              <a:rPr lang="pt-BR" sz="2800" b="1" dirty="0" smtClean="0">
                <a:latin typeface="Arial Narrow" pitchFamily="34" charset="0"/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pt-BR" sz="2800" dirty="0" smtClean="0"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800" b="1" dirty="0" smtClean="0">
                <a:latin typeface="Arial Narrow" pitchFamily="34" charset="0"/>
              </a:rPr>
              <a:t>Conquistar:</a:t>
            </a:r>
          </a:p>
          <a:p>
            <a:endParaRPr lang="pt-BR" sz="2800" dirty="0">
              <a:latin typeface="Arial Narrow" pitchFamily="34" charset="0"/>
            </a:endParaRPr>
          </a:p>
          <a:p>
            <a:endParaRPr lang="pt-BR" sz="2800" dirty="0" smtClean="0">
              <a:latin typeface="Arial Narrow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67744" y="2348880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 Narrow" pitchFamily="34" charset="0"/>
              </a:rPr>
              <a:t>1</a:t>
            </a:r>
            <a:r>
              <a:rPr lang="pt-BR" sz="2800" dirty="0">
                <a:latin typeface="Arial Narrow" pitchFamily="34" charset="0"/>
              </a:rPr>
              <a:t>. Tirar cobertura que ocultava, deixando à vista. 2. Deixar ver; mostrar. 3. Encontrar pela primeira </a:t>
            </a:r>
            <a:r>
              <a:rPr lang="pt-BR" sz="2800" dirty="0" smtClean="0">
                <a:latin typeface="Arial Narrow" pitchFamily="34" charset="0"/>
              </a:rPr>
              <a:t>vez.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408292" y="4057908"/>
            <a:ext cx="6340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 Narrow" pitchFamily="34" charset="0"/>
              </a:rPr>
              <a:t>1</a:t>
            </a:r>
            <a:r>
              <a:rPr lang="pt-BR" sz="2800" dirty="0">
                <a:latin typeface="Arial Narrow" pitchFamily="34" charset="0"/>
              </a:rPr>
              <a:t>. Submeter pela força de armas; vencer.</a:t>
            </a:r>
          </a:p>
        </p:txBody>
      </p:sp>
    </p:spTree>
    <p:extLst>
      <p:ext uri="{BB962C8B-B14F-4D97-AF65-F5344CB8AC3E}">
        <p14:creationId xmlns:p14="http://schemas.microsoft.com/office/powerpoint/2010/main" val="349725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bora\Desktop\800px-Brazil_16thc_map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77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27284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 Narrow" pitchFamily="34" charset="0"/>
              </a:rPr>
              <a:t>O </a:t>
            </a:r>
            <a:r>
              <a:rPr lang="pt-BR" sz="4000" b="1" dirty="0">
                <a:latin typeface="Arial Narrow" pitchFamily="34" charset="0"/>
              </a:rPr>
              <a:t>I</a:t>
            </a:r>
            <a:r>
              <a:rPr lang="pt-BR" sz="4000" b="1" dirty="0" smtClean="0">
                <a:latin typeface="Arial Narrow" pitchFamily="34" charset="0"/>
              </a:rPr>
              <a:t>nício da Conquista...</a:t>
            </a:r>
            <a:endParaRPr lang="pt-BR" sz="4000" b="1" dirty="0">
              <a:latin typeface="Arial Narrow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1693252"/>
            <a:ext cx="7200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800" b="1" dirty="0" smtClean="0">
                <a:latin typeface="Arial Narrow" pitchFamily="34" charset="0"/>
              </a:rPr>
              <a:t>Período Pré-Colonial (1500-1530):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Postura de Portugal: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Relativo abandono do território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Expedições (reconhecimento)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pt-BR" sz="2800" dirty="0" smtClean="0"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800" b="1" dirty="0" smtClean="0">
                <a:latin typeface="Arial Narrow" pitchFamily="34" charset="0"/>
              </a:rPr>
              <a:t>Primeiros habitantes do Brasil: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Índios: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Escambo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Mão-de-Obra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800" dirty="0">
              <a:latin typeface="Arial Narrow" pitchFamily="34" charset="0"/>
            </a:endParaRPr>
          </a:p>
          <a:p>
            <a:endParaRPr lang="pt-BR" sz="28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bora\Desktop\800px-Brazil_16thc_map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77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27284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 Narrow" pitchFamily="34" charset="0"/>
              </a:rPr>
              <a:t>A Colonização</a:t>
            </a:r>
            <a:endParaRPr lang="pt-BR" sz="4000" b="1" dirty="0">
              <a:latin typeface="Arial Narrow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2204864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800" b="1" dirty="0" smtClean="0">
                <a:latin typeface="Arial Narrow" pitchFamily="34" charset="0"/>
              </a:rPr>
              <a:t>Colonizar é preciso...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Assédio dos franceses ao litoral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Expedições guarda-costas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Fundação de vilas (São Vicente, SP)</a:t>
            </a:r>
          </a:p>
          <a:p>
            <a:pPr marL="987425" lvl="2" indent="-457200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Portugal em crise</a:t>
            </a:r>
            <a:endParaRPr lang="pt-BR" sz="2800" dirty="0">
              <a:latin typeface="Arial Narrow" pitchFamily="34" charset="0"/>
            </a:endParaRPr>
          </a:p>
          <a:p>
            <a:endParaRPr lang="pt-BR" sz="28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bora\Desktop\800px-Brazil_16thc_map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77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27284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 Narrow" pitchFamily="34" charset="0"/>
              </a:rPr>
              <a:t>As Capitanias Hereditárias</a:t>
            </a:r>
            <a:endParaRPr lang="pt-BR" sz="4000" b="1" dirty="0">
              <a:latin typeface="Arial Narrow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1988840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800" dirty="0" smtClean="0">
                <a:latin typeface="Arial Narrow" pitchFamily="34" charset="0"/>
              </a:rPr>
              <a:t>Consistia em dividir um território em grandes extensões de terra a conceder a particulares – os </a:t>
            </a:r>
            <a:r>
              <a:rPr lang="pt-BR" sz="2800" i="1" dirty="0" smtClean="0">
                <a:latin typeface="Arial Narrow" pitchFamily="34" charset="0"/>
              </a:rPr>
              <a:t>capitães donatários </a:t>
            </a:r>
            <a:r>
              <a:rPr lang="pt-BR" sz="2800" dirty="0" smtClean="0">
                <a:latin typeface="Arial Narrow" pitchFamily="34" charset="0"/>
              </a:rPr>
              <a:t>– o direito de explorá-las.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499992" y="6135687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 Narrow" pitchFamily="34" charset="0"/>
              </a:rPr>
              <a:t>Disponível em: &lt;http</a:t>
            </a:r>
            <a:r>
              <a:rPr lang="pt-BR" sz="1200" dirty="0">
                <a:latin typeface="Arial Narrow" pitchFamily="34" charset="0"/>
              </a:rPr>
              <a:t>://</a:t>
            </a:r>
            <a:r>
              <a:rPr lang="pt-BR" sz="1200" dirty="0" smtClean="0">
                <a:latin typeface="Arial Narrow" pitchFamily="34" charset="0"/>
              </a:rPr>
              <a:t>historiaonlineceem.blogspot.com.br/2012/05/economia-do-brasil-colonia.html.&gt; Acesso em: 14 Out. 2012</a:t>
            </a:r>
            <a:endParaRPr lang="pt-BR" sz="1200" dirty="0">
              <a:latin typeface="Arial Narrow" pitchFamily="34" charset="0"/>
            </a:endParaRPr>
          </a:p>
        </p:txBody>
      </p:sp>
      <p:pic>
        <p:nvPicPr>
          <p:cNvPr id="3075" name="Picture 3" descr="C:\Users\Debora\Desktop\digitalizar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1"/>
            <a:ext cx="4752528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56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bora\Desktop\800px-Brazil_16thc_map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77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27284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 Narrow" pitchFamily="34" charset="0"/>
              </a:rPr>
              <a:t>As Capitanias Hereditárias</a:t>
            </a:r>
            <a:endParaRPr lang="pt-BR" sz="4000" b="1" dirty="0">
              <a:latin typeface="Arial Narrow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108520" y="2276872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Arial" pitchFamily="34" charset="0"/>
              <a:buChar char="•"/>
            </a:pPr>
            <a:r>
              <a:rPr lang="pt-BR" sz="2800" b="1" dirty="0" smtClean="0">
                <a:latin typeface="Arial Narrow" pitchFamily="34" charset="0"/>
              </a:rPr>
              <a:t>A cana-de-açúcar: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Sesmarias</a:t>
            </a:r>
          </a:p>
          <a:p>
            <a:pPr marL="1828800" lvl="3" indent="-457200" algn="just">
              <a:buFont typeface="Arial" pitchFamily="34" charset="0"/>
              <a:buChar char="•"/>
            </a:pPr>
            <a:r>
              <a:rPr lang="pt-BR" sz="2800" i="1" dirty="0" smtClean="0">
                <a:latin typeface="Arial Narrow" pitchFamily="34" charset="0"/>
              </a:rPr>
              <a:t>Plantation: </a:t>
            </a:r>
            <a:r>
              <a:rPr lang="pt-BR" sz="2800" dirty="0" smtClean="0">
                <a:latin typeface="Arial Narrow" pitchFamily="34" charset="0"/>
              </a:rPr>
              <a:t>grande lavoura caracterizada pelo latifúndio, monocultura, mão-de-obra escrava e produção voltada para o mercado externo.</a:t>
            </a:r>
            <a:endParaRPr lang="pt-BR" sz="2800" i="1" dirty="0" smtClean="0">
              <a:latin typeface="Arial Narrow" pitchFamily="34" charset="0"/>
            </a:endParaRP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Tráfico Negreiro.</a:t>
            </a:r>
          </a:p>
        </p:txBody>
      </p:sp>
    </p:spTree>
    <p:extLst>
      <p:ext uri="{BB962C8B-B14F-4D97-AF65-F5344CB8AC3E}">
        <p14:creationId xmlns:p14="http://schemas.microsoft.com/office/powerpoint/2010/main" val="345256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bora\Desktop\800px-Brazil_16thc_map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77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27284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 Narrow" pitchFamily="34" charset="0"/>
              </a:rPr>
              <a:t>As Capitanias Hereditárias</a:t>
            </a:r>
            <a:endParaRPr lang="pt-BR" sz="4000" b="1" dirty="0">
              <a:latin typeface="Arial Narrow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108520" y="1988840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Arial" pitchFamily="34" charset="0"/>
              <a:buChar char="•"/>
            </a:pPr>
            <a:r>
              <a:rPr lang="pt-BR" sz="2800" b="1" dirty="0" smtClean="0">
                <a:latin typeface="Arial Narrow" pitchFamily="34" charset="0"/>
              </a:rPr>
              <a:t>Causas do fracasso do sistema de capitanias: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A grande extensão de terra;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A difícil comunicação com Portugal e entre as próprias capitanias;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Os ataques indígenas;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O poder disperso entre os donatários;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A falta de recursos dos donatários;</a:t>
            </a:r>
          </a:p>
          <a:p>
            <a:pPr marL="1371600" lvl="2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 Narrow" pitchFamily="34" charset="0"/>
              </a:rPr>
              <a:t>A falta de financiamento por parte do rei;</a:t>
            </a:r>
          </a:p>
        </p:txBody>
      </p:sp>
    </p:spTree>
    <p:extLst>
      <p:ext uri="{BB962C8B-B14F-4D97-AF65-F5344CB8AC3E}">
        <p14:creationId xmlns:p14="http://schemas.microsoft.com/office/powerpoint/2010/main" val="26350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751</Words>
  <Application>Microsoft Office PowerPoint</Application>
  <PresentationFormat>Apresentação na tela (4:3)</PresentationFormat>
  <Paragraphs>146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Debora</dc:creator>
  <cp:lastModifiedBy>Debora</cp:lastModifiedBy>
  <cp:revision>37</cp:revision>
  <dcterms:created xsi:type="dcterms:W3CDTF">2012-10-15T19:00:31Z</dcterms:created>
  <dcterms:modified xsi:type="dcterms:W3CDTF">2013-03-11T17:03:40Z</dcterms:modified>
</cp:coreProperties>
</file>