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30053" y="1413164"/>
            <a:ext cx="6815669" cy="1776073"/>
          </a:xfrm>
        </p:spPr>
        <p:txBody>
          <a:bodyPr/>
          <a:lstStyle/>
          <a:p>
            <a:r>
              <a:rPr lang="pt-BR" sz="2000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FEDERAL DE EDUCAÇÃO, CIÊNCIA E TECNOLOGIA DO RN – CÂMPUS NATAL/CIDADE ALTA</a:t>
            </a:r>
            <a:br>
              <a:rPr lang="pt-BR" sz="2000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000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DIRETORIA DE EDUCAÇÃO E CIÊNCIAS – DIEC</a:t>
            </a:r>
            <a:br>
              <a:rPr lang="pt-BR" sz="2000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000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HISTÓRIA DO RIO GRANDE DO NORTE</a:t>
            </a:r>
            <a:br>
              <a:rPr lang="pt-BR" sz="2000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000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DÉBORA LOANE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93818" y="3782289"/>
            <a:ext cx="7273637" cy="1496294"/>
          </a:xfrm>
        </p:spPr>
        <p:txBody>
          <a:bodyPr>
            <a:normAutofit fontScale="92500" lnSpcReduction="20000"/>
          </a:bodyPr>
          <a:lstStyle/>
          <a:p>
            <a:r>
              <a:rPr lang="pt-BR" sz="4000" b="1" dirty="0" smtClean="0"/>
              <a:t>O </a:t>
            </a:r>
            <a:r>
              <a:rPr lang="pt-BR" sz="6500" b="1" dirty="0" smtClean="0"/>
              <a:t>RN </a:t>
            </a:r>
            <a:r>
              <a:rPr lang="pt-BR" sz="4000" b="1" dirty="0" smtClean="0"/>
              <a:t>NO</a:t>
            </a:r>
          </a:p>
          <a:p>
            <a:r>
              <a:rPr lang="pt-BR" sz="4000" b="1" dirty="0" smtClean="0"/>
              <a:t>PERÍODO REGENCIAL</a:t>
            </a:r>
          </a:p>
        </p:txBody>
      </p:sp>
    </p:spTree>
    <p:extLst>
      <p:ext uri="{BB962C8B-B14F-4D97-AF65-F5344CB8AC3E}">
        <p14:creationId xmlns:p14="http://schemas.microsoft.com/office/powerpoint/2010/main" val="13144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Impopularidade de D. Pedro 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Plano Político</a:t>
            </a:r>
          </a:p>
          <a:p>
            <a:pPr lvl="1" algn="just"/>
            <a:r>
              <a:rPr lang="pt-BR" dirty="0" smtClean="0"/>
              <a:t>Imposição como monarca absoluto</a:t>
            </a:r>
          </a:p>
          <a:p>
            <a:pPr lvl="1" algn="just"/>
            <a:r>
              <a:rPr lang="pt-BR" dirty="0" smtClean="0"/>
              <a:t>Repressão feroz à Confederação do Equador</a:t>
            </a:r>
          </a:p>
          <a:p>
            <a:pPr lvl="1" algn="just"/>
            <a:r>
              <a:rPr lang="pt-BR" dirty="0" smtClean="0"/>
              <a:t>Envolvimento na questão da sucessão do trono português e na guerra pelo controle da </a:t>
            </a:r>
            <a:r>
              <a:rPr lang="pt-BR" dirty="0" err="1" smtClean="0"/>
              <a:t>Provínvia</a:t>
            </a:r>
            <a:r>
              <a:rPr lang="pt-BR" dirty="0" smtClean="0"/>
              <a:t> Cisplatina</a:t>
            </a:r>
          </a:p>
          <a:p>
            <a:pPr lvl="1" algn="just"/>
            <a:r>
              <a:rPr lang="pt-BR" dirty="0" smtClean="0"/>
              <a:t>Neutralidade nos conflitos entre os partidos brasileiro e português (quando não partidário dos portugueses)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61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Impopularidade de D. Pedro 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Plano Econômico</a:t>
            </a:r>
          </a:p>
          <a:p>
            <a:pPr lvl="1"/>
            <a:r>
              <a:rPr lang="pt-BR" dirty="0" smtClean="0"/>
              <a:t>Crise econômica dos produtos de exportação do Brasil</a:t>
            </a:r>
          </a:p>
          <a:p>
            <a:pPr lvl="2"/>
            <a:r>
              <a:rPr lang="pt-BR" dirty="0" smtClean="0"/>
              <a:t>Período anterior: açúcar e algodão beneficiados</a:t>
            </a:r>
          </a:p>
          <a:p>
            <a:pPr lvl="3"/>
            <a:r>
              <a:rPr lang="pt-BR" dirty="0" smtClean="0"/>
              <a:t>Guerra entre EUA e Inglaterra desorganizara a produção algodoeira norte-americana</a:t>
            </a:r>
          </a:p>
          <a:p>
            <a:pPr lvl="3"/>
            <a:r>
              <a:rPr lang="pt-BR" dirty="0" smtClean="0"/>
              <a:t>Desorganização da produção antilhana (movimentos de independência)</a:t>
            </a:r>
          </a:p>
          <a:p>
            <a:pPr lvl="1"/>
            <a:r>
              <a:rPr lang="pt-BR" dirty="0"/>
              <a:t>Década de 1820: estabilização nos EUA e Antilhas</a:t>
            </a:r>
          </a:p>
          <a:p>
            <a:pPr lvl="2"/>
            <a:r>
              <a:rPr lang="pt-BR" dirty="0"/>
              <a:t>Exportações passam a </a:t>
            </a:r>
            <a:r>
              <a:rPr lang="pt-BR" dirty="0" smtClean="0"/>
              <a:t>cair</a:t>
            </a:r>
          </a:p>
          <a:p>
            <a:pPr marL="285750" lvl="2"/>
            <a:r>
              <a:rPr lang="pt-BR" sz="2400" dirty="0"/>
              <a:t>Desgaste da imagem pessoal de D. Pedro I </a:t>
            </a:r>
            <a:r>
              <a:rPr lang="pt-BR" sz="2400" dirty="0" smtClean="0"/>
              <a:t>(relacionamentos </a:t>
            </a:r>
            <a:r>
              <a:rPr lang="pt-BR" sz="2400" dirty="0" err="1"/>
              <a:t>extra-conjugais</a:t>
            </a:r>
            <a:r>
              <a:rPr lang="pt-B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356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Impopularidade de D. Pedro 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Início da década de 1830</a:t>
            </a:r>
          </a:p>
          <a:p>
            <a:pPr lvl="1"/>
            <a:r>
              <a:rPr lang="pt-BR" dirty="0" smtClean="0"/>
              <a:t>Repressão da celebração no Brasil do fim do absolutismo francês</a:t>
            </a:r>
          </a:p>
          <a:p>
            <a:pPr lvl="1"/>
            <a:r>
              <a:rPr lang="pt-BR" dirty="0"/>
              <a:t>Assassinato do jornalista Líbero Badaró (crítico do governo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União entre aristocracia rural, o povo e militares: exigência da renúncia</a:t>
            </a:r>
          </a:p>
          <a:p>
            <a:pPr lvl="1"/>
            <a:r>
              <a:rPr lang="pt-BR" dirty="0" smtClean="0"/>
              <a:t>Consumação da renúncia (07 de Abril de 1831): imperador abdica do trono em favor de Pedro de Alcântara, seu filho, então com 5 anos de idade</a:t>
            </a:r>
          </a:p>
          <a:p>
            <a:pPr lvl="2"/>
            <a:r>
              <a:rPr lang="pt-BR" dirty="0" smtClean="0"/>
              <a:t>Desencontros entre D. Pedro e os demais poderes</a:t>
            </a:r>
          </a:p>
          <a:p>
            <a:pPr lvl="2"/>
            <a:r>
              <a:rPr lang="pt-BR" dirty="0" smtClean="0"/>
              <a:t>Falta de apoio popular</a:t>
            </a:r>
          </a:p>
          <a:p>
            <a:pPr lvl="2"/>
            <a:r>
              <a:rPr lang="pt-BR" dirty="0" smtClean="0"/>
              <a:t>Acusação de ser mais português que brasileiro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01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Impopularidade de D. Pedro 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Abdicação:</a:t>
            </a:r>
          </a:p>
          <a:p>
            <a:pPr lvl="1"/>
            <a:r>
              <a:rPr lang="pt-BR" dirty="0"/>
              <a:t>R</a:t>
            </a:r>
            <a:r>
              <a:rPr lang="pt-BR" dirty="0" smtClean="0"/>
              <a:t>epresentou a vitória das forças liberais sobre forças absolutistas</a:t>
            </a:r>
          </a:p>
          <a:p>
            <a:pPr lvl="1"/>
            <a:r>
              <a:rPr lang="pt-BR" sz="2000" dirty="0" smtClean="0"/>
              <a:t>Completou o processo de emancipação política da metrópole portuguesa</a:t>
            </a:r>
          </a:p>
          <a:p>
            <a:pPr marL="285750" lvl="1"/>
            <a:r>
              <a:rPr lang="pt-BR" sz="2400" dirty="0"/>
              <a:t>Escolha de três regentes pelo Legislativo, que se encontrava de </a:t>
            </a:r>
            <a:r>
              <a:rPr lang="pt-BR" sz="2400" dirty="0" smtClean="0"/>
              <a:t>férias</a:t>
            </a:r>
          </a:p>
          <a:p>
            <a:pPr lvl="1"/>
            <a:r>
              <a:rPr lang="pt-BR" dirty="0"/>
              <a:t>Regência Trina Provisória (escolha do Parlamento</a:t>
            </a:r>
            <a:r>
              <a:rPr lang="pt-BR" dirty="0" smtClean="0"/>
              <a:t>)</a:t>
            </a:r>
          </a:p>
          <a:p>
            <a:pPr lvl="2"/>
            <a:r>
              <a:rPr lang="pt-BR" dirty="0" smtClean="0"/>
              <a:t>Tentativa de implementar projeto de descentralização política</a:t>
            </a:r>
          </a:p>
          <a:p>
            <a:pPr lvl="2"/>
            <a:r>
              <a:rPr lang="pt-BR" dirty="0" smtClean="0"/>
              <a:t>Criação da Guarda Nacional: poder do Exército transferido para fazendeiros (milícias)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255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Rio Grande do Norte no Período Regencial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4095"/>
          </a:xfrm>
        </p:spPr>
        <p:txBody>
          <a:bodyPr>
            <a:normAutofit/>
          </a:bodyPr>
          <a:lstStyle/>
          <a:p>
            <a:r>
              <a:rPr lang="pt-BR" dirty="0" smtClean="0"/>
              <a:t>Transcorreu sem maiores problemas</a:t>
            </a:r>
          </a:p>
          <a:p>
            <a:pPr lvl="1"/>
            <a:r>
              <a:rPr lang="pt-BR" sz="2000" dirty="0" smtClean="0"/>
              <a:t>Pequenos movimentos armados em poucas localidades</a:t>
            </a:r>
          </a:p>
          <a:p>
            <a:pPr lvl="1"/>
            <a:r>
              <a:rPr lang="pt-BR" dirty="0" smtClean="0"/>
              <a:t>Zona de Açu (1840): pequeno conflito armado entre chefes políticos liberais e conservadores</a:t>
            </a:r>
          </a:p>
          <a:p>
            <a:pPr lvl="1"/>
            <a:r>
              <a:rPr lang="pt-BR" sz="2000" dirty="0" smtClean="0"/>
              <a:t>Destacamento paraibano: tentativa de saque à cidade de Natal</a:t>
            </a:r>
          </a:p>
          <a:p>
            <a:pPr lvl="2"/>
            <a:r>
              <a:rPr lang="pt-BR" sz="1800" dirty="0" smtClean="0"/>
              <a:t>População civil armada expulsou o agrupamento</a:t>
            </a:r>
          </a:p>
          <a:p>
            <a:pPr marL="285750" lvl="2"/>
            <a:r>
              <a:rPr lang="pt-BR" sz="2400" dirty="0"/>
              <a:t>Província fervilhava politicamente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410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Rio Grande do Norte no Período Regencial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4095"/>
          </a:xfrm>
        </p:spPr>
        <p:txBody>
          <a:bodyPr>
            <a:normAutofit/>
          </a:bodyPr>
          <a:lstStyle/>
          <a:p>
            <a:r>
              <a:rPr lang="pt-BR" dirty="0" smtClean="0"/>
              <a:t>Criação de novos municípios</a:t>
            </a:r>
          </a:p>
          <a:p>
            <a:pPr lvl="1"/>
            <a:r>
              <a:rPr lang="pt-BR" sz="2000" dirty="0" smtClean="0"/>
              <a:t>Açu, Angicos, Apodi, São Gonçalo, Touros e Santana do Mato</a:t>
            </a:r>
          </a:p>
          <a:p>
            <a:pPr marL="285750" lvl="1"/>
            <a:r>
              <a:rPr lang="pt-BR" sz="2400" dirty="0"/>
              <a:t>Dados do </a:t>
            </a:r>
            <a:r>
              <a:rPr lang="pt-BR" sz="2400" dirty="0" smtClean="0"/>
              <a:t>RN</a:t>
            </a:r>
          </a:p>
          <a:p>
            <a:pPr lvl="1"/>
            <a:r>
              <a:rPr lang="pt-BR" dirty="0"/>
              <a:t>Duas comarcas (1836): Natal e Açu</a:t>
            </a:r>
          </a:p>
          <a:p>
            <a:pPr lvl="1"/>
            <a:r>
              <a:rPr lang="pt-BR" dirty="0"/>
              <a:t>13 </a:t>
            </a:r>
            <a:r>
              <a:rPr lang="pt-BR" dirty="0" smtClean="0"/>
              <a:t>municípios</a:t>
            </a:r>
          </a:p>
          <a:p>
            <a:pPr lvl="1"/>
            <a:r>
              <a:rPr lang="pt-BR" dirty="0" smtClean="0"/>
              <a:t>22 escolas</a:t>
            </a:r>
          </a:p>
          <a:p>
            <a:pPr lvl="1"/>
            <a:r>
              <a:rPr lang="pt-BR" dirty="0" smtClean="0"/>
              <a:t>Mais de 100 mil habitantes</a:t>
            </a:r>
          </a:p>
        </p:txBody>
      </p:sp>
    </p:spTree>
    <p:extLst>
      <p:ext uri="{BB962C8B-B14F-4D97-AF65-F5344CB8AC3E}">
        <p14:creationId xmlns:p14="http://schemas.microsoft.com/office/powerpoint/2010/main" val="386929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Rio Grande do Norte no Período Regencial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4095"/>
          </a:xfrm>
        </p:spPr>
        <p:txBody>
          <a:bodyPr>
            <a:normAutofit fontScale="92500"/>
          </a:bodyPr>
          <a:lstStyle/>
          <a:p>
            <a:pPr marL="285750" lvl="1"/>
            <a:r>
              <a:rPr lang="pt-BR" sz="2400" dirty="0"/>
              <a:t>Natal, capital da província, era o principal centro </a:t>
            </a:r>
            <a:r>
              <a:rPr lang="pt-BR" sz="2400" dirty="0" smtClean="0"/>
              <a:t>urbano, espalhada:</a:t>
            </a:r>
          </a:p>
          <a:p>
            <a:pPr marL="457200" lvl="2" indent="0" algn="just">
              <a:buNone/>
            </a:pPr>
            <a:r>
              <a:rPr lang="pt-BR" sz="2200" i="1" dirty="0" smtClean="0"/>
              <a:t>em torno da atual Praça André de Albuquerque – a chamada Cidade Alta. Nela se situação, além da Igreja Matriz, as outras únicas quatro construções importantes da cidade, que abrigavam o Senado da Câmara de Natal, o Palácio do Governo, a Fazenda Pública e o Quartel Militar. Algumas casas se espalhavam pelas atuais Ruas Santo Antônio, Princesa Isabel, Vigário Bartolomeu, João Pessoa e Conceição. Desta última partia a ligação da Cidade Alta com a Ribeira, ou Cidade Baixa, onde, desde a primeira década do século XIX, já havia aproximadamente 300 moradores, dentre eles os comerciantes que faziam os negócios de importação e exportação de mercadorias da província, em seus armazéns situados na Rua da Alfândega, atual Rua Chile </a:t>
            </a:r>
            <a:r>
              <a:rPr lang="pt-BR" sz="2200" dirty="0" smtClean="0"/>
              <a:t>(MONTEIRO, 2000, p. 122).</a:t>
            </a:r>
          </a:p>
          <a:p>
            <a:pPr marL="285750" lvl="1"/>
            <a:r>
              <a:rPr lang="pt-BR" sz="2400" dirty="0"/>
              <a:t>Política partidária radical e violenta prejudicou a eficiência administrativa de Natal</a:t>
            </a:r>
            <a:endParaRPr lang="pt-BR" sz="2400" dirty="0"/>
          </a:p>
          <a:p>
            <a:pPr marL="457200" lvl="2" indent="0">
              <a:buNone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9372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</TotalTime>
  <Words>578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Orgânico</vt:lpstr>
      <vt:lpstr>INSTITUTO FEDERAL DE EDUCAÇÃO, CIÊNCIA E TECNOLOGIA DO RN – CÂMPUS NATAL/CIDADE ALTA DIRETORIA DE EDUCAÇÃO E CIÊNCIAS – DIEC HISTÓRIA DO RIO GRANDE DO NORTE DÉBORA LOANE</vt:lpstr>
      <vt:lpstr>A Impopularidade de D. Pedro I</vt:lpstr>
      <vt:lpstr>A Impopularidade de D. Pedro I</vt:lpstr>
      <vt:lpstr>A Impopularidade de D. Pedro I</vt:lpstr>
      <vt:lpstr>A Impopularidade de D. Pedro I</vt:lpstr>
      <vt:lpstr>O Rio Grande do Norte no Período Regencial</vt:lpstr>
      <vt:lpstr>O Rio Grande do Norte no Período Regencial</vt:lpstr>
      <vt:lpstr>O Rio Grande do Norte no Período Regencial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FEDERAL DE EDUCAÇÃO, CIÊNCIA E TECNOLOGIA DO RN – CÂMPUS NATAL/CIDADE ALTA DIRETORIA DE EDUCAÇÃO E CIÊNCIAS – DIEC HISTÓRIA DO RIO GRANDE DO NORTE DÉBORA LOANE</dc:title>
  <dc:creator>Debora Loane do Amaral e Souza</dc:creator>
  <cp:lastModifiedBy>Debora Loane do Amaral e Souza</cp:lastModifiedBy>
  <cp:revision>9</cp:revision>
  <dcterms:created xsi:type="dcterms:W3CDTF">2014-08-18T20:19:11Z</dcterms:created>
  <dcterms:modified xsi:type="dcterms:W3CDTF">2014-08-18T21:28:57Z</dcterms:modified>
</cp:coreProperties>
</file>