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72" r:id="rId4"/>
    <p:sldId id="273" r:id="rId5"/>
    <p:sldId id="275" r:id="rId6"/>
    <p:sldId id="257" r:id="rId7"/>
    <p:sldId id="267" r:id="rId8"/>
    <p:sldId id="268" r:id="rId9"/>
    <p:sldId id="269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00F7406-DEDF-4310-86DF-5FEB723C424A}" type="datetimeFigureOut">
              <a:rPr lang="pt-BR" smtClean="0"/>
              <a:t>11/08/2014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8BA2C8-D9F5-4711-9D2B-995254692035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F7406-DEDF-4310-86DF-5FEB723C424A}" type="datetimeFigureOut">
              <a:rPr lang="pt-BR" smtClean="0"/>
              <a:t>11/08/2014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BA2C8-D9F5-4711-9D2B-99525469203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00F7406-DEDF-4310-86DF-5FEB723C424A}" type="datetimeFigureOut">
              <a:rPr lang="pt-BR" smtClean="0"/>
              <a:t>11/08/2014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68BA2C8-D9F5-4711-9D2B-995254692035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F7406-DEDF-4310-86DF-5FEB723C424A}" type="datetimeFigureOut">
              <a:rPr lang="pt-BR" smtClean="0"/>
              <a:t>11/08/2014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8BA2C8-D9F5-4711-9D2B-995254692035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F7406-DEDF-4310-86DF-5FEB723C424A}" type="datetimeFigureOut">
              <a:rPr lang="pt-BR" smtClean="0"/>
              <a:t>11/08/2014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68BA2C8-D9F5-4711-9D2B-995254692035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00F7406-DEDF-4310-86DF-5FEB723C424A}" type="datetimeFigureOut">
              <a:rPr lang="pt-BR" smtClean="0"/>
              <a:t>11/08/2014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68BA2C8-D9F5-4711-9D2B-995254692035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00F7406-DEDF-4310-86DF-5FEB723C424A}" type="datetimeFigureOut">
              <a:rPr lang="pt-BR" smtClean="0"/>
              <a:t>11/08/2014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68BA2C8-D9F5-4711-9D2B-995254692035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F7406-DEDF-4310-86DF-5FEB723C424A}" type="datetimeFigureOut">
              <a:rPr lang="pt-BR" smtClean="0"/>
              <a:t>11/08/2014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8BA2C8-D9F5-4711-9D2B-99525469203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F7406-DEDF-4310-86DF-5FEB723C424A}" type="datetimeFigureOut">
              <a:rPr lang="pt-BR" smtClean="0"/>
              <a:t>11/08/2014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8BA2C8-D9F5-4711-9D2B-99525469203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F7406-DEDF-4310-86DF-5FEB723C424A}" type="datetimeFigureOut">
              <a:rPr lang="pt-BR" smtClean="0"/>
              <a:t>11/08/2014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8BA2C8-D9F5-4711-9D2B-995254692035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00F7406-DEDF-4310-86DF-5FEB723C424A}" type="datetimeFigureOut">
              <a:rPr lang="pt-BR" smtClean="0"/>
              <a:t>11/08/2014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68BA2C8-D9F5-4711-9D2B-995254692035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00F7406-DEDF-4310-86DF-5FEB723C424A}" type="datetimeFigureOut">
              <a:rPr lang="pt-BR" smtClean="0"/>
              <a:t>11/08/2014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68BA2C8-D9F5-4711-9D2B-995254692035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primeiro império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95536" y="409888"/>
            <a:ext cx="83529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pt-BR" sz="2400" cap="all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INSTITUTO FEDERAL DE EDUCAÇÃO, CIÊNCIA E TECNOLOGIA DO RN – CÂMPUS NATAL/CIDADE ALTA</a:t>
            </a:r>
          </a:p>
          <a:p>
            <a:pPr algn="ctr">
              <a:spcBef>
                <a:spcPct val="0"/>
              </a:spcBef>
            </a:pPr>
            <a:r>
              <a:rPr lang="pt-BR" sz="2400" cap="all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DIRETORIA DE EDUCAÇÃO E CIÊNCIAS – DIEC</a:t>
            </a:r>
          </a:p>
          <a:p>
            <a:pPr algn="ctr">
              <a:spcBef>
                <a:spcPct val="0"/>
              </a:spcBef>
            </a:pPr>
            <a:r>
              <a:rPr lang="pt-BR" sz="2400" cap="all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HISTÓRIA DO RIO GRANDE DO NORTE</a:t>
            </a:r>
          </a:p>
          <a:p>
            <a:pPr algn="ctr">
              <a:spcBef>
                <a:spcPct val="0"/>
              </a:spcBef>
            </a:pPr>
            <a:r>
              <a:rPr lang="pt-BR" sz="2400" cap="all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DÉBORA LOANE</a:t>
            </a:r>
          </a:p>
        </p:txBody>
      </p:sp>
    </p:spTree>
    <p:extLst>
      <p:ext uri="{BB962C8B-B14F-4D97-AF65-F5344CB8AC3E}">
        <p14:creationId xmlns:p14="http://schemas.microsoft.com/office/powerpoint/2010/main" val="152170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188640"/>
            <a:ext cx="8153400" cy="990600"/>
          </a:xfrm>
        </p:spPr>
        <p:txBody>
          <a:bodyPr>
            <a:noAutofit/>
          </a:bodyPr>
          <a:lstStyle/>
          <a:p>
            <a: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Independência do Brasil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251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t-BR" dirty="0" smtClean="0"/>
              <a:t>Europa: fim das guerras napoleônicas</a:t>
            </a:r>
            <a:endParaRPr lang="pt-BR" dirty="0" smtClean="0"/>
          </a:p>
          <a:p>
            <a:r>
              <a:rPr lang="pt-BR" dirty="0" smtClean="0"/>
              <a:t>Empobrecimento do reino português</a:t>
            </a:r>
            <a:endParaRPr lang="pt-BR" dirty="0" smtClean="0"/>
          </a:p>
          <a:p>
            <a:r>
              <a:rPr lang="pt-BR" dirty="0" smtClean="0"/>
              <a:t>Decréscimo do comércio colonial (abertura dos portos)</a:t>
            </a:r>
          </a:p>
          <a:p>
            <a:r>
              <a:rPr lang="pt-BR" dirty="0" smtClean="0"/>
              <a:t>Aumento das dificuldades econômicas</a:t>
            </a:r>
          </a:p>
          <a:p>
            <a:r>
              <a:rPr lang="pt-BR" dirty="0" smtClean="0"/>
              <a:t>Propagação das ideias liberais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Revolução Liberal do Porto (1820)</a:t>
            </a:r>
            <a:endParaRPr lang="pt-BR" dirty="0" smtClean="0"/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pt-BR" sz="2900" dirty="0" smtClean="0"/>
              <a:t>Exigia retorno imediato de D. João VI a Portugal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pt-BR" sz="2900" dirty="0" err="1" smtClean="0"/>
              <a:t>Recolonização</a:t>
            </a:r>
            <a:r>
              <a:rPr lang="pt-BR" sz="2900" dirty="0" smtClean="0"/>
              <a:t> do Brasil (burguesia comercial portuguesa)</a:t>
            </a:r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val="47106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188640"/>
            <a:ext cx="8153400" cy="990600"/>
          </a:xfrm>
        </p:spPr>
        <p:txBody>
          <a:bodyPr>
            <a:noAutofit/>
          </a:bodyPr>
          <a:lstStyle/>
          <a:p>
            <a: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Independência do Brasil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dirty="0" smtClean="0"/>
              <a:t>Retorno de D. João VI a Portugal</a:t>
            </a:r>
          </a:p>
          <a:p>
            <a:pPr marL="0" indent="0">
              <a:buNone/>
            </a:pPr>
            <a:r>
              <a:rPr lang="pt-BR" dirty="0" smtClean="0"/>
              <a:t>D. Pedro: regente</a:t>
            </a:r>
            <a:endParaRPr lang="pt-BR" dirty="0" smtClean="0"/>
          </a:p>
          <a:p>
            <a:r>
              <a:rPr lang="pt-BR" dirty="0" smtClean="0"/>
              <a:t>Absolutistas contrariados</a:t>
            </a:r>
          </a:p>
          <a:p>
            <a:r>
              <a:rPr lang="pt-BR" dirty="0" smtClean="0"/>
              <a:t>B</a:t>
            </a:r>
            <a:r>
              <a:rPr lang="pt-BR" sz="2900" dirty="0" smtClean="0"/>
              <a:t>rasileiros preocupados com a autonomia administrativa do Brasil</a:t>
            </a:r>
          </a:p>
          <a:p>
            <a:r>
              <a:rPr lang="pt-BR" dirty="0" smtClean="0"/>
              <a:t>Movimentos contra a </a:t>
            </a:r>
            <a:r>
              <a:rPr lang="pt-BR" dirty="0" err="1" smtClean="0"/>
              <a:t>recolonização</a:t>
            </a:r>
            <a:r>
              <a:rPr lang="pt-BR" dirty="0" smtClean="0"/>
              <a:t> ganha força (“independentista”)</a:t>
            </a:r>
          </a:p>
          <a:p>
            <a:pPr marL="0" indent="0">
              <a:buNone/>
            </a:pPr>
            <a:r>
              <a:rPr lang="pt-BR" sz="2900" dirty="0" smtClean="0"/>
              <a:t>Dia do Fico (09 de Janeiro de 1822):</a:t>
            </a:r>
          </a:p>
          <a:p>
            <a:r>
              <a:rPr lang="pt-BR" dirty="0" smtClean="0"/>
              <a:t>Determinações vindas de Portugal só entram em vigor no Brasil após aprovação de D. Pedro (“Cumpra-se”)</a:t>
            </a:r>
          </a:p>
          <a:p>
            <a:r>
              <a:rPr lang="pt-BR" sz="2900" dirty="0" smtClean="0"/>
              <a:t>Convocação da Assembleia Constituinte (Junho)</a:t>
            </a:r>
          </a:p>
          <a:p>
            <a:r>
              <a:rPr lang="pt-BR" dirty="0" smtClean="0"/>
              <a:t>Ruptura definitiva </a:t>
            </a:r>
            <a:r>
              <a:rPr lang="pt-BR" dirty="0" smtClean="0"/>
              <a:t>(7 de Setembro de 1822)</a:t>
            </a:r>
          </a:p>
          <a:p>
            <a:r>
              <a:rPr lang="pt-BR" sz="2900" dirty="0" smtClean="0"/>
              <a:t>Independência “negociada”: garantiu aos grupos dominantes</a:t>
            </a:r>
          </a:p>
          <a:p>
            <a:pPr lvl="1"/>
            <a:r>
              <a:rPr lang="pt-BR" sz="2600" dirty="0" smtClean="0"/>
              <a:t>Manutenção da escravidão</a:t>
            </a:r>
          </a:p>
          <a:p>
            <a:pPr lvl="1"/>
            <a:r>
              <a:rPr lang="pt-BR" dirty="0" smtClean="0"/>
              <a:t>Manutenção do latifúndio</a:t>
            </a:r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172681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188640"/>
            <a:ext cx="8153400" cy="990600"/>
          </a:xfrm>
        </p:spPr>
        <p:txBody>
          <a:bodyPr>
            <a:noAutofit/>
          </a:bodyPr>
          <a:lstStyle/>
          <a:p>
            <a: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Independência no RN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dirty="0" smtClean="0"/>
              <a:t>José Inácio Borges reassume o governo (1817-1821)</a:t>
            </a:r>
          </a:p>
          <a:p>
            <a:r>
              <a:rPr lang="pt-BR" dirty="0" smtClean="0"/>
              <a:t>Autonomia Judicial (1818) e Fiscal (1820)</a:t>
            </a:r>
          </a:p>
          <a:p>
            <a:r>
              <a:rPr lang="pt-BR" dirty="0" smtClean="0"/>
              <a:t>Divergências entre defensores da independência e partidários da </a:t>
            </a:r>
            <a:r>
              <a:rPr lang="pt-BR" dirty="0" err="1" smtClean="0"/>
              <a:t>recolonização</a:t>
            </a:r>
            <a:endParaRPr lang="pt-BR" dirty="0" smtClean="0"/>
          </a:p>
          <a:p>
            <a:r>
              <a:rPr lang="pt-BR" dirty="0" smtClean="0"/>
              <a:t>Movimentos favoráveis às Cortes portuguesas em todo o Brasil (1821):</a:t>
            </a:r>
          </a:p>
          <a:p>
            <a:pPr lvl="1"/>
            <a:r>
              <a:rPr lang="pt-BR" dirty="0" smtClean="0"/>
              <a:t>Deposição de governadores</a:t>
            </a:r>
          </a:p>
          <a:p>
            <a:pPr lvl="1"/>
            <a:r>
              <a:rPr lang="pt-BR" dirty="0" smtClean="0"/>
              <a:t>Criação de juntas provisórias de Governo</a:t>
            </a:r>
            <a:endParaRPr lang="pt-BR" dirty="0"/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pt-BR" sz="2900" dirty="0"/>
              <a:t>Borges: substituição por uma Junta Constitucional Provisória (1821</a:t>
            </a:r>
            <a:r>
              <a:rPr lang="pt-BR" sz="2900" dirty="0" smtClean="0"/>
              <a:t>)</a:t>
            </a:r>
          </a:p>
          <a:p>
            <a:pPr marL="594360" lvl="2" indent="-320040">
              <a:spcBef>
                <a:spcPts val="700"/>
              </a:spcBef>
              <a:buSzPct val="60000"/>
              <a:buFont typeface="Wingdings"/>
              <a:buChar char=""/>
            </a:pPr>
            <a:r>
              <a:rPr lang="pt-BR" dirty="0" smtClean="0"/>
              <a:t>Composição: membros do movimento de 1817</a:t>
            </a:r>
          </a:p>
          <a:p>
            <a:pPr marL="594360" lvl="2" indent="-320040">
              <a:spcBef>
                <a:spcPts val="700"/>
              </a:spcBef>
              <a:buSzPct val="60000"/>
              <a:buFont typeface="Wingdings"/>
              <a:buChar char=""/>
            </a:pPr>
            <a:r>
              <a:rPr lang="pt-BR" dirty="0" smtClean="0"/>
              <a:t>Instabilidade política na província</a:t>
            </a:r>
          </a:p>
          <a:p>
            <a:pPr marL="594360" lvl="2" indent="-320040">
              <a:spcBef>
                <a:spcPts val="700"/>
              </a:spcBef>
              <a:buSzPct val="60000"/>
              <a:buFont typeface="Wingdings"/>
              <a:buChar char=""/>
            </a:pPr>
            <a:r>
              <a:rPr lang="pt-BR" dirty="0" smtClean="0"/>
              <a:t>Formação de um Governo Temporário (atuação de militares portugueses)</a:t>
            </a:r>
          </a:p>
          <a:p>
            <a:pPr marL="594360" lvl="2" indent="-320040">
              <a:spcBef>
                <a:spcPts val="700"/>
              </a:spcBef>
              <a:buSzPct val="60000"/>
              <a:buFont typeface="Wingdings"/>
              <a:buChar char=""/>
            </a:pPr>
            <a:r>
              <a:rPr lang="pt-BR" dirty="0" smtClean="0"/>
              <a:t>Cidades e vilas do interior recusam-se a reconhecer o governo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5535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188640"/>
            <a:ext cx="8153400" cy="990600"/>
          </a:xfrm>
        </p:spPr>
        <p:txBody>
          <a:bodyPr>
            <a:noAutofit/>
          </a:bodyPr>
          <a:lstStyle/>
          <a:p>
            <a: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Independência no RN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484784"/>
            <a:ext cx="8153400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200" dirty="0" smtClean="0"/>
              <a:t>Formação de uma nova Junta</a:t>
            </a:r>
          </a:p>
          <a:p>
            <a:r>
              <a:rPr lang="pt-BR" sz="2200" dirty="0" smtClean="0"/>
              <a:t>Apoio integral às medidas de D. Pedro contra as Cortes portuguesas</a:t>
            </a:r>
          </a:p>
          <a:p>
            <a:r>
              <a:rPr lang="pt-BR" sz="2200" dirty="0" smtClean="0"/>
              <a:t>Declaração de Independência: sem surpresas e sem reações contrárias no RN</a:t>
            </a:r>
          </a:p>
          <a:p>
            <a:pPr marL="0" indent="0">
              <a:buNone/>
            </a:pPr>
            <a:r>
              <a:rPr lang="pt-BR" sz="2200" b="1" dirty="0" smtClean="0"/>
              <a:t>Tavares de Lyra:</a:t>
            </a:r>
          </a:p>
          <a:p>
            <a:pPr marL="0" indent="0">
              <a:buNone/>
            </a:pPr>
            <a:r>
              <a:rPr lang="pt-BR" sz="2200" dirty="0" smtClean="0"/>
              <a:t>	</a:t>
            </a:r>
            <a:r>
              <a:rPr lang="pt-BR" sz="2200" i="1" dirty="0" smtClean="0"/>
              <a:t>A revolução partiu do Poder: a Província, o Povo, em sua maioria, era indiferente ao movimento.</a:t>
            </a:r>
          </a:p>
          <a:p>
            <a:pPr marL="0" indent="0">
              <a:buNone/>
            </a:pPr>
            <a:r>
              <a:rPr lang="pt-BR" sz="2200" b="1" dirty="0" smtClean="0"/>
              <a:t>Câmara Cascudo:</a:t>
            </a:r>
          </a:p>
          <a:p>
            <a:pPr marL="0" indent="0">
              <a:buNone/>
            </a:pPr>
            <a:r>
              <a:rPr lang="pt-BR" sz="2200" dirty="0" smtClean="0"/>
              <a:t>	</a:t>
            </a:r>
            <a:r>
              <a:rPr lang="pt-BR" sz="2200" i="1" dirty="0" smtClean="0"/>
              <a:t>O movimento da Independência desce do Governo para o Povo. Não sobe do povo para o Governo, como a Abolição.</a:t>
            </a:r>
          </a:p>
          <a:p>
            <a:r>
              <a:rPr lang="pt-BR" sz="2200" dirty="0" smtClean="0"/>
              <a:t>Independência política: processo sem grandes alterações na estrutura interna dos pontos de vista econômico, político e social (transição conservadora)</a:t>
            </a:r>
          </a:p>
        </p:txBody>
      </p:sp>
    </p:spTree>
    <p:extLst>
      <p:ext uri="{BB962C8B-B14F-4D97-AF65-F5344CB8AC3E}">
        <p14:creationId xmlns:p14="http://schemas.microsoft.com/office/powerpoint/2010/main" val="240901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188640"/>
            <a:ext cx="8153400" cy="990600"/>
          </a:xfrm>
        </p:spPr>
        <p:txBody>
          <a:bodyPr>
            <a:noAutofit/>
          </a:bodyPr>
          <a:lstStyle/>
          <a:p>
            <a: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Reconhecimento da Independência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251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dirty="0" smtClean="0"/>
              <a:t>Plano Interno:</a:t>
            </a:r>
          </a:p>
          <a:p>
            <a:r>
              <a:rPr lang="pt-BR" dirty="0" smtClean="0"/>
              <a:t>São Paulo e Minas Gerais: reconhecimento imediato</a:t>
            </a:r>
          </a:p>
          <a:p>
            <a:r>
              <a:rPr lang="pt-BR" dirty="0" smtClean="0"/>
              <a:t>BA, PI, MA, PA e Cisplatina: resistência</a:t>
            </a:r>
          </a:p>
          <a:p>
            <a:pPr lvl="1"/>
            <a:r>
              <a:rPr lang="pt-BR" dirty="0" smtClean="0"/>
              <a:t>Falta de exército organizado</a:t>
            </a:r>
          </a:p>
          <a:p>
            <a:pPr lvl="1"/>
            <a:r>
              <a:rPr lang="pt-BR" dirty="0" smtClean="0"/>
              <a:t>Contratação de mercenário ingleses e </a:t>
            </a:r>
            <a:r>
              <a:rPr lang="pt-BR" dirty="0" smtClean="0"/>
              <a:t>franceses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pt-BR" sz="2900" dirty="0"/>
              <a:t>Garantidas: unidade territorial e autoridade imperial</a:t>
            </a:r>
          </a:p>
          <a:p>
            <a:pPr marL="0" lvl="1" indent="0">
              <a:spcBef>
                <a:spcPts val="700"/>
              </a:spcBef>
              <a:buClr>
                <a:schemeClr val="accent2"/>
              </a:buClr>
              <a:buSzPct val="60000"/>
              <a:buNone/>
            </a:pPr>
            <a:r>
              <a:rPr lang="pt-BR" sz="2900" dirty="0"/>
              <a:t>Plano Externo</a:t>
            </a:r>
            <a:r>
              <a:rPr lang="pt-BR" sz="2900" dirty="0" smtClean="0"/>
              <a:t>: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pt-BR" sz="2900" dirty="0"/>
              <a:t>Busca do reconhecimento da Independência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pt-BR" sz="2900" dirty="0"/>
              <a:t>Estados Unidos (1824): Doutrina Monroe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pt-BR" sz="2900" dirty="0"/>
              <a:t>Inglaterra: empréstimo (2 </a:t>
            </a:r>
            <a:r>
              <a:rPr lang="pt-BR" sz="2900" dirty="0" err="1"/>
              <a:t>millhões</a:t>
            </a:r>
            <a:r>
              <a:rPr lang="pt-BR" sz="2900" dirty="0"/>
              <a:t> de libras esterlinas</a:t>
            </a:r>
            <a:r>
              <a:rPr lang="pt-BR" sz="2900" dirty="0" smtClean="0"/>
              <a:t>) e manutenção dos acordos de 1810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pt-BR" sz="2900" dirty="0" smtClean="0"/>
              <a:t>Portugal (1825)</a:t>
            </a:r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val="252927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188640"/>
            <a:ext cx="8153400" cy="990600"/>
          </a:xfrm>
        </p:spPr>
        <p:txBody>
          <a:bodyPr>
            <a:noAutofit/>
          </a:bodyPr>
          <a:lstStyle/>
          <a:p>
            <a: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Organização do Estado Brasileiro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25144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Assembleia Constituinte (1822)</a:t>
            </a:r>
          </a:p>
          <a:p>
            <a:pPr lvl="1"/>
            <a:r>
              <a:rPr lang="pt-BR" dirty="0" smtClean="0"/>
              <a:t>Liberais-radicais e republicanos perseguidos</a:t>
            </a:r>
          </a:p>
          <a:p>
            <a:pPr lvl="1"/>
            <a:r>
              <a:rPr lang="pt-BR" dirty="0" smtClean="0"/>
              <a:t>Eleição dos constituintes (1823): latifundiários</a:t>
            </a:r>
          </a:p>
          <a:p>
            <a:pPr lvl="1"/>
            <a:r>
              <a:rPr lang="pt-BR" dirty="0" smtClean="0"/>
              <a:t>Discurso autoritário de D. Pedro I (respeitaria a Constituição se ela fosse digna dele e do Brasil)</a:t>
            </a:r>
          </a:p>
          <a:p>
            <a:pPr lvl="1"/>
            <a:r>
              <a:rPr lang="pt-BR" dirty="0" smtClean="0"/>
              <a:t>Projeto apresentado: Executivo subordinado ao Legislativo</a:t>
            </a:r>
          </a:p>
          <a:p>
            <a:pPr lvl="1"/>
            <a:r>
              <a:rPr lang="pt-BR" dirty="0" smtClean="0"/>
              <a:t>Fechamento da Assembleia</a:t>
            </a:r>
            <a:endParaRPr lang="pt-BR" dirty="0"/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pt-BR" dirty="0" smtClean="0"/>
              <a:t> </a:t>
            </a:r>
            <a:r>
              <a:rPr lang="pt-BR" sz="2900" dirty="0"/>
              <a:t>Constituição Outorgada (1824):</a:t>
            </a:r>
          </a:p>
          <a:p>
            <a:pPr lvl="1"/>
            <a:r>
              <a:rPr lang="pt-BR" dirty="0"/>
              <a:t>P</a:t>
            </a:r>
            <a:r>
              <a:rPr lang="pt-BR" dirty="0" smtClean="0"/>
              <a:t>oder </a:t>
            </a:r>
            <a:r>
              <a:rPr lang="pt-BR" dirty="0"/>
              <a:t>Moderador</a:t>
            </a:r>
          </a:p>
          <a:p>
            <a:pPr lvl="1"/>
            <a:r>
              <a:rPr lang="pt-BR" dirty="0"/>
              <a:t>Poder </a:t>
            </a:r>
            <a:r>
              <a:rPr lang="pt-BR" dirty="0" smtClean="0"/>
              <a:t>Centralizado (Absolutista)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2717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188640"/>
            <a:ext cx="8153400" cy="990600"/>
          </a:xfrm>
        </p:spPr>
        <p:txBody>
          <a:bodyPr>
            <a:noAutofit/>
          </a:bodyPr>
          <a:lstStyle/>
          <a:p>
            <a: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Confederação do Equador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556792"/>
            <a:ext cx="8153400" cy="5257800"/>
          </a:xfrm>
        </p:spPr>
        <p:txBody>
          <a:bodyPr>
            <a:normAutofit fontScale="85000" lnSpcReduction="10000"/>
          </a:bodyPr>
          <a:lstStyle/>
          <a:p>
            <a:r>
              <a:rPr lang="pt-BR" dirty="0" smtClean="0"/>
              <a:t>Pernambuco à frente do movimento</a:t>
            </a:r>
          </a:p>
          <a:p>
            <a:pPr lvl="1"/>
            <a:r>
              <a:rPr lang="pt-BR" dirty="0" smtClean="0"/>
              <a:t>Todas as classes exigiam um governo menos centralista (classe dominante, classe média e setores populares)</a:t>
            </a:r>
          </a:p>
          <a:p>
            <a:pPr lvl="1"/>
            <a:r>
              <a:rPr lang="pt-BR" dirty="0" smtClean="0"/>
              <a:t>Nordeste</a:t>
            </a:r>
            <a:r>
              <a:rPr lang="pt-BR" dirty="0" smtClean="0"/>
              <a:t>: nova crise econômica (concorrência estrangeira)</a:t>
            </a:r>
          </a:p>
          <a:p>
            <a:pPr lvl="1"/>
            <a:r>
              <a:rPr lang="pt-BR" dirty="0" smtClean="0"/>
              <a:t>Altos </a:t>
            </a:r>
            <a:r>
              <a:rPr lang="pt-BR" dirty="0" smtClean="0"/>
              <a:t>impostos cobrados pelo governo central</a:t>
            </a:r>
            <a:endParaRPr lang="pt-BR" dirty="0" smtClean="0"/>
          </a:p>
          <a:p>
            <a:pPr lvl="1"/>
            <a:r>
              <a:rPr lang="pt-BR" dirty="0" smtClean="0"/>
              <a:t>Líderes: </a:t>
            </a:r>
            <a:r>
              <a:rPr lang="pt-BR" dirty="0"/>
              <a:t>P</a:t>
            </a:r>
            <a:r>
              <a:rPr lang="pt-BR" dirty="0" smtClean="0"/>
              <a:t>aes de Andrade, Cipriano Barata e frei Caneca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pt-BR" sz="2900" dirty="0"/>
              <a:t>Confederação do Equador (Julho/1824):</a:t>
            </a:r>
          </a:p>
          <a:p>
            <a:pPr lvl="1"/>
            <a:r>
              <a:rPr lang="pt-BR" dirty="0" smtClean="0"/>
              <a:t>Proclamação da República</a:t>
            </a:r>
            <a:endParaRPr lang="pt-BR" dirty="0"/>
          </a:p>
          <a:p>
            <a:pPr lvl="1"/>
            <a:r>
              <a:rPr lang="pt-BR" dirty="0" smtClean="0"/>
              <a:t>Adoção da Constituição Colombiana</a:t>
            </a:r>
          </a:p>
          <a:p>
            <a:pPr lvl="2"/>
            <a:r>
              <a:rPr lang="pt-BR" sz="2600" dirty="0" smtClean="0"/>
              <a:t>Movimento de Caráter Separatista</a:t>
            </a:r>
          </a:p>
          <a:p>
            <a:pPr lvl="2"/>
            <a:r>
              <a:rPr lang="pt-BR" sz="2600" dirty="0" smtClean="0"/>
              <a:t>Adesão: Paraíba, Rio Grande do Norte e Ceará</a:t>
            </a:r>
          </a:p>
          <a:p>
            <a:pPr lvl="2"/>
            <a:r>
              <a:rPr lang="pt-BR" sz="2600" dirty="0" smtClean="0"/>
              <a:t>Pouca </a:t>
            </a:r>
            <a:r>
              <a:rPr lang="pt-BR" sz="2600" dirty="0"/>
              <a:t>p</a:t>
            </a:r>
            <a:r>
              <a:rPr lang="pt-BR" sz="2600" dirty="0" smtClean="0"/>
              <a:t>articipação popular</a:t>
            </a:r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337377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188640"/>
            <a:ext cx="8153400" cy="990600"/>
          </a:xfrm>
        </p:spPr>
        <p:txBody>
          <a:bodyPr>
            <a:noAutofit/>
          </a:bodyPr>
          <a:lstStyle/>
          <a:p>
            <a: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Confederação do Equador e o RN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 fontScale="92500"/>
          </a:bodyPr>
          <a:lstStyle/>
          <a:p>
            <a:r>
              <a:rPr lang="pt-BR" dirty="0" smtClean="0"/>
              <a:t>Luta entre principais grupos políticos dominantes</a:t>
            </a:r>
          </a:p>
          <a:p>
            <a:r>
              <a:rPr lang="pt-BR" sz="2600" dirty="0" smtClean="0"/>
              <a:t>Transferência do poder: conservadores para liberais</a:t>
            </a:r>
          </a:p>
          <a:p>
            <a:r>
              <a:rPr lang="pt-BR" sz="2600" dirty="0" smtClean="0"/>
              <a:t>Participantes: egressos da Insurreição de 1817</a:t>
            </a:r>
          </a:p>
          <a:p>
            <a:r>
              <a:rPr lang="pt-BR" sz="2600" dirty="0" smtClean="0"/>
              <a:t>Divisão: apoio ao Imperador x apoio ao governo popular</a:t>
            </a:r>
          </a:p>
          <a:p>
            <a:r>
              <a:rPr lang="pt-BR" sz="2600" dirty="0" smtClean="0"/>
              <a:t>Ausência de choque militar</a:t>
            </a:r>
          </a:p>
          <a:p>
            <a:r>
              <a:rPr lang="pt-BR" dirty="0"/>
              <a:t>Reação ao </a:t>
            </a:r>
            <a:r>
              <a:rPr lang="pt-BR" dirty="0" smtClean="0"/>
              <a:t>movimento: D. Pedro I</a:t>
            </a:r>
            <a:endParaRPr lang="pt-BR" dirty="0"/>
          </a:p>
          <a:p>
            <a:r>
              <a:rPr lang="pt-BR" dirty="0"/>
              <a:t>Frei Caneca: preso e executado no </a:t>
            </a:r>
            <a:r>
              <a:rPr lang="pt-BR" dirty="0" smtClean="0"/>
              <a:t>Ceará</a:t>
            </a:r>
          </a:p>
          <a:p>
            <a:r>
              <a:rPr lang="pt-BR" dirty="0" smtClean="0"/>
              <a:t>José Lourenço de Moraes Navarro (Presidente da Câmara): prende aliados de Tomás </a:t>
            </a:r>
            <a:r>
              <a:rPr lang="pt-BR" smtClean="0"/>
              <a:t>de Araújo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6474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241</TotalTime>
  <Words>613</Words>
  <Application>Microsoft Office PowerPoint</Application>
  <PresentationFormat>Apresentação na tela (4:3)</PresentationFormat>
  <Paragraphs>91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Tw Cen MT</vt:lpstr>
      <vt:lpstr>Wingdings</vt:lpstr>
      <vt:lpstr>Wingdings 2</vt:lpstr>
      <vt:lpstr>Mediano</vt:lpstr>
      <vt:lpstr>O primeiro império</vt:lpstr>
      <vt:lpstr>A Independência do Brasil</vt:lpstr>
      <vt:lpstr>A Independência do Brasil</vt:lpstr>
      <vt:lpstr>A Independência no RN</vt:lpstr>
      <vt:lpstr>A Independência no RN</vt:lpstr>
      <vt:lpstr>O Reconhecimento da Independência</vt:lpstr>
      <vt:lpstr>Organização do Estado Brasileiro</vt:lpstr>
      <vt:lpstr>A Confederação do Equador</vt:lpstr>
      <vt:lpstr>A Confederação do Equador e o RN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TRANSIÇÃO DO IMPÉRIO PARA A REPÚBLICA</dc:title>
  <dc:creator>Debora Loane do Amaral e Souza</dc:creator>
  <cp:lastModifiedBy>Debora Loane do Amaral e Souza</cp:lastModifiedBy>
  <cp:revision>26</cp:revision>
  <dcterms:created xsi:type="dcterms:W3CDTF">2013-09-12T22:17:23Z</dcterms:created>
  <dcterms:modified xsi:type="dcterms:W3CDTF">2014-08-11T21:36:41Z</dcterms:modified>
</cp:coreProperties>
</file>