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Default Extension="gif" ContentType="image/gif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  <p:sldMasterId id="2147483753" r:id="rId2"/>
  </p:sldMasterIdLst>
  <p:notesMasterIdLst>
    <p:notesMasterId r:id="rId22"/>
  </p:notesMasterIdLst>
  <p:sldIdLst>
    <p:sldId id="256" r:id="rId3"/>
    <p:sldId id="371" r:id="rId4"/>
    <p:sldId id="372" r:id="rId5"/>
    <p:sldId id="373" r:id="rId6"/>
    <p:sldId id="376" r:id="rId7"/>
    <p:sldId id="374" r:id="rId8"/>
    <p:sldId id="375" r:id="rId9"/>
    <p:sldId id="377" r:id="rId10"/>
    <p:sldId id="378" r:id="rId11"/>
    <p:sldId id="379" r:id="rId12"/>
    <p:sldId id="380" r:id="rId13"/>
    <p:sldId id="381" r:id="rId14"/>
    <p:sldId id="382" r:id="rId15"/>
    <p:sldId id="383" r:id="rId16"/>
    <p:sldId id="385" r:id="rId17"/>
    <p:sldId id="386" r:id="rId18"/>
    <p:sldId id="387" r:id="rId19"/>
    <p:sldId id="388" r:id="rId20"/>
    <p:sldId id="358" r:id="rId21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CC66"/>
    <a:srgbClr val="79F41C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Estilo Médio 2 - Ênfase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F5AB1C69-6EDB-4FF4-983F-18BD219EF322}" styleName="Estilo Médio 2 - Ênfase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1E4AEA4-8DFA-4A89-87EB-49C32662AFE0}" styleName="Estilo Médio 2 - Ênfas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2D5ABB26-0587-4C30-8999-92F81FD0307C}" styleName="Nenhum Estilo, Nenhuma Grad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BDBED569-4797-4DF1-A0F4-6AAB3CD982D8}" styleName="Estilo Claro 3 - Ênfase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74C1A8A3-306A-4EB7-A6B1-4F7E0EB9C5D6}" styleName="Estilo Médio 3 - Ênfase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515" autoAdjust="0"/>
    <p:restoredTop sz="97133" autoAdjust="0"/>
  </p:normalViewPr>
  <p:slideViewPr>
    <p:cSldViewPr>
      <p:cViewPr varScale="1">
        <p:scale>
          <a:sx n="73" d="100"/>
          <a:sy n="73" d="100"/>
        </p:scale>
        <p:origin x="-1296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tableStyles" Target="tableStyle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8E17A9F-0038-485A-B161-3AE398FA798A}" type="datetimeFigureOut">
              <a:rPr lang="pt-BR" smtClean="0"/>
              <a:pPr/>
              <a:t>01/04/2013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32A4839-6E55-48C1-9310-B3E398CABF9F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="" xmlns:p14="http://schemas.microsoft.com/office/powerpoint/2010/main" val="41793999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pt-BR" noProof="0" dirty="0" smtClean="0"/>
              <a:t>Demonstração : Indução,contradição,direta</a:t>
            </a:r>
            <a:endParaRPr lang="pt-BR" noProof="0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32A4839-6E55-48C1-9310-B3E398CABF9F}" type="slidenum">
              <a:rPr lang="pt-BR" smtClean="0"/>
              <a:pPr/>
              <a:t>2</a:t>
            </a:fld>
            <a:endParaRPr lang="pt-BR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pt-BR" noProof="0" dirty="0" smtClean="0"/>
              <a:t>Demonstração : Indução,contradição,direta</a:t>
            </a:r>
            <a:endParaRPr lang="pt-BR" noProof="0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32A4839-6E55-48C1-9310-B3E398CABF9F}" type="slidenum">
              <a:rPr lang="pt-BR" smtClean="0"/>
              <a:pPr/>
              <a:t>11</a:t>
            </a:fld>
            <a:endParaRPr lang="pt-BR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pt-BR" noProof="0" dirty="0" smtClean="0"/>
              <a:t>Demonstração : Indução,contradição,direta</a:t>
            </a:r>
            <a:endParaRPr lang="pt-BR" noProof="0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32A4839-6E55-48C1-9310-B3E398CABF9F}" type="slidenum">
              <a:rPr lang="pt-BR" smtClean="0"/>
              <a:pPr/>
              <a:t>12</a:t>
            </a:fld>
            <a:endParaRPr lang="pt-BR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pt-BR" noProof="0" dirty="0" smtClean="0"/>
              <a:t>Demonstração : Indução,contradição,direta</a:t>
            </a:r>
            <a:endParaRPr lang="pt-BR" noProof="0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32A4839-6E55-48C1-9310-B3E398CABF9F}" type="slidenum">
              <a:rPr lang="pt-BR" smtClean="0"/>
              <a:pPr/>
              <a:t>13</a:t>
            </a:fld>
            <a:endParaRPr lang="pt-BR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pt-BR" noProof="0" dirty="0" smtClean="0"/>
              <a:t>Demonstração : Indução,contradição,direta</a:t>
            </a:r>
            <a:endParaRPr lang="pt-BR" noProof="0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32A4839-6E55-48C1-9310-B3E398CABF9F}" type="slidenum">
              <a:rPr lang="pt-BR" smtClean="0"/>
              <a:pPr/>
              <a:t>14</a:t>
            </a:fld>
            <a:endParaRPr lang="pt-BR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pt-BR" noProof="0" dirty="0" smtClean="0"/>
              <a:t>Demonstração : Indução,contradição,direta</a:t>
            </a:r>
            <a:endParaRPr lang="pt-BR" noProof="0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32A4839-6E55-48C1-9310-B3E398CABF9F}" type="slidenum">
              <a:rPr lang="pt-BR" smtClean="0"/>
              <a:pPr/>
              <a:t>15</a:t>
            </a:fld>
            <a:endParaRPr lang="pt-BR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pt-BR" noProof="0" dirty="0" smtClean="0"/>
              <a:t>Demonstração : Indução,contradição,direta</a:t>
            </a:r>
            <a:endParaRPr lang="pt-BR" noProof="0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32A4839-6E55-48C1-9310-B3E398CABF9F}" type="slidenum">
              <a:rPr lang="pt-BR" smtClean="0"/>
              <a:pPr/>
              <a:t>16</a:t>
            </a:fld>
            <a:endParaRPr lang="pt-BR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pt-BR" noProof="0" dirty="0" smtClean="0"/>
              <a:t>Demonstração : Indução,contradição,direta</a:t>
            </a:r>
            <a:endParaRPr lang="pt-BR" noProof="0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32A4839-6E55-48C1-9310-B3E398CABF9F}" type="slidenum">
              <a:rPr lang="pt-BR" smtClean="0"/>
              <a:pPr/>
              <a:t>17</a:t>
            </a:fld>
            <a:endParaRPr lang="pt-BR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pt-BR" noProof="0" dirty="0" smtClean="0"/>
              <a:t>Demonstração : Indução,contradição,direta</a:t>
            </a:r>
            <a:endParaRPr lang="pt-BR" noProof="0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32A4839-6E55-48C1-9310-B3E398CABF9F}" type="slidenum">
              <a:rPr lang="pt-BR" smtClean="0"/>
              <a:pPr/>
              <a:t>18</a:t>
            </a:fld>
            <a:endParaRPr lang="pt-BR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4" name="Rectangle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extLst/>
          </a:lstStyle>
          <a:p>
            <a:fld id="{B3A019F3-8596-4028-9847-CBD3A185B07A}" type="slidenum">
              <a:rPr lang="en-US" smtClean="0"/>
              <a:pPr/>
              <a:t>19</a:t>
            </a:fld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pt-BR" noProof="0" dirty="0" smtClean="0"/>
              <a:t>Demonstração : Indução,contradição,direta</a:t>
            </a:r>
            <a:endParaRPr lang="pt-BR" noProof="0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32A4839-6E55-48C1-9310-B3E398CABF9F}" type="slidenum">
              <a:rPr lang="pt-BR" smtClean="0"/>
              <a:pPr/>
              <a:t>3</a:t>
            </a:fld>
            <a:endParaRPr lang="pt-B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pt-BR" noProof="0" dirty="0" smtClean="0"/>
              <a:t>Demonstração : Indução,contradição,direta</a:t>
            </a:r>
            <a:endParaRPr lang="pt-BR" noProof="0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32A4839-6E55-48C1-9310-B3E398CABF9F}" type="slidenum">
              <a:rPr lang="pt-BR" smtClean="0"/>
              <a:pPr/>
              <a:t>4</a:t>
            </a:fld>
            <a:endParaRPr lang="pt-BR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pt-BR" noProof="0" dirty="0" smtClean="0"/>
              <a:t>Demonstração : Indução,contradição,direta</a:t>
            </a:r>
            <a:endParaRPr lang="pt-BR" noProof="0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32A4839-6E55-48C1-9310-B3E398CABF9F}" type="slidenum">
              <a:rPr lang="pt-BR" smtClean="0"/>
              <a:pPr/>
              <a:t>5</a:t>
            </a:fld>
            <a:endParaRPr lang="pt-BR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pt-BR" noProof="0" dirty="0" smtClean="0"/>
              <a:t>Demonstração : Indução,contradição,direta</a:t>
            </a:r>
            <a:endParaRPr lang="pt-BR" noProof="0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32A4839-6E55-48C1-9310-B3E398CABF9F}" type="slidenum">
              <a:rPr lang="pt-BR" smtClean="0"/>
              <a:pPr/>
              <a:t>6</a:t>
            </a:fld>
            <a:endParaRPr lang="pt-BR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pt-BR" noProof="0" dirty="0" smtClean="0"/>
              <a:t>Demonstração : Indução,contradição,direta</a:t>
            </a:r>
            <a:endParaRPr lang="pt-BR" noProof="0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32A4839-6E55-48C1-9310-B3E398CABF9F}" type="slidenum">
              <a:rPr lang="pt-BR" smtClean="0"/>
              <a:pPr/>
              <a:t>7</a:t>
            </a:fld>
            <a:endParaRPr lang="pt-BR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pt-BR" noProof="0" dirty="0" smtClean="0"/>
              <a:t>Demonstração : Indução,contradição,direta</a:t>
            </a:r>
            <a:endParaRPr lang="pt-BR" noProof="0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32A4839-6E55-48C1-9310-B3E398CABF9F}" type="slidenum">
              <a:rPr lang="pt-BR" smtClean="0"/>
              <a:pPr/>
              <a:t>8</a:t>
            </a:fld>
            <a:endParaRPr lang="pt-BR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pt-BR" noProof="0" dirty="0" smtClean="0"/>
              <a:t>Demonstração : Indução,contradição,direta</a:t>
            </a:r>
            <a:endParaRPr lang="pt-BR" noProof="0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32A4839-6E55-48C1-9310-B3E398CABF9F}" type="slidenum">
              <a:rPr lang="pt-BR" smtClean="0"/>
              <a:pPr/>
              <a:t>9</a:t>
            </a:fld>
            <a:endParaRPr lang="pt-BR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pt-BR" noProof="0" dirty="0" smtClean="0"/>
              <a:t>Demonstração : Indução,contradição,direta</a:t>
            </a:r>
            <a:endParaRPr lang="pt-BR" noProof="0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32A4839-6E55-48C1-9310-B3E398CABF9F}" type="slidenum">
              <a:rPr lang="pt-BR" smtClean="0"/>
              <a:pPr/>
              <a:t>10</a:t>
            </a:fld>
            <a:endParaRPr lang="pt-B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ap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tângulo 10"/>
          <p:cNvSpPr/>
          <p:nvPr/>
        </p:nvSpPr>
        <p:spPr>
          <a:xfrm>
            <a:off x="0" y="0"/>
            <a:ext cx="9144000" cy="41490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2" name="Rectangle 2"/>
          <p:cNvSpPr>
            <a:spLocks noGrp="1"/>
          </p:cNvSpPr>
          <p:nvPr>
            <p:ph type="ctrTitle"/>
          </p:nvPr>
        </p:nvSpPr>
        <p:spPr>
          <a:xfrm>
            <a:off x="228600" y="4114800"/>
            <a:ext cx="7239000" cy="533400"/>
          </a:xfrm>
          <a:prstGeom prst="rect">
            <a:avLst/>
          </a:prstGeom>
          <a:noFill/>
        </p:spPr>
        <p:txBody>
          <a:bodyPr vert="horz"/>
          <a:lstStyle>
            <a:lvl1pPr algn="l" eaLnBrk="1" latinLnBrk="0" hangingPunct="1">
              <a:defRPr kumimoji="0" sz="2000" b="0" cap="all" spc="150" baseline="0">
                <a:solidFill>
                  <a:schemeClr val="bg1"/>
                </a:solidFill>
              </a:defRPr>
            </a:lvl1pPr>
            <a:extLst/>
          </a:lstStyle>
          <a:p>
            <a:pPr eaLnBrk="1" latinLnBrk="1" hangingPunct="1"/>
            <a:r>
              <a:rPr lang="pt-BR" smtClean="0"/>
              <a:t>Clique para editar o estilo do título mestre</a:t>
            </a:r>
            <a:endParaRPr/>
          </a:p>
        </p:txBody>
      </p:sp>
      <p:grpSp>
        <p:nvGrpSpPr>
          <p:cNvPr id="3" name="Grupo 12"/>
          <p:cNvGrpSpPr/>
          <p:nvPr/>
        </p:nvGrpSpPr>
        <p:grpSpPr>
          <a:xfrm>
            <a:off x="-32" y="4077072"/>
            <a:ext cx="9144032" cy="1549932"/>
            <a:chOff x="-32" y="3175212"/>
            <a:chExt cx="9144032" cy="1549932"/>
          </a:xfrm>
        </p:grpSpPr>
        <p:sp>
          <p:nvSpPr>
            <p:cNvPr id="9" name="Rectangle 10"/>
            <p:cNvSpPr/>
            <p:nvPr userDrawn="1"/>
          </p:nvSpPr>
          <p:spPr>
            <a:xfrm>
              <a:off x="0" y="3197514"/>
              <a:ext cx="9144000" cy="1500198"/>
            </a:xfrm>
            <a:prstGeom prst="rect">
              <a:avLst/>
            </a:prstGeom>
            <a:solidFill>
              <a:schemeClr val="accent5"/>
            </a:solidFill>
            <a:ln w="25400" cap="rnd" cmpd="sng" algn="ctr">
              <a:noFill/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>
              <a:extLst/>
            </a:lstStyle>
            <a:p>
              <a:pPr algn="ctr"/>
              <a:endParaRPr kumimoji="0" lang="en-US" dirty="0"/>
            </a:p>
          </p:txBody>
        </p:sp>
        <p:sp>
          <p:nvSpPr>
            <p:cNvPr id="12" name="Rectangle 11"/>
            <p:cNvSpPr/>
            <p:nvPr userDrawn="1"/>
          </p:nvSpPr>
          <p:spPr>
            <a:xfrm>
              <a:off x="0" y="4697712"/>
              <a:ext cx="9144000" cy="27432"/>
            </a:xfrm>
            <a:prstGeom prst="rect">
              <a:avLst/>
            </a:prstGeom>
            <a:solidFill>
              <a:srgbClr val="2D8828"/>
            </a:solidFill>
            <a:ln w="25400" cap="rnd" cmpd="sng" algn="ctr">
              <a:noFill/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>
              <a:extLst/>
            </a:lstStyle>
            <a:p>
              <a:pPr algn="ctr"/>
              <a:endParaRPr kumimoji="0" lang="en-US" dirty="0"/>
            </a:p>
          </p:txBody>
        </p:sp>
        <p:sp>
          <p:nvSpPr>
            <p:cNvPr id="17" name="Rectangle 16"/>
            <p:cNvSpPr/>
            <p:nvPr userDrawn="1"/>
          </p:nvSpPr>
          <p:spPr>
            <a:xfrm>
              <a:off x="-32" y="3175212"/>
              <a:ext cx="9144000" cy="27432"/>
            </a:xfrm>
            <a:prstGeom prst="rect">
              <a:avLst/>
            </a:prstGeom>
            <a:solidFill>
              <a:srgbClr val="2D8828"/>
            </a:solidFill>
            <a:ln w="25400" cap="rnd" cmpd="sng" algn="ctr">
              <a:noFill/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>
              <a:extLst/>
            </a:lstStyle>
            <a:p>
              <a:pPr algn="ctr"/>
              <a:endParaRPr kumimoji="0" lang="en-US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28AB28-DF7E-4336-B60C-9A083F3B2A01}" type="datetimeFigureOut">
              <a:rPr lang="pt-BR" smtClean="0"/>
              <a:pPr/>
              <a:t>01/04/2013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E9A7FE-0950-4301-A175-EDBA2A23E88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28AB28-DF7E-4336-B60C-9A083F3B2A01}" type="datetimeFigureOut">
              <a:rPr lang="pt-BR" smtClean="0"/>
              <a:pPr/>
              <a:t>01/04/2013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E9A7FE-0950-4301-A175-EDBA2A23E88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28AB28-DF7E-4336-B60C-9A083F3B2A01}" type="datetimeFigureOut">
              <a:rPr lang="pt-BR" smtClean="0"/>
              <a:pPr/>
              <a:t>01/04/2013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E9A7FE-0950-4301-A175-EDBA2A23E88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28AB28-DF7E-4336-B60C-9A083F3B2A01}" type="datetimeFigureOut">
              <a:rPr lang="pt-BR" smtClean="0"/>
              <a:pPr/>
              <a:t>01/04/2013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E9A7FE-0950-4301-A175-EDBA2A23E88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28AB28-DF7E-4336-B60C-9A083F3B2A01}" type="datetimeFigureOut">
              <a:rPr lang="pt-BR" smtClean="0"/>
              <a:pPr/>
              <a:t>01/04/2013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E9A7FE-0950-4301-A175-EDBA2A23E88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>
  <p:cSld name="Cap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/>
          </p:cNvSpPr>
          <p:nvPr>
            <p:ph type="ctrTitle"/>
          </p:nvPr>
        </p:nvSpPr>
        <p:spPr>
          <a:xfrm>
            <a:off x="228600" y="4114800"/>
            <a:ext cx="7239000" cy="533400"/>
          </a:xfrm>
          <a:prstGeom prst="rect">
            <a:avLst/>
          </a:prstGeom>
          <a:noFill/>
        </p:spPr>
        <p:txBody>
          <a:bodyPr vert="horz"/>
          <a:lstStyle>
            <a:lvl1pPr algn="l" eaLnBrk="1" latinLnBrk="0" hangingPunct="1">
              <a:defRPr kumimoji="0" sz="2000" b="0" cap="all" spc="150" baseline="0">
                <a:solidFill>
                  <a:schemeClr val="bg1"/>
                </a:solidFill>
              </a:defRPr>
            </a:lvl1pPr>
            <a:extLst/>
          </a:lstStyle>
          <a:p>
            <a:pPr eaLnBrk="1" latinLnBrk="1" hangingPunct="1"/>
            <a:r>
              <a:rPr lang="pt-BR" smtClean="0"/>
              <a:t>Clique para editar o estilo do título mestre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ubTitl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Rectangle 83"/>
          <p:cNvSpPr/>
          <p:nvPr/>
        </p:nvSpPr>
        <p:spPr>
          <a:xfrm>
            <a:off x="142844" y="1071546"/>
            <a:ext cx="9001156" cy="35719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36" name="Right Arrow 35"/>
          <p:cNvSpPr/>
          <p:nvPr/>
        </p:nvSpPr>
        <p:spPr>
          <a:xfrm>
            <a:off x="500034" y="1181086"/>
            <a:ext cx="142876" cy="142876"/>
          </a:xfrm>
          <a:prstGeom prst="rightArrow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10" name="Espaço Reservado para Texto 9"/>
          <p:cNvSpPr>
            <a:spLocks noGrp="1"/>
          </p:cNvSpPr>
          <p:nvPr>
            <p:ph type="body" sz="quarter" idx="15"/>
          </p:nvPr>
        </p:nvSpPr>
        <p:spPr>
          <a:xfrm>
            <a:off x="594000" y="1080000"/>
            <a:ext cx="7786687" cy="251438"/>
          </a:xfrm>
          <a:prstGeom prst="rect">
            <a:avLst/>
          </a:prstGeom>
        </p:spPr>
        <p:txBody>
          <a:bodyPr/>
          <a:lstStyle>
            <a:lvl1pPr>
              <a:defRPr sz="1800" b="1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99" name="Title 98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8B1705-51F5-4C29-9461-C4C250855BC5}" type="datetimeFigureOut">
              <a:rPr lang="pt-BR" smtClean="0"/>
              <a:pPr/>
              <a:t>01/04/2013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704BA6-D32A-40D6-B975-FCF698F3F238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4209A1A-15FF-4DC4-A072-8234E2A3968A}" type="slidenum">
              <a:rPr lang="pt-BR" smtClean="0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28AB28-DF7E-4336-B60C-9A083F3B2A01}" type="datetimeFigureOut">
              <a:rPr lang="pt-BR" smtClean="0"/>
              <a:pPr/>
              <a:t>01/04/2013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E9A7FE-0950-4301-A175-EDBA2A23E88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FA65FA0-B08B-41F1-8AA9-3FF460062D25}" type="slidenum">
              <a:rPr lang="pt-BR" smtClean="0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28AB28-DF7E-4336-B60C-9A083F3B2A01}" type="datetimeFigureOut">
              <a:rPr lang="pt-BR" smtClean="0"/>
              <a:pPr/>
              <a:t>01/04/2013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E9A7FE-0950-4301-A175-EDBA2A23E88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8B1705-51F5-4C29-9461-C4C250855BC5}" type="datetimeFigureOut">
              <a:rPr lang="pt-BR" smtClean="0"/>
              <a:pPr/>
              <a:t>01/04/2013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704BA6-D32A-40D6-B975-FCF698F3F238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5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76200" cy="6858000"/>
          </a:xfrm>
          <a:prstGeom prst="rect">
            <a:avLst/>
          </a:prstGeom>
          <a:solidFill>
            <a:schemeClr val="accent5">
              <a:lumMod val="75000"/>
            </a:schemeClr>
          </a:solidFill>
          <a:ln w="25400" cap="rnd" cmpd="sng" algn="ctr">
            <a:noFill/>
            <a:prstDash val="soli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/>
            <a:endParaRPr kumimoji="0" lang="en-US" dirty="0"/>
          </a:p>
        </p:txBody>
      </p:sp>
      <p:sp>
        <p:nvSpPr>
          <p:cNvPr id="34" name="Rectangle 10"/>
          <p:cNvSpPr/>
          <p:nvPr/>
        </p:nvSpPr>
        <p:spPr>
          <a:xfrm rot="16200000">
            <a:off x="4357670" y="-3714784"/>
            <a:ext cx="571504" cy="9001156"/>
          </a:xfrm>
          <a:prstGeom prst="rect">
            <a:avLst/>
          </a:prstGeom>
          <a:solidFill>
            <a:schemeClr val="accent5">
              <a:lumMod val="75000"/>
            </a:schemeClr>
          </a:solidFill>
          <a:ln w="25400" cap="rnd" cmpd="sng" algn="ctr">
            <a:noFill/>
            <a:prstDash val="soli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/>
            <a:endParaRPr kumimoji="0" lang="en-US" dirty="0"/>
          </a:p>
        </p:txBody>
      </p:sp>
      <p:sp>
        <p:nvSpPr>
          <p:cNvPr id="36" name="Title Placeholder 35"/>
          <p:cNvSpPr>
            <a:spLocks noGrp="1"/>
          </p:cNvSpPr>
          <p:nvPr>
            <p:ph type="title"/>
          </p:nvPr>
        </p:nvSpPr>
        <p:spPr>
          <a:xfrm>
            <a:off x="214282" y="571480"/>
            <a:ext cx="8229600" cy="4286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</p:sldLayoutIdLst>
  <p:txStyles>
    <p:titleStyle>
      <a:lvl1pPr algn="l" rtl="0" eaLnBrk="1" latinLnBrk="0" hangingPunct="1">
        <a:spcBef>
          <a:spcPct val="0"/>
        </a:spcBef>
        <a:buNone/>
        <a:defRPr kumimoji="0" sz="2400" cap="small" spc="0" baseline="0">
          <a:solidFill>
            <a:schemeClr val="bg1"/>
          </a:solidFill>
          <a:latin typeface="+mj-lt"/>
          <a:ea typeface="+mj-ea"/>
          <a:cs typeface="+mj-cs"/>
        </a:defRPr>
      </a:lvl1pPr>
      <a:extLst/>
    </p:titleStyle>
    <p:bodyStyle>
      <a:lvl1pPr marL="0" marR="0" indent="0" algn="l" rtl="0" eaLnBrk="1" latinLnBrk="0" hangingPunct="1">
        <a:spcBef>
          <a:spcPct val="20000"/>
        </a:spcBef>
        <a:buFontTx/>
        <a:buNone/>
        <a:defRPr kumimoji="0" sz="11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FontTx/>
        <a:buNone/>
        <a:defRPr kumimoji="0" sz="11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FontTx/>
        <a:buNone/>
        <a:defRPr kumimoji="0" sz="11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FontTx/>
        <a:buNone/>
        <a:defRPr kumimoji="0" sz="11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FontTx/>
        <a:buNone/>
        <a:defRPr kumimoji="0" sz="11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har char="•"/>
        <a:defRPr kumimoji="0" sz="20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har char="•"/>
        <a:defRPr kumimoji="0" sz="20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har char="•"/>
        <a:defRPr kumimoji="0" sz="20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har char="•"/>
        <a:defRPr kumimoji="0" sz="20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28AB28-DF7E-4336-B60C-9A083F3B2A01}" type="datetimeFigureOut">
              <a:rPr lang="pt-BR" smtClean="0"/>
              <a:pPr/>
              <a:t>01/04/2013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E9A7FE-0950-4301-A175-EDBA2A23E88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4" r:id="rId1"/>
    <p:sldLayoutId id="2147483755" r:id="rId2"/>
    <p:sldLayoutId id="2147483756" r:id="rId3"/>
    <p:sldLayoutId id="2147483757" r:id="rId4"/>
    <p:sldLayoutId id="2147483758" r:id="rId5"/>
    <p:sldLayoutId id="2147483759" r:id="rId6"/>
    <p:sldLayoutId id="2147483760" r:id="rId7"/>
    <p:sldLayoutId id="2147483761" r:id="rId8"/>
    <p:sldLayoutId id="2147483762" r:id="rId9"/>
    <p:sldLayoutId id="2147483763" r:id="rId10"/>
    <p:sldLayoutId id="2147483764" r:id="rId11"/>
    <p:sldLayoutId id="2147483765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5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gif"/><Relationship Id="rId4" Type="http://schemas.openxmlformats.org/officeDocument/2006/relationships/image" Target="../media/image1.gi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4"/>
          <p:cNvSpPr txBox="1"/>
          <p:nvPr/>
        </p:nvSpPr>
        <p:spPr>
          <a:xfrm>
            <a:off x="928662" y="1164348"/>
            <a:ext cx="70723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t-BR" dirty="0"/>
          </a:p>
        </p:txBody>
      </p:sp>
      <p:sp>
        <p:nvSpPr>
          <p:cNvPr id="11" name="Rectangle 2"/>
          <p:cNvSpPr txBox="1">
            <a:spLocks/>
          </p:cNvSpPr>
          <p:nvPr/>
        </p:nvSpPr>
        <p:spPr>
          <a:xfrm>
            <a:off x="514320" y="5929330"/>
            <a:ext cx="8629680" cy="697366"/>
          </a:xfrm>
          <a:prstGeom prst="rect">
            <a:avLst/>
          </a:prstGeom>
          <a:noFill/>
        </p:spPr>
        <p:txBody>
          <a:bodyPr vert="horz" anchor="ctr">
            <a:normAutofit/>
          </a:bodyPr>
          <a:lstStyle>
            <a:extLst/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0" spc="150" dirty="0" smtClean="0">
                <a:solidFill>
                  <a:schemeClr val="tx1">
                    <a:lumMod val="65000"/>
                    <a:lumOff val="35000"/>
                  </a:schemeClr>
                </a:solidFill>
                <a:ea typeface="+mj-ea"/>
                <a:cs typeface="+mj-cs"/>
              </a:rPr>
              <a:t>Campus Pau dos </a:t>
            </a:r>
            <a:r>
              <a:rPr lang="en-US" sz="1200" kern="0" spc="150" dirty="0" err="1" smtClean="0">
                <a:solidFill>
                  <a:schemeClr val="tx1">
                    <a:lumMod val="65000"/>
                    <a:lumOff val="35000"/>
                  </a:schemeClr>
                </a:solidFill>
                <a:ea typeface="+mj-ea"/>
                <a:cs typeface="+mj-cs"/>
              </a:rPr>
              <a:t>Ferros</a:t>
            </a:r>
            <a:endParaRPr lang="en-US" sz="1200" kern="0" spc="150" dirty="0">
              <a:solidFill>
                <a:schemeClr val="tx1">
                  <a:lumMod val="65000"/>
                  <a:lumOff val="35000"/>
                </a:schemeClr>
              </a:solidFill>
              <a:ea typeface="+mj-ea"/>
              <a:cs typeface="+mj-cs"/>
            </a:endParaRP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sz="1200" kern="0" spc="150" dirty="0" smtClean="0">
                <a:solidFill>
                  <a:schemeClr val="tx1">
                    <a:lumMod val="65000"/>
                    <a:lumOff val="35000"/>
                  </a:schemeClr>
                </a:solidFill>
                <a:ea typeface="+mj-ea"/>
                <a:cs typeface="+mj-cs"/>
              </a:rPr>
              <a:t>Disciplina de Algoritmos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sz="1200" kern="0" spc="150" dirty="0" smtClean="0">
                <a:solidFill>
                  <a:schemeClr val="tx1">
                    <a:lumMod val="65000"/>
                    <a:lumOff val="35000"/>
                  </a:schemeClr>
                </a:solidFill>
                <a:ea typeface="+mj-ea"/>
                <a:cs typeface="+mj-cs"/>
              </a:rPr>
              <a:t>Demetrios.coutinho@ifrn.edu.br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pt-BR" sz="1200" kern="0" spc="150" dirty="0" smtClean="0">
              <a:solidFill>
                <a:schemeClr val="tx1">
                  <a:lumMod val="65000"/>
                  <a:lumOff val="35000"/>
                </a:schemeClr>
              </a:solidFill>
              <a:ea typeface="+mj-ea"/>
              <a:cs typeface="+mj-cs"/>
            </a:endParaRPr>
          </a:p>
        </p:txBody>
      </p:sp>
      <p:sp>
        <p:nvSpPr>
          <p:cNvPr id="12" name="TextBox 8"/>
          <p:cNvSpPr txBox="1"/>
          <p:nvPr/>
        </p:nvSpPr>
        <p:spPr>
          <a:xfrm>
            <a:off x="8744957" y="5929330"/>
            <a:ext cx="184731" cy="253916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endParaRPr lang="pt-BR" sz="1050" dirty="0">
              <a:solidFill>
                <a:schemeClr val="tx1">
                  <a:lumMod val="75000"/>
                  <a:lumOff val="25000"/>
                </a:schemeClr>
              </a:solidFill>
              <a:latin typeface="+mn-lt"/>
              <a:cs typeface="+mn-cs"/>
            </a:endParaRPr>
          </a:p>
        </p:txBody>
      </p:sp>
      <p:sp>
        <p:nvSpPr>
          <p:cNvPr id="13" name="CaixaDeTexto 12"/>
          <p:cNvSpPr txBox="1"/>
          <p:nvPr/>
        </p:nvSpPr>
        <p:spPr>
          <a:xfrm>
            <a:off x="5652120" y="4797152"/>
            <a:ext cx="334598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Prof. Demétrios Coutinho</a:t>
            </a:r>
            <a:endParaRPr lang="pt-BR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pic>
        <p:nvPicPr>
          <p:cNvPr id="14" name="Imagem 1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383" y="5637351"/>
            <a:ext cx="2822425" cy="1232459"/>
          </a:xfrm>
          <a:prstGeom prst="rect">
            <a:avLst/>
          </a:prstGeom>
        </p:spPr>
      </p:pic>
      <p:sp>
        <p:nvSpPr>
          <p:cNvPr id="20" name="Título 19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dirty="0" smtClean="0"/>
              <a:t>Informática Básica</a:t>
            </a:r>
            <a:endParaRPr lang="pt-BR" dirty="0"/>
          </a:p>
        </p:txBody>
      </p:sp>
      <p:sp>
        <p:nvSpPr>
          <p:cNvPr id="21" name="Subtítulo 20"/>
          <p:cNvSpPr>
            <a:spLocks noGrp="1"/>
          </p:cNvSpPr>
          <p:nvPr>
            <p:ph type="subTitle" idx="4294967295"/>
          </p:nvPr>
        </p:nvSpPr>
        <p:spPr>
          <a:xfrm>
            <a:off x="0" y="3860800"/>
            <a:ext cx="9144000" cy="623888"/>
          </a:xfrm>
          <a:prstGeom prst="rect">
            <a:avLst/>
          </a:prstGeom>
        </p:spPr>
        <p:txBody>
          <a:bodyPr>
            <a:normAutofit/>
          </a:bodyPr>
          <a:lstStyle/>
          <a:p>
            <a:pPr algn="ctr">
              <a:buNone/>
            </a:pPr>
            <a:r>
              <a:rPr lang="pt-BR" sz="2800" dirty="0" smtClean="0"/>
              <a:t>Algoritmos de Ordenação</a:t>
            </a:r>
            <a:endParaRPr lang="pt-BR" sz="2800" dirty="0"/>
          </a:p>
        </p:txBody>
      </p:sp>
      <p:cxnSp>
        <p:nvCxnSpPr>
          <p:cNvPr id="15" name="Conector reto 14"/>
          <p:cNvCxnSpPr/>
          <p:nvPr/>
        </p:nvCxnSpPr>
        <p:spPr>
          <a:xfrm>
            <a:off x="2987824" y="4365104"/>
            <a:ext cx="6156176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0898" name="Picture 2" descr="http://3.bp.blogspot.com/-PWs67zST2CU/UMNU-Hs_h7I/AAAAAAAAEH0/kifU7CNWN00/s1600/sorting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105150" y="533400"/>
            <a:ext cx="2933700" cy="2743201"/>
          </a:xfrm>
          <a:prstGeom prst="rect">
            <a:avLst/>
          </a:prstGeom>
          <a:noFill/>
        </p:spPr>
      </p:pic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ço Reservado para Texto 4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pt-BR" dirty="0" smtClean="0"/>
              <a:t>Comparações </a:t>
            </a:r>
          </a:p>
          <a:p>
            <a:endParaRPr lang="pt-BR" dirty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 smtClean="0"/>
              <a:t>Algoritmos de Ordenação</a:t>
            </a:r>
            <a:endParaRPr lang="pt-BR" dirty="0"/>
          </a:p>
        </p:txBody>
      </p:sp>
      <p:sp>
        <p:nvSpPr>
          <p:cNvPr id="7" name="Retângulo 6"/>
          <p:cNvSpPr/>
          <p:nvPr/>
        </p:nvSpPr>
        <p:spPr>
          <a:xfrm>
            <a:off x="533400" y="1600200"/>
            <a:ext cx="389754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2000" b="1" dirty="0" smtClean="0"/>
              <a:t>Lista dos Algoritmos de ordenação</a:t>
            </a:r>
            <a:r>
              <a:rPr lang="pt-BR" sz="2000" dirty="0" smtClean="0"/>
              <a:t> </a:t>
            </a:r>
            <a:endParaRPr lang="pt-BR" sz="2000" dirty="0"/>
          </a:p>
        </p:txBody>
      </p:sp>
      <p:pic>
        <p:nvPicPr>
          <p:cNvPr id="101380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4800" y="1076325"/>
            <a:ext cx="8562975" cy="578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1013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1013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 smtClean="0"/>
              <a:t>Algoritmos de Ordenação</a:t>
            </a:r>
            <a:endParaRPr lang="pt-BR" dirty="0"/>
          </a:p>
        </p:txBody>
      </p:sp>
      <p:sp>
        <p:nvSpPr>
          <p:cNvPr id="9" name="Elipse 8"/>
          <p:cNvSpPr/>
          <p:nvPr/>
        </p:nvSpPr>
        <p:spPr>
          <a:xfrm>
            <a:off x="533400" y="6248400"/>
            <a:ext cx="533400" cy="609600"/>
          </a:xfrm>
          <a:prstGeom prst="ellips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dirty="0" smtClean="0"/>
              <a:t>B</a:t>
            </a:r>
            <a:endParaRPr lang="pt-BR" dirty="0"/>
          </a:p>
        </p:txBody>
      </p:sp>
      <p:sp>
        <p:nvSpPr>
          <p:cNvPr id="10" name="Elipse 9"/>
          <p:cNvSpPr/>
          <p:nvPr/>
        </p:nvSpPr>
        <p:spPr>
          <a:xfrm>
            <a:off x="1219200" y="6248400"/>
            <a:ext cx="533400" cy="609600"/>
          </a:xfrm>
          <a:prstGeom prst="ellips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dirty="0" smtClean="0"/>
              <a:t>U</a:t>
            </a:r>
            <a:endParaRPr lang="pt-BR" dirty="0"/>
          </a:p>
        </p:txBody>
      </p:sp>
      <p:sp>
        <p:nvSpPr>
          <p:cNvPr id="11" name="Elipse 10"/>
          <p:cNvSpPr/>
          <p:nvPr/>
        </p:nvSpPr>
        <p:spPr>
          <a:xfrm>
            <a:off x="1905000" y="6248400"/>
            <a:ext cx="533400" cy="609600"/>
          </a:xfrm>
          <a:prstGeom prst="ellips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dirty="0" smtClean="0"/>
              <a:t>B</a:t>
            </a:r>
            <a:endParaRPr lang="pt-BR" dirty="0"/>
          </a:p>
        </p:txBody>
      </p:sp>
      <p:sp>
        <p:nvSpPr>
          <p:cNvPr id="12" name="Elipse 11"/>
          <p:cNvSpPr/>
          <p:nvPr/>
        </p:nvSpPr>
        <p:spPr>
          <a:xfrm>
            <a:off x="2514600" y="6248400"/>
            <a:ext cx="533400" cy="609600"/>
          </a:xfrm>
          <a:prstGeom prst="ellips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dirty="0" smtClean="0"/>
              <a:t>B</a:t>
            </a:r>
            <a:endParaRPr lang="pt-BR" dirty="0"/>
          </a:p>
        </p:txBody>
      </p:sp>
      <p:sp>
        <p:nvSpPr>
          <p:cNvPr id="13" name="Elipse 12"/>
          <p:cNvSpPr/>
          <p:nvPr/>
        </p:nvSpPr>
        <p:spPr>
          <a:xfrm>
            <a:off x="3124200" y="6248400"/>
            <a:ext cx="533400" cy="609600"/>
          </a:xfrm>
          <a:prstGeom prst="ellips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dirty="0" smtClean="0"/>
              <a:t>L</a:t>
            </a:r>
            <a:endParaRPr lang="pt-BR" dirty="0"/>
          </a:p>
        </p:txBody>
      </p:sp>
      <p:sp>
        <p:nvSpPr>
          <p:cNvPr id="14" name="Elipse 13"/>
          <p:cNvSpPr/>
          <p:nvPr/>
        </p:nvSpPr>
        <p:spPr>
          <a:xfrm>
            <a:off x="3733800" y="6248400"/>
            <a:ext cx="533400" cy="609600"/>
          </a:xfrm>
          <a:prstGeom prst="ellips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dirty="0" smtClean="0"/>
              <a:t>E</a:t>
            </a:r>
            <a:endParaRPr lang="pt-BR" dirty="0"/>
          </a:p>
        </p:txBody>
      </p:sp>
      <p:sp>
        <p:nvSpPr>
          <p:cNvPr id="15" name="Elipse 14"/>
          <p:cNvSpPr/>
          <p:nvPr/>
        </p:nvSpPr>
        <p:spPr>
          <a:xfrm>
            <a:off x="4343400" y="6248400"/>
            <a:ext cx="533400" cy="609600"/>
          </a:xfrm>
          <a:prstGeom prst="ellips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dirty="0" smtClean="0"/>
              <a:t>S</a:t>
            </a:r>
            <a:endParaRPr lang="pt-BR" dirty="0"/>
          </a:p>
        </p:txBody>
      </p:sp>
      <p:sp>
        <p:nvSpPr>
          <p:cNvPr id="16" name="Elipse 15"/>
          <p:cNvSpPr/>
          <p:nvPr/>
        </p:nvSpPr>
        <p:spPr>
          <a:xfrm>
            <a:off x="4953000" y="6248400"/>
            <a:ext cx="533400" cy="609600"/>
          </a:xfrm>
          <a:prstGeom prst="ellips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dirty="0" smtClean="0"/>
              <a:t>O</a:t>
            </a:r>
            <a:endParaRPr lang="pt-BR" dirty="0"/>
          </a:p>
        </p:txBody>
      </p:sp>
      <p:sp>
        <p:nvSpPr>
          <p:cNvPr id="17" name="Elipse 16"/>
          <p:cNvSpPr/>
          <p:nvPr/>
        </p:nvSpPr>
        <p:spPr>
          <a:xfrm>
            <a:off x="5562600" y="6248400"/>
            <a:ext cx="533400" cy="609600"/>
          </a:xfrm>
          <a:prstGeom prst="ellips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dirty="0" smtClean="0"/>
              <a:t>R</a:t>
            </a:r>
            <a:endParaRPr lang="pt-BR" dirty="0"/>
          </a:p>
        </p:txBody>
      </p:sp>
      <p:sp>
        <p:nvSpPr>
          <p:cNvPr id="18" name="Elipse 17"/>
          <p:cNvSpPr/>
          <p:nvPr/>
        </p:nvSpPr>
        <p:spPr>
          <a:xfrm>
            <a:off x="6172200" y="6248400"/>
            <a:ext cx="533400" cy="609600"/>
          </a:xfrm>
          <a:prstGeom prst="ellips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dirty="0" smtClean="0"/>
              <a:t>T</a:t>
            </a:r>
            <a:endParaRPr lang="pt-BR" dirty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469 -0.04537 C 0.04253 -0.14375 0.08993 -0.24213 0.08542 -0.34792 C 0.0809 -0.45371 0.02448 -0.56667 -0.03177 -0.6794 " pathEditMode="relative" ptsTypes="aaA">
                                      <p:cBhvr>
                                        <p:cTn id="6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3785 -0.07639 C -0.10017 -0.21088 -0.1625 -0.34537 -0.16076 -0.44792 C -0.15903 -0.55047 -0.04826 -0.65 -0.02795 -0.69167 C -0.00764 -0.73334 -0.02344 -0.71551 -0.03924 -0.69746 " pathEditMode="relative" rAng="0" ptsTypes="aaaA">
                                      <p:cBhvr>
                                        <p:cTn id="10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7" y="-32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0104 -0.09931 C -0.03108 -0.22755 0.03889 -0.35556 0.02622 -0.41551 C 0.01354 -0.47547 -0.17431 -0.41713 -0.17674 -0.45926 C -0.17917 -0.50139 -0.01128 -0.625 0.01181 -0.66875 C 0.0349 -0.7125 -0.03542 -0.71135 -0.03819 -0.72223 " pathEditMode="relative" rAng="0" ptsTypes="aaaaA">
                                      <p:cBhvr>
                                        <p:cTn id="14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1" y="-312"/>
                                    </p:animMotion>
                                  </p:childTnLst>
                                </p:cTn>
                              </p:par>
                              <p:par>
                                <p:cTn id="15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9271 -0.03334 C -0.02275 -0.17524 0.04722 -0.3169 0.03455 -0.38311 C 0.02187 -0.44954 -0.16598 -0.38496 -0.16841 -0.43149 C -0.17084 -0.47801 -0.00295 -0.61482 0.02014 -0.6632 C 0.04323 -0.71158 -0.02709 -0.71042 -0.02986 -0.72223 " pathEditMode="relative" rAng="0" ptsTypes="aaaaA">
                                      <p:cBhvr>
                                        <p:cTn id="16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1" y="-34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8246 -0.04445 C -0.12257 -0.16065 -0.1625 -0.27662 -0.15277 -0.39144 C -0.14305 -0.50625 -0.04531 -0.67709 -0.02361 -0.73334 " pathEditMode="relative" rAng="0" ptsTypes="aaA">
                                      <p:cBhvr>
                                        <p:cTn id="20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1" y="-34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0417 -0.05556 C -0.09583 -0.15973 -0.08715 -0.26343 -0.07795 -0.37639 C -0.06875 -0.48959 -0.05868 -0.61181 -0.04861 -0.73334 " pathEditMode="relative" rAng="0" ptsTypes="aaA">
                                      <p:cBhvr>
                                        <p:cTn id="24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8" y="-33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.23455 -0.06644 0.4691 -0.13264 0.4599 -0.18843 C 0.4507 -0.24422 -0.00121 -0.27176 -0.05572 -0.33519 C -0.11024 -0.39861 0.01129 -0.48403 0.13282 -0.56945 " pathEditMode="relative" ptsTypes="aaaA">
                                      <p:cBhvr>
                                        <p:cTn id="28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9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.23455 -0.06644 0.4691 -0.13264 0.4599 -0.18843 C 0.4507 -0.24422 -0.00121 -0.27176 -0.05572 -0.33519 C -0.11024 -0.39861 0.01129 -0.48403 0.13282 -0.56945 " pathEditMode="relative" ptsTypes="aaaA">
                                      <p:cBhvr>
                                        <p:cTn id="30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31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.23455 -0.06644 0.4691 -0.13264 0.4599 -0.18843 C 0.4507 -0.24422 -0.00121 -0.27176 -0.05572 -0.33519 C -0.11024 -0.39861 0.01129 -0.48403 0.13282 -0.56945 " pathEditMode="relative" ptsTypes="aaaA">
                                      <p:cBhvr>
                                        <p:cTn id="32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33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.23455 -0.06644 0.4691 -0.13264 0.4599 -0.18843 C 0.4507 -0.24422 -0.00121 -0.27176 -0.05572 -0.33519 C -0.11024 -0.39861 0.01129 -0.48403 0.13282 -0.56945 " pathEditMode="relative" ptsTypes="aaaA">
                                      <p:cBhvr>
                                        <p:cTn id="34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Espaço Reservado para Texto 18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pt-BR" dirty="0" err="1" smtClean="0"/>
              <a:t>BubbleSort</a:t>
            </a:r>
            <a:r>
              <a:rPr lang="pt-BR" dirty="0" smtClean="0"/>
              <a:t>(Ordenação por Flutuação (Bolha))</a:t>
            </a:r>
            <a:endParaRPr lang="pt-BR" dirty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 smtClean="0"/>
              <a:t>Algoritmos de Ordenação</a:t>
            </a:r>
            <a:endParaRPr lang="pt-BR" dirty="0"/>
          </a:p>
        </p:txBody>
      </p:sp>
      <p:sp>
        <p:nvSpPr>
          <p:cNvPr id="20" name="CaixaDeTexto 19"/>
          <p:cNvSpPr txBox="1"/>
          <p:nvPr/>
        </p:nvSpPr>
        <p:spPr>
          <a:xfrm>
            <a:off x="609600" y="1676400"/>
            <a:ext cx="7056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err="1" smtClean="0"/>
              <a:t>Idéia</a:t>
            </a:r>
            <a:r>
              <a:rPr lang="pt-BR" dirty="0" smtClean="0"/>
              <a:t>:</a:t>
            </a:r>
            <a:endParaRPr lang="pt-BR" dirty="0"/>
          </a:p>
        </p:txBody>
      </p:sp>
      <p:sp>
        <p:nvSpPr>
          <p:cNvPr id="21" name="CaixaDeTexto 20"/>
          <p:cNvSpPr txBox="1"/>
          <p:nvPr/>
        </p:nvSpPr>
        <p:spPr>
          <a:xfrm>
            <a:off x="609600" y="2362200"/>
            <a:ext cx="809375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pt-BR" sz="2000" dirty="0" smtClean="0"/>
              <a:t> A </a:t>
            </a:r>
            <a:r>
              <a:rPr lang="pt-BR" sz="2000" dirty="0" err="1" smtClean="0"/>
              <a:t>idéia</a:t>
            </a:r>
            <a:r>
              <a:rPr lang="pt-BR" sz="2000" dirty="0" smtClean="0"/>
              <a:t> principal do algoritmo é percorrer o vetor n -1 vezes, a cada passagem, fazendo flutuar para o inicio o menor elemento da sequência. </a:t>
            </a:r>
          </a:p>
          <a:p>
            <a:endParaRPr lang="pt-BR" sz="2000" dirty="0" smtClean="0"/>
          </a:p>
          <a:p>
            <a:pPr>
              <a:buFont typeface="Arial" pitchFamily="34" charset="0"/>
              <a:buChar char="•"/>
            </a:pPr>
            <a:r>
              <a:rPr lang="pt-BR" sz="2000" dirty="0" smtClean="0"/>
              <a:t> Essa movimentação lembra a forma como as bolhas procuram seu próprio nível, por isso o nome do algoritmo. </a:t>
            </a:r>
          </a:p>
          <a:p>
            <a:endParaRPr lang="pt-BR" sz="2000" dirty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Espaço Reservado para Texto 18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pt-BR" dirty="0" err="1" smtClean="0"/>
              <a:t>BubbleSort</a:t>
            </a:r>
            <a:r>
              <a:rPr lang="pt-BR" dirty="0" smtClean="0"/>
              <a:t>(Ordenação por Flutuação (Bolha))</a:t>
            </a:r>
            <a:endParaRPr lang="pt-BR" dirty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 smtClean="0"/>
              <a:t>Algoritmos de Ordenação</a:t>
            </a:r>
            <a:endParaRPr lang="pt-BR" dirty="0"/>
          </a:p>
        </p:txBody>
      </p:sp>
      <p:pic>
        <p:nvPicPr>
          <p:cNvPr id="6" name="Imagem 5" descr="Bubble-sort-example-300px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143250" y="2571750"/>
            <a:ext cx="2857500" cy="1714500"/>
          </a:xfrm>
          <a:prstGeom prst="rect">
            <a:avLst/>
          </a:prstGeom>
        </p:spPr>
      </p:pic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Espaço Reservado para Texto 18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pt-BR" dirty="0" err="1" smtClean="0"/>
              <a:t>BubbleSort</a:t>
            </a:r>
            <a:r>
              <a:rPr lang="pt-BR" dirty="0" smtClean="0"/>
              <a:t>(Ordenação por Flutuação (Bolha))</a:t>
            </a:r>
            <a:endParaRPr lang="pt-BR" dirty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 smtClean="0"/>
              <a:t>Algoritmos de Ordenação</a:t>
            </a:r>
            <a:endParaRPr lang="pt-BR" dirty="0"/>
          </a:p>
        </p:txBody>
      </p:sp>
      <p:pic>
        <p:nvPicPr>
          <p:cNvPr id="6" name="Imagem 5" descr="Bubble-sort-example-300px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04800" y="1600200"/>
            <a:ext cx="2857500" cy="1714500"/>
          </a:xfrm>
          <a:prstGeom prst="rect">
            <a:avLst/>
          </a:prstGeom>
        </p:spPr>
      </p:pic>
      <p:sp>
        <p:nvSpPr>
          <p:cNvPr id="11" name="CaixaDeTexto 10"/>
          <p:cNvSpPr txBox="1"/>
          <p:nvPr/>
        </p:nvSpPr>
        <p:spPr>
          <a:xfrm>
            <a:off x="3429000" y="2667000"/>
            <a:ext cx="3523722" cy="3785652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2400" dirty="0" smtClean="0"/>
              <a:t>Bubble(A , n)</a:t>
            </a:r>
          </a:p>
          <a:p>
            <a:r>
              <a:rPr lang="en-US" sz="2400" b="1" dirty="0" smtClean="0"/>
              <a:t>Begin</a:t>
            </a:r>
            <a:r>
              <a:rPr lang="en-US" sz="2400" dirty="0" smtClean="0"/>
              <a:t> </a:t>
            </a:r>
          </a:p>
          <a:p>
            <a:pPr marL="342900" indent="-342900">
              <a:buAutoNum type="arabicPeriod"/>
            </a:pPr>
            <a:r>
              <a:rPr lang="en-US" sz="2400" b="1" dirty="0" smtClean="0"/>
              <a:t>For</a:t>
            </a:r>
            <a:r>
              <a:rPr lang="en-US" sz="2400" dirty="0" smtClean="0"/>
              <a:t> I = n </a:t>
            </a:r>
            <a:r>
              <a:rPr lang="en-US" sz="2400" b="1" dirty="0" err="1" smtClean="0"/>
              <a:t>downto</a:t>
            </a:r>
            <a:r>
              <a:rPr lang="en-US" sz="2400" dirty="0" smtClean="0"/>
              <a:t> 2 </a:t>
            </a:r>
            <a:r>
              <a:rPr lang="en-US" sz="2400" b="1" dirty="0" smtClean="0"/>
              <a:t>do </a:t>
            </a:r>
          </a:p>
          <a:p>
            <a:pPr marL="342900" indent="-342900">
              <a:buAutoNum type="arabicPeriod"/>
            </a:pPr>
            <a:r>
              <a:rPr lang="en-US" sz="2400" dirty="0" smtClean="0"/>
              <a:t>    </a:t>
            </a:r>
            <a:r>
              <a:rPr lang="en-US" sz="2400" b="1" dirty="0" smtClean="0"/>
              <a:t>For</a:t>
            </a:r>
            <a:r>
              <a:rPr lang="en-US" sz="2400" dirty="0" smtClean="0"/>
              <a:t> j = 1 </a:t>
            </a:r>
            <a:r>
              <a:rPr lang="en-US" sz="2400" b="1" dirty="0" smtClean="0"/>
              <a:t>to</a:t>
            </a:r>
            <a:r>
              <a:rPr lang="en-US" sz="2400" dirty="0" smtClean="0"/>
              <a:t> i-1 </a:t>
            </a:r>
            <a:r>
              <a:rPr lang="en-US" sz="2400" b="1" dirty="0" smtClean="0"/>
              <a:t>do </a:t>
            </a:r>
          </a:p>
          <a:p>
            <a:pPr marL="342900" indent="-342900">
              <a:buAutoNum type="arabicPeriod"/>
            </a:pPr>
            <a:r>
              <a:rPr lang="en-US" sz="2400" dirty="0" smtClean="0"/>
              <a:t>        </a:t>
            </a:r>
            <a:r>
              <a:rPr lang="en-US" sz="2400" b="1" dirty="0" smtClean="0"/>
              <a:t>If</a:t>
            </a:r>
            <a:r>
              <a:rPr lang="en-US" sz="2400" dirty="0" smtClean="0"/>
              <a:t> A[j] &gt; A[j+1] </a:t>
            </a:r>
            <a:r>
              <a:rPr lang="en-US" sz="2400" b="1" dirty="0" smtClean="0"/>
              <a:t>then </a:t>
            </a:r>
          </a:p>
          <a:p>
            <a:pPr marL="342900" indent="-342900">
              <a:buAutoNum type="arabicPeriod"/>
            </a:pPr>
            <a:r>
              <a:rPr lang="en-US" sz="2400" dirty="0" smtClean="0"/>
              <a:t>           Aux = A[j] </a:t>
            </a:r>
          </a:p>
          <a:p>
            <a:pPr marL="342900" indent="-342900">
              <a:buAutoNum type="arabicPeriod"/>
            </a:pPr>
            <a:r>
              <a:rPr lang="en-US" sz="2400" dirty="0" smtClean="0"/>
              <a:t>           A[j] = A[j+1]</a:t>
            </a:r>
          </a:p>
          <a:p>
            <a:pPr marL="342900" indent="-342900">
              <a:buAutoNum type="arabicPeriod"/>
            </a:pPr>
            <a:r>
              <a:rPr lang="en-US" sz="2400" dirty="0" smtClean="0"/>
              <a:t>          A[j+1] = Aux</a:t>
            </a:r>
          </a:p>
          <a:p>
            <a:pPr marL="342900" indent="-342900"/>
            <a:r>
              <a:rPr lang="en-US" sz="2400" dirty="0" smtClean="0"/>
              <a:t>       </a:t>
            </a:r>
            <a:r>
              <a:rPr lang="en-US" sz="2400" b="1" dirty="0" smtClean="0"/>
              <a:t>Return </a:t>
            </a:r>
          </a:p>
          <a:p>
            <a:pPr marL="342900" indent="-342900"/>
            <a:r>
              <a:rPr lang="en-US" sz="2400" b="1" dirty="0" smtClean="0"/>
              <a:t>End</a:t>
            </a:r>
            <a:endParaRPr lang="pt-BR" sz="2400" b="1" dirty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Espaço Reservado para Texto 18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pt-BR" dirty="0" err="1" smtClean="0"/>
              <a:t>BubbleSort</a:t>
            </a:r>
            <a:r>
              <a:rPr lang="pt-BR" dirty="0" smtClean="0"/>
              <a:t>(Ordenação por Flutuação (Bolha))</a:t>
            </a:r>
            <a:endParaRPr lang="pt-BR" dirty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 smtClean="0"/>
              <a:t>Algoritmos de Ordenação</a:t>
            </a:r>
            <a:endParaRPr lang="pt-BR" dirty="0"/>
          </a:p>
        </p:txBody>
      </p:sp>
      <p:sp>
        <p:nvSpPr>
          <p:cNvPr id="7" name="Retângulo 6"/>
          <p:cNvSpPr/>
          <p:nvPr/>
        </p:nvSpPr>
        <p:spPr>
          <a:xfrm>
            <a:off x="457200" y="1676400"/>
            <a:ext cx="326871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2400" dirty="0" smtClean="0"/>
              <a:t>Estudo da Complexidade</a:t>
            </a:r>
            <a:endParaRPr lang="pt-BR" sz="2400" dirty="0"/>
          </a:p>
        </p:txBody>
      </p:sp>
      <p:sp>
        <p:nvSpPr>
          <p:cNvPr id="8" name="CaixaDeTexto 7"/>
          <p:cNvSpPr txBox="1"/>
          <p:nvPr/>
        </p:nvSpPr>
        <p:spPr>
          <a:xfrm>
            <a:off x="685800" y="2362200"/>
            <a:ext cx="122341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000" dirty="0" smtClean="0"/>
              <a:t>Pior Caso:</a:t>
            </a:r>
            <a:endParaRPr lang="pt-BR" sz="2000" dirty="0"/>
          </a:p>
        </p:txBody>
      </p:sp>
      <p:sp>
        <p:nvSpPr>
          <p:cNvPr id="10" name="CaixaDeTexto 9"/>
          <p:cNvSpPr txBox="1"/>
          <p:nvPr/>
        </p:nvSpPr>
        <p:spPr>
          <a:xfrm>
            <a:off x="2057400" y="2362200"/>
            <a:ext cx="8595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>
                <a:solidFill>
                  <a:srgbClr val="FF0000"/>
                </a:solidFill>
              </a:rPr>
              <a:t>O(</a:t>
            </a:r>
            <a:r>
              <a:rPr lang="pt-BR" dirty="0" err="1" smtClean="0">
                <a:solidFill>
                  <a:srgbClr val="FF0000"/>
                </a:solidFill>
              </a:rPr>
              <a:t>N^</a:t>
            </a:r>
            <a:r>
              <a:rPr lang="pt-BR" dirty="0" smtClean="0">
                <a:solidFill>
                  <a:srgbClr val="FF0000"/>
                </a:solidFill>
              </a:rPr>
              <a:t>2)</a:t>
            </a:r>
            <a:endParaRPr lang="pt-BR" dirty="0">
              <a:solidFill>
                <a:srgbClr val="FF0000"/>
              </a:solidFill>
            </a:endParaRPr>
          </a:p>
        </p:txBody>
      </p:sp>
      <p:sp>
        <p:nvSpPr>
          <p:cNvPr id="11" name="CaixaDeTexto 10"/>
          <p:cNvSpPr txBox="1"/>
          <p:nvPr/>
        </p:nvSpPr>
        <p:spPr>
          <a:xfrm>
            <a:off x="685800" y="2743200"/>
            <a:ext cx="3056991" cy="36933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pt-BR" dirty="0" smtClean="0"/>
              <a:t>O vetor esta na ordem inversa.</a:t>
            </a:r>
            <a:endParaRPr lang="pt-BR" dirty="0"/>
          </a:p>
        </p:txBody>
      </p:sp>
      <p:sp>
        <p:nvSpPr>
          <p:cNvPr id="12" name="CaixaDeTexto 11"/>
          <p:cNvSpPr txBox="1"/>
          <p:nvPr/>
        </p:nvSpPr>
        <p:spPr>
          <a:xfrm>
            <a:off x="685800" y="3364468"/>
            <a:ext cx="157286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000" dirty="0" smtClean="0"/>
              <a:t>Melhor Caso:</a:t>
            </a:r>
            <a:endParaRPr lang="pt-BR" sz="2000" dirty="0"/>
          </a:p>
        </p:txBody>
      </p:sp>
      <p:sp>
        <p:nvSpPr>
          <p:cNvPr id="13" name="CaixaDeTexto 12"/>
          <p:cNvSpPr txBox="1"/>
          <p:nvPr/>
        </p:nvSpPr>
        <p:spPr>
          <a:xfrm>
            <a:off x="2057400" y="3364468"/>
            <a:ext cx="8595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>
                <a:solidFill>
                  <a:srgbClr val="FF0000"/>
                </a:solidFill>
              </a:rPr>
              <a:t>O(</a:t>
            </a:r>
            <a:r>
              <a:rPr lang="pt-BR" dirty="0" err="1" smtClean="0">
                <a:solidFill>
                  <a:srgbClr val="FF0000"/>
                </a:solidFill>
              </a:rPr>
              <a:t>N^</a:t>
            </a:r>
            <a:r>
              <a:rPr lang="pt-BR" dirty="0" smtClean="0">
                <a:solidFill>
                  <a:srgbClr val="FF0000"/>
                </a:solidFill>
              </a:rPr>
              <a:t>2)</a:t>
            </a:r>
            <a:endParaRPr lang="pt-BR" dirty="0">
              <a:solidFill>
                <a:srgbClr val="FF0000"/>
              </a:solidFill>
            </a:endParaRPr>
          </a:p>
        </p:txBody>
      </p:sp>
      <p:sp>
        <p:nvSpPr>
          <p:cNvPr id="14" name="CaixaDeTexto 13"/>
          <p:cNvSpPr txBox="1"/>
          <p:nvPr/>
        </p:nvSpPr>
        <p:spPr>
          <a:xfrm>
            <a:off x="685800" y="3745468"/>
            <a:ext cx="2563715" cy="36933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pt-BR" dirty="0" smtClean="0"/>
              <a:t>O vetor já está ordenado.</a:t>
            </a:r>
            <a:endParaRPr lang="pt-BR" dirty="0"/>
          </a:p>
        </p:txBody>
      </p:sp>
      <p:sp>
        <p:nvSpPr>
          <p:cNvPr id="15" name="Retângulo 14"/>
          <p:cNvSpPr/>
          <p:nvPr/>
        </p:nvSpPr>
        <p:spPr>
          <a:xfrm>
            <a:off x="228600" y="5232737"/>
            <a:ext cx="8610600" cy="1015663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pt-BR" sz="2000" dirty="0" smtClean="0"/>
              <a:t>Neste algoritmo tanto o melhor caso, como o pior caso tem ordem "n</a:t>
            </a:r>
            <a:r>
              <a:rPr lang="pt-BR" sz="2000" baseline="30000" dirty="0" smtClean="0"/>
              <a:t>2</a:t>
            </a:r>
            <a:r>
              <a:rPr lang="pt-BR" sz="2000" dirty="0" smtClean="0"/>
              <a:t>" porque em ambos os casos os ciclos são sempre realizados até ao fim, mesmo quando os elementos já estão ordenados.</a:t>
            </a:r>
            <a:endParaRPr lang="pt-BR" sz="2000" dirty="0"/>
          </a:p>
        </p:txBody>
      </p:sp>
      <p:sp>
        <p:nvSpPr>
          <p:cNvPr id="16" name="CaixaDeTexto 15"/>
          <p:cNvSpPr txBox="1"/>
          <p:nvPr/>
        </p:nvSpPr>
        <p:spPr>
          <a:xfrm>
            <a:off x="5410200" y="1447800"/>
            <a:ext cx="3523722" cy="3785652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2400" dirty="0" smtClean="0"/>
              <a:t>Bubble(A , n)</a:t>
            </a:r>
          </a:p>
          <a:p>
            <a:r>
              <a:rPr lang="en-US" sz="2400" b="1" dirty="0" smtClean="0"/>
              <a:t>Begin</a:t>
            </a:r>
            <a:r>
              <a:rPr lang="en-US" sz="2400" dirty="0" smtClean="0"/>
              <a:t> </a:t>
            </a:r>
          </a:p>
          <a:p>
            <a:pPr marL="342900" indent="-342900">
              <a:buAutoNum type="arabicPeriod"/>
            </a:pPr>
            <a:r>
              <a:rPr lang="en-US" sz="2400" b="1" dirty="0" smtClean="0"/>
              <a:t>For</a:t>
            </a:r>
            <a:r>
              <a:rPr lang="en-US" sz="2400" dirty="0" smtClean="0"/>
              <a:t> I = n </a:t>
            </a:r>
            <a:r>
              <a:rPr lang="en-US" sz="2400" b="1" dirty="0" err="1" smtClean="0"/>
              <a:t>downto</a:t>
            </a:r>
            <a:r>
              <a:rPr lang="en-US" sz="2400" dirty="0" smtClean="0"/>
              <a:t> 2 </a:t>
            </a:r>
            <a:r>
              <a:rPr lang="en-US" sz="2400" b="1" dirty="0" smtClean="0"/>
              <a:t>do </a:t>
            </a:r>
          </a:p>
          <a:p>
            <a:pPr marL="342900" indent="-342900">
              <a:buAutoNum type="arabicPeriod"/>
            </a:pPr>
            <a:r>
              <a:rPr lang="en-US" sz="2400" dirty="0" smtClean="0"/>
              <a:t>    </a:t>
            </a:r>
            <a:r>
              <a:rPr lang="en-US" sz="2400" b="1" dirty="0" smtClean="0"/>
              <a:t>For</a:t>
            </a:r>
            <a:r>
              <a:rPr lang="en-US" sz="2400" dirty="0" smtClean="0"/>
              <a:t> j = 1 </a:t>
            </a:r>
            <a:r>
              <a:rPr lang="en-US" sz="2400" b="1" dirty="0" smtClean="0"/>
              <a:t>to</a:t>
            </a:r>
            <a:r>
              <a:rPr lang="en-US" sz="2400" dirty="0" smtClean="0"/>
              <a:t> i-1 </a:t>
            </a:r>
            <a:r>
              <a:rPr lang="en-US" sz="2400" b="1" dirty="0" smtClean="0"/>
              <a:t>do </a:t>
            </a:r>
          </a:p>
          <a:p>
            <a:pPr marL="342900" indent="-342900">
              <a:buAutoNum type="arabicPeriod"/>
            </a:pPr>
            <a:r>
              <a:rPr lang="en-US" sz="2400" dirty="0" smtClean="0"/>
              <a:t>        </a:t>
            </a:r>
            <a:r>
              <a:rPr lang="en-US" sz="2400" b="1" dirty="0" smtClean="0"/>
              <a:t>If</a:t>
            </a:r>
            <a:r>
              <a:rPr lang="en-US" sz="2400" dirty="0" smtClean="0"/>
              <a:t> A[j] &gt; A[j+1] </a:t>
            </a:r>
            <a:r>
              <a:rPr lang="en-US" sz="2400" b="1" dirty="0" smtClean="0"/>
              <a:t>then </a:t>
            </a:r>
          </a:p>
          <a:p>
            <a:pPr marL="342900" indent="-342900">
              <a:buAutoNum type="arabicPeriod"/>
            </a:pPr>
            <a:r>
              <a:rPr lang="en-US" sz="2400" dirty="0" smtClean="0"/>
              <a:t>           Aux = A[j] </a:t>
            </a:r>
          </a:p>
          <a:p>
            <a:pPr marL="342900" indent="-342900">
              <a:buAutoNum type="arabicPeriod"/>
            </a:pPr>
            <a:r>
              <a:rPr lang="en-US" sz="2400" dirty="0" smtClean="0"/>
              <a:t>           A[j] = A[j+1]</a:t>
            </a:r>
          </a:p>
          <a:p>
            <a:pPr marL="342900" indent="-342900">
              <a:buAutoNum type="arabicPeriod"/>
            </a:pPr>
            <a:r>
              <a:rPr lang="en-US" sz="2400" dirty="0" smtClean="0"/>
              <a:t>          A[j+1] = Aux</a:t>
            </a:r>
          </a:p>
          <a:p>
            <a:pPr marL="342900" indent="-342900"/>
            <a:r>
              <a:rPr lang="en-US" sz="2400" dirty="0" smtClean="0"/>
              <a:t>       </a:t>
            </a:r>
            <a:r>
              <a:rPr lang="en-US" sz="2400" b="1" dirty="0" smtClean="0"/>
              <a:t>Return </a:t>
            </a:r>
          </a:p>
          <a:p>
            <a:pPr marL="342900" indent="-342900"/>
            <a:r>
              <a:rPr lang="en-US" sz="2400" b="1" dirty="0" smtClean="0"/>
              <a:t>End</a:t>
            </a:r>
            <a:endParaRPr lang="pt-BR" sz="2400" b="1" dirty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0" grpId="0"/>
      <p:bldP spid="11" grpId="0" animBg="1"/>
      <p:bldP spid="12" grpId="0"/>
      <p:bldP spid="13" grpId="0"/>
      <p:bldP spid="14" grpId="0" animBg="1"/>
      <p:bldP spid="15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Espaço Reservado para Texto 18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pt-BR" dirty="0" err="1" smtClean="0"/>
              <a:t>BubbleSort</a:t>
            </a:r>
            <a:r>
              <a:rPr lang="pt-BR" dirty="0" smtClean="0"/>
              <a:t>(Ordenação por Flutuação (Bolha))</a:t>
            </a:r>
            <a:endParaRPr lang="pt-BR" dirty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 smtClean="0"/>
              <a:t>Algoritmos de Ordenação</a:t>
            </a:r>
            <a:endParaRPr lang="pt-BR" dirty="0"/>
          </a:p>
        </p:txBody>
      </p:sp>
      <p:sp>
        <p:nvSpPr>
          <p:cNvPr id="7" name="Retângulo 6"/>
          <p:cNvSpPr/>
          <p:nvPr/>
        </p:nvSpPr>
        <p:spPr>
          <a:xfrm>
            <a:off x="457200" y="1676400"/>
            <a:ext cx="207178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2400" dirty="0" smtClean="0"/>
              <a:t>Características:</a:t>
            </a:r>
            <a:endParaRPr lang="pt-BR" sz="2400" dirty="0"/>
          </a:p>
        </p:txBody>
      </p:sp>
      <p:sp>
        <p:nvSpPr>
          <p:cNvPr id="5" name="Text Box 5"/>
          <p:cNvSpPr txBox="1">
            <a:spLocks noChangeArrowheads="1"/>
          </p:cNvSpPr>
          <p:nvPr/>
        </p:nvSpPr>
        <p:spPr bwMode="auto">
          <a:xfrm>
            <a:off x="533400" y="2590800"/>
            <a:ext cx="8585171" cy="37856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buFont typeface="Wingdings" pitchFamily="2" charset="2"/>
              <a:buChar char="ü"/>
            </a:pPr>
            <a:r>
              <a:rPr lang="pt-BR" sz="2400" dirty="0" smtClean="0"/>
              <a:t>Usa o método de troca. </a:t>
            </a:r>
          </a:p>
          <a:p>
            <a:pPr>
              <a:buFont typeface="Wingdings" pitchFamily="2" charset="2"/>
              <a:buChar char="ü"/>
            </a:pPr>
            <a:r>
              <a:rPr lang="pt-BR" sz="2400" dirty="0" smtClean="0"/>
              <a:t>É o método mais simples em termos de implementação, </a:t>
            </a:r>
          </a:p>
          <a:p>
            <a:r>
              <a:rPr lang="pt-BR" sz="2400" dirty="0" smtClean="0"/>
              <a:t>     porém é o menos eficiente.</a:t>
            </a:r>
          </a:p>
          <a:p>
            <a:pPr>
              <a:buFont typeface="Wingdings" pitchFamily="2" charset="2"/>
              <a:buChar char="ü"/>
            </a:pPr>
            <a:r>
              <a:rPr lang="pt-BR" sz="2400" dirty="0" smtClean="0"/>
              <a:t>Seu uso não é recomendado para vetores com muitos Elementos.</a:t>
            </a:r>
          </a:p>
          <a:p>
            <a:pPr>
              <a:buFont typeface="Wingdings" pitchFamily="2" charset="2"/>
              <a:buChar char="ü"/>
            </a:pPr>
            <a:r>
              <a:rPr lang="pt-BR" sz="2400" dirty="0" smtClean="0"/>
              <a:t>Método por troca.</a:t>
            </a:r>
          </a:p>
          <a:p>
            <a:pPr>
              <a:buFont typeface="Wingdings" pitchFamily="2" charset="2"/>
              <a:buChar char="ü"/>
            </a:pPr>
            <a:r>
              <a:rPr lang="pt-BR" sz="2400" dirty="0" smtClean="0"/>
              <a:t> </a:t>
            </a:r>
            <a:r>
              <a:rPr lang="pt-BR" sz="2400" dirty="0"/>
              <a:t>Fácil de implementar</a:t>
            </a:r>
          </a:p>
          <a:p>
            <a:pPr>
              <a:buFont typeface="Wingdings" pitchFamily="2" charset="2"/>
              <a:buChar char="ü"/>
            </a:pPr>
            <a:r>
              <a:rPr lang="pt-BR" sz="2400" dirty="0"/>
              <a:t> Estável</a:t>
            </a:r>
          </a:p>
          <a:p>
            <a:pPr>
              <a:buFont typeface="Wingdings" pitchFamily="2" charset="2"/>
              <a:buChar char="ü"/>
            </a:pPr>
            <a:r>
              <a:rPr lang="pt-BR" sz="2400" dirty="0"/>
              <a:t> Memória </a:t>
            </a:r>
            <a:r>
              <a:rPr lang="pt-BR" sz="2400" dirty="0" smtClean="0"/>
              <a:t>Constante O(1)</a:t>
            </a:r>
            <a:endParaRPr lang="pt-BR" sz="2400" dirty="0"/>
          </a:p>
          <a:p>
            <a:pPr>
              <a:buFont typeface="Wingdings" pitchFamily="2" charset="2"/>
              <a:buChar char="ü"/>
            </a:pPr>
            <a:r>
              <a:rPr lang="pt-BR" sz="2400" dirty="0"/>
              <a:t> Pior caso O(</a:t>
            </a:r>
            <a:r>
              <a:rPr lang="pt-BR" sz="2400" dirty="0" err="1"/>
              <a:t>n^</a:t>
            </a:r>
            <a:r>
              <a:rPr lang="pt-BR" sz="2400" dirty="0"/>
              <a:t>2) , Melhor Caso : O(</a:t>
            </a:r>
            <a:r>
              <a:rPr lang="pt-BR" sz="2400" dirty="0" err="1"/>
              <a:t>n^</a:t>
            </a:r>
            <a:r>
              <a:rPr lang="pt-BR" sz="2400" dirty="0"/>
              <a:t>2)</a:t>
            </a:r>
          </a:p>
          <a:p>
            <a:pPr>
              <a:buFont typeface="Wingdings" pitchFamily="2" charset="2"/>
              <a:buChar char="ü"/>
            </a:pPr>
            <a:r>
              <a:rPr lang="pt-BR" sz="2400" dirty="0" smtClean="0"/>
              <a:t>Iterativo</a:t>
            </a:r>
            <a:endParaRPr lang="pt-BR" sz="2400" dirty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 smtClean="0"/>
              <a:t>Algoritmos de Ordenação</a:t>
            </a:r>
            <a:endParaRPr lang="pt-BR" dirty="0"/>
          </a:p>
        </p:txBody>
      </p:sp>
      <p:sp>
        <p:nvSpPr>
          <p:cNvPr id="7" name="Retângulo 6"/>
          <p:cNvSpPr/>
          <p:nvPr/>
        </p:nvSpPr>
        <p:spPr>
          <a:xfrm>
            <a:off x="228600" y="1143000"/>
            <a:ext cx="156485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2400" dirty="0" smtClean="0"/>
              <a:t>Seminários</a:t>
            </a:r>
            <a:endParaRPr lang="pt-BR" sz="2400" dirty="0"/>
          </a:p>
        </p:txBody>
      </p:sp>
      <p:sp>
        <p:nvSpPr>
          <p:cNvPr id="8" name="Retângulo 7"/>
          <p:cNvSpPr/>
          <p:nvPr/>
        </p:nvSpPr>
        <p:spPr>
          <a:xfrm>
            <a:off x="228600" y="1524000"/>
            <a:ext cx="7620000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dirty="0" smtClean="0"/>
              <a:t>Seminário sobre algoritmos</a:t>
            </a:r>
          </a:p>
          <a:p>
            <a:endParaRPr lang="pt-BR" dirty="0" smtClean="0"/>
          </a:p>
          <a:p>
            <a:r>
              <a:rPr lang="pt-BR" dirty="0" smtClean="0"/>
              <a:t>Cada dupla ficará com 2 algoritmos.</a:t>
            </a:r>
          </a:p>
          <a:p>
            <a:endParaRPr lang="pt-BR" dirty="0" smtClean="0"/>
          </a:p>
          <a:p>
            <a:r>
              <a:rPr lang="pt-BR" dirty="0" smtClean="0"/>
              <a:t>Itens necessários de cada algoritmo:</a:t>
            </a:r>
          </a:p>
          <a:p>
            <a:endParaRPr lang="pt-BR" dirty="0" smtClean="0"/>
          </a:p>
          <a:p>
            <a:r>
              <a:rPr lang="pt-BR" dirty="0" smtClean="0"/>
              <a:t>Ideia (Descrever como o método funciona)</a:t>
            </a:r>
          </a:p>
          <a:p>
            <a:r>
              <a:rPr lang="pt-BR" dirty="0" smtClean="0"/>
              <a:t>Mostrar a implementação</a:t>
            </a:r>
          </a:p>
          <a:p>
            <a:r>
              <a:rPr lang="pt-BR" dirty="0" smtClean="0"/>
              <a:t>Complexidade computacional(Pior e melhor caso)</a:t>
            </a:r>
          </a:p>
          <a:p>
            <a:r>
              <a:rPr lang="pt-BR" dirty="0" smtClean="0"/>
              <a:t>Complexidade empírica (Mostrar gráficos comparando os dois algoritmos)</a:t>
            </a:r>
          </a:p>
          <a:p>
            <a:r>
              <a:rPr lang="pt-BR" dirty="0" smtClean="0"/>
              <a:t>Uso de memória</a:t>
            </a:r>
          </a:p>
          <a:p>
            <a:r>
              <a:rPr lang="pt-BR" dirty="0" smtClean="0"/>
              <a:t>Estabilidade </a:t>
            </a:r>
          </a:p>
          <a:p>
            <a:r>
              <a:rPr lang="pt-BR" dirty="0" smtClean="0"/>
              <a:t>Recursão/Iterativo</a:t>
            </a:r>
          </a:p>
          <a:p>
            <a:r>
              <a:rPr lang="pt-BR" dirty="0" smtClean="0"/>
              <a:t>Método</a:t>
            </a:r>
          </a:p>
          <a:p>
            <a:endParaRPr lang="pt-BR" dirty="0" smtClean="0"/>
          </a:p>
          <a:p>
            <a:r>
              <a:rPr lang="pt-BR" dirty="0" smtClean="0"/>
              <a:t>Bibliografia</a:t>
            </a:r>
          </a:p>
          <a:p>
            <a:endParaRPr lang="pt-BR" dirty="0" smtClean="0"/>
          </a:p>
          <a:p>
            <a:r>
              <a:rPr lang="pt-BR" dirty="0" smtClean="0"/>
              <a:t>Relatório detalhado (Word/PDF)</a:t>
            </a:r>
          </a:p>
          <a:p>
            <a:r>
              <a:rPr lang="pt-BR" dirty="0" smtClean="0"/>
              <a:t>Apresentação (Cada apresentação terá no máximo 30 </a:t>
            </a:r>
            <a:r>
              <a:rPr lang="pt-BR" dirty="0" err="1" smtClean="0"/>
              <a:t>min</a:t>
            </a:r>
            <a:r>
              <a:rPr lang="pt-BR" dirty="0" smtClean="0"/>
              <a:t>)</a:t>
            </a: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 smtClean="0"/>
              <a:t>Algoritmos de Ordenação</a:t>
            </a:r>
            <a:endParaRPr lang="pt-BR" dirty="0"/>
          </a:p>
        </p:txBody>
      </p:sp>
      <p:sp>
        <p:nvSpPr>
          <p:cNvPr id="7" name="Retângulo 6"/>
          <p:cNvSpPr/>
          <p:nvPr/>
        </p:nvSpPr>
        <p:spPr>
          <a:xfrm>
            <a:off x="381000" y="1295400"/>
            <a:ext cx="156485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2400" dirty="0" smtClean="0"/>
              <a:t>Seminários</a:t>
            </a:r>
            <a:endParaRPr lang="pt-BR" sz="2400" dirty="0"/>
          </a:p>
        </p:txBody>
      </p:sp>
      <p:sp>
        <p:nvSpPr>
          <p:cNvPr id="5" name="Retângulo 4"/>
          <p:cNvSpPr/>
          <p:nvPr/>
        </p:nvSpPr>
        <p:spPr>
          <a:xfrm>
            <a:off x="228600" y="1981200"/>
            <a:ext cx="7772400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pt-BR" dirty="0" smtClean="0"/>
          </a:p>
          <a:p>
            <a:r>
              <a:rPr lang="pt-BR" dirty="0" err="1" smtClean="0"/>
              <a:t>Rodão</a:t>
            </a:r>
            <a:r>
              <a:rPr lang="pt-BR" dirty="0" smtClean="0"/>
              <a:t> -&gt; </a:t>
            </a:r>
            <a:r>
              <a:rPr lang="pt-BR" dirty="0" err="1" smtClean="0"/>
              <a:t>Count</a:t>
            </a:r>
            <a:r>
              <a:rPr lang="pt-BR" dirty="0" smtClean="0"/>
              <a:t> </a:t>
            </a:r>
            <a:r>
              <a:rPr lang="pt-BR" dirty="0" err="1" smtClean="0"/>
              <a:t>sort</a:t>
            </a:r>
            <a:r>
              <a:rPr lang="pt-BR" dirty="0" smtClean="0"/>
              <a:t>/ </a:t>
            </a:r>
            <a:r>
              <a:rPr lang="pt-BR" dirty="0" err="1" smtClean="0"/>
              <a:t>BubbleSort</a:t>
            </a:r>
            <a:r>
              <a:rPr lang="pt-BR" dirty="0" smtClean="0"/>
              <a:t> 10/04</a:t>
            </a:r>
          </a:p>
          <a:p>
            <a:r>
              <a:rPr lang="pt-BR" dirty="0" smtClean="0"/>
              <a:t>Jefferson/</a:t>
            </a:r>
            <a:r>
              <a:rPr lang="pt-BR" dirty="0" err="1" smtClean="0"/>
              <a:t>wander</a:t>
            </a:r>
            <a:r>
              <a:rPr lang="pt-BR" dirty="0" smtClean="0"/>
              <a:t> -&gt; Shell </a:t>
            </a:r>
            <a:r>
              <a:rPr lang="pt-BR" dirty="0" err="1" smtClean="0"/>
              <a:t>sort</a:t>
            </a:r>
            <a:r>
              <a:rPr lang="pt-BR" dirty="0" smtClean="0"/>
              <a:t>/ Merge </a:t>
            </a:r>
            <a:r>
              <a:rPr lang="pt-BR" dirty="0" err="1" smtClean="0"/>
              <a:t>sort</a:t>
            </a:r>
            <a:r>
              <a:rPr lang="pt-BR" dirty="0" smtClean="0"/>
              <a:t>  10/04</a:t>
            </a:r>
          </a:p>
          <a:p>
            <a:r>
              <a:rPr lang="pt-BR" dirty="0" smtClean="0"/>
              <a:t>Cristiano/</a:t>
            </a:r>
            <a:r>
              <a:rPr lang="pt-BR" dirty="0" err="1" smtClean="0"/>
              <a:t>Genildo</a:t>
            </a:r>
            <a:r>
              <a:rPr lang="pt-BR" dirty="0" smtClean="0"/>
              <a:t> -&gt; </a:t>
            </a:r>
            <a:r>
              <a:rPr lang="pt-BR" dirty="0" err="1" smtClean="0"/>
              <a:t>Insertion</a:t>
            </a:r>
            <a:r>
              <a:rPr lang="pt-BR" dirty="0" smtClean="0"/>
              <a:t> </a:t>
            </a:r>
            <a:r>
              <a:rPr lang="pt-BR" dirty="0" err="1" smtClean="0"/>
              <a:t>sort</a:t>
            </a:r>
            <a:r>
              <a:rPr lang="pt-BR" dirty="0" smtClean="0"/>
              <a:t>/</a:t>
            </a:r>
            <a:r>
              <a:rPr lang="pt-BR" dirty="0" err="1" smtClean="0"/>
              <a:t>Selecction</a:t>
            </a:r>
            <a:r>
              <a:rPr lang="pt-BR" dirty="0" smtClean="0"/>
              <a:t> </a:t>
            </a:r>
            <a:r>
              <a:rPr lang="pt-BR" dirty="0" err="1" smtClean="0"/>
              <a:t>Sort</a:t>
            </a:r>
            <a:r>
              <a:rPr lang="pt-BR" dirty="0" smtClean="0"/>
              <a:t> 15/04</a:t>
            </a:r>
          </a:p>
          <a:p>
            <a:r>
              <a:rPr lang="pt-BR" dirty="0" err="1" smtClean="0"/>
              <a:t>Evangilo</a:t>
            </a:r>
            <a:r>
              <a:rPr lang="pt-BR" dirty="0" smtClean="0"/>
              <a:t>/</a:t>
            </a:r>
            <a:r>
              <a:rPr lang="pt-BR" dirty="0" err="1" smtClean="0"/>
              <a:t>Mikael</a:t>
            </a:r>
            <a:r>
              <a:rPr lang="pt-BR" dirty="0" smtClean="0"/>
              <a:t> -&gt; </a:t>
            </a:r>
            <a:r>
              <a:rPr lang="pt-BR" dirty="0" err="1" smtClean="0"/>
              <a:t>Bucket</a:t>
            </a:r>
            <a:r>
              <a:rPr lang="pt-BR" dirty="0" smtClean="0"/>
              <a:t> </a:t>
            </a:r>
            <a:r>
              <a:rPr lang="pt-BR" dirty="0" err="1" smtClean="0"/>
              <a:t>Sort</a:t>
            </a:r>
            <a:r>
              <a:rPr lang="pt-BR" dirty="0" smtClean="0"/>
              <a:t>/</a:t>
            </a:r>
            <a:r>
              <a:rPr lang="pt-BR" dirty="0" err="1" smtClean="0"/>
              <a:t>Radix</a:t>
            </a:r>
            <a:r>
              <a:rPr lang="pt-BR" dirty="0" smtClean="0"/>
              <a:t> </a:t>
            </a:r>
            <a:r>
              <a:rPr lang="pt-BR" dirty="0" err="1" smtClean="0"/>
              <a:t>sort</a:t>
            </a:r>
            <a:r>
              <a:rPr lang="pt-BR" dirty="0" smtClean="0"/>
              <a:t>   15/04</a:t>
            </a:r>
          </a:p>
          <a:p>
            <a:r>
              <a:rPr lang="pt-BR" dirty="0" smtClean="0"/>
              <a:t>Junior/</a:t>
            </a:r>
            <a:r>
              <a:rPr lang="pt-BR" dirty="0" err="1" smtClean="0"/>
              <a:t>Luziana</a:t>
            </a:r>
            <a:r>
              <a:rPr lang="pt-BR" dirty="0" smtClean="0"/>
              <a:t> -&gt; </a:t>
            </a:r>
            <a:r>
              <a:rPr lang="pt-BR" dirty="0" err="1" smtClean="0"/>
              <a:t>Heap</a:t>
            </a:r>
            <a:r>
              <a:rPr lang="pt-BR" dirty="0" smtClean="0"/>
              <a:t> </a:t>
            </a:r>
            <a:r>
              <a:rPr lang="pt-BR" dirty="0" err="1" smtClean="0"/>
              <a:t>sort</a:t>
            </a:r>
            <a:r>
              <a:rPr lang="pt-BR" dirty="0" smtClean="0"/>
              <a:t>/</a:t>
            </a:r>
            <a:r>
              <a:rPr lang="pt-BR" dirty="0" err="1" smtClean="0"/>
              <a:t>Gnome</a:t>
            </a:r>
            <a:r>
              <a:rPr lang="pt-BR" dirty="0" smtClean="0"/>
              <a:t> </a:t>
            </a:r>
            <a:r>
              <a:rPr lang="pt-BR" dirty="0" err="1" smtClean="0"/>
              <a:t>sort</a:t>
            </a:r>
            <a:r>
              <a:rPr lang="pt-BR" dirty="0" smtClean="0"/>
              <a:t>      17/04</a:t>
            </a:r>
          </a:p>
          <a:p>
            <a:r>
              <a:rPr lang="pt-BR" dirty="0" smtClean="0"/>
              <a:t>Caio/Jackson -&gt; </a:t>
            </a:r>
            <a:r>
              <a:rPr lang="pt-BR" dirty="0" err="1" smtClean="0"/>
              <a:t>Quick</a:t>
            </a:r>
            <a:r>
              <a:rPr lang="pt-BR" dirty="0" smtClean="0"/>
              <a:t> </a:t>
            </a:r>
            <a:r>
              <a:rPr lang="pt-BR" dirty="0" err="1" smtClean="0"/>
              <a:t>Sort</a:t>
            </a:r>
            <a:r>
              <a:rPr lang="pt-BR" dirty="0" smtClean="0"/>
              <a:t>/</a:t>
            </a:r>
            <a:r>
              <a:rPr lang="pt-BR" dirty="0" err="1" smtClean="0"/>
              <a:t>cocktail</a:t>
            </a:r>
            <a:r>
              <a:rPr lang="pt-BR" dirty="0" smtClean="0"/>
              <a:t> </a:t>
            </a:r>
            <a:r>
              <a:rPr lang="pt-BR" dirty="0" err="1" smtClean="0"/>
              <a:t>sort</a:t>
            </a:r>
            <a:r>
              <a:rPr lang="pt-BR" dirty="0" smtClean="0"/>
              <a:t>    17/04</a:t>
            </a:r>
            <a:endParaRPr lang="pt-BR" dirty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m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4077072"/>
          </a:xfrm>
          <a:prstGeom prst="rect">
            <a:avLst/>
          </a:prstGeom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</p:pic>
      <p:sp>
        <p:nvSpPr>
          <p:cNvPr id="5" name="TextBox 4"/>
          <p:cNvSpPr txBox="1"/>
          <p:nvPr/>
        </p:nvSpPr>
        <p:spPr>
          <a:xfrm>
            <a:off x="928662" y="1164348"/>
            <a:ext cx="70723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t-BR" dirty="0"/>
          </a:p>
        </p:txBody>
      </p:sp>
      <p:sp>
        <p:nvSpPr>
          <p:cNvPr id="8" name="TextBox 7"/>
          <p:cNvSpPr txBox="1"/>
          <p:nvPr/>
        </p:nvSpPr>
        <p:spPr>
          <a:xfrm>
            <a:off x="1043608" y="4221088"/>
            <a:ext cx="78581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BR" sz="3600" dirty="0" smtClean="0">
                <a:solidFill>
                  <a:schemeClr val="bg1"/>
                </a:solidFill>
              </a:rPr>
              <a:t>Algoritmos</a:t>
            </a:r>
            <a:endParaRPr lang="pt-BR" sz="36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" name="Rectangle 2"/>
          <p:cNvSpPr txBox="1">
            <a:spLocks/>
          </p:cNvSpPr>
          <p:nvPr/>
        </p:nvSpPr>
        <p:spPr>
          <a:xfrm>
            <a:off x="514320" y="6093296"/>
            <a:ext cx="8629680" cy="533400"/>
          </a:xfrm>
          <a:prstGeom prst="rect">
            <a:avLst/>
          </a:prstGeom>
          <a:noFill/>
        </p:spPr>
        <p:txBody>
          <a:bodyPr vert="horz" anchor="ctr">
            <a:normAutofit/>
          </a:bodyPr>
          <a:lstStyle>
            <a:extLst/>
          </a:lstStyle>
          <a:p>
            <a:pPr lvl="0" algn="r">
              <a:spcBef>
                <a:spcPct val="0"/>
              </a:spcBef>
              <a:defRPr/>
            </a:pPr>
            <a:r>
              <a:rPr lang="en-US" sz="1200" kern="0" spc="15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Campus </a:t>
            </a:r>
            <a:r>
              <a:rPr lang="en-US" sz="1200" kern="0" spc="15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Pau dos </a:t>
            </a:r>
            <a:r>
              <a:rPr lang="en-US" sz="1200" kern="0" spc="15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Ferros</a:t>
            </a:r>
            <a:endParaRPr lang="en-US" sz="1200" kern="0" spc="15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lvl="0" algn="r">
              <a:spcBef>
                <a:spcPct val="0"/>
              </a:spcBef>
              <a:defRPr/>
            </a:pPr>
            <a:r>
              <a:rPr lang="pt-BR" sz="1200" kern="0" spc="15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Disciplina</a:t>
            </a:r>
            <a:r>
              <a:rPr lang="en-US" sz="1200" kern="0" spc="15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pt-BR" sz="1200" kern="0" spc="15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de Algoritmos</a:t>
            </a:r>
            <a:endParaRPr lang="pt-BR" sz="1200" kern="0" spc="15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12" name="TextBox 8"/>
          <p:cNvSpPr txBox="1"/>
          <p:nvPr/>
        </p:nvSpPr>
        <p:spPr>
          <a:xfrm>
            <a:off x="8744957" y="5929330"/>
            <a:ext cx="184731" cy="253916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endParaRPr lang="pt-BR" sz="1050" dirty="0">
              <a:solidFill>
                <a:schemeClr val="tx1">
                  <a:lumMod val="75000"/>
                  <a:lumOff val="25000"/>
                </a:schemeClr>
              </a:solidFill>
              <a:latin typeface="+mn-lt"/>
              <a:cs typeface="+mn-cs"/>
            </a:endParaRPr>
          </a:p>
        </p:txBody>
      </p:sp>
      <p:sp>
        <p:nvSpPr>
          <p:cNvPr id="6" name="CaixaDeTexto 5"/>
          <p:cNvSpPr txBox="1"/>
          <p:nvPr/>
        </p:nvSpPr>
        <p:spPr>
          <a:xfrm>
            <a:off x="5052793" y="4858038"/>
            <a:ext cx="387689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Prof. Demétrios Coutinho</a:t>
            </a:r>
            <a:endParaRPr lang="pt-BR" sz="28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pic>
        <p:nvPicPr>
          <p:cNvPr id="11" name="Imagem 1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383" y="5637351"/>
            <a:ext cx="2822425" cy="1232459"/>
          </a:xfrm>
          <a:prstGeom prst="rect">
            <a:avLst/>
          </a:prstGeom>
        </p:spPr>
      </p:pic>
      <p:sp>
        <p:nvSpPr>
          <p:cNvPr id="2" name="CaixaDeTexto 1"/>
          <p:cNvSpPr txBox="1"/>
          <p:nvPr/>
        </p:nvSpPr>
        <p:spPr>
          <a:xfrm>
            <a:off x="1371600" y="1676400"/>
            <a:ext cx="6221127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66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BONS ESTUDOS :)</a:t>
            </a:r>
            <a:endParaRPr lang="pt-BR" sz="66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pic>
        <p:nvPicPr>
          <p:cNvPr id="13" name="Imagem 12"/>
          <p:cNvPicPr>
            <a:picLocks noChangeAspect="1"/>
          </p:cNvPicPr>
          <p:nvPr/>
        </p:nvPicPr>
        <p:blipFill>
          <a:blip r:embed="rId5" cstate="print">
            <a:duotone>
              <a:prstClr val="black"/>
              <a:schemeClr val="accent2">
                <a:tint val="45000"/>
                <a:satMod val="400000"/>
              </a:schemeClr>
            </a:duotone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08304" y="1794376"/>
            <a:ext cx="2316480" cy="231648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="" xmlns:p14="http://schemas.microsoft.com/office/powerpoint/2010/main" val="3256801898"/>
      </p:ext>
    </p:extLst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 smtClean="0"/>
              <a:t>Algoritmos de Ordenação</a:t>
            </a:r>
            <a:endParaRPr lang="pt-BR" dirty="0"/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>
          <a:xfrm>
            <a:off x="457200" y="1600200"/>
            <a:ext cx="8229600" cy="4530725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None/>
              <a:tabLst/>
              <a:defRPr/>
            </a:pPr>
            <a:r>
              <a:rPr kumimoji="0" lang="pt-BR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Importância da ordenação ou classificação de dados em atividades rotineiras:</a:t>
            </a:r>
          </a:p>
          <a:p>
            <a:pPr marL="0" marR="0" lvl="0" indent="0" algn="l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None/>
              <a:tabLst/>
              <a:defRPr/>
            </a:pPr>
            <a:endParaRPr kumimoji="0" lang="pt-BR" sz="28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Livros numa biblioteca</a:t>
            </a:r>
          </a:p>
          <a:p>
            <a:pPr marL="0" marR="0" lvl="0" indent="0" algn="l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28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Agenda e catálogos telefônicos</a:t>
            </a:r>
          </a:p>
          <a:p>
            <a:pPr marL="0" marR="0" lvl="0" indent="0" algn="l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28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Dicionários</a:t>
            </a:r>
          </a:p>
          <a:p>
            <a:pPr marL="0" marR="0" lvl="0" indent="0" algn="l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28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Arquivos com cadastro de funcionários</a:t>
            </a:r>
            <a:endParaRPr kumimoji="0" lang="pt-BR" sz="28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0" dur="1000"/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ço Reservado para Texto 4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pt-BR" dirty="0" smtClean="0"/>
              <a:t>Um pouco de história</a:t>
            </a:r>
            <a:endParaRPr lang="pt-BR" dirty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 smtClean="0"/>
              <a:t>Algoritmos de Ordenação</a:t>
            </a:r>
            <a:endParaRPr lang="pt-BR" dirty="0"/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>
          <a:xfrm>
            <a:off x="381000" y="1828800"/>
            <a:ext cx="8229600" cy="3413125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Desde o surgimento da computação, o problema de ordenação atraiu muita pesquisa.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28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Bubble</a:t>
            </a:r>
            <a:r>
              <a:rPr kumimoji="0" lang="pt-BR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pt-BR" sz="28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sort</a:t>
            </a:r>
            <a:r>
              <a:rPr kumimoji="0" lang="pt-BR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foi analisada já em 1956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28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Library</a:t>
            </a:r>
            <a:r>
              <a:rPr kumimoji="0" lang="pt-BR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pt-BR" sz="28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sort</a:t>
            </a:r>
            <a:r>
              <a:rPr kumimoji="0" lang="pt-BR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foi publicada. primeiramente em 2004.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Novos algoritmos são inventados até hoje.</a:t>
            </a:r>
            <a:endParaRPr kumimoji="0" lang="pt-BR" sz="28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0" dur="10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ço Reservado para Texto 4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pt-BR" dirty="0" smtClean="0"/>
              <a:t>Definição</a:t>
            </a:r>
            <a:endParaRPr lang="pt-BR" dirty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 smtClean="0"/>
              <a:t>Algoritmos de Ordenação</a:t>
            </a:r>
            <a:endParaRPr lang="pt-BR" dirty="0"/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>
          <a:xfrm>
            <a:off x="457200" y="1600200"/>
            <a:ext cx="8229600" cy="4530725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28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pt-BR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Pôr em ordem; arrumar,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None/>
              <a:tabLst/>
              <a:defRPr/>
            </a:pPr>
            <a:endParaRPr kumimoji="0" lang="pt-BR" sz="28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pt-BR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Organização dos elementos de um conjunto de acordo com uma relação de ordem com a qual se atribui, em geral, a todo elemento, um antecedente e um sucessor.</a:t>
            </a:r>
            <a:endParaRPr kumimoji="0" lang="pt-BR" sz="28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ço Reservado para Texto 4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pt-BR" dirty="0" smtClean="0"/>
              <a:t>Estrutura de Dados</a:t>
            </a:r>
            <a:endParaRPr lang="pt-BR" dirty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 smtClean="0"/>
              <a:t>Algoritmos de Ordenação</a:t>
            </a:r>
            <a:endParaRPr lang="pt-BR" dirty="0"/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>
          <a:xfrm>
            <a:off x="457200" y="1600200"/>
            <a:ext cx="8229600" cy="4530725"/>
          </a:xfrm>
          <a:prstGeom prst="rect">
            <a:avLst/>
          </a:prstGeom>
        </p:spPr>
        <p:txBody>
          <a:bodyPr/>
          <a:lstStyle/>
          <a:p>
            <a:pPr marL="742950" marR="0" lvl="1" indent="-285750" algn="l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Arquivo ou tabela com uma sequência de </a:t>
            </a:r>
            <a:r>
              <a:rPr kumimoji="0" lang="pt-BR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</a:t>
            </a:r>
            <a:r>
              <a:rPr kumimoji="0" lang="pt-BR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pt-BR" sz="2000" b="1" i="0" u="none" strike="noStrike" kern="0" cap="none" spc="0" normalizeH="0" baseline="0" noProof="0" dirty="0" smtClean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registros</a:t>
            </a:r>
            <a:r>
              <a:rPr kumimoji="0" lang="pt-BR" sz="20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pt-BR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R1</a:t>
            </a:r>
            <a:r>
              <a:rPr kumimoji="0" lang="pt-BR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</a:t>
            </a:r>
            <a:r>
              <a:rPr kumimoji="0" lang="pt-BR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R2</a:t>
            </a:r>
            <a:r>
              <a:rPr kumimoji="0" lang="pt-BR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…, </a:t>
            </a:r>
            <a:r>
              <a:rPr kumimoji="0" lang="pt-BR" sz="20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Rn</a:t>
            </a:r>
            <a:r>
              <a:rPr kumimoji="0" lang="pt-BR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</a:t>
            </a:r>
          </a:p>
          <a:p>
            <a:pPr marL="742950" marR="0" lvl="1" indent="-285750" algn="l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20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742950" marR="0" lvl="1" indent="-285750" algn="l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Cada registro contém uma certa quantidade de informações divididas em </a:t>
            </a:r>
            <a:r>
              <a:rPr kumimoji="0" lang="pt-BR" sz="2000" b="1" i="0" u="none" strike="noStrike" kern="0" cap="none" spc="0" normalizeH="0" baseline="0" noProof="0" dirty="0" smtClean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campos</a:t>
            </a:r>
            <a:r>
              <a:rPr kumimoji="0" lang="pt-BR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</a:t>
            </a:r>
          </a:p>
          <a:p>
            <a:pPr marL="742950" marR="0" lvl="1" indent="-285750" algn="l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20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742950" marR="0" lvl="1" indent="-285750" algn="l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Um destes campos, ou a combinação de dois ou mais, é conhecido como </a:t>
            </a:r>
            <a:r>
              <a:rPr kumimoji="0" lang="pt-BR" sz="2000" b="1" i="0" u="none" strike="noStrike" kern="0" cap="none" spc="0" normalizeH="0" baseline="0" noProof="0" dirty="0" smtClean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chave</a:t>
            </a:r>
            <a:r>
              <a:rPr kumimoji="0" lang="pt-BR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</a:t>
            </a:r>
          </a:p>
          <a:p>
            <a:pPr marL="742950" marR="0" lvl="1" indent="-285750" algn="l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20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742950" marR="0" lvl="1" indent="-285750" algn="l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O valor da chave é usado para a classificação dos registros.</a:t>
            </a:r>
          </a:p>
          <a:p>
            <a:pPr marL="742950" marR="0" lvl="1" indent="-285750" algn="l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20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742950" marR="0" lvl="1" indent="-285750" algn="l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Os demais campos não têm influência alguma nos algoritmos de classificação.</a:t>
            </a:r>
            <a:endParaRPr kumimoji="0" lang="pt-BR" sz="20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0" dur="1000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7" dur="1000"/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ço Reservado para Texto 4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pt-BR" dirty="0" smtClean="0"/>
              <a:t>Classificação</a:t>
            </a:r>
            <a:endParaRPr lang="pt-BR" dirty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 smtClean="0"/>
              <a:t>Algoritmos de Ordenação</a:t>
            </a:r>
            <a:endParaRPr lang="pt-BR" dirty="0"/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>
          <a:xfrm>
            <a:off x="457200" y="1828800"/>
            <a:ext cx="8229600" cy="4530725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Complexidade computacional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Complexidade empírica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Uso de memória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Estabilidade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Recursão/Iterativo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Comparação/Exame de chaves</a:t>
            </a:r>
            <a:endParaRPr kumimoji="0" lang="pt-BR" sz="28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0" dur="10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7" dur="10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4" dur="10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ço Reservado para Texto 4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pt-BR" dirty="0" smtClean="0"/>
              <a:t>Estabilidade</a:t>
            </a:r>
            <a:endParaRPr lang="pt-BR" dirty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 smtClean="0"/>
              <a:t>Algoritmos de Ordenação</a:t>
            </a:r>
            <a:endParaRPr lang="pt-BR" dirty="0"/>
          </a:p>
        </p:txBody>
      </p:sp>
      <p:pic>
        <p:nvPicPr>
          <p:cNvPr id="10035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95388" y="2124075"/>
            <a:ext cx="6753225" cy="3438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ço Reservado para Texto 4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pt-BR" dirty="0" smtClean="0"/>
              <a:t>Tipos de  Ordenação</a:t>
            </a:r>
            <a:endParaRPr lang="pt-BR" dirty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 smtClean="0"/>
              <a:t>Algoritmos de Ordenação</a:t>
            </a:r>
            <a:endParaRPr lang="pt-BR" dirty="0"/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>
          <a:xfrm>
            <a:off x="457200" y="1600200"/>
            <a:ext cx="8229600" cy="4530725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Ordenação interna: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24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r>
              <a:rPr lang="pt-BR" sz="2000" dirty="0" smtClean="0"/>
              <a:t>São os métodos que não necessitam de uma memória secundária para o processo, a ordenação é feita na memória principal do computador;</a:t>
            </a:r>
            <a:endParaRPr kumimoji="0" lang="pt-BR" sz="20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24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Ordenação externa:</a:t>
            </a:r>
          </a:p>
          <a:p>
            <a:endParaRPr lang="pt-BR" sz="2000" dirty="0" smtClean="0"/>
          </a:p>
          <a:p>
            <a:r>
              <a:rPr lang="pt-BR" sz="2000" dirty="0" smtClean="0"/>
              <a:t>Quando o arquivo a ser ordenado não cabe na memória principal e, por isso, tem de ser armazenado em ta ou disco.</a:t>
            </a:r>
          </a:p>
          <a:p>
            <a:endParaRPr lang="pt-BR" sz="2000" dirty="0" smtClean="0"/>
          </a:p>
          <a:p>
            <a:r>
              <a:rPr lang="pt-BR" sz="2000" dirty="0" smtClean="0"/>
              <a:t>A principal diferença entre os dois grupos é que no método de ordenação interna qualquer registro pode ser acessado diretamente, enquanto no método externo é necessário fazer o acesso em algum  dispositivo externo.</a:t>
            </a:r>
            <a:endParaRPr kumimoji="0" lang="pt-BR" sz="20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ço Reservado para Texto 4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pt-BR" dirty="0" err="1" smtClean="0"/>
              <a:t>Metodos</a:t>
            </a:r>
            <a:r>
              <a:rPr lang="pt-BR" dirty="0" smtClean="0"/>
              <a:t> de Ordenação</a:t>
            </a:r>
          </a:p>
          <a:p>
            <a:endParaRPr lang="pt-BR" dirty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 smtClean="0"/>
              <a:t>Algoritmos de Ordenação</a:t>
            </a:r>
            <a:endParaRPr lang="pt-BR" dirty="0"/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>
          <a:xfrm>
            <a:off x="457200" y="1600200"/>
            <a:ext cx="8229600" cy="4530725"/>
          </a:xfrm>
          <a:prstGeom prst="rect">
            <a:avLst/>
          </a:prstGeom>
        </p:spPr>
        <p:txBody>
          <a:bodyPr/>
          <a:lstStyle/>
          <a:p>
            <a:pPr lvl="0">
              <a:lnSpc>
                <a:spcPct val="90000"/>
              </a:lnSpc>
              <a:spcBef>
                <a:spcPct val="20000"/>
              </a:spcBef>
            </a:pPr>
            <a:r>
              <a:rPr kumimoji="0" lang="pt-BR" sz="24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Particionamento</a:t>
            </a:r>
            <a:r>
              <a:rPr kumimoji="0" lang="pt-BR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(</a:t>
            </a:r>
            <a:r>
              <a:rPr lang="pt-BR" sz="2400" dirty="0" err="1" smtClean="0"/>
              <a:t>Partitioning</a:t>
            </a:r>
            <a:r>
              <a:rPr kumimoji="0" lang="pt-BR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)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sz="2400" kern="0" dirty="0" smtClean="0"/>
              <a:t>Mistura (</a:t>
            </a:r>
            <a:r>
              <a:rPr lang="pt-BR" sz="2400" kern="0" dirty="0" err="1" smtClean="0"/>
              <a:t>Merging</a:t>
            </a:r>
            <a:r>
              <a:rPr lang="pt-BR" sz="2400" kern="0" dirty="0" smtClean="0"/>
              <a:t>)</a:t>
            </a:r>
          </a:p>
          <a:p>
            <a:pPr lvl="0">
              <a:lnSpc>
                <a:spcPct val="90000"/>
              </a:lnSpc>
              <a:spcBef>
                <a:spcPct val="20000"/>
              </a:spcBef>
            </a:pPr>
            <a:r>
              <a:rPr lang="pt-BR" sz="2400" kern="0" dirty="0" smtClean="0"/>
              <a:t>Seleção (</a:t>
            </a:r>
            <a:r>
              <a:rPr lang="pt-BR" sz="2400" dirty="0" err="1" smtClean="0"/>
              <a:t>Selection</a:t>
            </a:r>
            <a:r>
              <a:rPr lang="pt-BR" sz="2400" kern="0" dirty="0" smtClean="0"/>
              <a:t>)</a:t>
            </a:r>
          </a:p>
          <a:p>
            <a:pPr lvl="0">
              <a:lnSpc>
                <a:spcPct val="90000"/>
              </a:lnSpc>
              <a:spcBef>
                <a:spcPct val="20000"/>
              </a:spcBef>
            </a:pPr>
            <a:r>
              <a:rPr kumimoji="0" lang="pt-BR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Inserção (</a:t>
            </a:r>
            <a:r>
              <a:rPr lang="pt-BR" sz="2400" dirty="0" err="1" smtClean="0"/>
              <a:t>Insertion</a:t>
            </a:r>
            <a:r>
              <a:rPr kumimoji="0" lang="pt-BR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)</a:t>
            </a:r>
          </a:p>
          <a:p>
            <a:pPr lvl="0">
              <a:lnSpc>
                <a:spcPct val="90000"/>
              </a:lnSpc>
              <a:spcBef>
                <a:spcPct val="20000"/>
              </a:spcBef>
            </a:pPr>
            <a:r>
              <a:rPr lang="pt-BR" sz="2400" kern="0" dirty="0" smtClean="0"/>
              <a:t>Troca (</a:t>
            </a:r>
            <a:r>
              <a:rPr lang="pt-BR" sz="2400" dirty="0" err="1" smtClean="0"/>
              <a:t>Exchanging</a:t>
            </a:r>
            <a:r>
              <a:rPr lang="pt-BR" sz="2400" kern="0" dirty="0" smtClean="0"/>
              <a:t>)</a:t>
            </a:r>
          </a:p>
          <a:p>
            <a:pPr lvl="0">
              <a:lnSpc>
                <a:spcPct val="90000"/>
              </a:lnSpc>
              <a:spcBef>
                <a:spcPct val="20000"/>
              </a:spcBef>
            </a:pPr>
            <a:r>
              <a:rPr kumimoji="0" lang="pt-BR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Sorte (</a:t>
            </a:r>
            <a:r>
              <a:rPr kumimoji="0" lang="pt-BR" sz="24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Lucky</a:t>
            </a:r>
            <a:r>
              <a:rPr kumimoji="0" lang="pt-BR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)</a:t>
            </a:r>
            <a:endParaRPr kumimoji="0" lang="pt-BR" sz="20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0" dur="10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7" dur="10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4" dur="1000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ema1">
  <a:themeElements>
    <a:clrScheme name="Cívico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Aspecto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75000"/>
                <a:satMod val="250000"/>
              </a:schemeClr>
            </a:gs>
            <a:gs pos="20000">
              <a:schemeClr val="phClr">
                <a:shade val="85000"/>
                <a:satMod val="17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0000"/>
                <a:satMod val="145000"/>
              </a:schemeClr>
            </a:gs>
            <a:gs pos="30000">
              <a:schemeClr val="phClr">
                <a:shade val="65000"/>
                <a:satMod val="155000"/>
              </a:schemeClr>
            </a:gs>
            <a:gs pos="100000">
              <a:schemeClr val="phClr">
                <a:tint val="60000"/>
                <a:satMod val="170000"/>
              </a:schemeClr>
            </a:gs>
          </a:gsLst>
          <a:lin ang="16200000" scaled="1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3560</TotalTime>
  <Words>888</Words>
  <Application>Microsoft Office PowerPoint</Application>
  <PresentationFormat>Apresentação na tela (4:3)</PresentationFormat>
  <Paragraphs>205</Paragraphs>
  <Slides>19</Slides>
  <Notes>18</Notes>
  <HiddenSlides>0</HiddenSlides>
  <MMClips>0</MMClips>
  <ScaleCrop>false</ScaleCrop>
  <HeadingPairs>
    <vt:vector size="4" baseType="variant">
      <vt:variant>
        <vt:lpstr>Tema</vt:lpstr>
      </vt:variant>
      <vt:variant>
        <vt:i4>2</vt:i4>
      </vt:variant>
      <vt:variant>
        <vt:lpstr>Títulos de slides</vt:lpstr>
      </vt:variant>
      <vt:variant>
        <vt:i4>19</vt:i4>
      </vt:variant>
    </vt:vector>
  </HeadingPairs>
  <TitlesOfParts>
    <vt:vector size="21" baseType="lpstr">
      <vt:lpstr>Tema1</vt:lpstr>
      <vt:lpstr>Tema do Office</vt:lpstr>
      <vt:lpstr>Informática Básica</vt:lpstr>
      <vt:lpstr>Algoritmos de Ordenação</vt:lpstr>
      <vt:lpstr>Algoritmos de Ordenação</vt:lpstr>
      <vt:lpstr>Algoritmos de Ordenação</vt:lpstr>
      <vt:lpstr>Algoritmos de Ordenação</vt:lpstr>
      <vt:lpstr>Algoritmos de Ordenação</vt:lpstr>
      <vt:lpstr>Algoritmos de Ordenação</vt:lpstr>
      <vt:lpstr>Algoritmos de Ordenação</vt:lpstr>
      <vt:lpstr>Algoritmos de Ordenação</vt:lpstr>
      <vt:lpstr>Algoritmos de Ordenação</vt:lpstr>
      <vt:lpstr>Algoritmos de Ordenação</vt:lpstr>
      <vt:lpstr>Algoritmos de Ordenação</vt:lpstr>
      <vt:lpstr>Algoritmos de Ordenação</vt:lpstr>
      <vt:lpstr>Algoritmos de Ordenação</vt:lpstr>
      <vt:lpstr>Algoritmos de Ordenação</vt:lpstr>
      <vt:lpstr>Algoritmos de Ordenação</vt:lpstr>
      <vt:lpstr>Algoritmos de Ordenação</vt:lpstr>
      <vt:lpstr>Algoritmos de Ordenação</vt:lpstr>
      <vt:lpstr>Slide 19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Alex</dc:creator>
  <cp:lastModifiedBy>Wilder</cp:lastModifiedBy>
  <cp:revision>522</cp:revision>
  <dcterms:created xsi:type="dcterms:W3CDTF">2012-06-30T14:23:05Z</dcterms:created>
  <dcterms:modified xsi:type="dcterms:W3CDTF">2013-04-01T23:42:03Z</dcterms:modified>
</cp:coreProperties>
</file>