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fortaa" panose="020B0604020202020204" charset="0"/>
      <p:regular r:id="rId26"/>
      <p:bold r:id="rId27"/>
    </p:embeddedFont>
    <p:embeddedFont>
      <p:font typeface="Luckiest Guy" panose="020B0604020202020204" charset="0"/>
      <p:regular r:id="rId28"/>
    </p:embeddedFont>
    <p:embeddedFont>
      <p:font typeface="Paytone One" panose="020B0604020202020204" charset="0"/>
      <p:regular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usso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f41ca8bcf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f41ca8bcf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5f41ca8bcf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f41ca8bc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f41ca8bcf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5f41ca8bcf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e087ae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e087ae7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3e087ae7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f7716e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f7716e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3f7716e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f7716eb3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3f7716eb3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3f7716eb3_2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f41ca8bcf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f41ca8bcf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5f41ca8bcf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fcdc3231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fcdc3231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5fcdc3231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7ff3c205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7ff3c205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57ff3c205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76d409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676d409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f41ca8bcf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5f41ca8bc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7ff3c20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7ff3c205f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3" name="Google Shape;293;g57ff3c205f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dff3f9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3dff3f9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3dff3f9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-20700" y="92750"/>
            <a:ext cx="2341650" cy="251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2281225" y="92750"/>
            <a:ext cx="2341650" cy="251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2281225" y="2531975"/>
            <a:ext cx="23416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4544810" y="92750"/>
            <a:ext cx="2341640" cy="24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4544800" y="2522888"/>
            <a:ext cx="23416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6847300" y="92750"/>
            <a:ext cx="2341650" cy="24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6807550" y="2522888"/>
            <a:ext cx="238274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r="1127" b="7063"/>
          <a:stretch/>
        </p:blipFill>
        <p:spPr>
          <a:xfrm>
            <a:off x="-20700" y="2531975"/>
            <a:ext cx="2382749" cy="236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-26688" y="4070625"/>
            <a:ext cx="9197364" cy="1072940"/>
            <a:chOff x="-26688" y="4451625"/>
            <a:chExt cx="9197364" cy="1072940"/>
          </a:xfrm>
        </p:grpSpPr>
        <p:pic>
          <p:nvPicPr>
            <p:cNvPr id="23" name="Google Shape;23;p2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6688" y="4451625"/>
              <a:ext cx="4912976" cy="1072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809446" y="4451625"/>
              <a:ext cx="4361230" cy="1072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EEADE"/>
              </a:buClr>
              <a:buSzPts val="5200"/>
              <a:buFont typeface="Luckiest Guy"/>
              <a:buNone/>
              <a:defRPr sz="5200">
                <a:solidFill>
                  <a:srgbClr val="EEEADE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CE442"/>
              </a:buClr>
              <a:buSzPts val="5200"/>
              <a:buFont typeface="Luckiest Guy"/>
              <a:buNone/>
              <a:defRPr sz="5200">
                <a:solidFill>
                  <a:srgbClr val="FCE44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DDDA"/>
              </a:buClr>
              <a:buSzPts val="2800"/>
              <a:buFont typeface="Russo One"/>
              <a:buNone/>
              <a:defRPr sz="2800">
                <a:solidFill>
                  <a:srgbClr val="B6DDDA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sso One"/>
              <a:buNone/>
              <a:defRPr sz="28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-20700" y="-27052"/>
            <a:ext cx="9211000" cy="154497"/>
            <a:chOff x="-20700" y="49151"/>
            <a:chExt cx="9211000" cy="119700"/>
          </a:xfrm>
        </p:grpSpPr>
        <p:sp>
          <p:nvSpPr>
            <p:cNvPr id="29" name="Google Shape;29;p2"/>
            <p:cNvSpPr/>
            <p:nvPr/>
          </p:nvSpPr>
          <p:spPr>
            <a:xfrm>
              <a:off x="-20700" y="49151"/>
              <a:ext cx="2302500" cy="119700"/>
            </a:xfrm>
            <a:prstGeom prst="rect">
              <a:avLst/>
            </a:prstGeom>
            <a:solidFill>
              <a:srgbClr val="215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81233" y="49151"/>
              <a:ext cx="2302500" cy="119700"/>
            </a:xfrm>
            <a:prstGeom prst="rect">
              <a:avLst/>
            </a:prstGeom>
            <a:solidFill>
              <a:srgbClr val="F72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85100" y="49151"/>
              <a:ext cx="2305200" cy="119700"/>
            </a:xfrm>
            <a:prstGeom prst="rect">
              <a:avLst/>
            </a:prstGeom>
            <a:solidFill>
              <a:srgbClr val="B31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83167" y="49151"/>
              <a:ext cx="2302500" cy="119700"/>
            </a:xfrm>
            <a:prstGeom prst="rect">
              <a:avLst/>
            </a:prstGeom>
            <a:solidFill>
              <a:srgbClr val="FCE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ftr" idx="11"/>
          </p:nvPr>
        </p:nvSpPr>
        <p:spPr>
          <a:xfrm>
            <a:off x="2771800" y="4767263"/>
            <a:ext cx="367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35" name="Google Shape;35;p3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3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311700" y="1357875"/>
            <a:ext cx="8520600" cy="16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aytone One"/>
              <a:buNone/>
              <a:defRPr sz="48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EEEADE"/>
                </a:solidFill>
              </a:defRPr>
            </a:lvl1pPr>
            <a:lvl2pPr lvl="1" algn="ctr">
              <a:buNone/>
              <a:defRPr>
                <a:solidFill>
                  <a:srgbClr val="EEEADE"/>
                </a:solidFill>
              </a:defRPr>
            </a:lvl2pPr>
            <a:lvl3pPr lvl="2" algn="ctr">
              <a:buNone/>
              <a:defRPr>
                <a:solidFill>
                  <a:srgbClr val="EEEADE"/>
                </a:solidFill>
              </a:defRPr>
            </a:lvl3pPr>
            <a:lvl4pPr lvl="3" algn="ctr">
              <a:buNone/>
              <a:defRPr>
                <a:solidFill>
                  <a:srgbClr val="EEEADE"/>
                </a:solidFill>
              </a:defRPr>
            </a:lvl4pPr>
            <a:lvl5pPr lvl="4" algn="ctr">
              <a:buNone/>
              <a:defRPr>
                <a:solidFill>
                  <a:srgbClr val="EEEADE"/>
                </a:solidFill>
              </a:defRPr>
            </a:lvl5pPr>
            <a:lvl6pPr lvl="5" algn="ctr">
              <a:buNone/>
              <a:defRPr>
                <a:solidFill>
                  <a:srgbClr val="EEEADE"/>
                </a:solidFill>
              </a:defRPr>
            </a:lvl6pPr>
            <a:lvl7pPr lvl="6" algn="ctr">
              <a:buNone/>
              <a:defRPr>
                <a:solidFill>
                  <a:srgbClr val="EEEADE"/>
                </a:solidFill>
              </a:defRPr>
            </a:lvl7pPr>
            <a:lvl8pPr lvl="7" algn="ctr">
              <a:buNone/>
              <a:defRPr>
                <a:solidFill>
                  <a:srgbClr val="EEEADE"/>
                </a:solidFill>
              </a:defRPr>
            </a:lvl8pPr>
            <a:lvl9pPr lvl="8" algn="ctr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2" name="Google Shape;42;p3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46" name="Google Shape;46;p3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3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3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54" name="Google Shape;54;p4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4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4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4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4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64" name="Google Shape;64;p4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4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72" name="Google Shape;72;p5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73" name="Google Shape;73;p5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5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5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5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5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buNone/>
              <a:defRPr sz="14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9" name="Google Shape;79;p5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83" name="Google Shape;83;p5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5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5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6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90" name="Google Shape;90;p6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6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6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6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6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EEEADE"/>
                </a:solidFill>
              </a:defRPr>
            </a:lvl1pPr>
            <a:lvl2pPr lvl="1" algn="ctr" rtl="0">
              <a:buNone/>
              <a:defRPr>
                <a:solidFill>
                  <a:srgbClr val="EEEADE"/>
                </a:solidFill>
              </a:defRPr>
            </a:lvl2pPr>
            <a:lvl3pPr lvl="2" algn="ctr" rtl="0">
              <a:buNone/>
              <a:defRPr>
                <a:solidFill>
                  <a:srgbClr val="EEEADE"/>
                </a:solidFill>
              </a:defRPr>
            </a:lvl3pPr>
            <a:lvl4pPr lvl="3" algn="ctr" rtl="0">
              <a:buNone/>
              <a:defRPr>
                <a:solidFill>
                  <a:srgbClr val="EEEADE"/>
                </a:solidFill>
              </a:defRPr>
            </a:lvl4pPr>
            <a:lvl5pPr lvl="4" algn="ctr" rtl="0">
              <a:buNone/>
              <a:defRPr>
                <a:solidFill>
                  <a:srgbClr val="EEEADE"/>
                </a:solidFill>
              </a:defRPr>
            </a:lvl5pPr>
            <a:lvl6pPr lvl="5" algn="ctr" rtl="0">
              <a:buNone/>
              <a:defRPr>
                <a:solidFill>
                  <a:srgbClr val="EEEADE"/>
                </a:solidFill>
              </a:defRPr>
            </a:lvl6pPr>
            <a:lvl7pPr lvl="6" algn="ctr" rtl="0">
              <a:buNone/>
              <a:defRPr>
                <a:solidFill>
                  <a:srgbClr val="EEEADE"/>
                </a:solidFill>
              </a:defRPr>
            </a:lvl7pPr>
            <a:lvl8pPr lvl="7" algn="ctr" rtl="0">
              <a:buNone/>
              <a:defRPr>
                <a:solidFill>
                  <a:srgbClr val="EEEADE"/>
                </a:solidFill>
              </a:defRPr>
            </a:lvl8pPr>
            <a:lvl9pPr lvl="8" algn="ctr" rtl="0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6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100" name="Google Shape;100;p6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6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6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108" name="Google Shape;108;p7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7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7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7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EEEADE"/>
                </a:solidFill>
              </a:defRPr>
            </a:lvl1pPr>
            <a:lvl2pPr lvl="1" algn="ctr" rtl="0">
              <a:buNone/>
              <a:defRPr>
                <a:solidFill>
                  <a:srgbClr val="EEEADE"/>
                </a:solidFill>
              </a:defRPr>
            </a:lvl2pPr>
            <a:lvl3pPr lvl="2" algn="ctr" rtl="0">
              <a:buNone/>
              <a:defRPr>
                <a:solidFill>
                  <a:srgbClr val="EEEADE"/>
                </a:solidFill>
              </a:defRPr>
            </a:lvl3pPr>
            <a:lvl4pPr lvl="3" algn="ctr" rtl="0">
              <a:buNone/>
              <a:defRPr>
                <a:solidFill>
                  <a:srgbClr val="EEEADE"/>
                </a:solidFill>
              </a:defRPr>
            </a:lvl4pPr>
            <a:lvl5pPr lvl="4" algn="ctr" rtl="0">
              <a:buNone/>
              <a:defRPr>
                <a:solidFill>
                  <a:srgbClr val="EEEADE"/>
                </a:solidFill>
              </a:defRPr>
            </a:lvl5pPr>
            <a:lvl6pPr lvl="5" algn="ctr" rtl="0">
              <a:buNone/>
              <a:defRPr>
                <a:solidFill>
                  <a:srgbClr val="EEEADE"/>
                </a:solidFill>
              </a:defRPr>
            </a:lvl6pPr>
            <a:lvl7pPr lvl="6" algn="ctr" rtl="0">
              <a:buNone/>
              <a:defRPr>
                <a:solidFill>
                  <a:srgbClr val="EEEADE"/>
                </a:solidFill>
              </a:defRPr>
            </a:lvl7pPr>
            <a:lvl8pPr lvl="7" algn="ctr" rtl="0">
              <a:buNone/>
              <a:defRPr>
                <a:solidFill>
                  <a:srgbClr val="EEEADE"/>
                </a:solidFill>
              </a:defRPr>
            </a:lvl8pPr>
            <a:lvl9pPr lvl="8" algn="ctr" rtl="0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4" name="Google Shape;114;p7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7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118" name="Google Shape;118;p7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7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7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125" name="Google Shape;125;p8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8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8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8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8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EEEADE"/>
                </a:solidFill>
              </a:defRPr>
            </a:lvl1pPr>
            <a:lvl2pPr lvl="1" algn="ctr" rtl="0">
              <a:buNone/>
              <a:defRPr>
                <a:solidFill>
                  <a:srgbClr val="EEEADE"/>
                </a:solidFill>
              </a:defRPr>
            </a:lvl2pPr>
            <a:lvl3pPr lvl="2" algn="ctr" rtl="0">
              <a:buNone/>
              <a:defRPr>
                <a:solidFill>
                  <a:srgbClr val="EEEADE"/>
                </a:solidFill>
              </a:defRPr>
            </a:lvl3pPr>
            <a:lvl4pPr lvl="3" algn="ctr" rtl="0">
              <a:buNone/>
              <a:defRPr>
                <a:solidFill>
                  <a:srgbClr val="EEEADE"/>
                </a:solidFill>
              </a:defRPr>
            </a:lvl4pPr>
            <a:lvl5pPr lvl="4" algn="ctr" rtl="0">
              <a:buNone/>
              <a:defRPr>
                <a:solidFill>
                  <a:srgbClr val="EEEADE"/>
                </a:solidFill>
              </a:defRPr>
            </a:lvl5pPr>
            <a:lvl6pPr lvl="5" algn="ctr" rtl="0">
              <a:buNone/>
              <a:defRPr>
                <a:solidFill>
                  <a:srgbClr val="EEEADE"/>
                </a:solidFill>
              </a:defRPr>
            </a:lvl6pPr>
            <a:lvl7pPr lvl="6" algn="ctr" rtl="0">
              <a:buNone/>
              <a:defRPr>
                <a:solidFill>
                  <a:srgbClr val="EEEADE"/>
                </a:solidFill>
              </a:defRPr>
            </a:lvl7pPr>
            <a:lvl8pPr lvl="7" algn="ctr" rtl="0">
              <a:buNone/>
              <a:defRPr>
                <a:solidFill>
                  <a:srgbClr val="EEEADE"/>
                </a:solidFill>
              </a:defRPr>
            </a:lvl8pPr>
            <a:lvl9pPr lvl="8" algn="ctr" rtl="0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1" name="Google Shape;131;p8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8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135" name="Google Shape;135;p8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8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8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4583175" y="-125"/>
            <a:ext cx="4560900" cy="5143500"/>
          </a:xfrm>
          <a:prstGeom prst="rect">
            <a:avLst/>
          </a:prstGeom>
          <a:solidFill>
            <a:srgbClr val="EEE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145" name="Google Shape;145;p9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9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9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9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9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EEEADE"/>
                </a:solidFill>
              </a:defRPr>
            </a:lvl1pPr>
            <a:lvl2pPr lvl="1" algn="ctr" rtl="0">
              <a:buNone/>
              <a:defRPr>
                <a:solidFill>
                  <a:srgbClr val="EEEADE"/>
                </a:solidFill>
              </a:defRPr>
            </a:lvl2pPr>
            <a:lvl3pPr lvl="2" algn="ctr" rtl="0">
              <a:buNone/>
              <a:defRPr>
                <a:solidFill>
                  <a:srgbClr val="EEEADE"/>
                </a:solidFill>
              </a:defRPr>
            </a:lvl3pPr>
            <a:lvl4pPr lvl="3" algn="ctr" rtl="0">
              <a:buNone/>
              <a:defRPr>
                <a:solidFill>
                  <a:srgbClr val="EEEADE"/>
                </a:solidFill>
              </a:defRPr>
            </a:lvl4pPr>
            <a:lvl5pPr lvl="4" algn="ctr" rtl="0">
              <a:buNone/>
              <a:defRPr>
                <a:solidFill>
                  <a:srgbClr val="EEEADE"/>
                </a:solidFill>
              </a:defRPr>
            </a:lvl5pPr>
            <a:lvl6pPr lvl="5" algn="ctr" rtl="0">
              <a:buNone/>
              <a:defRPr>
                <a:solidFill>
                  <a:srgbClr val="EEEADE"/>
                </a:solidFill>
              </a:defRPr>
            </a:lvl6pPr>
            <a:lvl7pPr lvl="6" algn="ctr" rtl="0">
              <a:buNone/>
              <a:defRPr>
                <a:solidFill>
                  <a:srgbClr val="EEEADE"/>
                </a:solidFill>
              </a:defRPr>
            </a:lvl7pPr>
            <a:lvl8pPr lvl="7" algn="ctr" rtl="0">
              <a:buNone/>
              <a:defRPr>
                <a:solidFill>
                  <a:srgbClr val="EEEADE"/>
                </a:solidFill>
              </a:defRPr>
            </a:lvl8pPr>
            <a:lvl9pPr lvl="8" algn="ctr" rtl="0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155" name="Google Shape;155;p9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9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9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61" name="Google Shape;161;p10"/>
          <p:cNvGrpSpPr/>
          <p:nvPr/>
        </p:nvGrpSpPr>
        <p:grpSpPr>
          <a:xfrm>
            <a:off x="-20700" y="4359950"/>
            <a:ext cx="9196950" cy="841825"/>
            <a:chOff x="-20700" y="4359950"/>
            <a:chExt cx="9196950" cy="841825"/>
          </a:xfrm>
        </p:grpSpPr>
        <p:pic>
          <p:nvPicPr>
            <p:cNvPr id="162" name="Google Shape;162;p10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-20700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0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2285917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0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4592533" y="4359950"/>
              <a:ext cx="2328668" cy="84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0"/>
            <p:cNvPicPr preferRelativeResize="0"/>
            <p:nvPr/>
          </p:nvPicPr>
          <p:blipFill rotWithShape="1">
            <a:blip r:embed="rId2">
              <a:alphaModFix/>
            </a:blip>
            <a:srcRect b="67927"/>
            <a:stretch/>
          </p:blipFill>
          <p:spPr>
            <a:xfrm>
              <a:off x="6899150" y="4359962"/>
              <a:ext cx="2277100" cy="841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10"/>
          <p:cNvSpPr/>
          <p:nvPr/>
        </p:nvSpPr>
        <p:spPr>
          <a:xfrm>
            <a:off x="-20700" y="4316350"/>
            <a:ext cx="2302500" cy="52200"/>
          </a:xfrm>
          <a:prstGeom prst="rect">
            <a:avLst/>
          </a:prstGeom>
          <a:solidFill>
            <a:srgbClr val="215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EEEADE"/>
                </a:solidFill>
              </a:defRPr>
            </a:lvl1pPr>
            <a:lvl2pPr lvl="1" algn="ctr" rtl="0">
              <a:buNone/>
              <a:defRPr>
                <a:solidFill>
                  <a:srgbClr val="EEEADE"/>
                </a:solidFill>
              </a:defRPr>
            </a:lvl2pPr>
            <a:lvl3pPr lvl="2" algn="ctr" rtl="0">
              <a:buNone/>
              <a:defRPr>
                <a:solidFill>
                  <a:srgbClr val="EEEADE"/>
                </a:solidFill>
              </a:defRPr>
            </a:lvl3pPr>
            <a:lvl4pPr lvl="3" algn="ctr" rtl="0">
              <a:buNone/>
              <a:defRPr>
                <a:solidFill>
                  <a:srgbClr val="EEEADE"/>
                </a:solidFill>
              </a:defRPr>
            </a:lvl4pPr>
            <a:lvl5pPr lvl="4" algn="ctr" rtl="0">
              <a:buNone/>
              <a:defRPr>
                <a:solidFill>
                  <a:srgbClr val="EEEADE"/>
                </a:solidFill>
              </a:defRPr>
            </a:lvl5pPr>
            <a:lvl6pPr lvl="5" algn="ctr" rtl="0">
              <a:buNone/>
              <a:defRPr>
                <a:solidFill>
                  <a:srgbClr val="EEEADE"/>
                </a:solidFill>
              </a:defRPr>
            </a:lvl6pPr>
            <a:lvl7pPr lvl="6" algn="ctr" rtl="0">
              <a:buNone/>
              <a:defRPr>
                <a:solidFill>
                  <a:srgbClr val="EEEADE"/>
                </a:solidFill>
              </a:defRPr>
            </a:lvl7pPr>
            <a:lvl8pPr lvl="7" algn="ctr" rtl="0">
              <a:buNone/>
              <a:defRPr>
                <a:solidFill>
                  <a:srgbClr val="EEEADE"/>
                </a:solidFill>
              </a:defRPr>
            </a:lvl8pPr>
            <a:lvl9pPr lvl="8" algn="ctr" rtl="0">
              <a:buNone/>
              <a:defRPr>
                <a:solidFill>
                  <a:srgbClr val="EEEADE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942300" y="4462475"/>
            <a:ext cx="7127700" cy="2739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8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Ana Alice, Bruna Kevenlly, Matheus Luiz, Sofia Teresa </a:t>
            </a:r>
            <a:endParaRPr sz="1000">
              <a:solidFill>
                <a:srgbClr val="EEEADE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2281233" y="4316350"/>
            <a:ext cx="2302500" cy="52200"/>
          </a:xfrm>
          <a:prstGeom prst="rect">
            <a:avLst/>
          </a:prstGeom>
          <a:solidFill>
            <a:srgbClr val="F72B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583167" y="4316350"/>
            <a:ext cx="2302500" cy="52200"/>
          </a:xfrm>
          <a:prstGeom prst="rect">
            <a:avLst/>
          </a:prstGeom>
          <a:solidFill>
            <a:srgbClr val="FCE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10"/>
          <p:cNvGrpSpPr/>
          <p:nvPr/>
        </p:nvGrpSpPr>
        <p:grpSpPr>
          <a:xfrm>
            <a:off x="-26688" y="4808403"/>
            <a:ext cx="9197364" cy="715983"/>
            <a:chOff x="-20700" y="4820800"/>
            <a:chExt cx="9120750" cy="627450"/>
          </a:xfrm>
        </p:grpSpPr>
        <p:pic>
          <p:nvPicPr>
            <p:cNvPr id="172" name="Google Shape;172;p10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>
              <a:off x="-20700" y="4820800"/>
              <a:ext cx="4872050" cy="62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0"/>
            <p:cNvPicPr preferRelativeResize="0"/>
            <p:nvPr/>
          </p:nvPicPr>
          <p:blipFill rotWithShape="1">
            <a:blip r:embed="rId3">
              <a:alphaModFix/>
            </a:blip>
            <a:srcRect t="70400" b="17400"/>
            <a:stretch/>
          </p:blipFill>
          <p:spPr>
            <a:xfrm flipH="1">
              <a:off x="4775149" y="4820800"/>
              <a:ext cx="4324901" cy="62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0"/>
          <p:cNvSpPr/>
          <p:nvPr/>
        </p:nvSpPr>
        <p:spPr>
          <a:xfrm>
            <a:off x="6885100" y="4316350"/>
            <a:ext cx="2305200" cy="52200"/>
          </a:xfrm>
          <a:prstGeom prst="rect">
            <a:avLst/>
          </a:prstGeom>
          <a:solidFill>
            <a:srgbClr val="B319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r="74792"/>
          <a:stretch/>
        </p:blipFill>
        <p:spPr>
          <a:xfrm>
            <a:off x="0" y="4418275"/>
            <a:ext cx="548705" cy="725174"/>
          </a:xfrm>
          <a:prstGeom prst="rect">
            <a:avLst/>
          </a:prstGeom>
          <a:noFill/>
          <a:ln>
            <a:noFill/>
          </a:ln>
          <a:effectLst>
            <a:outerShdw blurRad="42863" dist="57150" dir="4020000" algn="bl" rotWithShape="0">
              <a:srgbClr val="000000">
                <a:alpha val="58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.png"/><Relationship Id="rId19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g"/><Relationship Id="rId5" Type="http://schemas.openxmlformats.org/officeDocument/2006/relationships/hyperlink" Target="http://drive.google.com/file/d/1wV3OmvSEAakFXhZYFTZg7NcC2H8Zvs44/view" TargetMode="Externa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825" y="1077100"/>
            <a:ext cx="1473903" cy="161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r="-13908" b="-13908"/>
          <a:stretch/>
        </p:blipFill>
        <p:spPr>
          <a:xfrm flipH="1">
            <a:off x="1408399" y="1105525"/>
            <a:ext cx="1279930" cy="17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 txBox="1">
            <a:spLocks noGrp="1"/>
          </p:cNvSpPr>
          <p:nvPr>
            <p:ph type="ctrTitle"/>
          </p:nvPr>
        </p:nvSpPr>
        <p:spPr>
          <a:xfrm>
            <a:off x="311700" y="1105513"/>
            <a:ext cx="8520600" cy="1712100"/>
          </a:xfrm>
          <a:prstGeom prst="rect">
            <a:avLst/>
          </a:prstGeom>
          <a:effectLst>
            <a:outerShdw blurRad="57150" dist="38100" dir="93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9600">
                <a:solidFill>
                  <a:srgbClr val="FF9900"/>
                </a:solidFill>
              </a:rPr>
              <a:t>Aimons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4132050" y="4459275"/>
            <a:ext cx="1648200" cy="3210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usso One"/>
                <a:ea typeface="Russo One"/>
                <a:cs typeface="Russo One"/>
                <a:sym typeface="Russo One"/>
              </a:rPr>
              <a:t>Agosto/2019</a:t>
            </a:r>
            <a:endParaRPr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526500" y="3138925"/>
            <a:ext cx="545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Orientandos: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Ana Alice Galdino Cavalcante, Bruna Kevenlly Soares, Matheus Luiz Costa da Silva, Sofia Teresa de Carvalho S. Alves.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2171700" y="2456250"/>
            <a:ext cx="4748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EEEADE"/>
                </a:solidFill>
                <a:latin typeface="Russo One"/>
                <a:ea typeface="Russo One"/>
                <a:cs typeface="Russo One"/>
                <a:sym typeface="Russo One"/>
              </a:rPr>
              <a:t>Jogo educacional infantil </a:t>
            </a:r>
            <a:endParaRPr sz="26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5462225" y="3138925"/>
            <a:ext cx="3234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Orientadora e Co-Orientador: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Pedrina Célia Brasil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Thiago Jefferson de Araújo</a:t>
            </a: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198125" y="451275"/>
            <a:ext cx="2582000" cy="974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de Aprendizagem</a:t>
            </a:r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body" idx="1"/>
          </p:nvPr>
        </p:nvSpPr>
        <p:spPr>
          <a:xfrm>
            <a:off x="182100" y="1152475"/>
            <a:ext cx="8839200" cy="30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Mapa Mental - Matemática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6" name="Google Shape;316;p22"/>
          <p:cNvPicPr preferRelativeResize="0"/>
          <p:nvPr/>
        </p:nvPicPr>
        <p:blipFill rotWithShape="1">
          <a:blip r:embed="rId3">
            <a:alphaModFix/>
          </a:blip>
          <a:srcRect l="-3380" b="-2448"/>
          <a:stretch/>
        </p:blipFill>
        <p:spPr>
          <a:xfrm>
            <a:off x="311700" y="1827525"/>
            <a:ext cx="4137101" cy="24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150" y="1827525"/>
            <a:ext cx="3944749" cy="235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Game Design</a:t>
            </a:r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11</a:t>
            </a:fld>
            <a:endParaRPr sz="1800"/>
          </a:p>
        </p:txBody>
      </p:sp>
      <p:pic>
        <p:nvPicPr>
          <p:cNvPr id="325" name="Google Shape;3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75" y="1718100"/>
            <a:ext cx="3419225" cy="25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3"/>
          <p:cNvSpPr txBox="1"/>
          <p:nvPr/>
        </p:nvSpPr>
        <p:spPr>
          <a:xfrm>
            <a:off x="372850" y="1017725"/>
            <a:ext cx="3883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Nível 1 Português:</a:t>
            </a:r>
            <a:r>
              <a:rPr lang="pt-BR" sz="1800"/>
              <a:t>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palavras fazendo uso do alfabeto.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4572000" y="961500"/>
            <a:ext cx="40392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Nível 2 Português:</a:t>
            </a:r>
            <a:r>
              <a:rPr lang="pt-BR" sz="1800"/>
              <a:t>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Compreensão do processo na divisão silábica e desenvolvimento do raciocínio lógico.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25" y="1905325"/>
            <a:ext cx="3002725" cy="22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Game Design</a:t>
            </a:r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12</a:t>
            </a:fld>
            <a:endParaRPr sz="1800"/>
          </a:p>
        </p:txBody>
      </p:sp>
      <p:sp>
        <p:nvSpPr>
          <p:cNvPr id="336" name="Google Shape;336;p24"/>
          <p:cNvSpPr txBox="1"/>
          <p:nvPr/>
        </p:nvSpPr>
        <p:spPr>
          <a:xfrm>
            <a:off x="217200" y="1017725"/>
            <a:ext cx="40392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Nível 1 Matemática: </a:t>
            </a:r>
            <a:r>
              <a:rPr lang="pt-BR" sz="1800"/>
              <a:t>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Contagem e compreensão dos significados de adição e subtração.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4572000" y="1017725"/>
            <a:ext cx="40392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Nível 2 Matemática:</a:t>
            </a:r>
            <a:r>
              <a:rPr lang="pt-BR" sz="1800"/>
              <a:t>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Geometria: Figuras planas e espaciais.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50" y="1774325"/>
            <a:ext cx="2988750" cy="24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325" y="1628025"/>
            <a:ext cx="3747126" cy="219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Assets</a:t>
            </a:r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347" name="Google Shape;3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26450"/>
            <a:ext cx="2304249" cy="129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725" y="2826449"/>
            <a:ext cx="2306401" cy="12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00" y="1068504"/>
            <a:ext cx="3703051" cy="17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698" y="2349204"/>
            <a:ext cx="538148" cy="31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0903" y="1572667"/>
            <a:ext cx="491337" cy="4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2125" y="1666438"/>
            <a:ext cx="491337" cy="62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4902" y="2136331"/>
            <a:ext cx="538148" cy="5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02114" y="1135300"/>
            <a:ext cx="1123759" cy="2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03100" y="757850"/>
            <a:ext cx="2169362" cy="19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47250" y="2884037"/>
            <a:ext cx="1933749" cy="11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>
            <a:spLocks noGrp="1"/>
          </p:cNvSpPr>
          <p:nvPr>
            <p:ph type="title"/>
          </p:nvPr>
        </p:nvSpPr>
        <p:spPr>
          <a:xfrm>
            <a:off x="2497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Assets</a:t>
            </a:r>
            <a:endParaRPr/>
          </a:p>
        </p:txBody>
      </p:sp>
      <p:sp>
        <p:nvSpPr>
          <p:cNvPr id="363" name="Google Shape;363;p26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364" name="Google Shape;3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02" y="2799383"/>
            <a:ext cx="784915" cy="70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673" y="3001729"/>
            <a:ext cx="1715195" cy="11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966" y="3587020"/>
            <a:ext cx="629178" cy="62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816" y="2837211"/>
            <a:ext cx="629175" cy="6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7816" y="3580825"/>
            <a:ext cx="629175" cy="6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3792" y="2514175"/>
            <a:ext cx="784915" cy="6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1550" y="2946297"/>
            <a:ext cx="639597" cy="116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7527" y="2979181"/>
            <a:ext cx="1005105" cy="110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8989" y="2837200"/>
            <a:ext cx="953036" cy="12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2475" y="1288048"/>
            <a:ext cx="563800" cy="124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3071" y="1290448"/>
            <a:ext cx="639600" cy="127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9173" y="1269659"/>
            <a:ext cx="563790" cy="91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39467" y="1273281"/>
            <a:ext cx="445550" cy="100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31226" y="1285173"/>
            <a:ext cx="639600" cy="13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422850" y="1269650"/>
            <a:ext cx="784900" cy="12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75702" y="2803350"/>
            <a:ext cx="1550100" cy="13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259776" y="1199348"/>
            <a:ext cx="2864563" cy="145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312348" y="1231674"/>
            <a:ext cx="1519955" cy="13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Modelo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8" name="Google Shape;388;p27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15</a:t>
            </a:fld>
            <a:endParaRPr sz="1800"/>
          </a:p>
        </p:txBody>
      </p:sp>
      <p:sp>
        <p:nvSpPr>
          <p:cNvPr id="389" name="Google Shape;389;p27"/>
          <p:cNvSpPr txBox="1"/>
          <p:nvPr/>
        </p:nvSpPr>
        <p:spPr>
          <a:xfrm>
            <a:off x="407788" y="1011875"/>
            <a:ext cx="5367000" cy="260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VIDEO </a:t>
            </a:r>
            <a:endParaRPr/>
          </a:p>
        </p:txBody>
      </p:sp>
      <p:pic>
        <p:nvPicPr>
          <p:cNvPr id="390" name="Google Shape;390;p27"/>
          <p:cNvPicPr preferRelativeResize="0"/>
          <p:nvPr/>
        </p:nvPicPr>
        <p:blipFill rotWithShape="1">
          <a:blip r:embed="rId3">
            <a:alphaModFix/>
          </a:blip>
          <a:srcRect l="52399" t="47008"/>
          <a:stretch/>
        </p:blipFill>
        <p:spPr>
          <a:xfrm>
            <a:off x="6206000" y="3515576"/>
            <a:ext cx="353776" cy="39360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 txBox="1"/>
          <p:nvPr/>
        </p:nvSpPr>
        <p:spPr>
          <a:xfrm>
            <a:off x="6615800" y="3620975"/>
            <a:ext cx="1726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Versão 1.0 Lollipop+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175" y="1224600"/>
            <a:ext cx="2290975" cy="22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7" title="WhatsApp Video 2019-08-27 at 9.48.28 AM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800" y="1065538"/>
            <a:ext cx="5367000" cy="26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Problemas </a:t>
            </a:r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Pesquisa e seleção dos conteúdos;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Dificuldades com a plataforma Unity;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Dificuldades para trabalhar as mecânicas básicas separadamente.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1" name="Google Shape;401;p28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"/>
          <p:cNvSpPr txBox="1">
            <a:spLocks noGrp="1"/>
          </p:cNvSpPr>
          <p:nvPr>
            <p:ph type="title"/>
          </p:nvPr>
        </p:nvSpPr>
        <p:spPr>
          <a:xfrm>
            <a:off x="311700" y="423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Atividades a Fazer</a:t>
            </a:r>
            <a:endParaRPr/>
          </a:p>
        </p:txBody>
      </p:sp>
      <p:sp>
        <p:nvSpPr>
          <p:cNvPr id="407" name="Google Shape;407;p29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17</a:t>
            </a:fld>
            <a:endParaRPr sz="1800"/>
          </a:p>
        </p:txBody>
      </p:sp>
      <p:pic>
        <p:nvPicPr>
          <p:cNvPr id="408" name="Google Shape;4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25" y="944163"/>
            <a:ext cx="8056025" cy="32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311700" y="42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body" idx="1"/>
          </p:nvPr>
        </p:nvSpPr>
        <p:spPr>
          <a:xfrm>
            <a:off x="311700" y="1077150"/>
            <a:ext cx="85206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FIORENTINI, Dario F; MIORIM, Maria Ângela. </a:t>
            </a:r>
            <a:r>
              <a:rPr lang="pt-BR" sz="1000" b="1">
                <a:solidFill>
                  <a:schemeClr val="dk1"/>
                </a:solidFill>
                <a:highlight>
                  <a:srgbClr val="FFFFFF"/>
                </a:highlight>
              </a:rPr>
              <a:t>Uma reflexão sobre o uso de materiais concretos e jogos no Ensino da Matemática. Educação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, São Paulo, 2004. Disponível em: http://files.profpereira.webnode.com/200000097-846ca86603/Texto%20-%20Uma%20Reflexao%20sobre%20o%20uso%20de%20Materiais%20Concretos%20e%20Jogos.pdf. Acesso em: 1 abr. 2019.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BARROS, Alyana Canindé Macêdo </a:t>
            </a:r>
            <a:r>
              <a:rPr lang="pt-BR" sz="1000" i="1">
                <a:solidFill>
                  <a:schemeClr val="dk1"/>
                </a:solidFill>
                <a:highlight>
                  <a:srgbClr val="FFFFFF"/>
                </a:highlight>
              </a:rPr>
              <a:t>et al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pt-BR" sz="1000" b="1">
                <a:solidFill>
                  <a:schemeClr val="dk1"/>
                </a:solidFill>
                <a:highlight>
                  <a:srgbClr val="FFFFFF"/>
                </a:highlight>
              </a:rPr>
              <a:t>Tobomatics: desenvolvendo habilidades no aprendizado com as operações matemáticas básicas através do jogo digital educativo.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 Jogos educativos , Natal, 2018. Disponível em: http://files.profpereira.webnode.com/200000097-846ca86603/Texto%20-%20Uma%20Reflexao%20sobre%20o%20uso%20de%20Materiais%20Concretos%20e%20Jogos.pdf. Acesso em: 29 mar. 2019.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PIMENTEL, Maria Izabel Medeiros Diniz; ALBUQUERQUE, Deborah Rodrigues; LIMA, Rivete Silva. A UTILIZAÇÃO DE JOGOS DIDÁTICOS NO ENSINO DE BIOLOGIA. A UTILIZAÇÃO DE JOGOS DIDÁTICOS NO ENSINO DE BIOLOGIA, [</a:t>
            </a:r>
            <a:r>
              <a:rPr lang="pt-BR" sz="1000" i="1">
                <a:solidFill>
                  <a:schemeClr val="dk1"/>
                </a:solidFill>
                <a:highlight>
                  <a:srgbClr val="FFFFFF"/>
                </a:highlight>
              </a:rPr>
              <a:t>S. l.</a:t>
            </a: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], p. 1-5, 17 nov. 2017. Disponível em: https://www.condufibra.com.br/diferenca-entre-fibra-otica-monomodo-e-multimodo/. Acesso em: 26 ago. 2019.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</a:rPr>
              <a:t>MINISTÉRIO DA EDUCAÇÃO (Brasil). Rossieli Soares da Silva; SECRETARIA EXECUTIVA (Brasil). Henrique Sartori de Almeida Prado; SECRETARIA DE EDUCAÇÃO BÁSICA (Brasil). Katia Cristina Stocco Smole. Base Nacional Comum Curricular: Educação é a base. Base Nacional Comum Curricular: Educação é a base, http://basenacionalcomum.mec.gov.br/, p. 94-289, 14 dez. 2018. Disponível em: http://basenacionalcomum.mec.gov.br/images/BNCC_EI_EF_110518_versaofinal_site.pdf. Acesso em: 26 ago. 2019.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0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18</a:t>
            </a:fld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Dúvidas</a:t>
            </a:r>
            <a:endParaRPr/>
          </a:p>
        </p:txBody>
      </p:sp>
      <p:sp>
        <p:nvSpPr>
          <p:cNvPr id="422" name="Google Shape;422;p31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19</a:t>
            </a:fld>
            <a:endParaRPr sz="1800"/>
          </a:p>
        </p:txBody>
      </p:sp>
      <p:pic>
        <p:nvPicPr>
          <p:cNvPr id="423" name="Google Shape;4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375" y="1162175"/>
            <a:ext cx="5778125" cy="2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/>
              <a:t>Sumário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311700" y="1122750"/>
            <a:ext cx="43470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Introdução; 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Solução Tecnológica;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Tecnologia e Ferramentas Utilizadas;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Diagrama de Caso de Uso;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Desenvolvimento;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>
                <a:solidFill>
                  <a:srgbClr val="000000"/>
                </a:solidFill>
              </a:rPr>
              <a:t>Questionário;</a:t>
            </a:r>
            <a:endParaRPr sz="1800" dirty="0">
              <a:solidFill>
                <a:srgbClr val="000000"/>
              </a:solidFill>
            </a:endParaRPr>
          </a:p>
          <a:p>
            <a:pPr marL="342900" lvl="0" indent="-2794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 dirty="0">
                <a:solidFill>
                  <a:srgbClr val="000000"/>
                </a:solidFill>
              </a:rPr>
              <a:t>Projeto de Aprendizagem;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</a:pPr>
            <a:endParaRPr sz="1800" dirty="0"/>
          </a:p>
        </p:txBody>
      </p:sp>
      <p:sp>
        <p:nvSpPr>
          <p:cNvPr id="203" name="Google Shape;203;p14"/>
          <p:cNvSpPr txBox="1"/>
          <p:nvPr/>
        </p:nvSpPr>
        <p:spPr>
          <a:xfrm>
            <a:off x="7956376" y="4594622"/>
            <a:ext cx="8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2</a:t>
            </a:fld>
            <a:endParaRPr sz="1800"/>
          </a:p>
        </p:txBody>
      </p:sp>
      <p:sp>
        <p:nvSpPr>
          <p:cNvPr id="205" name="Google Shape;205;p14"/>
          <p:cNvSpPr txBox="1"/>
          <p:nvPr/>
        </p:nvSpPr>
        <p:spPr>
          <a:xfrm>
            <a:off x="4658700" y="1046550"/>
            <a:ext cx="39003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Game Design;</a:t>
            </a: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800"/>
              <a:t>Modelo; </a:t>
            </a:r>
            <a:endParaRPr sz="1800"/>
          </a:p>
          <a:p>
            <a:pPr marL="342900" lvl="0" indent="-279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Problemas;</a:t>
            </a: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Cronograma;</a:t>
            </a: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Referências; </a:t>
            </a: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Dúvidas.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311700" y="1141500"/>
            <a:ext cx="4814400" cy="28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“A utilização de jogos didáticos é uma proposta de metodologia inovadora, capaz de melhorar o processo de ensino-aprendizagem, e aumentar o estímulo dos alunos e docentes no dia a dia em sala de aula.“</a:t>
            </a:r>
            <a:r>
              <a:rPr lang="pt-BR" sz="1500">
                <a:solidFill>
                  <a:schemeClr val="dk1"/>
                </a:solidFill>
                <a:highlight>
                  <a:srgbClr val="FFFFFF"/>
                </a:highlight>
              </a:rPr>
              <a:t> (PIMENTEL; ALBUQUERQUE; LIMA, 2017, p. 1)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 objetivo deste trabalho é desenvolver um jogo educativo que auxilie no aprendizado de Língua Portuguesa e Matemática, para crianças de 6 a 8 anos.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3</a:t>
            </a:fld>
            <a:endParaRPr sz="1800"/>
          </a:p>
        </p:txBody>
      </p:sp>
      <p:pic>
        <p:nvPicPr>
          <p:cNvPr id="213" name="Google Shape;2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700" y="1510400"/>
            <a:ext cx="3388276" cy="18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 rotWithShape="1">
          <a:blip r:embed="rId4">
            <a:alphaModFix/>
          </a:blip>
          <a:srcRect l="4816" b="34636"/>
          <a:stretch/>
        </p:blipFill>
        <p:spPr>
          <a:xfrm flipH="1">
            <a:off x="5126099" y="1245050"/>
            <a:ext cx="4017901" cy="23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Solução Tecnológica</a:t>
            </a: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4</a:t>
            </a:fld>
            <a:endParaRPr sz="1800"/>
          </a:p>
        </p:txBody>
      </p:sp>
      <p:pic>
        <p:nvPicPr>
          <p:cNvPr id="221" name="Google Shape;2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25" y="1170125"/>
            <a:ext cx="8011400" cy="28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478950" y="466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/>
              <a:t>Tecnologia e Ferramentas Utilizadas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478950" y="1402500"/>
            <a:ext cx="18894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2403632" y="1402488"/>
            <a:ext cx="205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Construct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5</a:t>
            </a:fld>
            <a:endParaRPr sz="1800"/>
          </a:p>
        </p:txBody>
      </p:sp>
      <p:sp>
        <p:nvSpPr>
          <p:cNvPr id="230" name="Google Shape;230;p17"/>
          <p:cNvSpPr txBox="1"/>
          <p:nvPr/>
        </p:nvSpPr>
        <p:spPr>
          <a:xfrm>
            <a:off x="4499320" y="2821738"/>
            <a:ext cx="199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Astah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966335" y="2821738"/>
            <a:ext cx="1437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Drive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6673850" y="1361250"/>
            <a:ext cx="1244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Coggle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 t="7673" b="28219"/>
          <a:stretch/>
        </p:blipFill>
        <p:spPr>
          <a:xfrm>
            <a:off x="2609875" y="1815587"/>
            <a:ext cx="1244700" cy="9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883" y="1815587"/>
            <a:ext cx="1244690" cy="71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337" y="3324558"/>
            <a:ext cx="712800" cy="7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2812625" y="2821738"/>
            <a:ext cx="1277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Trello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37" name="Google Shape;23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9875" y="3324558"/>
            <a:ext cx="1277700" cy="71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7">
            <a:alphaModFix/>
          </a:blip>
          <a:srcRect l="14166" t="15672" r="15281" b="12796"/>
          <a:stretch/>
        </p:blipFill>
        <p:spPr>
          <a:xfrm>
            <a:off x="916325" y="1815587"/>
            <a:ext cx="1014650" cy="1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8">
            <a:alphaModFix/>
          </a:blip>
          <a:srcRect l="25886" t="12652" r="24522" b="14509"/>
          <a:stretch/>
        </p:blipFill>
        <p:spPr>
          <a:xfrm>
            <a:off x="4903288" y="1815587"/>
            <a:ext cx="903351" cy="9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 txBox="1"/>
          <p:nvPr/>
        </p:nvSpPr>
        <p:spPr>
          <a:xfrm>
            <a:off x="4120463" y="1408500"/>
            <a:ext cx="237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Cordova/Phone Gap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93050" y="3324558"/>
            <a:ext cx="769750" cy="76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Diagrama de caso de uso</a:t>
            </a: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6</a:t>
            </a:fld>
            <a:endParaRPr sz="1800"/>
          </a:p>
        </p:txBody>
      </p:sp>
      <p:pic>
        <p:nvPicPr>
          <p:cNvPr id="248" name="Google Shape;2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25" y="939500"/>
            <a:ext cx="8324000" cy="32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Desenvolvimento </a:t>
            </a:r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800"/>
              <a:t>7</a:t>
            </a:fld>
            <a:endParaRPr sz="1800"/>
          </a:p>
        </p:txBody>
      </p:sp>
      <p:sp>
        <p:nvSpPr>
          <p:cNvPr id="255" name="Google Shape;255;p19"/>
          <p:cNvSpPr txBox="1"/>
          <p:nvPr/>
        </p:nvSpPr>
        <p:spPr>
          <a:xfrm>
            <a:off x="8132763" y="4387221"/>
            <a:ext cx="5268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rPr>
              <a:t>LOREM</a:t>
            </a:r>
            <a:endParaRPr>
              <a:solidFill>
                <a:srgbClr val="307BF3"/>
              </a:solidFill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8130229" y="4403324"/>
            <a:ext cx="66300" cy="57600"/>
          </a:xfrm>
          <a:prstGeom prst="triangle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8132763" y="4387221"/>
            <a:ext cx="5268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rgbClr val="505050"/>
                </a:solidFill>
                <a:latin typeface="Roboto"/>
                <a:ea typeface="Roboto"/>
                <a:cs typeface="Roboto"/>
                <a:sym typeface="Roboto"/>
              </a:rPr>
              <a:t>LOREM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8130229" y="4403324"/>
            <a:ext cx="66300" cy="57600"/>
          </a:xfrm>
          <a:prstGeom prst="triangle">
            <a:avLst>
              <a:gd name="adj" fmla="val 50000"/>
            </a:avLst>
          </a:prstGeom>
          <a:solidFill>
            <a:srgbClr val="50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19"/>
          <p:cNvGrpSpPr/>
          <p:nvPr/>
        </p:nvGrpSpPr>
        <p:grpSpPr>
          <a:xfrm>
            <a:off x="6535239" y="1233309"/>
            <a:ext cx="2021967" cy="2699287"/>
            <a:chOff x="0" y="2295575"/>
            <a:chExt cx="2286000" cy="2847950"/>
          </a:xfrm>
        </p:grpSpPr>
        <p:grpSp>
          <p:nvGrpSpPr>
            <p:cNvPr id="260" name="Google Shape;260;p19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FCE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FCE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19"/>
            <p:cNvSpPr txBox="1"/>
            <p:nvPr/>
          </p:nvSpPr>
          <p:spPr>
            <a:xfrm>
              <a:off x="216294" y="2441113"/>
              <a:ext cx="14310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Agosto</a:t>
              </a: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216293" y="2997401"/>
              <a:ext cx="1853400" cy="8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Produção</a:t>
              </a:r>
              <a:endParaRPr sz="12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216293" y="3401218"/>
              <a:ext cx="1853400" cy="14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Implementação das Mecânicas Básicas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pt-BR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Nível 1 - Matemática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513168" y="1233309"/>
            <a:ext cx="2021967" cy="2699287"/>
            <a:chOff x="0" y="2295575"/>
            <a:chExt cx="2286000" cy="2847950"/>
          </a:xfrm>
        </p:grpSpPr>
        <p:grpSp>
          <p:nvGrpSpPr>
            <p:cNvPr id="267" name="Google Shape;267;p19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FCE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FCE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9"/>
            <p:cNvSpPr txBox="1"/>
            <p:nvPr/>
          </p:nvSpPr>
          <p:spPr>
            <a:xfrm>
              <a:off x="216288" y="2441113"/>
              <a:ext cx="11856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Julho</a:t>
              </a: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216289" y="3007477"/>
              <a:ext cx="1853400" cy="8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Produção</a:t>
              </a:r>
              <a:endParaRPr sz="12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216289" y="3415211"/>
              <a:ext cx="1853400" cy="14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Produção dos Assets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Compreensão do Motor de Jogo (Construct 2)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3" name="Google Shape;273;p19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4" name="Google Shape;274;p19"/>
          <p:cNvGrpSpPr/>
          <p:nvPr/>
        </p:nvGrpSpPr>
        <p:grpSpPr>
          <a:xfrm>
            <a:off x="2491096" y="1233309"/>
            <a:ext cx="2021967" cy="2699287"/>
            <a:chOff x="0" y="2295575"/>
            <a:chExt cx="2286000" cy="2847950"/>
          </a:xfrm>
        </p:grpSpPr>
        <p:grpSp>
          <p:nvGrpSpPr>
            <p:cNvPr id="275" name="Google Shape;275;p19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76" name="Google Shape;276;p19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215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307B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" name="Google Shape;278;p19"/>
            <p:cNvSpPr txBox="1"/>
            <p:nvPr/>
          </p:nvSpPr>
          <p:spPr>
            <a:xfrm>
              <a:off x="216281" y="2441113"/>
              <a:ext cx="12534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Junho</a:t>
              </a:r>
              <a:endParaRPr sz="1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19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Pré-produção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216313" y="3415212"/>
              <a:ext cx="1853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Aplicação do questionário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Projeto de Aprendizagem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Game Design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1" name="Google Shape;281;p19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2" name="Google Shape;282;p19"/>
          <p:cNvGrpSpPr/>
          <p:nvPr/>
        </p:nvGrpSpPr>
        <p:grpSpPr>
          <a:xfrm>
            <a:off x="469025" y="1233309"/>
            <a:ext cx="2021967" cy="2699287"/>
            <a:chOff x="0" y="2295575"/>
            <a:chExt cx="2286000" cy="2847950"/>
          </a:xfrm>
        </p:grpSpPr>
        <p:grpSp>
          <p:nvGrpSpPr>
            <p:cNvPr id="283" name="Google Shape;283;p19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284" name="Google Shape;284;p19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215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215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19"/>
            <p:cNvSpPr txBox="1"/>
            <p:nvPr/>
          </p:nvSpPr>
          <p:spPr>
            <a:xfrm>
              <a:off x="216291" y="2441107"/>
              <a:ext cx="8712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Maio</a:t>
              </a:r>
              <a:endPara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216308" y="3050050"/>
              <a:ext cx="18534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Pré-produção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216308" y="3465247"/>
              <a:ext cx="1853400" cy="14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Elaboração do questionário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Pesquisa Bibliográfica e Análise da BNCC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9" name="Google Shape;289;p19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Questionário</a:t>
            </a:r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Público Alvo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Pedagogos do Ensino Fundamental I (2º e 3º ano)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Roteiro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Metodologias de ensino;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Ferramentas tecnológicas em sala de aula;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Uso do livro didático;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Conteúdos essenciais de Língua Portuguesa e Matemática.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de Aprendizagem</a:t>
            </a:r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sldNum" idx="12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9600" cy="29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Mapa Mental - Português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6" name="Google Shape;3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00" y="1651575"/>
            <a:ext cx="4374800" cy="26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450" y="1577400"/>
            <a:ext cx="4091800" cy="27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Apresentação na tela (16:9)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Luckiest Guy</vt:lpstr>
      <vt:lpstr>Calibri</vt:lpstr>
      <vt:lpstr>Comfortaa</vt:lpstr>
      <vt:lpstr>Paytone One</vt:lpstr>
      <vt:lpstr>Russo One</vt:lpstr>
      <vt:lpstr>Roboto</vt:lpstr>
      <vt:lpstr>Simple Light</vt:lpstr>
      <vt:lpstr>Aimons</vt:lpstr>
      <vt:lpstr>Sumário</vt:lpstr>
      <vt:lpstr>Introdução</vt:lpstr>
      <vt:lpstr>Solução Tecnológica</vt:lpstr>
      <vt:lpstr>Tecnologia e Ferramentas Utilizadas</vt:lpstr>
      <vt:lpstr>Diagrama de caso de uso</vt:lpstr>
      <vt:lpstr>Desenvolvimento </vt:lpstr>
      <vt:lpstr>Questionário</vt:lpstr>
      <vt:lpstr>Projeto de Aprendizagem</vt:lpstr>
      <vt:lpstr>Projeto de Aprendizagem</vt:lpstr>
      <vt:lpstr>Game Design</vt:lpstr>
      <vt:lpstr>Game Design</vt:lpstr>
      <vt:lpstr>Assets</vt:lpstr>
      <vt:lpstr>Assets</vt:lpstr>
      <vt:lpstr>Modelo</vt:lpstr>
      <vt:lpstr>Problemas </vt:lpstr>
      <vt:lpstr>Atividades a Fazer</vt:lpstr>
      <vt:lpstr>Referências</vt:lpstr>
      <vt:lpstr>Dúvidas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Aimons</dc:title>
  <cp:lastModifiedBy>Sofia Alves</cp:lastModifiedBy>
  <cp:revision>1</cp:revision>
  <dcterms:modified xsi:type="dcterms:W3CDTF">2019-08-28T01:13:04Z</dcterms:modified>
</cp:coreProperties>
</file>