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70" r:id="rId9"/>
    <p:sldId id="271" r:id="rId10"/>
    <p:sldId id="272" r:id="rId11"/>
    <p:sldId id="273" r:id="rId12"/>
    <p:sldId id="274" r:id="rId13"/>
    <p:sldId id="269" r:id="rId14"/>
    <p:sldId id="267" r:id="rId15"/>
  </p:sldIdLst>
  <p:sldSz cx="12192000" cy="6858000"/>
  <p:notesSz cx="12192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8" autoAdjust="0"/>
    <p:restoredTop sz="94660"/>
  </p:normalViewPr>
  <p:slideViewPr>
    <p:cSldViewPr>
      <p:cViewPr varScale="1">
        <p:scale>
          <a:sx n="68" d="100"/>
          <a:sy n="68" d="100"/>
        </p:scale>
        <p:origin x="-198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1CDEC-44AC-4A54-AEBA-62C9FFA3ABBF}" type="datetimeFigureOut">
              <a:rPr lang="pt-BR" smtClean="0"/>
              <a:pPr/>
              <a:t>28/08/2019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89BE4-78AC-437A-869E-8FBF850C3E7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67460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9BE4-78AC-437A-869E-8FBF850C3E70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731639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9BE4-78AC-437A-869E-8FBF850C3E7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86598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89BE4-78AC-437A-869E-8FBF850C3E70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958334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9BE4-78AC-437A-869E-8FBF850C3E70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689854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lang="it-IT" spc="-5"/>
              <a:t>Aline Raquel, Dierly Geniele e Jamili Eva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ED405-D8B9-4A22-B8E2-63541877ED7E}" type="datetime1">
              <a:rPr lang="en-US" smtClean="0"/>
              <a:pPr/>
              <a:t>8/28/2019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950"/>
              </a:lnSpc>
            </a:pPr>
            <a:fld id="{81D60167-4931-47E6-BA6A-407CBD079E47}" type="slidenum">
              <a:rPr dirty="0"/>
              <a:pPr marL="25400">
                <a:lnSpc>
                  <a:spcPts val="1950"/>
                </a:lnSpc>
              </a:pPr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40404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lang="it-IT" spc="-5"/>
              <a:t>Aline Raquel, Dierly Geniele e Jamili Eva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D69C8-D640-40AA-AD30-8C0C810A628E}" type="datetime1">
              <a:rPr lang="en-US" smtClean="0"/>
              <a:pPr/>
              <a:t>8/28/2019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950"/>
              </a:lnSpc>
            </a:pPr>
            <a:fld id="{81D60167-4931-47E6-BA6A-407CBD079E47}" type="slidenum">
              <a:rPr dirty="0"/>
              <a:pPr marL="25400">
                <a:lnSpc>
                  <a:spcPts val="1950"/>
                </a:lnSpc>
              </a:pPr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40404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lang="it-IT" spc="-5"/>
              <a:t>Aline Raquel, Dierly Geniele e Jamili Eva</a:t>
            </a:r>
            <a:endParaRPr spc="-1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FBD75-2E30-469A-BE6F-ECDAEA9E5CFF}" type="datetime1">
              <a:rPr lang="en-US" smtClean="0"/>
              <a:pPr/>
              <a:t>8/28/2019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950"/>
              </a:lnSpc>
            </a:pPr>
            <a:fld id="{81D60167-4931-47E6-BA6A-407CBD079E47}" type="slidenum">
              <a:rPr dirty="0"/>
              <a:pPr marL="25400">
                <a:lnSpc>
                  <a:spcPts val="1950"/>
                </a:lnSpc>
              </a:pPr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40404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lang="it-IT" spc="-5"/>
              <a:t>Aline Raquel, Dierly Geniele e Jamili Eva</a:t>
            </a:r>
            <a:endParaRPr spc="-10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B5ED0-6B74-4230-8664-0FE7759A0320}" type="datetime1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950"/>
              </a:lnSpc>
            </a:pPr>
            <a:fld id="{81D60167-4931-47E6-BA6A-407CBD079E47}" type="slidenum">
              <a:rPr dirty="0"/>
              <a:pPr marL="25400">
                <a:lnSpc>
                  <a:spcPts val="1950"/>
                </a:lnSpc>
              </a:pPr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400799"/>
            <a:ext cx="12192000" cy="457200"/>
          </a:xfrm>
          <a:custGeom>
            <a:avLst/>
            <a:gdLst/>
            <a:ahLst/>
            <a:cxnLst/>
            <a:rect l="l" t="t" r="r" b="b"/>
            <a:pathLst>
              <a:path w="12192000" h="457200">
                <a:moveTo>
                  <a:pt x="0" y="457199"/>
                </a:moveTo>
                <a:lnTo>
                  <a:pt x="12192000" y="457199"/>
                </a:lnTo>
                <a:lnTo>
                  <a:pt x="12192000" y="0"/>
                </a:lnTo>
                <a:lnTo>
                  <a:pt x="0" y="0"/>
                </a:lnTo>
                <a:lnTo>
                  <a:pt x="0" y="457199"/>
                </a:lnTo>
                <a:close/>
              </a:path>
            </a:pathLst>
          </a:custGeom>
          <a:solidFill>
            <a:srgbClr val="2583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6333744"/>
            <a:ext cx="12192000" cy="67310"/>
          </a:xfrm>
          <a:custGeom>
            <a:avLst/>
            <a:gdLst/>
            <a:ahLst/>
            <a:cxnLst/>
            <a:rect l="l" t="t" r="r" b="b"/>
            <a:pathLst>
              <a:path w="12192000" h="67310">
                <a:moveTo>
                  <a:pt x="0" y="67055"/>
                </a:moveTo>
                <a:lnTo>
                  <a:pt x="12192000" y="67055"/>
                </a:lnTo>
                <a:lnTo>
                  <a:pt x="12192000" y="0"/>
                </a:lnTo>
                <a:lnTo>
                  <a:pt x="0" y="0"/>
                </a:lnTo>
                <a:lnTo>
                  <a:pt x="0" y="67055"/>
                </a:lnTo>
                <a:close/>
              </a:path>
            </a:pathLst>
          </a:custGeom>
          <a:solidFill>
            <a:srgbClr val="1CAC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207008" y="4343400"/>
            <a:ext cx="9875520" cy="0"/>
          </a:xfrm>
          <a:custGeom>
            <a:avLst/>
            <a:gdLst/>
            <a:ahLst/>
            <a:cxnLst/>
            <a:rect l="l" t="t" r="r" b="b"/>
            <a:pathLst>
              <a:path w="9875520">
                <a:moveTo>
                  <a:pt x="0" y="0"/>
                </a:moveTo>
                <a:lnTo>
                  <a:pt x="9875520" y="0"/>
                </a:lnTo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lang="it-IT" spc="-5"/>
              <a:t>Aline Raquel, Dierly Geniele e Jamili Eva</a:t>
            </a:r>
            <a:endParaRPr spc="-10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97B0E-E600-4805-B3D2-61BEA2E53A8C}" type="datetime1">
              <a:rPr lang="en-US" smtClean="0"/>
              <a:pPr/>
              <a:t>8/28/2019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950"/>
              </a:lnSpc>
            </a:pPr>
            <a:fld id="{81D60167-4931-47E6-BA6A-407CBD079E47}" type="slidenum">
              <a:rPr dirty="0"/>
              <a:pPr marL="25400">
                <a:lnSpc>
                  <a:spcPts val="1950"/>
                </a:lnSpc>
              </a:pPr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047" y="6400799"/>
            <a:ext cx="12189460" cy="457200"/>
          </a:xfrm>
          <a:custGeom>
            <a:avLst/>
            <a:gdLst/>
            <a:ahLst/>
            <a:cxnLst/>
            <a:rect l="l" t="t" r="r" b="b"/>
            <a:pathLst>
              <a:path w="12189460" h="457200">
                <a:moveTo>
                  <a:pt x="0" y="457199"/>
                </a:moveTo>
                <a:lnTo>
                  <a:pt x="12188952" y="457199"/>
                </a:lnTo>
                <a:lnTo>
                  <a:pt x="12188952" y="0"/>
                </a:lnTo>
                <a:lnTo>
                  <a:pt x="0" y="0"/>
                </a:lnTo>
                <a:lnTo>
                  <a:pt x="0" y="457199"/>
                </a:lnTo>
                <a:close/>
              </a:path>
            </a:pathLst>
          </a:custGeom>
          <a:solidFill>
            <a:srgbClr val="2583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6333744"/>
            <a:ext cx="12189460" cy="64135"/>
          </a:xfrm>
          <a:custGeom>
            <a:avLst/>
            <a:gdLst/>
            <a:ahLst/>
            <a:cxnLst/>
            <a:rect l="l" t="t" r="r" b="b"/>
            <a:pathLst>
              <a:path w="12189460" h="64135">
                <a:moveTo>
                  <a:pt x="0" y="64007"/>
                </a:moveTo>
                <a:lnTo>
                  <a:pt x="12188952" y="64007"/>
                </a:lnTo>
                <a:lnTo>
                  <a:pt x="12188952" y="0"/>
                </a:lnTo>
                <a:lnTo>
                  <a:pt x="0" y="0"/>
                </a:lnTo>
                <a:lnTo>
                  <a:pt x="0" y="64007"/>
                </a:lnTo>
                <a:close/>
              </a:path>
            </a:pathLst>
          </a:custGeom>
          <a:solidFill>
            <a:srgbClr val="1CAC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193291" y="1737360"/>
            <a:ext cx="9966960" cy="0"/>
          </a:xfrm>
          <a:custGeom>
            <a:avLst/>
            <a:gdLst/>
            <a:ahLst/>
            <a:cxnLst/>
            <a:rect l="l" t="t" r="r" b="b"/>
            <a:pathLst>
              <a:path w="9966960">
                <a:moveTo>
                  <a:pt x="0" y="0"/>
                </a:moveTo>
                <a:lnTo>
                  <a:pt x="9966960" y="0"/>
                </a:lnTo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76324" y="908380"/>
            <a:ext cx="9839350" cy="757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40404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32764" y="1845564"/>
            <a:ext cx="10126471" cy="434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733671" y="6525717"/>
            <a:ext cx="2836545" cy="25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lang="it-IT" spc="-5"/>
              <a:t>Aline Raquel, Dierly Geniele e Jamili Eva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B0A97-D8EF-49C3-A6A3-4318DC9BEAFA}" type="datetime1">
              <a:rPr lang="en-US" smtClean="0"/>
              <a:pPr/>
              <a:t>8/28/2019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835256" y="6508038"/>
            <a:ext cx="204470" cy="2717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950"/>
              </a:lnSpc>
            </a:pPr>
            <a:fld id="{81D60167-4931-47E6-BA6A-407CBD079E47}" type="slidenum">
              <a:rPr dirty="0"/>
              <a:pPr marL="25400">
                <a:lnSpc>
                  <a:spcPts val="1950"/>
                </a:lnSpc>
              </a:pPr>
              <a:t>‹nº›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ideo" Target="../media/media1.mp4"/><Relationship Id="rId5" Type="http://schemas.openxmlformats.org/officeDocument/2006/relationships/image" Target="../media/image11.png"/><Relationship Id="rId4" Type="http://schemas.microsoft.com/office/2007/relationships/media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9200" y="2362200"/>
            <a:ext cx="9272270" cy="18588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t-BR" sz="4000" dirty="0" err="1">
                <a:latin typeface="Calibri Light"/>
                <a:cs typeface="Calibri Light"/>
              </a:rPr>
              <a:t>EuComando</a:t>
            </a:r>
            <a:r>
              <a:rPr lang="pt-BR" sz="4000" dirty="0">
                <a:latin typeface="Calibri Light"/>
                <a:cs typeface="Calibri Light"/>
              </a:rPr>
              <a:t>: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t-BR" sz="4000" dirty="0">
                <a:latin typeface="Calibri Light"/>
                <a:cs typeface="Calibri Light"/>
              </a:rPr>
              <a:t>Aplicativo para Aprimorar o Atendimento de Estabelecimentos Gastronômicos</a:t>
            </a:r>
            <a:endParaRPr sz="4000" dirty="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0" y="4495800"/>
            <a:ext cx="7010400" cy="4344138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 marR="2136775">
              <a:lnSpc>
                <a:spcPct val="122700"/>
              </a:lnSpc>
              <a:spcBef>
                <a:spcPts val="100"/>
              </a:spcBef>
            </a:pPr>
            <a:r>
              <a:rPr lang="pt-BR" b="1" spc="145" dirty="0">
                <a:latin typeface="Calibri Light"/>
                <a:cs typeface="Calibri Light"/>
              </a:rPr>
              <a:t>COMPONENTES:</a:t>
            </a:r>
          </a:p>
          <a:p>
            <a:pPr marL="12700" marR="2136775">
              <a:lnSpc>
                <a:spcPct val="122700"/>
              </a:lnSpc>
              <a:spcBef>
                <a:spcPts val="100"/>
              </a:spcBef>
            </a:pPr>
            <a:r>
              <a:rPr lang="pt-BR" sz="2000" spc="145" dirty="0">
                <a:latin typeface="Calibri Light"/>
                <a:cs typeface="Calibri Light"/>
              </a:rPr>
              <a:t>Aline Raquel, Dierly Geniele e Jamili Eva</a:t>
            </a:r>
          </a:p>
          <a:p>
            <a:pPr marL="12700" marR="2136775">
              <a:lnSpc>
                <a:spcPct val="122700"/>
              </a:lnSpc>
              <a:spcBef>
                <a:spcPts val="100"/>
              </a:spcBef>
            </a:pPr>
            <a:endParaRPr lang="pt-BR" spc="155" dirty="0">
              <a:solidFill>
                <a:srgbClr val="344068"/>
              </a:solidFill>
              <a:latin typeface="Calibri Light"/>
              <a:cs typeface="Calibri Light"/>
            </a:endParaRPr>
          </a:p>
          <a:p>
            <a:pPr marL="12700" marR="2136775">
              <a:lnSpc>
                <a:spcPct val="122700"/>
              </a:lnSpc>
              <a:spcBef>
                <a:spcPts val="100"/>
              </a:spcBef>
            </a:pPr>
            <a:r>
              <a:rPr lang="pt-BR" b="1" spc="155" dirty="0">
                <a:latin typeface="Calibri Light"/>
                <a:cs typeface="Calibri Light"/>
              </a:rPr>
              <a:t>ORIENTADORES:</a:t>
            </a:r>
          </a:p>
          <a:p>
            <a:pPr marL="12700" marR="2136775">
              <a:lnSpc>
                <a:spcPct val="122700"/>
              </a:lnSpc>
              <a:spcBef>
                <a:spcPts val="100"/>
              </a:spcBef>
            </a:pPr>
            <a:r>
              <a:rPr lang="pt-BR" sz="2000" spc="155" dirty="0">
                <a:latin typeface="Calibri Light"/>
                <a:cs typeface="Calibri Light"/>
              </a:rPr>
              <a:t>Daniel Bruno e  Gilmara Catarine</a:t>
            </a:r>
          </a:p>
          <a:p>
            <a:pPr marL="12700" marR="2136775">
              <a:lnSpc>
                <a:spcPct val="122700"/>
              </a:lnSpc>
              <a:spcBef>
                <a:spcPts val="100"/>
              </a:spcBef>
            </a:pPr>
            <a:endParaRPr lang="pt-BR" sz="1400" spc="155" dirty="0">
              <a:solidFill>
                <a:srgbClr val="344068"/>
              </a:solidFill>
              <a:latin typeface="Calibri Light"/>
              <a:cs typeface="Calibri Light"/>
            </a:endParaRPr>
          </a:p>
          <a:p>
            <a:pPr marL="12700" marR="2136775">
              <a:lnSpc>
                <a:spcPct val="122700"/>
              </a:lnSpc>
              <a:spcBef>
                <a:spcPts val="100"/>
              </a:spcBef>
            </a:pPr>
            <a:endParaRPr lang="pt-BR" sz="1400" spc="155" dirty="0">
              <a:solidFill>
                <a:srgbClr val="344068"/>
              </a:solidFill>
              <a:latin typeface="Calibri Light"/>
              <a:cs typeface="Calibri Light"/>
            </a:endParaRPr>
          </a:p>
          <a:p>
            <a:pPr marL="12700" marR="2136775">
              <a:lnSpc>
                <a:spcPct val="122700"/>
              </a:lnSpc>
              <a:spcBef>
                <a:spcPts val="100"/>
              </a:spcBef>
            </a:pPr>
            <a:endParaRPr sz="2200" dirty="0">
              <a:latin typeface="Calibri Light"/>
              <a:cs typeface="Calibri Light"/>
            </a:endParaRPr>
          </a:p>
          <a:p>
            <a:pPr marL="12700">
              <a:spcBef>
                <a:spcPts val="1335"/>
              </a:spcBef>
            </a:pPr>
            <a:endParaRPr lang="pt-BR" sz="2200" cap="all" dirty="0">
              <a:latin typeface="Calibri Light" pitchFamily="34" charset="0"/>
              <a:cs typeface="Calibri Light" pitchFamily="34" charset="0"/>
            </a:endParaRPr>
          </a:p>
          <a:p>
            <a:pPr marL="12700">
              <a:lnSpc>
                <a:spcPct val="100000"/>
              </a:lnSpc>
              <a:spcBef>
                <a:spcPts val="1335"/>
              </a:spcBef>
            </a:pPr>
            <a:endParaRPr lang="pt-BR" sz="2200" b="0" spc="150" dirty="0">
              <a:solidFill>
                <a:srgbClr val="344068"/>
              </a:solidFill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335"/>
              </a:spcBef>
            </a:pPr>
            <a:endParaRPr sz="2200" dirty="0">
              <a:latin typeface="Calibri Light"/>
              <a:cs typeface="Calibri Light"/>
            </a:endParaRPr>
          </a:p>
        </p:txBody>
      </p:sp>
      <p:pic>
        <p:nvPicPr>
          <p:cNvPr id="5" name="Imagem 4" descr="downlo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257550" cy="1400175"/>
          </a:xfrm>
          <a:prstGeom prst="rect">
            <a:avLst/>
          </a:prstGeom>
        </p:spPr>
      </p:pic>
      <p:sp>
        <p:nvSpPr>
          <p:cNvPr id="4" name="Espaço Reservado para Rodapé 3"/>
          <p:cNvSpPr>
            <a:spLocks noGrp="1"/>
          </p:cNvSpPr>
          <p:nvPr>
            <p:ph type="ftr" sz="quarter" idx="5"/>
          </p:nvPr>
        </p:nvSpPr>
        <p:spPr>
          <a:xfrm>
            <a:off x="4419600" y="6508038"/>
            <a:ext cx="4267200" cy="461665"/>
          </a:xfrm>
        </p:spPr>
        <p:txBody>
          <a:bodyPr/>
          <a:lstStyle/>
          <a:p>
            <a:pPr marL="12700">
              <a:lnSpc>
                <a:spcPts val="1810"/>
              </a:lnSpc>
            </a:pPr>
            <a:r>
              <a:rPr lang="it-IT" sz="2000" spc="-5" dirty="0"/>
              <a:t>Aline Raquel, Dierly Geniele e Jamili Eva</a:t>
            </a:r>
            <a:endParaRPr lang="it-IT" sz="2000" spc="-1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/>
              <a:t>Demonstração do Projeto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5"/>
          </p:nvPr>
        </p:nvSpPr>
        <p:spPr>
          <a:xfrm>
            <a:off x="3962400" y="6508038"/>
            <a:ext cx="4065016" cy="254100"/>
          </a:xfrm>
        </p:spPr>
        <p:txBody>
          <a:bodyPr/>
          <a:lstStyle/>
          <a:p>
            <a:pPr marL="12700">
              <a:lnSpc>
                <a:spcPts val="1810"/>
              </a:lnSpc>
            </a:pPr>
            <a:r>
              <a:rPr lang="it-IT" spc="-5" dirty="0"/>
              <a:t>Aline Raquel, Dierly Geniele e Jamili Eva</a:t>
            </a:r>
            <a:endParaRPr lang="it-IT" spc="-1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7"/>
          </p:nvPr>
        </p:nvSpPr>
        <p:spPr>
          <a:xfrm>
            <a:off x="11506200" y="6508039"/>
            <a:ext cx="533526" cy="254100"/>
          </a:xfrm>
        </p:spPr>
        <p:txBody>
          <a:bodyPr/>
          <a:lstStyle/>
          <a:p>
            <a:pPr marL="25400">
              <a:lnSpc>
                <a:spcPts val="1950"/>
              </a:lnSpc>
            </a:pPr>
            <a:fld id="{81D60167-4931-47E6-BA6A-407CBD079E47}" type="slidenum">
              <a:rPr lang="pt-BR" smtClean="0"/>
              <a:pPr marL="25400">
                <a:lnSpc>
                  <a:spcPts val="1950"/>
                </a:lnSpc>
              </a:pPr>
              <a:t>10</a:t>
            </a:fld>
            <a:endParaRPr lang="pt-BR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xmlns="" id="{E2CD74BE-5E0B-48EB-9F64-7DA2DD0AE288}"/>
              </a:ext>
            </a:extLst>
          </p:cNvPr>
          <p:cNvSpPr/>
          <p:nvPr/>
        </p:nvSpPr>
        <p:spPr>
          <a:xfrm>
            <a:off x="228600" y="228600"/>
            <a:ext cx="590856" cy="7878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InShot_20190828_132114323">
            <a:hlinkClick r:id="" action="ppaction://media"/>
            <a:extLst>
              <a:ext uri="{FF2B5EF4-FFF2-40B4-BE49-F238E27FC236}">
                <a16:creationId xmlns:a16="http://schemas.microsoft.com/office/drawing/2014/main" xmlns="" id="{4894795E-4929-4A53-8A3A-614069CECD1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18234" y="82966"/>
            <a:ext cx="3419618" cy="607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071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Dificuldades Encontradas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5"/>
          </p:nvPr>
        </p:nvSpPr>
        <p:spPr>
          <a:xfrm>
            <a:off x="3962400" y="6525717"/>
            <a:ext cx="3836416" cy="254100"/>
          </a:xfrm>
        </p:spPr>
        <p:txBody>
          <a:bodyPr/>
          <a:lstStyle/>
          <a:p>
            <a:pPr marL="12700">
              <a:lnSpc>
                <a:spcPts val="1810"/>
              </a:lnSpc>
            </a:pPr>
            <a:r>
              <a:rPr lang="it-IT" spc="-5" dirty="0"/>
              <a:t>Aline Raquel, Dierly Geniele e Jamili Eva</a:t>
            </a:r>
            <a:endParaRPr lang="it-IT" spc="-1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7"/>
          </p:nvPr>
        </p:nvSpPr>
        <p:spPr>
          <a:xfrm>
            <a:off x="11582400" y="6508038"/>
            <a:ext cx="457326" cy="271779"/>
          </a:xfrm>
        </p:spPr>
        <p:txBody>
          <a:bodyPr/>
          <a:lstStyle/>
          <a:p>
            <a:pPr marL="25400">
              <a:lnSpc>
                <a:spcPts val="1950"/>
              </a:lnSpc>
            </a:pPr>
            <a:fld id="{81D60167-4931-47E6-BA6A-407CBD079E47}" type="slidenum">
              <a:rPr lang="pt-BR" smtClean="0"/>
              <a:pPr marL="25400">
                <a:lnSpc>
                  <a:spcPts val="1950"/>
                </a:lnSpc>
              </a:pPr>
              <a:t>11</a:t>
            </a:fld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0" y="4038600"/>
            <a:ext cx="4267203" cy="218882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371600" y="2205936"/>
            <a:ext cx="8610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Não ter </a:t>
            </a:r>
            <a:r>
              <a:rPr lang="pt-BR" sz="2000" dirty="0">
                <a:latin typeface="+mj-lt"/>
              </a:rPr>
              <a:t>experiência</a:t>
            </a:r>
            <a:r>
              <a:rPr lang="pt-BR" sz="2000" dirty="0"/>
              <a:t> com o  Android Studio</a:t>
            </a:r>
            <a:r>
              <a:rPr lang="pt-B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Não ter computador para desenvolver o projeto em casa, ficando dependente das </a:t>
            </a:r>
            <a:r>
              <a:rPr lang="pt-BR" sz="2000" dirty="0" smtClean="0"/>
              <a:t>máquinas </a:t>
            </a:r>
            <a:r>
              <a:rPr lang="pt-BR" sz="2000" dirty="0"/>
              <a:t>do instituto.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Não ter material atualizado disponível.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xmlns="" id="{D64E478C-74BA-494D-8BEE-7F2EAFBFCC54}"/>
              </a:ext>
            </a:extLst>
          </p:cNvPr>
          <p:cNvSpPr/>
          <p:nvPr/>
        </p:nvSpPr>
        <p:spPr>
          <a:xfrm>
            <a:off x="228600" y="228600"/>
            <a:ext cx="590856" cy="7878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539327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7ACF005-A8DA-42D6-88C8-BC7FB3ACC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pc="-65" dirty="0"/>
              <a:t>Cronograma </a:t>
            </a:r>
            <a:r>
              <a:rPr lang="pt-BR" spc="-25" dirty="0"/>
              <a:t>de</a:t>
            </a:r>
            <a:r>
              <a:rPr lang="pt-BR" spc="-210" dirty="0"/>
              <a:t> </a:t>
            </a:r>
            <a:r>
              <a:rPr lang="pt-BR" spc="-60" dirty="0"/>
              <a:t>Atividades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F7E5DC7E-D15C-4C2F-99EB-9C553EF3044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886200" y="6525717"/>
            <a:ext cx="4724399" cy="271778"/>
          </a:xfrm>
        </p:spPr>
        <p:txBody>
          <a:bodyPr/>
          <a:lstStyle/>
          <a:p>
            <a:pPr marL="12700">
              <a:lnSpc>
                <a:spcPts val="1810"/>
              </a:lnSpc>
            </a:pPr>
            <a:r>
              <a:rPr lang="it-IT" spc="-5" dirty="0"/>
              <a:t>Aline Raquel, Dierly Geniele e Jamili Eva</a:t>
            </a:r>
            <a:endParaRPr lang="it-IT" spc="-10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E4B11423-76CC-4AEE-A532-F1711D14620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582400" y="6508038"/>
            <a:ext cx="457326" cy="289457"/>
          </a:xfrm>
        </p:spPr>
        <p:txBody>
          <a:bodyPr/>
          <a:lstStyle/>
          <a:p>
            <a:pPr marL="25400">
              <a:lnSpc>
                <a:spcPts val="1950"/>
              </a:lnSpc>
            </a:pPr>
            <a:fld id="{81D60167-4931-47E6-BA6A-407CBD079E47}" type="slidenum">
              <a:rPr lang="pt-BR" smtClean="0"/>
              <a:pPr marL="25400">
                <a:lnSpc>
                  <a:spcPts val="1950"/>
                </a:lnSpc>
              </a:pPr>
              <a:t>12</a:t>
            </a:fld>
            <a:endParaRPr lang="pt-BR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xmlns="" id="{3B1C1FC9-DC02-48E3-8E0F-076B7A5A0A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65003566"/>
              </p:ext>
            </p:extLst>
          </p:nvPr>
        </p:nvGraphicFramePr>
        <p:xfrm>
          <a:off x="2267164" y="1753300"/>
          <a:ext cx="6952175" cy="45552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5795">
                  <a:extLst>
                    <a:ext uri="{9D8B030D-6E8A-4147-A177-3AD203B41FA5}">
                      <a16:colId xmlns:a16="http://schemas.microsoft.com/office/drawing/2014/main" xmlns="" val="3541220446"/>
                    </a:ext>
                  </a:extLst>
                </a:gridCol>
                <a:gridCol w="547607">
                  <a:extLst>
                    <a:ext uri="{9D8B030D-6E8A-4147-A177-3AD203B41FA5}">
                      <a16:colId xmlns:a16="http://schemas.microsoft.com/office/drawing/2014/main" xmlns="" val="1093286688"/>
                    </a:ext>
                  </a:extLst>
                </a:gridCol>
                <a:gridCol w="439628">
                  <a:extLst>
                    <a:ext uri="{9D8B030D-6E8A-4147-A177-3AD203B41FA5}">
                      <a16:colId xmlns:a16="http://schemas.microsoft.com/office/drawing/2014/main" xmlns="" val="1605040838"/>
                    </a:ext>
                  </a:extLst>
                </a:gridCol>
                <a:gridCol w="465733">
                  <a:extLst>
                    <a:ext uri="{9D8B030D-6E8A-4147-A177-3AD203B41FA5}">
                      <a16:colId xmlns:a16="http://schemas.microsoft.com/office/drawing/2014/main" xmlns="" val="1474819490"/>
                    </a:ext>
                  </a:extLst>
                </a:gridCol>
                <a:gridCol w="515569">
                  <a:extLst>
                    <a:ext uri="{9D8B030D-6E8A-4147-A177-3AD203B41FA5}">
                      <a16:colId xmlns:a16="http://schemas.microsoft.com/office/drawing/2014/main" xmlns="" val="4162996118"/>
                    </a:ext>
                  </a:extLst>
                </a:gridCol>
                <a:gridCol w="471666">
                  <a:extLst>
                    <a:ext uri="{9D8B030D-6E8A-4147-A177-3AD203B41FA5}">
                      <a16:colId xmlns:a16="http://schemas.microsoft.com/office/drawing/2014/main" xmlns="" val="1065162509"/>
                    </a:ext>
                  </a:extLst>
                </a:gridCol>
                <a:gridCol w="576679">
                  <a:extLst>
                    <a:ext uri="{9D8B030D-6E8A-4147-A177-3AD203B41FA5}">
                      <a16:colId xmlns:a16="http://schemas.microsoft.com/office/drawing/2014/main" xmlns="" val="4138871718"/>
                    </a:ext>
                  </a:extLst>
                </a:gridCol>
                <a:gridCol w="750513">
                  <a:extLst>
                    <a:ext uri="{9D8B030D-6E8A-4147-A177-3AD203B41FA5}">
                      <a16:colId xmlns:a16="http://schemas.microsoft.com/office/drawing/2014/main" xmlns="" val="3805878728"/>
                    </a:ext>
                  </a:extLst>
                </a:gridCol>
                <a:gridCol w="669231">
                  <a:extLst>
                    <a:ext uri="{9D8B030D-6E8A-4147-A177-3AD203B41FA5}">
                      <a16:colId xmlns:a16="http://schemas.microsoft.com/office/drawing/2014/main" xmlns="" val="3086007824"/>
                    </a:ext>
                  </a:extLst>
                </a:gridCol>
                <a:gridCol w="799754">
                  <a:extLst>
                    <a:ext uri="{9D8B030D-6E8A-4147-A177-3AD203B41FA5}">
                      <a16:colId xmlns:a16="http://schemas.microsoft.com/office/drawing/2014/main" xmlns="" val="210961205"/>
                    </a:ext>
                  </a:extLst>
                </a:gridCol>
              </a:tblGrid>
              <a:tr h="1524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Atividades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Março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Abril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 Maio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Junho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Julho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Agosto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Setembro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Outubro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Novembro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extLst>
                  <a:ext uri="{0D108BD9-81ED-4DB2-BD59-A6C34878D82A}">
                    <a16:rowId xmlns:a16="http://schemas.microsoft.com/office/drawing/2014/main" xmlns="" val="2356042354"/>
                  </a:ext>
                </a:extLst>
              </a:tr>
              <a:tr h="471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Preparação da Ideia do Projeto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extLst>
                  <a:ext uri="{0D108BD9-81ED-4DB2-BD59-A6C34878D82A}">
                    <a16:rowId xmlns:a16="http://schemas.microsoft.com/office/drawing/2014/main" xmlns="" val="3594500090"/>
                  </a:ext>
                </a:extLst>
              </a:tr>
              <a:tr h="471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1ª Apresentação: Ideia do Projeto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extLst>
                  <a:ext uri="{0D108BD9-81ED-4DB2-BD59-A6C34878D82A}">
                    <a16:rowId xmlns:a16="http://schemas.microsoft.com/office/drawing/2014/main" xmlns="" val="3639981262"/>
                  </a:ext>
                </a:extLst>
              </a:tr>
              <a:tr h="471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Desenvolvimento do Banco de Dados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extLst>
                  <a:ext uri="{0D108BD9-81ED-4DB2-BD59-A6C34878D82A}">
                    <a16:rowId xmlns:a16="http://schemas.microsoft.com/office/drawing/2014/main" xmlns="" val="3057027208"/>
                  </a:ext>
                </a:extLst>
              </a:tr>
              <a:tr h="471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Desenvolvimento do Módulo Servidor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extLst>
                  <a:ext uri="{0D108BD9-81ED-4DB2-BD59-A6C34878D82A}">
                    <a16:rowId xmlns:a16="http://schemas.microsoft.com/office/drawing/2014/main" xmlns="" val="2464324059"/>
                  </a:ext>
                </a:extLst>
              </a:tr>
              <a:tr h="6309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Desenvolvimento das classes de comunicação com  o Módulo Servidor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extLst>
                  <a:ext uri="{0D108BD9-81ED-4DB2-BD59-A6C34878D82A}">
                    <a16:rowId xmlns:a16="http://schemas.microsoft.com/office/drawing/2014/main" xmlns="" val="953123852"/>
                  </a:ext>
                </a:extLst>
              </a:tr>
              <a:tr h="471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Desenvolvimento do Módulo Aplicativo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extLst>
                  <a:ext uri="{0D108BD9-81ED-4DB2-BD59-A6C34878D82A}">
                    <a16:rowId xmlns:a16="http://schemas.microsoft.com/office/drawing/2014/main" xmlns="" val="1229073733"/>
                  </a:ext>
                </a:extLst>
              </a:tr>
              <a:tr h="471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2ª Apresentação: Andamento do Projeto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extLst>
                  <a:ext uri="{0D108BD9-81ED-4DB2-BD59-A6C34878D82A}">
                    <a16:rowId xmlns:a16="http://schemas.microsoft.com/office/drawing/2014/main" xmlns="" val="901462651"/>
                  </a:ext>
                </a:extLst>
              </a:tr>
              <a:tr h="471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Entrega do Projeto e Testes Finais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extLst>
                  <a:ext uri="{0D108BD9-81ED-4DB2-BD59-A6C34878D82A}">
                    <a16:rowId xmlns:a16="http://schemas.microsoft.com/office/drawing/2014/main" xmlns="" val="942526600"/>
                  </a:ext>
                </a:extLst>
              </a:tr>
              <a:tr h="471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Apresentação Final do Projeto na Expotec/SC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 </a:t>
                      </a:r>
                      <a:endParaRPr lang="pt-B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5" marR="58145" marT="0" marB="0"/>
                </a:tc>
                <a:extLst>
                  <a:ext uri="{0D108BD9-81ED-4DB2-BD59-A6C34878D82A}">
                    <a16:rowId xmlns:a16="http://schemas.microsoft.com/office/drawing/2014/main" xmlns="" val="900703972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DA28798F-1F69-43DD-8E4F-88AF8C817B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-31044" y="1752600"/>
            <a:ext cx="11159235" cy="455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xmlns="" id="{167D5706-0076-49DC-A8BC-1846F4967A11}"/>
              </a:ext>
            </a:extLst>
          </p:cNvPr>
          <p:cNvSpPr/>
          <p:nvPr/>
        </p:nvSpPr>
        <p:spPr>
          <a:xfrm>
            <a:off x="152400" y="228600"/>
            <a:ext cx="590856" cy="7878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xmlns="" id="{4BA71CBA-FCB4-4F80-A024-211BBE0A6A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4800" y="2042951"/>
            <a:ext cx="307633" cy="236438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xmlns="" id="{A3582563-3F96-4025-94CB-C75A82AA81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228722" y="3439665"/>
            <a:ext cx="270069" cy="270069"/>
          </a:xfrm>
          <a:prstGeom prst="rect">
            <a:avLst/>
          </a:prstGeom>
        </p:spPr>
      </p:pic>
      <p:pic>
        <p:nvPicPr>
          <p:cNvPr id="66" name="Imagem 65">
            <a:extLst>
              <a:ext uri="{FF2B5EF4-FFF2-40B4-BE49-F238E27FC236}">
                <a16:creationId xmlns:a16="http://schemas.microsoft.com/office/drawing/2014/main" xmlns="" id="{10004CD8-D301-41FE-AFE7-E56BFDFAC4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9853" y="2051734"/>
            <a:ext cx="307633" cy="236438"/>
          </a:xfrm>
          <a:prstGeom prst="rect">
            <a:avLst/>
          </a:prstGeom>
        </p:spPr>
      </p:pic>
      <p:pic>
        <p:nvPicPr>
          <p:cNvPr id="67" name="Imagem 66">
            <a:extLst>
              <a:ext uri="{FF2B5EF4-FFF2-40B4-BE49-F238E27FC236}">
                <a16:creationId xmlns:a16="http://schemas.microsoft.com/office/drawing/2014/main" xmlns="" id="{14DF4795-1EF2-4580-9363-401B6918B0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5753" y="2488538"/>
            <a:ext cx="307633" cy="236438"/>
          </a:xfrm>
          <a:prstGeom prst="rect">
            <a:avLst/>
          </a:prstGeom>
        </p:spPr>
      </p:pic>
      <p:pic>
        <p:nvPicPr>
          <p:cNvPr id="68" name="Imagem 67">
            <a:extLst>
              <a:ext uri="{FF2B5EF4-FFF2-40B4-BE49-F238E27FC236}">
                <a16:creationId xmlns:a16="http://schemas.microsoft.com/office/drawing/2014/main" xmlns="" id="{28356419-4739-46F8-9F58-7C685238E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9853" y="2927401"/>
            <a:ext cx="307633" cy="236438"/>
          </a:xfrm>
          <a:prstGeom prst="rect">
            <a:avLst/>
          </a:prstGeom>
        </p:spPr>
      </p:pic>
      <p:pic>
        <p:nvPicPr>
          <p:cNvPr id="69" name="Imagem 68">
            <a:extLst>
              <a:ext uri="{FF2B5EF4-FFF2-40B4-BE49-F238E27FC236}">
                <a16:creationId xmlns:a16="http://schemas.microsoft.com/office/drawing/2014/main" xmlns="" id="{92B55AAC-65F1-4BED-9920-3F0C0A550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2927401"/>
            <a:ext cx="307633" cy="236438"/>
          </a:xfrm>
          <a:prstGeom prst="rect">
            <a:avLst/>
          </a:prstGeom>
        </p:spPr>
      </p:pic>
      <p:pic>
        <p:nvPicPr>
          <p:cNvPr id="70" name="Imagem 69">
            <a:extLst>
              <a:ext uri="{FF2B5EF4-FFF2-40B4-BE49-F238E27FC236}">
                <a16:creationId xmlns:a16="http://schemas.microsoft.com/office/drawing/2014/main" xmlns="" id="{C6FD3FB1-C25E-4E88-A278-0E8B0310F3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9929" y="3437855"/>
            <a:ext cx="307633" cy="236438"/>
          </a:xfrm>
          <a:prstGeom prst="rect">
            <a:avLst/>
          </a:prstGeom>
        </p:spPr>
      </p:pic>
      <p:pic>
        <p:nvPicPr>
          <p:cNvPr id="71" name="Imagem 70">
            <a:extLst>
              <a:ext uri="{FF2B5EF4-FFF2-40B4-BE49-F238E27FC236}">
                <a16:creationId xmlns:a16="http://schemas.microsoft.com/office/drawing/2014/main" xmlns="" id="{16E111CF-394B-4970-8DDD-9F59626DD5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7700" y="3447828"/>
            <a:ext cx="307633" cy="236438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xmlns="" id="{F3F79931-0FE5-43CA-9E21-2146FBCDCD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9588" y="3437855"/>
            <a:ext cx="307633" cy="236438"/>
          </a:xfrm>
          <a:prstGeom prst="rect">
            <a:avLst/>
          </a:prstGeom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xmlns="" id="{B56F1D70-6279-47E2-8B46-C83D36FD4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5762" y="4006854"/>
            <a:ext cx="307633" cy="236438"/>
          </a:xfrm>
          <a:prstGeom prst="rect">
            <a:avLst/>
          </a:prstGeom>
        </p:spPr>
      </p:pic>
      <p:pic>
        <p:nvPicPr>
          <p:cNvPr id="74" name="Imagem 73">
            <a:extLst>
              <a:ext uri="{FF2B5EF4-FFF2-40B4-BE49-F238E27FC236}">
                <a16:creationId xmlns:a16="http://schemas.microsoft.com/office/drawing/2014/main" xmlns="" id="{C9A4621A-0FA3-4B11-B155-38CFE7EFE8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969" y="4006854"/>
            <a:ext cx="307633" cy="236438"/>
          </a:xfrm>
          <a:prstGeom prst="rect">
            <a:avLst/>
          </a:prstGeom>
        </p:spPr>
      </p:pic>
      <p:pic>
        <p:nvPicPr>
          <p:cNvPr id="75" name="Imagem 74">
            <a:extLst>
              <a:ext uri="{FF2B5EF4-FFF2-40B4-BE49-F238E27FC236}">
                <a16:creationId xmlns:a16="http://schemas.microsoft.com/office/drawing/2014/main" xmlns="" id="{47ECB562-C7E8-4182-90BB-CD3E67158D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4054" y="3997646"/>
            <a:ext cx="307633" cy="236438"/>
          </a:xfrm>
          <a:prstGeom prst="rect">
            <a:avLst/>
          </a:prstGeom>
        </p:spPr>
      </p:pic>
      <p:pic>
        <p:nvPicPr>
          <p:cNvPr id="76" name="Imagem 75">
            <a:extLst>
              <a:ext uri="{FF2B5EF4-FFF2-40B4-BE49-F238E27FC236}">
                <a16:creationId xmlns:a16="http://schemas.microsoft.com/office/drawing/2014/main" xmlns="" id="{ACB2DE94-4462-4E85-AAE7-5C2BA9EAFC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5761" y="4521507"/>
            <a:ext cx="307633" cy="236438"/>
          </a:xfrm>
          <a:prstGeom prst="rect">
            <a:avLst/>
          </a:prstGeom>
        </p:spPr>
      </p:pic>
      <p:pic>
        <p:nvPicPr>
          <p:cNvPr id="77" name="Imagem 76">
            <a:extLst>
              <a:ext uri="{FF2B5EF4-FFF2-40B4-BE49-F238E27FC236}">
                <a16:creationId xmlns:a16="http://schemas.microsoft.com/office/drawing/2014/main" xmlns="" id="{1DFE95B5-4A1B-4FE8-B796-1ED0EAE796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2922" y="4555179"/>
            <a:ext cx="307633" cy="236438"/>
          </a:xfrm>
          <a:prstGeom prst="rect">
            <a:avLst/>
          </a:prstGeom>
        </p:spPr>
      </p:pic>
      <p:pic>
        <p:nvPicPr>
          <p:cNvPr id="78" name="Imagem 77">
            <a:extLst>
              <a:ext uri="{FF2B5EF4-FFF2-40B4-BE49-F238E27FC236}">
                <a16:creationId xmlns:a16="http://schemas.microsoft.com/office/drawing/2014/main" xmlns="" id="{AAC0877B-53BB-4AFA-8696-470894FCB3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4054" y="4555179"/>
            <a:ext cx="307633" cy="236438"/>
          </a:xfrm>
          <a:prstGeom prst="rect">
            <a:avLst/>
          </a:prstGeom>
        </p:spPr>
      </p:pic>
      <p:pic>
        <p:nvPicPr>
          <p:cNvPr id="79" name="Imagem 78">
            <a:extLst>
              <a:ext uri="{FF2B5EF4-FFF2-40B4-BE49-F238E27FC236}">
                <a16:creationId xmlns:a16="http://schemas.microsoft.com/office/drawing/2014/main" xmlns="" id="{034C4F12-F192-49A5-943D-5054C0370F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199" y="4970276"/>
            <a:ext cx="307633" cy="236438"/>
          </a:xfrm>
          <a:prstGeom prst="rect">
            <a:avLst/>
          </a:prstGeom>
        </p:spPr>
      </p:pic>
      <p:pic>
        <p:nvPicPr>
          <p:cNvPr id="80" name="Imagem 79">
            <a:extLst>
              <a:ext uri="{FF2B5EF4-FFF2-40B4-BE49-F238E27FC236}">
                <a16:creationId xmlns:a16="http://schemas.microsoft.com/office/drawing/2014/main" xmlns="" id="{61F80BF9-78BD-4FB7-8700-25B7CEAFD8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911774" y="3432464"/>
            <a:ext cx="270069" cy="270069"/>
          </a:xfrm>
          <a:prstGeom prst="rect">
            <a:avLst/>
          </a:prstGeom>
        </p:spPr>
      </p:pic>
      <p:pic>
        <p:nvPicPr>
          <p:cNvPr id="81" name="Imagem 80">
            <a:extLst>
              <a:ext uri="{FF2B5EF4-FFF2-40B4-BE49-F238E27FC236}">
                <a16:creationId xmlns:a16="http://schemas.microsoft.com/office/drawing/2014/main" xmlns="" id="{995BC1EF-89F7-41BE-93A1-F6628629EF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231691" y="3964015"/>
            <a:ext cx="270069" cy="270069"/>
          </a:xfrm>
          <a:prstGeom prst="rect">
            <a:avLst/>
          </a:prstGeom>
        </p:spPr>
      </p:pic>
      <p:pic>
        <p:nvPicPr>
          <p:cNvPr id="82" name="Imagem 81">
            <a:extLst>
              <a:ext uri="{FF2B5EF4-FFF2-40B4-BE49-F238E27FC236}">
                <a16:creationId xmlns:a16="http://schemas.microsoft.com/office/drawing/2014/main" xmlns="" id="{D40AC985-4991-4EC2-A044-182487A9A1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948329" y="3964015"/>
            <a:ext cx="270069" cy="270069"/>
          </a:xfrm>
          <a:prstGeom prst="rect">
            <a:avLst/>
          </a:prstGeom>
        </p:spPr>
      </p:pic>
      <p:pic>
        <p:nvPicPr>
          <p:cNvPr id="83" name="Imagem 82">
            <a:extLst>
              <a:ext uri="{FF2B5EF4-FFF2-40B4-BE49-F238E27FC236}">
                <a16:creationId xmlns:a16="http://schemas.microsoft.com/office/drawing/2014/main" xmlns="" id="{95571048-0759-4698-8B8E-A61251B8AD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237100" y="4504691"/>
            <a:ext cx="270069" cy="270069"/>
          </a:xfrm>
          <a:prstGeom prst="rect">
            <a:avLst/>
          </a:prstGeom>
        </p:spPr>
      </p:pic>
      <p:pic>
        <p:nvPicPr>
          <p:cNvPr id="84" name="Imagem 83">
            <a:extLst>
              <a:ext uri="{FF2B5EF4-FFF2-40B4-BE49-F238E27FC236}">
                <a16:creationId xmlns:a16="http://schemas.microsoft.com/office/drawing/2014/main" xmlns="" id="{19144C6E-4E2B-40CD-AB94-20FC3468CE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948328" y="4504691"/>
            <a:ext cx="270069" cy="270069"/>
          </a:xfrm>
          <a:prstGeom prst="rect">
            <a:avLst/>
          </a:prstGeom>
        </p:spPr>
      </p:pic>
      <p:pic>
        <p:nvPicPr>
          <p:cNvPr id="85" name="Imagem 84">
            <a:extLst>
              <a:ext uri="{FF2B5EF4-FFF2-40B4-BE49-F238E27FC236}">
                <a16:creationId xmlns:a16="http://schemas.microsoft.com/office/drawing/2014/main" xmlns="" id="{756B0E39-1D33-4685-82CC-8A9C91042A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686799" y="5457759"/>
            <a:ext cx="270069" cy="270069"/>
          </a:xfrm>
          <a:prstGeom prst="rect">
            <a:avLst/>
          </a:prstGeom>
        </p:spPr>
      </p:pic>
      <p:pic>
        <p:nvPicPr>
          <p:cNvPr id="86" name="Imagem 85">
            <a:extLst>
              <a:ext uri="{FF2B5EF4-FFF2-40B4-BE49-F238E27FC236}">
                <a16:creationId xmlns:a16="http://schemas.microsoft.com/office/drawing/2014/main" xmlns="" id="{12DF14CF-FBE5-4B29-BC80-B9282384BA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686800" y="5906195"/>
            <a:ext cx="270069" cy="27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4120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Referências 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32764" y="1845564"/>
            <a:ext cx="10126471" cy="5909310"/>
          </a:xfrm>
        </p:spPr>
        <p:txBody>
          <a:bodyPr/>
          <a:lstStyle/>
          <a:p>
            <a:r>
              <a:rPr lang="pt-PT" sz="1600" dirty="0"/>
              <a:t> </a:t>
            </a:r>
            <a:endParaRPr lang="pt-BR" sz="1600" dirty="0"/>
          </a:p>
          <a:p>
            <a:pPr>
              <a:buClr>
                <a:srgbClr val="00B0F0"/>
              </a:buClr>
              <a:buSzPct val="160000"/>
            </a:pPr>
            <a:r>
              <a:rPr lang="pt-PT" sz="1600" dirty="0"/>
              <a:t>AGÊNCIA SEBRAE DE NOTÍCIAS ES. </a:t>
            </a:r>
            <a:r>
              <a:rPr lang="pt-PT" sz="1600" b="1" dirty="0"/>
              <a:t>25% DA RENDA DE BRASILEIROS É GASTA EM REFEIÇÕES FORA DO LAR</a:t>
            </a:r>
            <a:r>
              <a:rPr lang="pt-PT" sz="1600" dirty="0"/>
              <a:t>. [</a:t>
            </a:r>
            <a:r>
              <a:rPr lang="pt-PT" sz="1600" i="1" dirty="0"/>
              <a:t>S. l.</a:t>
            </a:r>
            <a:r>
              <a:rPr lang="pt-PT" sz="1600" dirty="0"/>
              <a:t>], 5 jul. 2018. Disponível em: AGÊNCIA SEBRAE DE NOTÍCIAS ES. 25% DA RENDA DE BRASILEIROS É GASTA EM REFEIÇÕES FORA DO LAR. [S. l.], 5 jul. 2018. </a:t>
            </a:r>
            <a:endParaRPr lang="pt-BR" sz="1600" dirty="0"/>
          </a:p>
          <a:p>
            <a:r>
              <a:rPr lang="pt-PT" sz="1600" dirty="0"/>
              <a:t> https://revistapegn.globo.com/Banco-de-ideias/Alimentacao/noticia/2018/07/25-da-renda-de- brasileiros-e-gasta-em-refeicoes-fora-do-lar.html. Acesso em: 14 abr. 2019</a:t>
            </a:r>
          </a:p>
          <a:p>
            <a:endParaRPr lang="pt-PT" sz="1600" dirty="0"/>
          </a:p>
          <a:p>
            <a:pPr>
              <a:buClr>
                <a:srgbClr val="00B0F0"/>
              </a:buClr>
              <a:buSzPct val="160000"/>
            </a:pPr>
            <a:r>
              <a:rPr lang="pt-BR" sz="1600" dirty="0"/>
              <a:t>STATCOUNTER GLOBALSTATS. </a:t>
            </a:r>
            <a:r>
              <a:rPr lang="pt-BR" sz="1600" b="1" dirty="0"/>
              <a:t>Mobile </a:t>
            </a:r>
            <a:r>
              <a:rPr lang="pt-BR" sz="1600" b="1" dirty="0" err="1"/>
              <a:t>Operating</a:t>
            </a:r>
            <a:r>
              <a:rPr lang="pt-BR" sz="1600" b="1" dirty="0"/>
              <a:t> System Market </a:t>
            </a:r>
            <a:r>
              <a:rPr lang="pt-BR" sz="1600" b="1" dirty="0" err="1"/>
              <a:t>Share</a:t>
            </a:r>
            <a:r>
              <a:rPr lang="pt-BR" sz="1600" b="1" dirty="0"/>
              <a:t> </a:t>
            </a:r>
            <a:r>
              <a:rPr lang="pt-BR" sz="1600" b="1" dirty="0" err="1"/>
              <a:t>Worldwide</a:t>
            </a:r>
            <a:r>
              <a:rPr lang="pt-BR" sz="1600" b="1" dirty="0"/>
              <a:t> - </a:t>
            </a:r>
            <a:r>
              <a:rPr lang="pt-BR" sz="1600" b="1" dirty="0" err="1"/>
              <a:t>March</a:t>
            </a:r>
            <a:r>
              <a:rPr lang="pt-BR" sz="1600" b="1" dirty="0"/>
              <a:t> 2019</a:t>
            </a:r>
            <a:r>
              <a:rPr lang="pt-BR" sz="1600" dirty="0"/>
              <a:t>. [</a:t>
            </a:r>
            <a:r>
              <a:rPr lang="pt-BR" sz="1600" i="1" dirty="0"/>
              <a:t>S. l.</a:t>
            </a:r>
            <a:r>
              <a:rPr lang="pt-BR" sz="1600" dirty="0"/>
              <a:t>], 2019. Disponível em: http://gs.statcounter.com/os-market-share/mobile/worldwide. Acesso em: 16 abr. 2019.</a:t>
            </a:r>
          </a:p>
          <a:p>
            <a:endParaRPr lang="pt-BR" sz="1600" dirty="0"/>
          </a:p>
          <a:p>
            <a:r>
              <a:rPr lang="pt-BR" sz="1600" dirty="0"/>
              <a:t>ARAUJO, Rafael. </a:t>
            </a:r>
            <a:r>
              <a:rPr lang="pt-BR" sz="1600" b="1" dirty="0"/>
              <a:t>Listas com </a:t>
            </a:r>
            <a:r>
              <a:rPr lang="pt-BR" sz="1600" b="1" dirty="0" err="1"/>
              <a:t>RecyclerView</a:t>
            </a:r>
            <a:r>
              <a:rPr lang="pt-BR" sz="1600" dirty="0"/>
              <a:t>. [</a:t>
            </a:r>
            <a:r>
              <a:rPr lang="pt-BR" sz="1600" i="1" dirty="0"/>
              <a:t>S. l.</a:t>
            </a:r>
            <a:r>
              <a:rPr lang="pt-BR" sz="1600" dirty="0"/>
              <a:t>: </a:t>
            </a:r>
            <a:r>
              <a:rPr lang="pt-BR" sz="1600" i="1" dirty="0"/>
              <a:t>s. n.</a:t>
            </a:r>
            <a:r>
              <a:rPr lang="pt-BR" sz="1600" dirty="0"/>
              <a:t>], 21 mar. 2017. Disponível em: https://medium.com/android-dev-br/listas-com-recyclerview-d3f41e0d653c. Acesso em: 5 ago. 2019.</a:t>
            </a:r>
          </a:p>
          <a:p>
            <a:endParaRPr lang="pt-BR" sz="1600" dirty="0"/>
          </a:p>
          <a:p>
            <a:r>
              <a:rPr lang="pt-BR" sz="1600" dirty="0"/>
              <a:t>ANDROID </a:t>
            </a:r>
            <a:r>
              <a:rPr lang="pt-BR" sz="1600" dirty="0" err="1"/>
              <a:t>CardView</a:t>
            </a:r>
            <a:r>
              <a:rPr lang="pt-BR" sz="1600" dirty="0"/>
              <a:t> </a:t>
            </a:r>
            <a:r>
              <a:rPr lang="pt-BR" sz="1600" dirty="0" err="1"/>
              <a:t>with</a:t>
            </a:r>
            <a:r>
              <a:rPr lang="pt-BR" sz="1600" dirty="0"/>
              <a:t> </a:t>
            </a:r>
            <a:r>
              <a:rPr lang="pt-BR" sz="1600" dirty="0" err="1"/>
              <a:t>RecyclerView</a:t>
            </a:r>
            <a:r>
              <a:rPr lang="pt-BR" sz="1600" dirty="0"/>
              <a:t>. [</a:t>
            </a:r>
            <a:r>
              <a:rPr lang="pt-BR" sz="1600" i="1" dirty="0"/>
              <a:t>S. l.</a:t>
            </a:r>
            <a:r>
              <a:rPr lang="pt-BR" sz="1600" dirty="0"/>
              <a:t>: </a:t>
            </a:r>
            <a:r>
              <a:rPr lang="pt-BR" sz="1600" i="1" dirty="0"/>
              <a:t>s. n.</a:t>
            </a:r>
            <a:r>
              <a:rPr lang="pt-BR" sz="1600" dirty="0"/>
              <a:t>], 19 jan. 2018. Disponível em: https://medium.com/@droidbyme/android-cardview-with-recyclerview-90cfeda6a4d4. Acesso em: 8 ago. 2019.</a:t>
            </a:r>
          </a:p>
          <a:p>
            <a:endParaRPr lang="pt-BR" sz="1600" dirty="0"/>
          </a:p>
          <a:p>
            <a:r>
              <a:rPr lang="pt-BR" sz="1600" dirty="0"/>
              <a:t>UDEMY. </a:t>
            </a:r>
            <a:r>
              <a:rPr lang="pt-BR" sz="1600" dirty="0" err="1"/>
              <a:t>Udemy</a:t>
            </a:r>
            <a:r>
              <a:rPr lang="pt-BR" sz="1600" dirty="0"/>
              <a:t>. </a:t>
            </a:r>
            <a:r>
              <a:rPr lang="pt-BR" sz="1600" b="1" dirty="0"/>
              <a:t>Desenvolvimento </a:t>
            </a:r>
            <a:r>
              <a:rPr lang="pt-BR" sz="1600" b="1" dirty="0" err="1"/>
              <a:t>android</a:t>
            </a:r>
            <a:r>
              <a:rPr lang="pt-BR" sz="1600" b="1" dirty="0"/>
              <a:t> completo</a:t>
            </a:r>
            <a:r>
              <a:rPr lang="pt-BR" sz="1600" dirty="0"/>
              <a:t>. [</a:t>
            </a:r>
            <a:r>
              <a:rPr lang="pt-BR" sz="1600" i="1" dirty="0"/>
              <a:t>S. l.</a:t>
            </a:r>
            <a:r>
              <a:rPr lang="pt-BR" sz="1600" dirty="0"/>
              <a:t>: </a:t>
            </a:r>
            <a:r>
              <a:rPr lang="pt-BR" sz="1600" i="1" dirty="0"/>
              <a:t>s. n.</a:t>
            </a:r>
            <a:r>
              <a:rPr lang="pt-BR" sz="1600" dirty="0"/>
              <a:t>], 2018. Disponível em: https://www.udemy.com/. Acesso em: 7 ago. 2019.</a:t>
            </a:r>
          </a:p>
          <a:p>
            <a:r>
              <a:rPr lang="pt-BR" sz="1600" dirty="0"/>
              <a:t/>
            </a:r>
            <a:br>
              <a:rPr lang="pt-BR" sz="1600" dirty="0"/>
            </a:br>
            <a:endParaRPr lang="pt-BR" sz="1600" dirty="0"/>
          </a:p>
          <a:p>
            <a:endParaRPr lang="pt-BR" sz="1600" dirty="0"/>
          </a:p>
          <a:p>
            <a:endParaRPr lang="pt-BR" sz="1600" dirty="0"/>
          </a:p>
          <a:p>
            <a:endParaRPr lang="pt-BR" sz="1600" dirty="0"/>
          </a:p>
          <a:p>
            <a:endParaRPr lang="pt-BR" sz="1600" dirty="0"/>
          </a:p>
        </p:txBody>
      </p:sp>
      <p:sp>
        <p:nvSpPr>
          <p:cNvPr id="4" name="object 4"/>
          <p:cNvSpPr/>
          <p:nvPr/>
        </p:nvSpPr>
        <p:spPr>
          <a:xfrm>
            <a:off x="228600" y="228600"/>
            <a:ext cx="590856" cy="7878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5"/>
          </p:nvPr>
        </p:nvSpPr>
        <p:spPr>
          <a:xfrm>
            <a:off x="4038600" y="6508038"/>
            <a:ext cx="4343400" cy="461665"/>
          </a:xfrm>
        </p:spPr>
        <p:txBody>
          <a:bodyPr/>
          <a:lstStyle/>
          <a:p>
            <a:pPr marL="12700">
              <a:lnSpc>
                <a:spcPts val="1810"/>
              </a:lnSpc>
            </a:pPr>
            <a:r>
              <a:rPr lang="it-IT" sz="2000" spc="-5" dirty="0"/>
              <a:t>Aline Raquel, Dierly Geniele e Jamili Eva</a:t>
            </a:r>
            <a:endParaRPr lang="it-IT" sz="2000" spc="-1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7"/>
          </p:nvPr>
        </p:nvSpPr>
        <p:spPr>
          <a:xfrm flipH="1">
            <a:off x="11506200" y="6508038"/>
            <a:ext cx="457200" cy="256480"/>
          </a:xfrm>
        </p:spPr>
        <p:txBody>
          <a:bodyPr/>
          <a:lstStyle/>
          <a:p>
            <a:pPr marL="25400">
              <a:lnSpc>
                <a:spcPts val="1950"/>
              </a:lnSpc>
            </a:pPr>
            <a:fld id="{81D60167-4931-47E6-BA6A-407CBD079E47}" type="slidenum">
              <a:rPr lang="pt-BR" sz="2000" smtClean="0"/>
              <a:pPr marL="25400">
                <a:lnSpc>
                  <a:spcPts val="1950"/>
                </a:lnSpc>
              </a:pPr>
              <a:t>13</a:t>
            </a:fld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2751682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6324" y="908380"/>
            <a:ext cx="9948876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Dúv</a:t>
            </a:r>
            <a:r>
              <a:rPr spc="-55" dirty="0"/>
              <a:t>i</a:t>
            </a:r>
            <a:r>
              <a:rPr spc="-50" dirty="0"/>
              <a:t>d</a:t>
            </a:r>
            <a:r>
              <a:rPr spc="-55" dirty="0"/>
              <a:t>a</a:t>
            </a:r>
            <a:r>
              <a:rPr spc="-50" dirty="0"/>
              <a:t>s</a:t>
            </a:r>
            <a:r>
              <a:rPr dirty="0"/>
              <a:t>?</a:t>
            </a:r>
          </a:p>
        </p:txBody>
      </p:sp>
      <p:sp>
        <p:nvSpPr>
          <p:cNvPr id="3" name="object 3"/>
          <p:cNvSpPr/>
          <p:nvPr/>
        </p:nvSpPr>
        <p:spPr>
          <a:xfrm>
            <a:off x="4532348" y="2375916"/>
            <a:ext cx="3204999" cy="3281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8600" y="152400"/>
            <a:ext cx="590856" cy="7878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4038600" y="6477000"/>
            <a:ext cx="42672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1810"/>
              </a:lnSpc>
            </a:pPr>
            <a:r>
              <a:rPr lang="it-IT" sz="2000" spc="-10"/>
              <a:t>Aline Raquel, Dierly Geniele e Jamili Eva</a:t>
            </a:r>
            <a:endParaRPr sz="2000" spc="-10" dirty="0"/>
          </a:p>
        </p:txBody>
      </p:sp>
      <p:sp>
        <p:nvSpPr>
          <p:cNvPr id="6" name="object 6"/>
          <p:cNvSpPr txBox="1"/>
          <p:nvPr/>
        </p:nvSpPr>
        <p:spPr>
          <a:xfrm>
            <a:off x="11695430" y="6525717"/>
            <a:ext cx="317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810"/>
              </a:lnSpc>
            </a:pPr>
            <a:fld id="{81D60167-4931-47E6-BA6A-407CBD079E47}" type="slidenum"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pPr marL="25400">
                <a:lnSpc>
                  <a:spcPts val="1810"/>
                </a:lnSpc>
              </a:pPr>
              <a:t>14</a:t>
            </a:fld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1562" y="635442"/>
            <a:ext cx="10025076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S</a:t>
            </a:r>
            <a:r>
              <a:rPr spc="-50" dirty="0"/>
              <a:t>u</a:t>
            </a:r>
            <a:r>
              <a:rPr spc="-55" dirty="0"/>
              <a:t>má</a:t>
            </a:r>
            <a:r>
              <a:rPr spc="-50" dirty="0"/>
              <a:t>r</a:t>
            </a:r>
            <a:r>
              <a:rPr spc="-55" dirty="0"/>
              <a:t>i</a:t>
            </a:r>
            <a:r>
              <a:rPr dirty="0"/>
              <a:t>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0" y="1620880"/>
            <a:ext cx="4343400" cy="4635884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187960" indent="-175895">
              <a:lnSpc>
                <a:spcPct val="100000"/>
              </a:lnSpc>
              <a:spcBef>
                <a:spcPts val="1290"/>
              </a:spcBef>
              <a:buClr>
                <a:srgbClr val="1CACE3"/>
              </a:buClr>
              <a:buSzPct val="109090"/>
              <a:buFont typeface="Arial"/>
              <a:buChar char="•"/>
              <a:tabLst>
                <a:tab pos="188595" algn="l"/>
              </a:tabLst>
            </a:pPr>
            <a:r>
              <a:rPr spc="-15" dirty="0">
                <a:latin typeface="Calibri"/>
                <a:cs typeface="Calibri"/>
              </a:rPr>
              <a:t>Introdução</a:t>
            </a:r>
            <a:endParaRPr dirty="0">
              <a:latin typeface="Calibri"/>
              <a:cs typeface="Calibri"/>
            </a:endParaRPr>
          </a:p>
          <a:p>
            <a:pPr marL="175895" indent="-163830">
              <a:lnSpc>
                <a:spcPct val="100000"/>
              </a:lnSpc>
              <a:spcBef>
                <a:spcPts val="1190"/>
              </a:spcBef>
              <a:buClr>
                <a:srgbClr val="1CACE3"/>
              </a:buClr>
              <a:buFont typeface="Arial"/>
              <a:buChar char="•"/>
              <a:tabLst>
                <a:tab pos="176530" algn="l"/>
              </a:tabLst>
            </a:pPr>
            <a:r>
              <a:rPr spc="-15" dirty="0" err="1">
                <a:latin typeface="Calibri"/>
                <a:cs typeface="Calibri"/>
              </a:rPr>
              <a:t>Problemática</a:t>
            </a:r>
            <a:endParaRPr lang="pt-BR" spc="-15" dirty="0">
              <a:latin typeface="Calibri"/>
              <a:cs typeface="Calibri"/>
            </a:endParaRPr>
          </a:p>
          <a:p>
            <a:pPr marL="175895" indent="-163830">
              <a:lnSpc>
                <a:spcPct val="100000"/>
              </a:lnSpc>
              <a:spcBef>
                <a:spcPts val="1140"/>
              </a:spcBef>
              <a:buClr>
                <a:srgbClr val="1CACE3"/>
              </a:buClr>
              <a:buFont typeface="Arial"/>
              <a:buChar char="•"/>
              <a:tabLst>
                <a:tab pos="176530" algn="l"/>
              </a:tabLst>
            </a:pPr>
            <a:r>
              <a:rPr spc="-10" dirty="0" err="1">
                <a:latin typeface="Calibri"/>
                <a:cs typeface="Calibri"/>
              </a:rPr>
              <a:t>Objetivos</a:t>
            </a:r>
            <a:endParaRPr dirty="0">
              <a:latin typeface="Calibri"/>
              <a:cs typeface="Calibri"/>
            </a:endParaRPr>
          </a:p>
          <a:p>
            <a:pPr marL="175895" indent="-163830">
              <a:lnSpc>
                <a:spcPct val="100000"/>
              </a:lnSpc>
              <a:spcBef>
                <a:spcPts val="1130"/>
              </a:spcBef>
              <a:buClr>
                <a:srgbClr val="1CACE3"/>
              </a:buClr>
              <a:buFont typeface="Arial"/>
              <a:buChar char="•"/>
              <a:tabLst>
                <a:tab pos="176530" algn="l"/>
              </a:tabLst>
            </a:pPr>
            <a:r>
              <a:rPr spc="-10" dirty="0" err="1">
                <a:latin typeface="Calibri"/>
                <a:cs typeface="Calibri"/>
              </a:rPr>
              <a:t>Solução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25" dirty="0" err="1">
                <a:latin typeface="Calibri"/>
                <a:cs typeface="Calibri"/>
              </a:rPr>
              <a:t>Tecnológica</a:t>
            </a:r>
            <a:endParaRPr lang="pt-BR" spc="-25" dirty="0">
              <a:latin typeface="Calibri"/>
              <a:cs typeface="Calibri"/>
            </a:endParaRPr>
          </a:p>
          <a:p>
            <a:pPr marL="175895" indent="-163830">
              <a:lnSpc>
                <a:spcPct val="100000"/>
              </a:lnSpc>
              <a:spcBef>
                <a:spcPts val="1130"/>
              </a:spcBef>
              <a:buClr>
                <a:srgbClr val="1CACE3"/>
              </a:buClr>
              <a:buFont typeface="Arial"/>
              <a:buChar char="•"/>
              <a:tabLst>
                <a:tab pos="176530" algn="l"/>
              </a:tabLst>
            </a:pPr>
            <a:r>
              <a:rPr spc="-10" dirty="0" err="1">
                <a:latin typeface="Calibri"/>
                <a:cs typeface="Calibri"/>
              </a:rPr>
              <a:t>Diagrama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de </a:t>
            </a:r>
            <a:r>
              <a:rPr spc="-10" dirty="0">
                <a:latin typeface="Calibri"/>
                <a:cs typeface="Calibri"/>
              </a:rPr>
              <a:t>casos </a:t>
            </a:r>
            <a:r>
              <a:rPr spc="-5" dirty="0">
                <a:latin typeface="Calibri"/>
                <a:cs typeface="Calibri"/>
              </a:rPr>
              <a:t>de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spc="-5" dirty="0" err="1">
                <a:latin typeface="Calibri"/>
                <a:cs typeface="Calibri"/>
              </a:rPr>
              <a:t>uso</a:t>
            </a:r>
            <a:endParaRPr lang="pt-BR" spc="-5" dirty="0">
              <a:latin typeface="Calibri"/>
              <a:cs typeface="Calibri"/>
            </a:endParaRPr>
          </a:p>
          <a:p>
            <a:pPr marL="175895" indent="-163830">
              <a:lnSpc>
                <a:spcPct val="100000"/>
              </a:lnSpc>
              <a:spcBef>
                <a:spcPts val="1130"/>
              </a:spcBef>
              <a:buClr>
                <a:srgbClr val="1CACE3"/>
              </a:buClr>
              <a:buFont typeface="Arial"/>
              <a:buChar char="•"/>
              <a:tabLst>
                <a:tab pos="176530" algn="l"/>
              </a:tabLst>
            </a:pPr>
            <a:r>
              <a:rPr lang="pt-BR" spc="-5" dirty="0">
                <a:latin typeface="Calibri"/>
                <a:cs typeface="Calibri"/>
              </a:rPr>
              <a:t>Modelo Conceitual</a:t>
            </a:r>
          </a:p>
          <a:p>
            <a:pPr marL="175895" indent="-163830">
              <a:lnSpc>
                <a:spcPct val="100000"/>
              </a:lnSpc>
              <a:spcBef>
                <a:spcPts val="1130"/>
              </a:spcBef>
              <a:buClr>
                <a:srgbClr val="1CACE3"/>
              </a:buClr>
              <a:buFont typeface="Arial"/>
              <a:buChar char="•"/>
              <a:tabLst>
                <a:tab pos="176530" algn="l"/>
              </a:tabLst>
            </a:pPr>
            <a:r>
              <a:rPr lang="pt-BR" spc="-5" dirty="0">
                <a:latin typeface="Calibri"/>
                <a:cs typeface="Calibri"/>
              </a:rPr>
              <a:t>Modelo Lógico</a:t>
            </a:r>
          </a:p>
          <a:p>
            <a:pPr marL="175895" indent="-163830">
              <a:lnSpc>
                <a:spcPct val="100000"/>
              </a:lnSpc>
              <a:spcBef>
                <a:spcPts val="1130"/>
              </a:spcBef>
              <a:buClr>
                <a:srgbClr val="1CACE3"/>
              </a:buClr>
              <a:buFont typeface="Arial"/>
              <a:buChar char="•"/>
              <a:tabLst>
                <a:tab pos="176530" algn="l"/>
              </a:tabLst>
            </a:pPr>
            <a:r>
              <a:rPr lang="pt-BR" spc="-5" dirty="0">
                <a:latin typeface="Calibri"/>
                <a:cs typeface="Calibri"/>
              </a:rPr>
              <a:t>Demonstração do Projeto</a:t>
            </a:r>
          </a:p>
          <a:p>
            <a:pPr marL="175895" indent="-163830">
              <a:lnSpc>
                <a:spcPct val="100000"/>
              </a:lnSpc>
              <a:spcBef>
                <a:spcPts val="1130"/>
              </a:spcBef>
              <a:buClr>
                <a:srgbClr val="1CACE3"/>
              </a:buClr>
              <a:buFont typeface="Arial"/>
              <a:buChar char="•"/>
              <a:tabLst>
                <a:tab pos="176530" algn="l"/>
              </a:tabLst>
            </a:pPr>
            <a:r>
              <a:rPr lang="pt-BR" spc="-5" dirty="0">
                <a:latin typeface="Calibri"/>
                <a:cs typeface="Calibri"/>
              </a:rPr>
              <a:t>Dificuldades Encontradas</a:t>
            </a:r>
            <a:endParaRPr dirty="0">
              <a:latin typeface="Calibri"/>
              <a:cs typeface="Calibri"/>
            </a:endParaRPr>
          </a:p>
          <a:p>
            <a:pPr marL="175895" indent="-163830">
              <a:lnSpc>
                <a:spcPct val="100000"/>
              </a:lnSpc>
              <a:spcBef>
                <a:spcPts val="1140"/>
              </a:spcBef>
              <a:buClr>
                <a:srgbClr val="1CACE3"/>
              </a:buClr>
              <a:buFont typeface="Arial"/>
              <a:buChar char="•"/>
              <a:tabLst>
                <a:tab pos="176530" algn="l"/>
              </a:tabLst>
            </a:pPr>
            <a:r>
              <a:rPr spc="-15" dirty="0" err="1">
                <a:latin typeface="Calibri"/>
                <a:cs typeface="Calibri"/>
              </a:rPr>
              <a:t>Cronograma</a:t>
            </a:r>
            <a:endParaRPr lang="pt-BR" spc="-15" dirty="0">
              <a:latin typeface="Calibri"/>
              <a:cs typeface="Calibri"/>
            </a:endParaRPr>
          </a:p>
          <a:p>
            <a:pPr marL="175895" indent="-163830">
              <a:lnSpc>
                <a:spcPct val="100000"/>
              </a:lnSpc>
              <a:spcBef>
                <a:spcPts val="1140"/>
              </a:spcBef>
              <a:buClr>
                <a:srgbClr val="1CACE3"/>
              </a:buClr>
              <a:buFont typeface="Arial"/>
              <a:buChar char="•"/>
              <a:tabLst>
                <a:tab pos="176530" algn="l"/>
              </a:tabLst>
            </a:pPr>
            <a:r>
              <a:rPr lang="pt-BR" spc="-15" dirty="0">
                <a:latin typeface="Calibri"/>
                <a:cs typeface="Calibri"/>
              </a:rPr>
              <a:t>Referências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" y="152400"/>
            <a:ext cx="590856" cy="787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3962400" y="6484647"/>
            <a:ext cx="43434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lang="pt-BR" sz="2000" spc="-10" dirty="0"/>
              <a:t>Aline Raquel, Dierly Geniele e </a:t>
            </a:r>
            <a:r>
              <a:rPr lang="pt-BR" sz="2000" spc="-10" dirty="0" err="1"/>
              <a:t>Jamili</a:t>
            </a:r>
            <a:r>
              <a:rPr lang="pt-BR" sz="2000" spc="-10" dirty="0"/>
              <a:t> Eva</a:t>
            </a:r>
            <a:endParaRPr sz="2000" spc="-10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1835256" y="6508038"/>
            <a:ext cx="204470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50"/>
              </a:lnSpc>
            </a:pPr>
            <a:fld id="{81D60167-4931-47E6-BA6A-407CBD079E47}" type="slidenum">
              <a:rPr sz="2000" dirty="0"/>
              <a:pPr marL="25400">
                <a:lnSpc>
                  <a:spcPts val="1950"/>
                </a:lnSpc>
              </a:pPr>
              <a:t>2</a:t>
            </a:fld>
            <a:endParaRPr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6324" y="908380"/>
            <a:ext cx="10177476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I</a:t>
            </a:r>
            <a:r>
              <a:rPr spc="-95" dirty="0"/>
              <a:t>n</a:t>
            </a:r>
            <a:r>
              <a:rPr spc="-60" dirty="0"/>
              <a:t>t</a:t>
            </a:r>
            <a:r>
              <a:rPr spc="-145" dirty="0"/>
              <a:t>r</a:t>
            </a:r>
            <a:r>
              <a:rPr spc="-50" dirty="0"/>
              <a:t>oduç</a:t>
            </a:r>
            <a:r>
              <a:rPr spc="-55" dirty="0"/>
              <a:t>ã</a:t>
            </a:r>
            <a:r>
              <a:rPr dirty="0"/>
              <a:t>o</a:t>
            </a:r>
          </a:p>
        </p:txBody>
      </p:sp>
      <p:sp>
        <p:nvSpPr>
          <p:cNvPr id="4" name="object 4"/>
          <p:cNvSpPr/>
          <p:nvPr/>
        </p:nvSpPr>
        <p:spPr>
          <a:xfrm>
            <a:off x="228600" y="228600"/>
            <a:ext cx="590856" cy="787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038600" y="6477000"/>
            <a:ext cx="41910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lang="pt-BR" sz="2000" spc="-10" dirty="0"/>
              <a:t>Aline Raquel, Dierly Geniele e Jamili Eva</a:t>
            </a:r>
            <a:endParaRPr sz="2000" spc="-10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1835256" y="6508038"/>
            <a:ext cx="204344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50"/>
              </a:lnSpc>
            </a:pPr>
            <a:fld id="{81D60167-4931-47E6-BA6A-407CBD079E47}" type="slidenum">
              <a:rPr sz="2000" dirty="0"/>
              <a:pPr marL="25400">
                <a:lnSpc>
                  <a:spcPts val="1950"/>
                </a:lnSpc>
              </a:pPr>
              <a:t>3</a:t>
            </a:fld>
            <a:endParaRPr sz="20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1045362" y="1421031"/>
            <a:ext cx="10439400" cy="2980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marL="160655" indent="-148590">
              <a:spcBef>
                <a:spcPts val="1260"/>
              </a:spcBef>
              <a:buClr>
                <a:srgbClr val="1CACE3"/>
              </a:buClr>
              <a:buFont typeface="Arial"/>
              <a:buChar char="•"/>
              <a:tabLst>
                <a:tab pos="161290" algn="l"/>
              </a:tabLst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 O intenso fluxo nos estabelecimentos gastronômicos</a:t>
            </a:r>
          </a:p>
          <a:p>
            <a:pPr marL="160655" indent="-148590">
              <a:spcBef>
                <a:spcPts val="1260"/>
              </a:spcBef>
              <a:buClr>
                <a:srgbClr val="1CACE3"/>
              </a:buClr>
              <a:buFont typeface="Arial"/>
              <a:buChar char="•"/>
              <a:tabLst>
                <a:tab pos="161290" algn="l"/>
              </a:tabLst>
            </a:pPr>
            <a:r>
              <a:rPr lang="pt-BR" sz="2400" dirty="0">
                <a:cs typeface="Calibri"/>
              </a:rPr>
              <a:t>34% dos brasileiros alimentam-se fora de casa (SEBRAE, 2018)</a:t>
            </a:r>
          </a:p>
          <a:p>
            <a:pPr marL="12065">
              <a:lnSpc>
                <a:spcPct val="100000"/>
              </a:lnSpc>
              <a:spcBef>
                <a:spcPts val="1160"/>
              </a:spcBef>
              <a:buClr>
                <a:srgbClr val="1CACE3"/>
              </a:buClr>
              <a:tabLst>
                <a:tab pos="161290" algn="l"/>
              </a:tabLst>
            </a:pPr>
            <a:endParaRPr lang="pt-BR" sz="2400" spc="-5" dirty="0">
              <a:solidFill>
                <a:srgbClr val="404040"/>
              </a:solidFill>
              <a:cs typeface="Calibri"/>
            </a:endParaRPr>
          </a:p>
          <a:p>
            <a:endParaRPr lang="pt-BR" sz="2000" dirty="0">
              <a:latin typeface="Calibri" pitchFamily="34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pt-BR" sz="2000" dirty="0">
              <a:latin typeface="Calibri" pitchFamily="34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pt-BR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D12719BB-3838-4186-BC27-FD8BB6E72B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96" t="33627" r="53385" b="42248"/>
          <a:stretch/>
        </p:blipFill>
        <p:spPr>
          <a:xfrm>
            <a:off x="8889428" y="3657600"/>
            <a:ext cx="3048000" cy="217734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6324" y="908380"/>
            <a:ext cx="9034476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70" dirty="0"/>
              <a:t>Problemática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84580" y="1831974"/>
            <a:ext cx="9050020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0655" indent="-148590">
              <a:lnSpc>
                <a:spcPct val="100000"/>
              </a:lnSpc>
              <a:spcBef>
                <a:spcPts val="105"/>
              </a:spcBef>
              <a:buClr>
                <a:srgbClr val="1CACE3"/>
              </a:buClr>
              <a:buFont typeface="Arial"/>
              <a:buChar char="•"/>
              <a:tabLst>
                <a:tab pos="161290" algn="l"/>
              </a:tabLst>
            </a:pPr>
            <a:r>
              <a:rPr lang="pt-BR" sz="2400" spc="-5" dirty="0">
                <a:latin typeface="Calibri" pitchFamily="34" charset="0"/>
                <a:cs typeface="Calibri" pitchFamily="34" charset="0"/>
              </a:rPr>
              <a:t>Como facilitar o atendimento em estabelecimentos gastronômicos, proporcionando autonomia ao cliente, de forma que o mesmo realize algumas das funções do garçom ?</a:t>
            </a:r>
            <a:endParaRPr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" y="228600"/>
            <a:ext cx="590856" cy="787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05800" y="2819400"/>
            <a:ext cx="3505200" cy="3276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3962400" y="6477000"/>
            <a:ext cx="5096129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lang="pt-BR" sz="2000" spc="-10" dirty="0"/>
              <a:t>Aline Raquel, Dierly Geniele e Jamili Eva</a:t>
            </a:r>
            <a:endParaRPr sz="2000" spc="-1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1835256" y="6508038"/>
            <a:ext cx="204470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50"/>
              </a:lnSpc>
            </a:pPr>
            <a:fld id="{81D60167-4931-47E6-BA6A-407CBD079E47}" type="slidenum">
              <a:rPr sz="2000" dirty="0"/>
              <a:pPr marL="25400">
                <a:lnSpc>
                  <a:spcPts val="1950"/>
                </a:lnSpc>
              </a:pPr>
              <a:t>4</a:t>
            </a:fld>
            <a:endParaRPr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6324" y="908380"/>
            <a:ext cx="9567876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Objetivos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84580" y="1685237"/>
            <a:ext cx="9876790" cy="1559401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60655" indent="-148590">
              <a:lnSpc>
                <a:spcPct val="100000"/>
              </a:lnSpc>
              <a:spcBef>
                <a:spcPts val="1260"/>
              </a:spcBef>
              <a:buClr>
                <a:srgbClr val="1CACE3"/>
              </a:buClr>
              <a:buFont typeface="Arial"/>
              <a:buChar char="•"/>
              <a:tabLst>
                <a:tab pos="161290" algn="l"/>
              </a:tabLst>
            </a:pPr>
            <a:r>
              <a:rPr lang="pt-BR" sz="2000" b="1" dirty="0">
                <a:latin typeface="Calibri"/>
                <a:cs typeface="Calibri"/>
              </a:rPr>
              <a:t>Objetivo geral: </a:t>
            </a:r>
            <a:r>
              <a:rPr lang="pt-BR" sz="2000" dirty="0">
                <a:latin typeface="Calibri"/>
                <a:cs typeface="Calibri"/>
              </a:rPr>
              <a:t>Proporcionar autonomia aos clientes de estabelecimentos gastronômicos.</a:t>
            </a:r>
          </a:p>
          <a:p>
            <a:pPr marL="160655" indent="-148590">
              <a:lnSpc>
                <a:spcPct val="100000"/>
              </a:lnSpc>
              <a:spcBef>
                <a:spcPts val="1260"/>
              </a:spcBef>
              <a:buClr>
                <a:srgbClr val="1CACE3"/>
              </a:buClr>
              <a:buFont typeface="Arial"/>
              <a:buChar char="•"/>
              <a:tabLst>
                <a:tab pos="161290" algn="l"/>
              </a:tabLst>
            </a:pPr>
            <a:r>
              <a:rPr lang="pt-BR" sz="2000" b="1" dirty="0">
                <a:latin typeface="Calibri"/>
                <a:cs typeface="Calibri"/>
              </a:rPr>
              <a:t>Objetivo específico: </a:t>
            </a:r>
            <a:r>
              <a:rPr lang="pt-BR" sz="2000" dirty="0">
                <a:latin typeface="Calibri"/>
                <a:cs typeface="Calibri"/>
              </a:rPr>
              <a:t>Desenvolver um aplicativo Android em que o cliente possa exercer algumas funções do garçom, tais como: realizar pedidos , reservas de mesa e visualizar conta final.  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" y="228600"/>
            <a:ext cx="590856" cy="7878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89048" y="3396509"/>
            <a:ext cx="2889504" cy="28879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7013450" y="3429000"/>
            <a:ext cx="2889504" cy="28879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3755571" y="6508038"/>
            <a:ext cx="4267200" cy="4716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lang="it-IT" sz="2000" spc="-10"/>
              <a:t>Aline Raquel, Dierly Geniele e Jamili Eva</a:t>
            </a:r>
            <a:endParaRPr lang="it-IT" sz="2000" spc="-1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1835256" y="6508038"/>
            <a:ext cx="204470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50"/>
              </a:lnSpc>
            </a:pPr>
            <a:fld id="{81D60167-4931-47E6-BA6A-407CBD079E47}" type="slidenum">
              <a:rPr sz="2000" dirty="0"/>
              <a:pPr marL="25400">
                <a:lnSpc>
                  <a:spcPts val="1950"/>
                </a:lnSpc>
              </a:pPr>
              <a:t>5</a:t>
            </a:fld>
            <a:endParaRPr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6324" y="908380"/>
            <a:ext cx="9415476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Solução</a:t>
            </a:r>
            <a:r>
              <a:rPr spc="-185" dirty="0"/>
              <a:t> </a:t>
            </a:r>
            <a:r>
              <a:rPr spc="-90" dirty="0"/>
              <a:t>Tecnológica</a:t>
            </a:r>
          </a:p>
        </p:txBody>
      </p:sp>
      <p:sp>
        <p:nvSpPr>
          <p:cNvPr id="3" name="object 3"/>
          <p:cNvSpPr/>
          <p:nvPr/>
        </p:nvSpPr>
        <p:spPr>
          <a:xfrm>
            <a:off x="228600" y="228600"/>
            <a:ext cx="590856" cy="787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xfrm>
            <a:off x="3810000" y="6511751"/>
            <a:ext cx="42672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lang="it-IT" sz="2000" spc="-10"/>
              <a:t>Aline Raquel, Dierly Geniele e Jamili Eva</a:t>
            </a:r>
            <a:endParaRPr spc="-10" dirty="0"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xfrm>
            <a:off x="11835256" y="6508038"/>
            <a:ext cx="204470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50"/>
              </a:lnSpc>
            </a:pPr>
            <a:fld id="{81D60167-4931-47E6-BA6A-407CBD079E47}" type="slidenum">
              <a:rPr sz="2000" dirty="0"/>
              <a:pPr marL="25400">
                <a:lnSpc>
                  <a:spcPts val="1950"/>
                </a:lnSpc>
              </a:pPr>
              <a:t>6</a:t>
            </a:fld>
            <a:endParaRPr sz="2000" dirty="0"/>
          </a:p>
        </p:txBody>
      </p:sp>
      <p:pic>
        <p:nvPicPr>
          <p:cNvPr id="7" name="Imagem 6" descr="Versã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81200"/>
            <a:ext cx="12192000" cy="436202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6324" y="908380"/>
            <a:ext cx="9948876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60" dirty="0"/>
              <a:t>Diagrama </a:t>
            </a:r>
            <a:r>
              <a:rPr spc="-25" dirty="0"/>
              <a:t>de </a:t>
            </a:r>
            <a:r>
              <a:rPr spc="-50" dirty="0"/>
              <a:t>casos </a:t>
            </a:r>
            <a:r>
              <a:rPr spc="-25" dirty="0"/>
              <a:t>de</a:t>
            </a:r>
            <a:r>
              <a:rPr spc="-315" dirty="0"/>
              <a:t> </a:t>
            </a:r>
            <a:r>
              <a:rPr spc="-35" dirty="0"/>
              <a:t>uso</a:t>
            </a:r>
          </a:p>
        </p:txBody>
      </p:sp>
      <p:sp>
        <p:nvSpPr>
          <p:cNvPr id="3" name="object 3"/>
          <p:cNvSpPr/>
          <p:nvPr/>
        </p:nvSpPr>
        <p:spPr>
          <a:xfrm>
            <a:off x="228600" y="228600"/>
            <a:ext cx="590856" cy="787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4038600" y="6477000"/>
            <a:ext cx="44958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lang="pt-BR" sz="2000" spc="-10" dirty="0"/>
              <a:t>Aline Raquel, Dierly Geniele e </a:t>
            </a:r>
            <a:r>
              <a:rPr lang="pt-BR" sz="2000" spc="-10" dirty="0" err="1"/>
              <a:t>Jamili</a:t>
            </a:r>
            <a:r>
              <a:rPr lang="pt-BR" sz="2000" spc="-10" dirty="0"/>
              <a:t> Eva</a:t>
            </a:r>
            <a:endParaRPr sz="2000" spc="-1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7"/>
          </p:nvPr>
        </p:nvSpPr>
        <p:spPr>
          <a:xfrm flipH="1">
            <a:off x="11658600" y="6477000"/>
            <a:ext cx="381000" cy="256480"/>
          </a:xfrm>
        </p:spPr>
        <p:txBody>
          <a:bodyPr/>
          <a:lstStyle/>
          <a:p>
            <a:pPr marL="25400">
              <a:lnSpc>
                <a:spcPts val="1950"/>
              </a:lnSpc>
            </a:pPr>
            <a:fld id="{81D60167-4931-47E6-BA6A-407CBD079E47}" type="slidenum">
              <a:rPr lang="pt-BR" sz="2000" smtClean="0"/>
              <a:pPr marL="25400">
                <a:lnSpc>
                  <a:spcPts val="1950"/>
                </a:lnSpc>
              </a:pPr>
              <a:t>7</a:t>
            </a:fld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2" t="22438" r="1786" b="14734"/>
          <a:stretch/>
        </p:blipFill>
        <p:spPr>
          <a:xfrm>
            <a:off x="1195127" y="1828800"/>
            <a:ext cx="9677400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1525" y="152400"/>
            <a:ext cx="9839350" cy="757555"/>
          </a:xfrm>
        </p:spPr>
        <p:txBody>
          <a:bodyPr/>
          <a:lstStyle/>
          <a:p>
            <a:pPr algn="ctr"/>
            <a:r>
              <a:rPr lang="pt-BR" dirty="0"/>
              <a:t>   Modelo Conceitual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5"/>
          </p:nvPr>
        </p:nvSpPr>
        <p:spPr>
          <a:xfrm>
            <a:off x="4114800" y="6525717"/>
            <a:ext cx="3809999" cy="254100"/>
          </a:xfrm>
        </p:spPr>
        <p:txBody>
          <a:bodyPr/>
          <a:lstStyle/>
          <a:p>
            <a:pPr marL="12700">
              <a:lnSpc>
                <a:spcPts val="1810"/>
              </a:lnSpc>
            </a:pPr>
            <a:r>
              <a:rPr lang="it-IT" spc="-5" dirty="0"/>
              <a:t>Aline Raquel, Dierly Geniele e Jamili Eva</a:t>
            </a:r>
            <a:endParaRPr lang="it-IT" spc="-1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950"/>
              </a:lnSpc>
            </a:pPr>
            <a:fld id="{81D60167-4931-47E6-BA6A-407CBD079E47}" type="slidenum">
              <a:rPr lang="pt-BR" smtClean="0"/>
              <a:pPr marL="25400">
                <a:lnSpc>
                  <a:spcPts val="1950"/>
                </a:lnSpc>
              </a:pPr>
              <a:t>8</a:t>
            </a:fld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13"/>
          <a:stretch/>
        </p:blipFill>
        <p:spPr>
          <a:xfrm>
            <a:off x="-152400" y="759460"/>
            <a:ext cx="11451975" cy="553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1053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0"/>
            <a:ext cx="9839350" cy="757555"/>
          </a:xfrm>
        </p:spPr>
        <p:txBody>
          <a:bodyPr/>
          <a:lstStyle/>
          <a:p>
            <a:pPr algn="ctr"/>
            <a:r>
              <a:rPr lang="pt-BR" dirty="0"/>
              <a:t>Modelo Lógico 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5"/>
          </p:nvPr>
        </p:nvSpPr>
        <p:spPr>
          <a:xfrm>
            <a:off x="4038601" y="6525717"/>
            <a:ext cx="4419600" cy="103683"/>
          </a:xfrm>
        </p:spPr>
        <p:txBody>
          <a:bodyPr/>
          <a:lstStyle/>
          <a:p>
            <a:pPr marL="12700">
              <a:lnSpc>
                <a:spcPts val="1810"/>
              </a:lnSpc>
            </a:pPr>
            <a:r>
              <a:rPr lang="it-IT" spc="-5" dirty="0"/>
              <a:t>Aline Raquel, Dierly Geniele e Jamili Eva</a:t>
            </a:r>
            <a:endParaRPr lang="it-IT" spc="-1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7"/>
          </p:nvPr>
        </p:nvSpPr>
        <p:spPr>
          <a:xfrm>
            <a:off x="11658600" y="6508038"/>
            <a:ext cx="381126" cy="349962"/>
          </a:xfrm>
        </p:spPr>
        <p:txBody>
          <a:bodyPr/>
          <a:lstStyle/>
          <a:p>
            <a:pPr marL="25400">
              <a:lnSpc>
                <a:spcPts val="1950"/>
              </a:lnSpc>
            </a:pPr>
            <a:fld id="{81D60167-4931-47E6-BA6A-407CBD079E47}" type="slidenum">
              <a:rPr lang="pt-BR" smtClean="0"/>
              <a:pPr marL="25400">
                <a:lnSpc>
                  <a:spcPts val="1950"/>
                </a:lnSpc>
              </a:pPr>
              <a:t>9</a:t>
            </a:fld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3886" y="690223"/>
            <a:ext cx="9590314" cy="561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8699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903</TotalTime>
  <Words>385</Words>
  <Application>Microsoft Office PowerPoint</Application>
  <PresentationFormat>Personalizar</PresentationFormat>
  <Paragraphs>202</Paragraphs>
  <Slides>14</Slides>
  <Notes>4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Sumário</vt:lpstr>
      <vt:lpstr>Introdução</vt:lpstr>
      <vt:lpstr>Problemática</vt:lpstr>
      <vt:lpstr>Objetivos</vt:lpstr>
      <vt:lpstr>Solução Tecnológica</vt:lpstr>
      <vt:lpstr>Diagrama de casos de uso</vt:lpstr>
      <vt:lpstr>   Modelo Conceitual</vt:lpstr>
      <vt:lpstr>Modelo Lógico </vt:lpstr>
      <vt:lpstr>Demonstração do Projeto</vt:lpstr>
      <vt:lpstr>Dificuldades Encontradas</vt:lpstr>
      <vt:lpstr>Cronograma de Atividades</vt:lpstr>
      <vt:lpstr>Referências </vt:lpstr>
      <vt:lpstr>Dúvidas?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pcgame</dc:creator>
  <cp:lastModifiedBy>Cláudio Mota</cp:lastModifiedBy>
  <cp:revision>95</cp:revision>
  <dcterms:created xsi:type="dcterms:W3CDTF">2019-04-04T15:19:54Z</dcterms:created>
  <dcterms:modified xsi:type="dcterms:W3CDTF">2019-08-28T17:33:31Z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2018-04-02T00:00:00Z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2019-04-04T00:00:00Z</vt:filetime>
  </property>
</Properties>
</file>