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73" r:id="rId9"/>
    <p:sldId id="274" r:id="rId10"/>
    <p:sldId id="275" r:id="rId11"/>
    <p:sldId id="276" r:id="rId12"/>
    <p:sldId id="266" r:id="rId13"/>
    <p:sldId id="268" r:id="rId14"/>
    <p:sldId id="267" r:id="rId15"/>
  </p:sldIdLst>
  <p:sldSz cx="9144000" cy="5143500" type="screen16x9"/>
  <p:notesSz cx="12192000" cy="6858000"/>
  <p:defaultTextStyle>
    <a:defPPr>
      <a:defRPr lang="pt-B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96" y="-90"/>
      </p:cViewPr>
      <p:guideLst>
        <p:guide orient="horz" pos="216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2A31-B439-430A-9F2C-268CCEF616E9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4F596-CEF1-4D09-8066-D823B1AA00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48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4F596-CEF1-4D09-8066-D823B1AA003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26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243" y="681286"/>
            <a:ext cx="7379513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243" y="681286"/>
            <a:ext cx="7379513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243" y="681286"/>
            <a:ext cx="7379513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800599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750308"/>
            <a:ext cx="9144000" cy="50483"/>
          </a:xfrm>
          <a:custGeom>
            <a:avLst/>
            <a:gdLst/>
            <a:ahLst/>
            <a:cxnLst/>
            <a:rect l="l" t="t" r="r" b="b"/>
            <a:pathLst>
              <a:path w="12192000" h="67310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5256" y="3257550"/>
            <a:ext cx="740664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5" y="4800599"/>
            <a:ext cx="9142095" cy="3429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0" y="457199"/>
                </a:moveTo>
                <a:lnTo>
                  <a:pt x="12188952" y="457199"/>
                </a:lnTo>
                <a:lnTo>
                  <a:pt x="12188952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750309"/>
            <a:ext cx="9142095" cy="48101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0" y="64007"/>
                </a:moveTo>
                <a:lnTo>
                  <a:pt x="12188952" y="64007"/>
                </a:lnTo>
                <a:lnTo>
                  <a:pt x="12188952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94968" y="1303020"/>
            <a:ext cx="747522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243" y="681286"/>
            <a:ext cx="737951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4574" y="1384173"/>
            <a:ext cx="75948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50254" y="4894288"/>
            <a:ext cx="2127409" cy="359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9525">
              <a:lnSpc>
                <a:spcPts val="1358"/>
              </a:lnSpc>
            </a:pPr>
            <a:r>
              <a:rPr lang="pt-BR" spc="-4" smtClean="0"/>
              <a:t>Adjadina </a:t>
            </a:r>
            <a:r>
              <a:rPr lang="pt-BR" spc="-8" smtClean="0"/>
              <a:t>Rosália, </a:t>
            </a:r>
            <a:r>
              <a:rPr lang="pt-BR" smtClean="0"/>
              <a:t>Adla</a:t>
            </a:r>
            <a:r>
              <a:rPr lang="pt-BR" spc="-60" smtClean="0"/>
              <a:t> </a:t>
            </a:r>
            <a:r>
              <a:rPr lang="pt-BR" spc="-8" smtClean="0"/>
              <a:t>Rejane</a:t>
            </a:r>
            <a:endParaRPr lang="pt-BR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76442" y="4881029"/>
            <a:ext cx="153353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463"/>
              </a:lnSpc>
            </a:pPr>
            <a:fld id="{81D60167-4931-47E6-BA6A-407CBD079E47}" type="slidenum">
              <a:rPr lang="pt-BR" smtClean="0"/>
              <a:pPr marL="19050">
                <a:lnSpc>
                  <a:spcPts val="1463"/>
                </a:lnSpc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243" y="2647950"/>
            <a:ext cx="6954203" cy="47625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lang="pt-BR" sz="3000" b="1" spc="-45" dirty="0" smtClean="0">
                <a:solidFill>
                  <a:srgbClr val="252525"/>
                </a:solidFill>
                <a:latin typeface="Calibri Light"/>
                <a:cs typeface="Calibri Light"/>
              </a:rPr>
              <a:t>IPS (IF PLAY SERVICE)</a:t>
            </a:r>
            <a:endParaRPr sz="30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193" y="3333750"/>
            <a:ext cx="4830700" cy="133510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1602581">
              <a:lnSpc>
                <a:spcPct val="122700"/>
              </a:lnSpc>
              <a:spcBef>
                <a:spcPts val="75"/>
              </a:spcBef>
            </a:pPr>
            <a:r>
              <a:rPr lang="pt-BR" sz="1700" spc="124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Lucas Ramon Martins Dias</a:t>
            </a:r>
          </a:p>
          <a:p>
            <a:pPr marL="9525" marR="1602581">
              <a:lnSpc>
                <a:spcPct val="122700"/>
              </a:lnSpc>
              <a:spcBef>
                <a:spcPts val="75"/>
              </a:spcBef>
            </a:pPr>
            <a:r>
              <a:rPr lang="pt-BR" sz="1700" spc="124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Reinaldo </a:t>
            </a:r>
            <a:r>
              <a:rPr lang="pt-BR" sz="1700" spc="124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Belarmino</a:t>
            </a:r>
            <a:r>
              <a:rPr lang="pt-BR" sz="1700" spc="124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 de M. Neto</a:t>
            </a:r>
          </a:p>
          <a:p>
            <a:pPr marL="9525" marR="1602581">
              <a:lnSpc>
                <a:spcPct val="122700"/>
              </a:lnSpc>
              <a:spcBef>
                <a:spcPts val="75"/>
              </a:spcBef>
            </a:pPr>
            <a:r>
              <a:rPr lang="pt-BR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Romualdo Silva de Lima</a:t>
            </a:r>
          </a:p>
          <a:p>
            <a:pPr marL="9525" marR="1602581">
              <a:lnSpc>
                <a:spcPct val="122700"/>
              </a:lnSpc>
              <a:spcBef>
                <a:spcPts val="75"/>
              </a:spcBef>
            </a:pPr>
            <a:r>
              <a:rPr lang="pt-BR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Yuri Menezes de Andrade</a:t>
            </a:r>
            <a:endParaRPr sz="1700" dirty="0" smtClean="0">
              <a:solidFill>
                <a:schemeClr val="tx1">
                  <a:lumMod val="95000"/>
                  <a:lumOff val="5000"/>
                </a:schemeClr>
              </a:solidFill>
              <a:latin typeface="Calibri Light"/>
              <a:cs typeface="Calibri Ligh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410200" y="3847415"/>
            <a:ext cx="35461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">
              <a:spcBef>
                <a:spcPts val="1001"/>
              </a:spcBef>
            </a:pPr>
            <a:r>
              <a:rPr lang="pt-BR" sz="1600" spc="120" dirty="0" smtClean="0">
                <a:solidFill>
                  <a:srgbClr val="344068"/>
                </a:solidFill>
                <a:latin typeface="Calibri Light"/>
                <a:cs typeface="Calibri Light"/>
              </a:rPr>
              <a:t>DANIEL </a:t>
            </a:r>
            <a:r>
              <a:rPr lang="pt-BR" sz="1600" spc="116" dirty="0" smtClean="0">
                <a:solidFill>
                  <a:srgbClr val="344068"/>
                </a:solidFill>
                <a:latin typeface="Calibri Light"/>
                <a:cs typeface="Calibri Light"/>
              </a:rPr>
              <a:t>BRUNO </a:t>
            </a:r>
            <a:r>
              <a:rPr lang="pt-BR" sz="1600" spc="90" dirty="0" smtClean="0">
                <a:solidFill>
                  <a:srgbClr val="344068"/>
                </a:solidFill>
                <a:latin typeface="Calibri Light"/>
                <a:cs typeface="Calibri Light"/>
              </a:rPr>
              <a:t>ALVES </a:t>
            </a:r>
            <a:r>
              <a:rPr lang="pt-BR" sz="1600" spc="98" dirty="0" smtClean="0">
                <a:solidFill>
                  <a:srgbClr val="344068"/>
                </a:solidFill>
                <a:latin typeface="Calibri Light"/>
                <a:cs typeface="Calibri Light"/>
              </a:rPr>
              <a:t>DOS</a:t>
            </a:r>
            <a:r>
              <a:rPr lang="pt-BR" sz="1600" spc="360" dirty="0" smtClean="0">
                <a:solidFill>
                  <a:srgbClr val="344068"/>
                </a:solidFill>
                <a:latin typeface="Calibri Light"/>
                <a:cs typeface="Calibri Light"/>
              </a:rPr>
              <a:t> </a:t>
            </a:r>
            <a:r>
              <a:rPr lang="pt-BR" sz="1600" spc="113" dirty="0" smtClean="0">
                <a:solidFill>
                  <a:srgbClr val="344068"/>
                </a:solidFill>
                <a:latin typeface="Calibri Light"/>
                <a:cs typeface="Calibri Light"/>
              </a:rPr>
              <a:t>SANTOS</a:t>
            </a:r>
          </a:p>
        </p:txBody>
      </p:sp>
      <p:sp>
        <p:nvSpPr>
          <p:cNvPr id="5" name="AutoShape 10" descr="Resultado de imagem para ICONE ESTRE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Vídeo Demonstrativo</a:t>
            </a:r>
            <a:endParaRPr lang="pt-BR" dirty="0"/>
          </a:p>
        </p:txBody>
      </p:sp>
      <p:sp>
        <p:nvSpPr>
          <p:cNvPr id="3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10</a:t>
            </a:fld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Dificuldades Enfrentadas</a:t>
            </a:r>
            <a:endParaRPr lang="pt-BR" dirty="0"/>
          </a:p>
        </p:txBody>
      </p:sp>
      <p:sp>
        <p:nvSpPr>
          <p:cNvPr id="3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sp>
        <p:nvSpPr>
          <p:cNvPr id="4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11</a:t>
            </a:fld>
            <a:endParaRPr sz="1800" dirty="0">
              <a:latin typeface="Calibri"/>
              <a:cs typeface="Calibri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14400" y="142875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Primeiro contato com RMI;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Desenvolver algumas funcionalidades na Interface do Projeto;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Alguns problemas com Acesso ao Banco de Dados.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3" y="666750"/>
            <a:ext cx="4739640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9" dirty="0"/>
              <a:t>Cronograma </a:t>
            </a:r>
            <a:r>
              <a:rPr spc="-19" dirty="0"/>
              <a:t>de</a:t>
            </a:r>
            <a:r>
              <a:rPr spc="-158" dirty="0"/>
              <a:t> </a:t>
            </a:r>
            <a:r>
              <a:rPr spc="-45" dirty="0"/>
              <a:t>Atividades</a:t>
            </a:r>
          </a:p>
        </p:txBody>
      </p:sp>
      <p:sp>
        <p:nvSpPr>
          <p:cNvPr id="6" name="object 6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12</a:t>
            </a:fld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563595"/>
              </p:ext>
            </p:extLst>
          </p:nvPr>
        </p:nvGraphicFramePr>
        <p:xfrm>
          <a:off x="213360" y="1362281"/>
          <a:ext cx="8781098" cy="3286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3904298"/>
              </a:tblGrid>
              <a:tr h="37802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ATIVIDADE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02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Preparação da Ideia do Projeto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Março a 22 de Abril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02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1ª Apresentação: Ideia do Projeto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Abril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02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Desenvolver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Banco de Dados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 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Abril</a:t>
                      </a:r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a 27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Maio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02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Estudar Comunicação RMI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 de Maio a 10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Junho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88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Realizar Comunicação RMI com Placar Poliesportivo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 de Junho a 05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Agosto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429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Comunicação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 IPS com o Banco de Dados</a:t>
                      </a:r>
                      <a:endParaRPr lang="pt-B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 de Junho a 05</a:t>
                      </a:r>
                      <a:r>
                        <a:rPr lang="pt-B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Agosto</a:t>
                      </a:r>
                      <a:endParaRPr lang="pt-BR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18097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21907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26245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30055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pic>
        <p:nvPicPr>
          <p:cNvPr id="13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35623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sultado de imagem para icone 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400" y="40957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90728"/>
              </p:ext>
            </p:extLst>
          </p:nvPr>
        </p:nvGraphicFramePr>
        <p:xfrm>
          <a:off x="457200" y="1428750"/>
          <a:ext cx="8305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3886200"/>
              </a:tblGrid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ATIVIDADE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Gerenciar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Eventos do Placar Poliesportivo</a:t>
                      </a:r>
                      <a:endParaRPr lang="pt-B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 de Junho a 30 de Setembro</a:t>
                      </a: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Gerenciar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Eventos do IPS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 de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Junho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 Setembro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Desenvolvimento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das Demais Funcionalidades do IPS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 de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Junho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 Setembro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2ª Apresentação: Andamento do Projeto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 de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Agosto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Realizar Comunicação com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 IF PLAY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Outubro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a 04 de Novembro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Entregar Projeto e Testes Finais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Novembro</a:t>
                      </a: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a 14 de Novembro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2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Apresentação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Final do Projeto 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na </a:t>
                      </a:r>
                      <a:r>
                        <a:rPr lang="pt-BR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Expotec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/SC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Novembro a  22 de Novembro</a:t>
                      </a:r>
                      <a:endParaRPr lang="pt-B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882243" y="681286"/>
            <a:ext cx="4739640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9" dirty="0"/>
              <a:t>Cronograma </a:t>
            </a:r>
            <a:r>
              <a:rPr spc="-19" dirty="0"/>
              <a:t>de</a:t>
            </a:r>
            <a:r>
              <a:rPr spc="-158" dirty="0"/>
              <a:t> </a:t>
            </a:r>
            <a:r>
              <a:rPr spc="-45" dirty="0"/>
              <a:t>Atividades</a:t>
            </a:r>
          </a:p>
        </p:txBody>
      </p:sp>
      <p:sp>
        <p:nvSpPr>
          <p:cNvPr id="7" name="object 9"/>
          <p:cNvSpPr txBox="1"/>
          <p:nvPr/>
        </p:nvSpPr>
        <p:spPr>
          <a:xfrm>
            <a:off x="8684518" y="4894288"/>
            <a:ext cx="316608" cy="195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 algn="ctr">
              <a:lnSpc>
                <a:spcPts val="1358"/>
              </a:lnSpc>
            </a:pPr>
            <a:r>
              <a:rPr lang="pt-BR" sz="1800" b="1" dirty="0" smtClean="0">
                <a:solidFill>
                  <a:schemeClr val="bg1"/>
                </a:solidFill>
                <a:latin typeface="Calibri"/>
                <a:cs typeface="Calibri"/>
              </a:rPr>
              <a:t>13</a:t>
            </a:r>
            <a:endParaRPr sz="18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pic>
        <p:nvPicPr>
          <p:cNvPr id="3076" name="Picture 4" descr="Imagem relacionada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004" y="3181350"/>
            <a:ext cx="290513" cy="2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Imagem relacionada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47" y="2190750"/>
            <a:ext cx="290513" cy="2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m relacionada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004" y="2724150"/>
            <a:ext cx="290513" cy="2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49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4" y="681286"/>
            <a:ext cx="1646396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38" dirty="0"/>
              <a:t>Dúv</a:t>
            </a:r>
            <a:r>
              <a:rPr spc="-41" dirty="0"/>
              <a:t>i</a:t>
            </a:r>
            <a:r>
              <a:rPr spc="-38" dirty="0"/>
              <a:t>d</a:t>
            </a:r>
            <a:r>
              <a:rPr spc="-41" dirty="0"/>
              <a:t>a</a:t>
            </a:r>
            <a:r>
              <a:rPr spc="-38" dirty="0"/>
              <a:t>s</a:t>
            </a:r>
            <a:r>
              <a:rPr dirty="0"/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3399262" y="1781937"/>
            <a:ext cx="2403749" cy="2460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smtClean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14</a:t>
            </a:fld>
            <a:endParaRPr dirty="0">
              <a:latin typeface="Calibri"/>
              <a:cs typeface="Calibri"/>
            </a:endParaRPr>
          </a:p>
        </p:txBody>
      </p:sp>
      <p:sp>
        <p:nvSpPr>
          <p:cNvPr id="8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3" y="681286"/>
            <a:ext cx="2241957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pc="-38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pc="-41" dirty="0">
                <a:latin typeface="Times New Roman" pitchFamily="18" charset="0"/>
                <a:cs typeface="Times New Roman" pitchFamily="18" charset="0"/>
              </a:rPr>
              <a:t>má</a:t>
            </a:r>
            <a:r>
              <a:rPr spc="-38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pc="-4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3435" y="1200151"/>
            <a:ext cx="2691765" cy="3548087"/>
          </a:xfrm>
          <a:prstGeom prst="rect">
            <a:avLst/>
          </a:prstGeom>
        </p:spPr>
        <p:txBody>
          <a:bodyPr vert="horz" wrap="square" lIns="0" tIns="122873" rIns="0" bIns="0" rtlCol="0">
            <a:spAutoFit/>
          </a:bodyPr>
          <a:lstStyle/>
          <a:p>
            <a:pPr marL="294799" indent="-285750">
              <a:spcBef>
                <a:spcPts val="968"/>
              </a:spcBef>
              <a:buSzPct val="109090"/>
              <a:buFont typeface="Arial" pitchFamily="34" charset="0"/>
              <a:buChar char="•"/>
              <a:tabLst>
                <a:tab pos="141446" algn="l"/>
              </a:tabLst>
            </a:pPr>
            <a:r>
              <a:rPr sz="1600" spc="-1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93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sz="1600" spc="-1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Problemática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55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32398" algn="l"/>
              </a:tabLst>
            </a:pPr>
            <a:r>
              <a:rPr sz="1600" spc="-8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Objetivos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sz="1600" spc="-8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Solução</a:t>
            </a:r>
            <a:r>
              <a:rPr sz="1600" spc="-4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9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Tecnológica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sz="1600" spc="-8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Diagrama</a:t>
            </a:r>
            <a:r>
              <a:rPr sz="1600" spc="-8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1600" spc="-8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8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asos</a:t>
            </a:r>
            <a:r>
              <a:rPr sz="1600" spc="-8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sz="1600" spc="-38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600" spc="-4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endParaRPr lang="pt-BR" sz="1600" spc="-4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lang="pt-BR"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Modelo Conceitual</a:t>
            </a: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lang="pt-BR"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Modelo Lógico</a:t>
            </a: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lang="pt-BR"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Vídeo </a:t>
            </a:r>
            <a:r>
              <a:rPr lang="pt-BR"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Demonstrativo</a:t>
            </a:r>
          </a:p>
          <a:p>
            <a:pPr marL="294798" indent="-285750">
              <a:spcBef>
                <a:spcPts val="848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lang="pt-BR" sz="1600" spc="-4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Dificuldades Enfrentadas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spcBef>
                <a:spcPts val="855"/>
              </a:spcBef>
              <a:buFont typeface="Arial" pitchFamily="34" charset="0"/>
              <a:buChar char="•"/>
              <a:tabLst>
                <a:tab pos="132398" algn="l"/>
              </a:tabLst>
            </a:pPr>
            <a:r>
              <a:rPr sz="1600" spc="-11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Cronograma</a:t>
            </a:r>
            <a:r>
              <a:rPr lang="pt-BR" sz="1600" spc="-1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de Atividades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876442" y="4881029"/>
            <a:ext cx="15335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463"/>
              </a:lnSpc>
            </a:pPr>
            <a:fld id="{81D60167-4931-47E6-BA6A-407CBD079E47}" type="slidenum">
              <a:rPr sz="1800" smtClean="0"/>
              <a:pPr marL="19050">
                <a:lnSpc>
                  <a:spcPts val="1463"/>
                </a:lnSpc>
              </a:pPr>
              <a:t>2</a:t>
            </a:fld>
            <a:endParaRPr sz="1800" dirty="0"/>
          </a:p>
        </p:txBody>
      </p:sp>
      <p:sp>
        <p:nvSpPr>
          <p:cNvPr id="7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3" y="681286"/>
            <a:ext cx="1984058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34" dirty="0"/>
              <a:t>I</a:t>
            </a:r>
            <a:r>
              <a:rPr spc="-71" dirty="0"/>
              <a:t>n</a:t>
            </a:r>
            <a:r>
              <a:rPr spc="-45" dirty="0"/>
              <a:t>t</a:t>
            </a:r>
            <a:r>
              <a:rPr spc="-109" dirty="0"/>
              <a:t>r</a:t>
            </a:r>
            <a:r>
              <a:rPr spc="-38" dirty="0"/>
              <a:t>oduç</a:t>
            </a:r>
            <a:r>
              <a:rPr spc="-41" dirty="0"/>
              <a:t>ã</a:t>
            </a:r>
            <a:r>
              <a:rPr dirty="0"/>
              <a:t>o</a:t>
            </a:r>
          </a:p>
        </p:txBody>
      </p:sp>
      <p:sp>
        <p:nvSpPr>
          <p:cNvPr id="4" name="object 4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876442" y="4881029"/>
            <a:ext cx="15335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463"/>
              </a:lnSpc>
            </a:pPr>
            <a:fld id="{81D60167-4931-47E6-BA6A-407CBD079E47}" type="slidenum">
              <a:rPr sz="1800" dirty="0"/>
              <a:pPr marL="19050">
                <a:lnSpc>
                  <a:spcPts val="1463"/>
                </a:lnSpc>
              </a:pPr>
              <a:t>3</a:t>
            </a:fld>
            <a:endParaRPr sz="1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229596" y="1581149"/>
            <a:ext cx="7000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Existência de campeonatos das mais diversas modalidades entre alunos e servidores;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Criação de softwares para facilitar a comunicação em tempo real de alunos com os eventos;</a:t>
            </a:r>
          </a:p>
        </p:txBody>
      </p:sp>
      <p:pic>
        <p:nvPicPr>
          <p:cNvPr id="7170" name="Picture 2" descr="Resultado de imagem para explican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571750"/>
            <a:ext cx="1712491" cy="208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4" y="681286"/>
            <a:ext cx="2376011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53" dirty="0"/>
              <a:t>Problemática</a:t>
            </a:r>
          </a:p>
        </p:txBody>
      </p:sp>
      <p:sp>
        <p:nvSpPr>
          <p:cNvPr id="4" name="object 4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876442" y="4881029"/>
            <a:ext cx="15335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463"/>
              </a:lnSpc>
            </a:pPr>
            <a:fld id="{81D60167-4931-47E6-BA6A-407CBD079E47}" type="slidenum">
              <a:rPr sz="1800" dirty="0"/>
              <a:pPr marL="19050">
                <a:lnSpc>
                  <a:spcPts val="1463"/>
                </a:lnSpc>
              </a:pPr>
              <a:t>4</a:t>
            </a:fld>
            <a:endParaRPr sz="1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4400" y="1581151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Como realizar a comunicação entre o Placar Poliesportivo e o IF PLAY de forma que os dados sejam atualizados em tempo real?</a:t>
            </a:r>
          </a:p>
        </p:txBody>
      </p:sp>
      <p:pic>
        <p:nvPicPr>
          <p:cNvPr id="6146" name="Picture 2" descr="Resultado de imagem para boneco com duvida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33168"/>
            <a:ext cx="2404129" cy="240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3" y="681286"/>
            <a:ext cx="1712119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1" dirty="0"/>
              <a:t>Objetivos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263928"/>
            <a:ext cx="7853345" cy="1947328"/>
          </a:xfrm>
          <a:prstGeom prst="rect">
            <a:avLst/>
          </a:prstGeom>
        </p:spPr>
        <p:txBody>
          <a:bodyPr vert="horz" wrap="square" lIns="0" tIns="120015" rIns="0" bIns="0" rtlCol="0">
            <a:spAutoFit/>
          </a:bodyPr>
          <a:lstStyle/>
          <a:p>
            <a:pPr marL="294798" indent="-285750">
              <a:spcBef>
                <a:spcPts val="945"/>
              </a:spcBef>
              <a:buFont typeface="Arial" pitchFamily="34" charset="0"/>
              <a:buChar char="•"/>
              <a:tabLst>
                <a:tab pos="120968" algn="l"/>
              </a:tabLst>
            </a:pPr>
            <a:r>
              <a:rPr sz="1600" b="1" spc="-4" dirty="0" err="1">
                <a:latin typeface="Times New Roman" pitchFamily="18" charset="0"/>
                <a:cs typeface="Times New Roman" pitchFamily="18" charset="0"/>
              </a:rPr>
              <a:t>Objetivo</a:t>
            </a:r>
            <a:r>
              <a:rPr sz="1600" b="1" spc="-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600" b="1" spc="-15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b="1" spc="-15" dirty="0" err="1" smtClean="0">
                <a:latin typeface="Times New Roman" pitchFamily="18" charset="0"/>
                <a:cs typeface="Times New Roman" pitchFamily="18" charset="0"/>
              </a:rPr>
              <a:t>eral</a:t>
            </a:r>
            <a:r>
              <a:rPr sz="1600" b="1" spc="-15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Desenvolver o IPS para permitir a comunicação entre o Placar Poliesportivo e o IF PLAY de forma que os dados sejam atualizados em tempo real.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294798" indent="-285750">
              <a:lnSpc>
                <a:spcPts val="1710"/>
              </a:lnSpc>
              <a:spcBef>
                <a:spcPts val="870"/>
              </a:spcBef>
              <a:buFont typeface="Arial" pitchFamily="34" charset="0"/>
              <a:buChar char="•"/>
              <a:tabLst>
                <a:tab pos="120968" algn="l"/>
              </a:tabLst>
            </a:pPr>
            <a:r>
              <a:rPr sz="1600" b="1" spc="-4" dirty="0" err="1" smtClean="0">
                <a:latin typeface="Times New Roman" pitchFamily="18" charset="0"/>
                <a:cs typeface="Times New Roman" pitchFamily="18" charset="0"/>
              </a:rPr>
              <a:t>Objetivo</a:t>
            </a:r>
            <a:r>
              <a:rPr lang="pt-BR" sz="1600" b="1" spc="-4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b="1" spc="-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600" b="1" spc="-4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b="1" spc="-4" dirty="0" err="1" smtClean="0">
                <a:latin typeface="Times New Roman" pitchFamily="18" charset="0"/>
                <a:cs typeface="Times New Roman" pitchFamily="18" charset="0"/>
              </a:rPr>
              <a:t>specifico</a:t>
            </a:r>
            <a:r>
              <a:rPr lang="pt-BR" sz="1600" b="1" spc="-4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b="1" spc="-4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BR" sz="1600" b="1" spc="-4" dirty="0" smtClean="0">
              <a:latin typeface="Times New Roman" pitchFamily="18" charset="0"/>
              <a:cs typeface="Times New Roman" pitchFamily="18" charset="0"/>
            </a:endParaRPr>
          </a:p>
          <a:p>
            <a:pPr marL="637698" lvl="1" indent="-285750">
              <a:lnSpc>
                <a:spcPts val="1710"/>
              </a:lnSpc>
              <a:spcBef>
                <a:spcPts val="870"/>
              </a:spcBef>
              <a:buFont typeface="Wingdings" pitchFamily="2" charset="2"/>
              <a:buChar char="Ø"/>
              <a:tabLst>
                <a:tab pos="120968" algn="l"/>
              </a:tabLst>
            </a:pPr>
            <a:r>
              <a:rPr lang="pt-BR" sz="1600" spc="-4" dirty="0" smtClean="0">
                <a:latin typeface="Times New Roman" pitchFamily="18" charset="0"/>
                <a:cs typeface="Times New Roman" pitchFamily="18" charset="0"/>
              </a:rPr>
              <a:t>Estabelecer comunicação entre o placar poliesportivo, o IPS e o IF PLAY;</a:t>
            </a:r>
          </a:p>
          <a:p>
            <a:pPr marL="637698" lvl="1" indent="-285750">
              <a:lnSpc>
                <a:spcPts val="1710"/>
              </a:lnSpc>
              <a:spcBef>
                <a:spcPts val="870"/>
              </a:spcBef>
              <a:buFont typeface="Wingdings" pitchFamily="2" charset="2"/>
              <a:buChar char="Ø"/>
              <a:tabLst>
                <a:tab pos="120968" algn="l"/>
              </a:tabLst>
            </a:pPr>
            <a:r>
              <a:rPr lang="pt-BR" sz="1600" spc="-4" dirty="0" smtClean="0">
                <a:latin typeface="Times New Roman" pitchFamily="18" charset="0"/>
                <a:cs typeface="Times New Roman" pitchFamily="18" charset="0"/>
              </a:rPr>
              <a:t>Gerenciar eventos do placar poliesportivo;</a:t>
            </a:r>
          </a:p>
          <a:p>
            <a:pPr marL="637698" lvl="1" indent="-285750">
              <a:lnSpc>
                <a:spcPts val="1710"/>
              </a:lnSpc>
              <a:spcBef>
                <a:spcPts val="870"/>
              </a:spcBef>
              <a:buFont typeface="Wingdings" pitchFamily="2" charset="2"/>
              <a:buChar char="Ø"/>
              <a:tabLst>
                <a:tab pos="120968" algn="l"/>
              </a:tabLst>
            </a:pPr>
            <a:r>
              <a:rPr lang="pt-BR" sz="1600" spc="-4" dirty="0" smtClean="0">
                <a:latin typeface="Times New Roman" pitchFamily="18" charset="0"/>
                <a:cs typeface="Times New Roman" pitchFamily="18" charset="0"/>
              </a:rPr>
              <a:t>Gerenciar súmula por modalidade no IPS.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876442" y="4881029"/>
            <a:ext cx="15335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463"/>
              </a:lnSpc>
            </a:pPr>
            <a:fld id="{81D60167-4931-47E6-BA6A-407CBD079E47}" type="slidenum">
              <a:rPr sz="1800" dirty="0"/>
              <a:pPr marL="19050">
                <a:lnSpc>
                  <a:spcPts val="1463"/>
                </a:lnSpc>
              </a:pPr>
              <a:t>5</a:t>
            </a:fld>
            <a:endParaRPr sz="1800" dirty="0"/>
          </a:p>
        </p:txBody>
      </p:sp>
      <p:pic>
        <p:nvPicPr>
          <p:cNvPr id="8194" name="Picture 2" descr="Resultado de imagem para boneco com ideia 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99182" y="2647950"/>
            <a:ext cx="2057398" cy="205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3" y="681286"/>
            <a:ext cx="3607594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34" dirty="0"/>
              <a:t>Solução</a:t>
            </a:r>
            <a:r>
              <a:rPr spc="-139" dirty="0"/>
              <a:t> </a:t>
            </a:r>
            <a:r>
              <a:rPr spc="-68" dirty="0"/>
              <a:t>Tecnológica</a:t>
            </a:r>
          </a:p>
        </p:txBody>
      </p:sp>
      <p:sp>
        <p:nvSpPr>
          <p:cNvPr id="3" name="object 3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8870646" y="4857750"/>
            <a:ext cx="19715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463"/>
              </a:lnSpc>
            </a:pPr>
            <a:fld id="{81D60167-4931-47E6-BA6A-407CBD079E47}" type="slidenum">
              <a:rPr sz="1800" dirty="0"/>
              <a:pPr marL="19050">
                <a:lnSpc>
                  <a:spcPts val="1463"/>
                </a:lnSpc>
              </a:pPr>
              <a:t>6</a:t>
            </a:fld>
            <a:endParaRPr sz="1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3" r="1222" b="10439"/>
          <a:stretch/>
        </p:blipFill>
        <p:spPr>
          <a:xfrm>
            <a:off x="1356360" y="1428750"/>
            <a:ext cx="6731310" cy="3328671"/>
          </a:xfrm>
          <a:prstGeom prst="rect">
            <a:avLst/>
          </a:prstGeom>
        </p:spPr>
      </p:pic>
      <p:sp>
        <p:nvSpPr>
          <p:cNvPr id="8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44" y="681286"/>
            <a:ext cx="4654391" cy="5681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5" dirty="0"/>
              <a:t>Diagrama </a:t>
            </a:r>
            <a:r>
              <a:rPr spc="-19" dirty="0"/>
              <a:t>de </a:t>
            </a:r>
            <a:r>
              <a:rPr spc="-38" dirty="0"/>
              <a:t>casos </a:t>
            </a:r>
            <a:r>
              <a:rPr spc="-19" dirty="0"/>
              <a:t>de</a:t>
            </a:r>
            <a:r>
              <a:rPr spc="-236" dirty="0"/>
              <a:t> </a:t>
            </a:r>
            <a:r>
              <a:rPr spc="-26" dirty="0"/>
              <a:t>uso</a:t>
            </a:r>
          </a:p>
        </p:txBody>
      </p:sp>
      <p:sp>
        <p:nvSpPr>
          <p:cNvPr id="3" name="object 3"/>
          <p:cNvSpPr/>
          <p:nvPr/>
        </p:nvSpPr>
        <p:spPr>
          <a:xfrm>
            <a:off x="8462946" y="401224"/>
            <a:ext cx="443142" cy="59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7</a:t>
            </a:fld>
            <a:endParaRPr sz="1800" dirty="0">
              <a:latin typeface="Calibri"/>
              <a:cs typeface="Calibri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" t="15760" r="2559" b="12871"/>
          <a:stretch/>
        </p:blipFill>
        <p:spPr>
          <a:xfrm>
            <a:off x="1559560" y="1352549"/>
            <a:ext cx="6012000" cy="3372875"/>
          </a:xfrm>
          <a:prstGeom prst="rect">
            <a:avLst/>
          </a:prstGeom>
        </p:spPr>
      </p:pic>
      <p:pic>
        <p:nvPicPr>
          <p:cNvPr id="8" name="Picture 2" descr="Resultado de imagem para icone 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147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pic>
        <p:nvPicPr>
          <p:cNvPr id="12" name="Picture 2" descr="Resultado de imagem para icone 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7147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Conceitual</a:t>
            </a:r>
            <a:endParaRPr lang="pt-BR" dirty="0"/>
          </a:p>
        </p:txBody>
      </p:sp>
      <p:pic>
        <p:nvPicPr>
          <p:cNvPr id="5122" name="Picture 2" descr="modelo-conceitu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41586"/>
            <a:ext cx="4707032" cy="336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8</a:t>
            </a:fld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746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Lógico</a:t>
            </a:r>
            <a:endParaRPr lang="pt-BR" dirty="0"/>
          </a:p>
        </p:txBody>
      </p:sp>
      <p:pic>
        <p:nvPicPr>
          <p:cNvPr id="1026" name="Picture 2" descr="https://trello-attachments.s3.amazonaws.com/5c8fe6efd51fd7793d2ba10f/5cc74810a2ca350381fe4cf5/4c90ddc8698b658873fc6bee4dbd84b0/modelo-re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38401" y="1362594"/>
            <a:ext cx="4023091" cy="334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5"/>
          <p:cNvSpPr txBox="1">
            <a:spLocks noGrp="1"/>
          </p:cNvSpPr>
          <p:nvPr>
            <p:ph type="ftr" sz="quarter" idx="5"/>
          </p:nvPr>
        </p:nvSpPr>
        <p:spPr>
          <a:xfrm>
            <a:off x="2514600" y="4802766"/>
            <a:ext cx="5257800" cy="340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1602581" algn="ctr">
              <a:lnSpc>
                <a:spcPct val="122700"/>
              </a:lnSpc>
              <a:spcBef>
                <a:spcPts val="75"/>
              </a:spcBef>
            </a:pPr>
            <a:r>
              <a:rPr lang="pt-BR" sz="1800" spc="124" dirty="0" smtClean="0">
                <a:latin typeface="Calibri Light"/>
                <a:cs typeface="Calibri Light"/>
              </a:rPr>
              <a:t>Lucas, Reinaldo, </a:t>
            </a:r>
            <a:r>
              <a:rPr lang="pt-BR" sz="1800" dirty="0" smtClean="0">
                <a:latin typeface="Calibri Light"/>
                <a:cs typeface="Calibri Light"/>
              </a:rPr>
              <a:t>Romualdo e Yuri</a:t>
            </a:r>
            <a:endParaRPr lang="pt-BR" sz="1800" dirty="0">
              <a:latin typeface="Calibri Light"/>
              <a:cs typeface="Calibri Light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8684517" y="4894288"/>
            <a:ext cx="325181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358"/>
              </a:lnSpc>
            </a:pPr>
            <a:fld id="{81D60167-4931-47E6-BA6A-407CBD079E47}" type="slidenum"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pPr marL="19050">
                <a:lnSpc>
                  <a:spcPts val="1358"/>
                </a:lnSpc>
              </a:pPr>
              <a:t>9</a:t>
            </a:fld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40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10316</TotalTime>
  <Words>477</Words>
  <Application>Microsoft Office PowerPoint</Application>
  <PresentationFormat>Apresentação na tela (16:9)</PresentationFormat>
  <Paragraphs>97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Office Theme</vt:lpstr>
      <vt:lpstr>Apresentação do PowerPoint</vt:lpstr>
      <vt:lpstr>Sumário</vt:lpstr>
      <vt:lpstr>Introdução</vt:lpstr>
      <vt:lpstr>Problemática</vt:lpstr>
      <vt:lpstr>Objetivos</vt:lpstr>
      <vt:lpstr>Solução Tecnológica</vt:lpstr>
      <vt:lpstr>Diagrama de casos de uso</vt:lpstr>
      <vt:lpstr>Modelo Conceitual</vt:lpstr>
      <vt:lpstr>Modelo Lógico</vt:lpstr>
      <vt:lpstr>Vídeo Demonstrativo</vt:lpstr>
      <vt:lpstr>Dificuldades Enfrentadas</vt:lpstr>
      <vt:lpstr>Cronograma de Atividades</vt:lpstr>
      <vt:lpstr>Cronograma de Atividades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pcgame</dc:creator>
  <cp:lastModifiedBy>saude 01</cp:lastModifiedBy>
  <cp:revision>114</cp:revision>
  <dcterms:created xsi:type="dcterms:W3CDTF">2019-04-03T16:02:44Z</dcterms:created>
  <dcterms:modified xsi:type="dcterms:W3CDTF">2019-08-28T15:00:47Z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2019-04-03T00:00:00Z</vt:filetime>
  </property>
</Properties>
</file>