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Homenaje"/>
      <p:regular r:id="rId21"/>
    </p:embeddedFont>
    <p:embeddedFont>
      <p:font typeface="Lilita One"/>
      <p:regular r:id="rId22"/>
    </p:embeddedFont>
    <p:embeddedFont>
      <p:font typeface="Comfortaa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554C1C0-5ABE-4D1C-97B8-336DC3715EEB}">
  <a:tblStyle styleId="{1554C1C0-5ABE-4D1C-97B8-336DC3715E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LilitaOne-regular.fntdata"/><Relationship Id="rId10" Type="http://schemas.openxmlformats.org/officeDocument/2006/relationships/slide" Target="slides/slide4.xml"/><Relationship Id="rId21" Type="http://schemas.openxmlformats.org/officeDocument/2006/relationships/font" Target="fonts/Homenaje-regular.fntdata"/><Relationship Id="rId13" Type="http://schemas.openxmlformats.org/officeDocument/2006/relationships/slide" Target="slides/slide7.xml"/><Relationship Id="rId24" Type="http://schemas.openxmlformats.org/officeDocument/2006/relationships/font" Target="fonts/Comfortaa-bold.fntdata"/><Relationship Id="rId12" Type="http://schemas.openxmlformats.org/officeDocument/2006/relationships/slide" Target="slides/slide6.xml"/><Relationship Id="rId23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66c606f36_2_1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566c606f36_2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05a3c2a18_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605a3c2a1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05972a76f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605972a76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05972a76f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605972a76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67607d645_2_1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567607d645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67607d645_2_1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567607d645_2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67607d645_2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567607d645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67607d645_2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567607d645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67607d645_2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567607d645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7607d645_2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567607d645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67607d645_2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567607d645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8d7fd36d761f6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98d7fd36d761f6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05972a76f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605972a76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67607d645_2_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567607d645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rgbClr val="32374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31700"/>
            <a:ext cx="3026100" cy="17118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512700" y="12837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2982325" y="3431700"/>
            <a:ext cx="3173100" cy="1711800"/>
          </a:xfrm>
          <a:prstGeom prst="rect">
            <a:avLst/>
          </a:prstGeom>
          <a:solidFill>
            <a:srgbClr val="45C48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155462" y="3431700"/>
            <a:ext cx="3026100" cy="1711800"/>
          </a:xfrm>
          <a:prstGeom prst="rect">
            <a:avLst/>
          </a:prstGeom>
          <a:solidFill>
            <a:srgbClr val="FFD03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0535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">
    <p:bg>
      <p:bgPr>
        <a:solidFill>
          <a:srgbClr val="32374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ctrTitle"/>
          </p:nvPr>
        </p:nvSpPr>
        <p:spPr>
          <a:xfrm>
            <a:off x="1638300" y="1991825"/>
            <a:ext cx="58674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19050">
              <a:srgbClr val="00329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039"/>
              </a:buClr>
              <a:buSzPts val="4800"/>
              <a:buNone/>
              <a:defRPr sz="4800">
                <a:solidFill>
                  <a:srgbClr val="FFD03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latin typeface="Comfortaa"/>
                <a:ea typeface="Comfortaa"/>
                <a:cs typeface="Comfortaa"/>
                <a:sym typeface="Comfortaa"/>
              </a:defRPr>
            </a:lvl1pPr>
            <a:lvl2pPr lvl="1" algn="r">
              <a:buNone/>
              <a:defRPr sz="1300">
                <a:latin typeface="Comfortaa"/>
                <a:ea typeface="Comfortaa"/>
                <a:cs typeface="Comfortaa"/>
                <a:sym typeface="Comfortaa"/>
              </a:defRPr>
            </a:lvl2pPr>
            <a:lvl3pPr lvl="2" algn="r">
              <a:buNone/>
              <a:defRPr sz="1300">
                <a:latin typeface="Comfortaa"/>
                <a:ea typeface="Comfortaa"/>
                <a:cs typeface="Comfortaa"/>
                <a:sym typeface="Comfortaa"/>
              </a:defRPr>
            </a:lvl3pPr>
            <a:lvl4pPr lvl="3" algn="r">
              <a:buNone/>
              <a:defRPr sz="1300">
                <a:latin typeface="Comfortaa"/>
                <a:ea typeface="Comfortaa"/>
                <a:cs typeface="Comfortaa"/>
                <a:sym typeface="Comfortaa"/>
              </a:defRPr>
            </a:lvl4pPr>
            <a:lvl5pPr lvl="4" algn="r">
              <a:buNone/>
              <a:defRPr sz="1300">
                <a:latin typeface="Comfortaa"/>
                <a:ea typeface="Comfortaa"/>
                <a:cs typeface="Comfortaa"/>
                <a:sym typeface="Comfortaa"/>
              </a:defRPr>
            </a:lvl5pPr>
            <a:lvl6pPr lvl="5" algn="r">
              <a:buNone/>
              <a:defRPr sz="1300">
                <a:latin typeface="Comfortaa"/>
                <a:ea typeface="Comfortaa"/>
                <a:cs typeface="Comfortaa"/>
                <a:sym typeface="Comfortaa"/>
              </a:defRPr>
            </a:lvl6pPr>
            <a:lvl7pPr lvl="6" algn="r">
              <a:buNone/>
              <a:defRPr sz="1300">
                <a:latin typeface="Comfortaa"/>
                <a:ea typeface="Comfortaa"/>
                <a:cs typeface="Comfortaa"/>
                <a:sym typeface="Comfortaa"/>
              </a:defRPr>
            </a:lvl7pPr>
            <a:lvl8pPr lvl="7" algn="r">
              <a:buNone/>
              <a:defRPr sz="1300">
                <a:latin typeface="Comfortaa"/>
                <a:ea typeface="Comfortaa"/>
                <a:cs typeface="Comfortaa"/>
                <a:sym typeface="Comfortaa"/>
              </a:defRPr>
            </a:lvl8pPr>
            <a:lvl9pPr lvl="8" algn="r">
              <a:buNone/>
              <a:defRPr sz="13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32374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0535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rgbClr val="32374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/>
        </p:nvSpPr>
        <p:spPr>
          <a:xfrm>
            <a:off x="0" y="4825525"/>
            <a:ext cx="9144000" cy="35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Antonio Mateus e João Vítor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378050" y="404425"/>
            <a:ext cx="8430600" cy="442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129700" y="4571125"/>
            <a:ext cx="548700" cy="577800"/>
          </a:xfrm>
          <a:prstGeom prst="rect">
            <a:avLst/>
          </a:prstGeom>
          <a:solidFill>
            <a:srgbClr val="FFD0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568875" y="1196400"/>
            <a:ext cx="590700" cy="2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1178475" y="1196400"/>
            <a:ext cx="590700" cy="2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1788075" y="1196400"/>
            <a:ext cx="590700" cy="27300"/>
          </a:xfrm>
          <a:prstGeom prst="rect">
            <a:avLst/>
          </a:prstGeom>
          <a:solidFill>
            <a:srgbClr val="FFD0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32374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568875" y="1360025"/>
            <a:ext cx="7903800" cy="29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21520" r="17443" t="0"/>
          <a:stretch/>
        </p:blipFill>
        <p:spPr>
          <a:xfrm>
            <a:off x="8242200" y="482625"/>
            <a:ext cx="499800" cy="5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3">
            <a:alphaModFix amt="35000"/>
          </a:blip>
          <a:srcRect b="38210" l="5851" r="62101" t="29647"/>
          <a:stretch/>
        </p:blipFill>
        <p:spPr>
          <a:xfrm>
            <a:off x="7581000" y="482625"/>
            <a:ext cx="548700" cy="550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rgbClr val="32374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378050" y="404425"/>
            <a:ext cx="8430600" cy="442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568875" y="1196400"/>
            <a:ext cx="590700" cy="2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1178475" y="1196400"/>
            <a:ext cx="590700" cy="2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1788075" y="1196400"/>
            <a:ext cx="590700" cy="27300"/>
          </a:xfrm>
          <a:prstGeom prst="rect">
            <a:avLst/>
          </a:prstGeom>
          <a:solidFill>
            <a:srgbClr val="FFD0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6" name="Google Shape;36;p5"/>
          <p:cNvSpPr txBox="1"/>
          <p:nvPr/>
        </p:nvSpPr>
        <p:spPr>
          <a:xfrm>
            <a:off x="0" y="4825525"/>
            <a:ext cx="9144000" cy="35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Antonio Mateus e João Vítor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540300" y="13240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4832400" y="13240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200"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200"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200"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200"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200"/>
            </a:lvl9pPr>
          </a:lstStyle>
          <a:p/>
        </p:txBody>
      </p:sp>
      <p:sp>
        <p:nvSpPr>
          <p:cNvPr id="40" name="Google Shape;40;p5"/>
          <p:cNvSpPr/>
          <p:nvPr/>
        </p:nvSpPr>
        <p:spPr>
          <a:xfrm>
            <a:off x="8129700" y="4571125"/>
            <a:ext cx="548700" cy="577800"/>
          </a:xfrm>
          <a:prstGeom prst="rect">
            <a:avLst/>
          </a:prstGeom>
          <a:solidFill>
            <a:srgbClr val="FFD0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 txBox="1"/>
          <p:nvPr>
            <p:ph idx="3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 amt="35000"/>
          </a:blip>
          <a:srcRect b="38210" l="5851" r="62101" t="29647"/>
          <a:stretch/>
        </p:blipFill>
        <p:spPr>
          <a:xfrm>
            <a:off x="7581000" y="482625"/>
            <a:ext cx="548700" cy="55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3">
            <a:alphaModFix/>
          </a:blip>
          <a:srcRect b="0" l="21520" r="17443" t="0"/>
          <a:stretch/>
        </p:blipFill>
        <p:spPr>
          <a:xfrm>
            <a:off x="8242200" y="482625"/>
            <a:ext cx="499800" cy="52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32374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/>
        </p:nvSpPr>
        <p:spPr>
          <a:xfrm>
            <a:off x="0" y="4825525"/>
            <a:ext cx="9144000" cy="35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Antonio Mateus e João Vítor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378050" y="404425"/>
            <a:ext cx="8430600" cy="442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8129700" y="4571125"/>
            <a:ext cx="548700" cy="577800"/>
          </a:xfrm>
          <a:prstGeom prst="rect">
            <a:avLst/>
          </a:prstGeom>
          <a:solidFill>
            <a:srgbClr val="FFD0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568875" y="1196400"/>
            <a:ext cx="590700" cy="27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178475" y="1196400"/>
            <a:ext cx="590700" cy="2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1788075" y="1196400"/>
            <a:ext cx="590700" cy="27300"/>
          </a:xfrm>
          <a:prstGeom prst="rect">
            <a:avLst/>
          </a:prstGeom>
          <a:solidFill>
            <a:srgbClr val="FFD0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32374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5000"/>
          </a:blip>
          <a:srcRect b="38210" l="5851" r="62101" t="29647"/>
          <a:stretch/>
        </p:blipFill>
        <p:spPr>
          <a:xfrm>
            <a:off x="7581000" y="482625"/>
            <a:ext cx="548700" cy="55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21520" r="17443" t="0"/>
          <a:stretch/>
        </p:blipFill>
        <p:spPr>
          <a:xfrm>
            <a:off x="8242200" y="482625"/>
            <a:ext cx="499800" cy="52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490250" y="526350"/>
            <a:ext cx="8114700" cy="28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57" name="Google Shape;57;p7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rgbClr val="32374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" name="Google Shape;60;p8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8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rgbClr val="32374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hasCustomPrompt="1" type="title"/>
          </p:nvPr>
        </p:nvSpPr>
        <p:spPr>
          <a:xfrm>
            <a:off x="311700" y="1039650"/>
            <a:ext cx="8520600" cy="286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0"/>
              <a:buNone/>
              <a:defRPr b="1" sz="14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0535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129700" y="4571125"/>
            <a:ext cx="548700" cy="577800"/>
          </a:xfrm>
          <a:prstGeom prst="rect">
            <a:avLst/>
          </a:prstGeom>
          <a:solidFill>
            <a:srgbClr val="FFD0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 txBox="1"/>
          <p:nvPr>
            <p:ph idx="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úmero grande 1">
  <p:cSld name="BIG_NUMBER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hasCustomPrompt="1" type="title"/>
          </p:nvPr>
        </p:nvSpPr>
        <p:spPr>
          <a:xfrm>
            <a:off x="311700" y="1039650"/>
            <a:ext cx="8520600" cy="286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05350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2" name="Google Shape;72;p10"/>
          <p:cNvSpPr/>
          <p:nvPr/>
        </p:nvSpPr>
        <p:spPr>
          <a:xfrm>
            <a:off x="8129700" y="4571125"/>
            <a:ext cx="548700" cy="577800"/>
          </a:xfrm>
          <a:prstGeom prst="rect">
            <a:avLst/>
          </a:prstGeom>
          <a:solidFill>
            <a:srgbClr val="FFD03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0"/>
          <p:cNvSpPr txBox="1"/>
          <p:nvPr>
            <p:ph idx="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80900" y="1329225"/>
            <a:ext cx="7991700" cy="30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●"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05350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>
              <a:buNone/>
              <a:defRPr sz="1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>
              <a:buNone/>
              <a:defRPr sz="1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>
              <a:buNone/>
              <a:defRPr sz="1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>
              <a:buNone/>
              <a:defRPr sz="1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>
              <a:buNone/>
              <a:defRPr sz="1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>
              <a:buNone/>
              <a:defRPr sz="1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>
              <a:buNone/>
              <a:defRPr sz="1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>
              <a:buNone/>
              <a:defRPr sz="1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22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10" Type="http://schemas.openxmlformats.org/officeDocument/2006/relationships/image" Target="../media/image10.pn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21.pn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/>
        </p:nvSpPr>
        <p:spPr>
          <a:xfrm>
            <a:off x="4375" y="3721325"/>
            <a:ext cx="29892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accent4"/>
                </a:solidFill>
                <a:latin typeface="Homenaje"/>
                <a:ea typeface="Homenaje"/>
                <a:cs typeface="Homenaje"/>
                <a:sym typeface="Homenaje"/>
              </a:rPr>
              <a:t>ALUNOS</a:t>
            </a:r>
            <a:endParaRPr sz="1800">
              <a:solidFill>
                <a:schemeClr val="accent4"/>
              </a:solidFill>
              <a:latin typeface="Homenaje"/>
              <a:ea typeface="Homenaje"/>
              <a:cs typeface="Homenaje"/>
              <a:sym typeface="Homenaj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4"/>
                </a:solidFill>
                <a:latin typeface="Homenaje"/>
                <a:ea typeface="Homenaje"/>
                <a:cs typeface="Homenaje"/>
                <a:sym typeface="Homenaje"/>
              </a:rPr>
              <a:t>Antonio Mateus</a:t>
            </a:r>
            <a:br>
              <a:rPr lang="pt-BR" sz="1800">
                <a:solidFill>
                  <a:schemeClr val="accent4"/>
                </a:solidFill>
                <a:latin typeface="Homenaje"/>
                <a:ea typeface="Homenaje"/>
                <a:cs typeface="Homenaje"/>
                <a:sym typeface="Homenaje"/>
              </a:rPr>
            </a:br>
            <a:r>
              <a:rPr lang="pt-BR" sz="1800">
                <a:solidFill>
                  <a:schemeClr val="accent4"/>
                </a:solidFill>
                <a:latin typeface="Homenaje"/>
                <a:ea typeface="Homenaje"/>
                <a:cs typeface="Homenaje"/>
                <a:sym typeface="Homenaje"/>
              </a:rPr>
              <a:t>João Vítor</a:t>
            </a:r>
            <a:endParaRPr sz="1800">
              <a:solidFill>
                <a:schemeClr val="accent4"/>
              </a:solidFill>
              <a:latin typeface="Homenaje"/>
              <a:ea typeface="Homenaje"/>
              <a:cs typeface="Homenaje"/>
              <a:sym typeface="Homenaj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Homenaje"/>
              <a:ea typeface="Homenaje"/>
              <a:cs typeface="Homenaje"/>
              <a:sym typeface="Homenaj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Homenaje"/>
              <a:ea typeface="Homenaje"/>
              <a:cs typeface="Homenaje"/>
              <a:sym typeface="Homenaje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2993575" y="3721250"/>
            <a:ext cx="31746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2"/>
                </a:solidFill>
                <a:latin typeface="Homenaje"/>
                <a:ea typeface="Homenaje"/>
                <a:cs typeface="Homenaje"/>
                <a:sym typeface="Homenaje"/>
              </a:rPr>
              <a:t>ORIENTADOR</a:t>
            </a:r>
            <a:endParaRPr sz="1800">
              <a:solidFill>
                <a:schemeClr val="dk2"/>
              </a:solidFill>
              <a:latin typeface="Homenaje"/>
              <a:ea typeface="Homenaje"/>
              <a:cs typeface="Homenaje"/>
              <a:sym typeface="Homenaj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Homenaje"/>
                <a:ea typeface="Homenaje"/>
                <a:cs typeface="Homenaje"/>
                <a:sym typeface="Homenaje"/>
              </a:rPr>
              <a:t>Thiago Jefferson</a:t>
            </a:r>
            <a:endParaRPr sz="1800">
              <a:solidFill>
                <a:schemeClr val="dk2"/>
              </a:solidFill>
              <a:latin typeface="Homenaje"/>
              <a:ea typeface="Homenaje"/>
              <a:cs typeface="Homenaje"/>
              <a:sym typeface="Homenaj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Homenaje"/>
              <a:ea typeface="Homenaje"/>
              <a:cs typeface="Homenaje"/>
              <a:sym typeface="Homenaje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6168175" y="3721375"/>
            <a:ext cx="29892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7F6000"/>
                </a:solidFill>
                <a:latin typeface="Homenaje"/>
                <a:ea typeface="Homenaje"/>
                <a:cs typeface="Homenaje"/>
                <a:sym typeface="Homenaje"/>
              </a:rPr>
              <a:t>COORIENTADORA</a:t>
            </a:r>
            <a:endParaRPr sz="1800">
              <a:solidFill>
                <a:srgbClr val="7F6000"/>
              </a:solidFill>
              <a:latin typeface="Homenaje"/>
              <a:ea typeface="Homenaje"/>
              <a:cs typeface="Homenaje"/>
              <a:sym typeface="Homenaj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7F6000"/>
                </a:solidFill>
                <a:latin typeface="Homenaje"/>
                <a:ea typeface="Homenaje"/>
                <a:cs typeface="Homenaje"/>
                <a:sym typeface="Homenaje"/>
              </a:rPr>
              <a:t>Pedrina Brasil</a:t>
            </a:r>
            <a:endParaRPr sz="1800">
              <a:solidFill>
                <a:srgbClr val="7F6000"/>
              </a:solidFill>
              <a:latin typeface="Homenaje"/>
              <a:ea typeface="Homenaje"/>
              <a:cs typeface="Homenaje"/>
              <a:sym typeface="Homenaje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463" y="621600"/>
            <a:ext cx="5811077" cy="23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Desenvolvimento do Projeto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91" y="1357500"/>
            <a:ext cx="4458083" cy="16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6225" y="1311350"/>
            <a:ext cx="3429575" cy="16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7750" y="3064275"/>
            <a:ext cx="5493355" cy="16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Preview do Jogo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850" y="1592050"/>
            <a:ext cx="2677874" cy="267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Protótipo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6725" y="1349025"/>
            <a:ext cx="4830549" cy="33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Google Shape;186;p25"/>
          <p:cNvGraphicFramePr/>
          <p:nvPr/>
        </p:nvGraphicFramePr>
        <p:xfrm>
          <a:off x="569400" y="123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{1554C1C0-5ABE-4D1C-97B8-336DC3715EEB}</a:tableStyleId>
              </a:tblPr>
              <a:tblGrid>
                <a:gridCol w="3373200"/>
                <a:gridCol w="522525"/>
                <a:gridCol w="503650"/>
                <a:gridCol w="541400"/>
                <a:gridCol w="503700"/>
                <a:gridCol w="522525"/>
                <a:gridCol w="494275"/>
                <a:gridCol w="522550"/>
                <a:gridCol w="541350"/>
              </a:tblGrid>
              <a:tr h="32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Atividade/Mês 2019</a:t>
                      </a:r>
                      <a:endParaRPr sz="12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ABR</a:t>
                      </a:r>
                      <a:endParaRPr sz="12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MAI</a:t>
                      </a:r>
                      <a:endParaRPr sz="12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JUN</a:t>
                      </a:r>
                      <a:endParaRPr sz="12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JUL</a:t>
                      </a:r>
                      <a:endParaRPr sz="12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AGO</a:t>
                      </a:r>
                      <a:endParaRPr sz="12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SET</a:t>
                      </a:r>
                      <a:endParaRPr sz="12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OUT</a:t>
                      </a:r>
                      <a:endParaRPr sz="12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NOV</a:t>
                      </a:r>
                      <a:endParaRPr sz="12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33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Preparação da ideia do projeto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1º Apresentação DPI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Análise de requisitos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Desenvolvimento de objetos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Implementação do jogo e testes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2º </a:t>
                      </a:r>
                      <a:r>
                        <a:rPr lang="pt-BR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Apresentação DPI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3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Desenvolvimento do banco de dados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Estudo de caso  e entrega do projeto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  <a:tr h="3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3º Apresentação DPI (Expotec)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Lilita One"/>
                          <a:ea typeface="Lilita One"/>
                          <a:cs typeface="Lilita One"/>
                          <a:sym typeface="Lilita One"/>
                        </a:rPr>
                        <a:t>x</a:t>
                      </a:r>
                      <a:endParaRPr sz="1100">
                        <a:latin typeface="Lilita One"/>
                        <a:ea typeface="Lilita One"/>
                        <a:cs typeface="Lilita One"/>
                        <a:sym typeface="Lilita O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7B7B7"/>
                    </a:solidFill>
                  </a:tcPr>
                </a:tc>
              </a:tr>
            </a:tbl>
          </a:graphicData>
        </a:graphic>
      </p:graphicFrame>
      <p:sp>
        <p:nvSpPr>
          <p:cNvPr id="187" name="Google Shape;187;p25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Cronograma</a:t>
            </a:r>
            <a:endParaRPr/>
          </a:p>
        </p:txBody>
      </p:sp>
      <p:sp>
        <p:nvSpPr>
          <p:cNvPr id="188" name="Google Shape;188;p25"/>
          <p:cNvSpPr txBox="1"/>
          <p:nvPr/>
        </p:nvSpPr>
        <p:spPr>
          <a:xfrm>
            <a:off x="8153400" y="4610100"/>
            <a:ext cx="507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rPr>
              <a:t>‹#›</a:t>
            </a:fld>
            <a:endParaRPr sz="1000">
              <a:solidFill>
                <a:schemeClr val="dk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Dúvidas?</a:t>
            </a:r>
            <a:endParaRPr sz="3000"/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825" y="1146150"/>
            <a:ext cx="7248449" cy="33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23741"/>
                </a:solidFill>
              </a:rPr>
              <a:t>Sumário</a:t>
            </a:r>
            <a:endParaRPr>
              <a:solidFill>
                <a:srgbClr val="323741"/>
              </a:solidFill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80900" y="1551925"/>
            <a:ext cx="4059300" cy="31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Introdução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Problemática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Objetivos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Solução Tecnológica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Tecnologias Utilizadas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idx="3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129700" y="4587025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6" name="Google Shape;96;p14"/>
          <p:cNvSpPr txBox="1"/>
          <p:nvPr>
            <p:ph idx="2" type="body"/>
          </p:nvPr>
        </p:nvSpPr>
        <p:spPr>
          <a:xfrm>
            <a:off x="4449525" y="1551775"/>
            <a:ext cx="4383000" cy="31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Diagrama de Caso de Uso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Desenvolvimento do projeto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Protótipos de telas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Cronograma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Introdução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568875" y="1360025"/>
            <a:ext cx="7903800" cy="29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Dificuldade no aprendizado das operações </a:t>
            </a:r>
            <a:r>
              <a:rPr lang="pt-BR"/>
              <a:t>aritméticas</a:t>
            </a:r>
            <a:r>
              <a:rPr lang="pt-BR"/>
              <a:t> básicas;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Processo mecânico e desgastante;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Estimular o raciocínio lógico;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Problemática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568875" y="1360025"/>
            <a:ext cx="7903800" cy="29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Como auxiliar as crianças no processo de aprendizado das quatro operações básicas? </a:t>
            </a:r>
            <a:endParaRPr/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Objetivos</a:t>
            </a:r>
            <a:endParaRPr sz="3000"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568875" y="1360025"/>
            <a:ext cx="7903800" cy="29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000000"/>
                </a:solidFill>
              </a:rPr>
              <a:t>Objetivo Geral:</a:t>
            </a:r>
            <a:endParaRPr b="1" sz="20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pt-BR" sz="1600">
                <a:solidFill>
                  <a:srgbClr val="000000"/>
                </a:solidFill>
              </a:rPr>
              <a:t>Auxiliar no processo de ensino-aprendizagem da tabuada de multiplicação junto a alunos e professores do Fundamental 1.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0000"/>
                </a:solidFill>
              </a:rPr>
              <a:t>Objetivos Específicos:</a:t>
            </a:r>
            <a:endParaRPr b="1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pt-BR" sz="1600">
                <a:solidFill>
                  <a:srgbClr val="000000"/>
                </a:solidFill>
              </a:rPr>
              <a:t>Desenvolver um jogo educativo que aborde as quatro operações aritméticas de forma lúdica.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pt-BR" sz="1600">
                <a:solidFill>
                  <a:srgbClr val="000000"/>
                </a:solidFill>
              </a:rPr>
              <a:t>Realizar estudo de caso </a:t>
            </a:r>
            <a:r>
              <a:rPr lang="pt-BR" sz="1600"/>
              <a:t>do sistema desenvolvido</a:t>
            </a:r>
            <a:r>
              <a:rPr lang="pt-BR" sz="1600">
                <a:solidFill>
                  <a:srgbClr val="000000"/>
                </a:solidFill>
              </a:rPr>
              <a:t> junto a alunos e professores.</a:t>
            </a:r>
            <a:endParaRPr sz="1600">
              <a:solidFill>
                <a:srgbClr val="00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899" y="2261100"/>
            <a:ext cx="1383100" cy="6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Solução </a:t>
            </a:r>
            <a:r>
              <a:rPr lang="pt-BR"/>
              <a:t>Tecnológica</a:t>
            </a:r>
            <a:endParaRPr sz="3000"/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5" name="Google Shape;125;p18"/>
          <p:cNvSpPr/>
          <p:nvPr/>
        </p:nvSpPr>
        <p:spPr>
          <a:xfrm rot="16370">
            <a:off x="2822906" y="2403900"/>
            <a:ext cx="3276037" cy="335700"/>
          </a:xfrm>
          <a:prstGeom prst="leftRightArrow">
            <a:avLst>
              <a:gd fmla="val 36167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5844" y="1747125"/>
            <a:ext cx="1456375" cy="14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675" y="3359411"/>
            <a:ext cx="1383100" cy="654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0100" y="3032884"/>
            <a:ext cx="548700" cy="61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Tecnologias Utilizadas</a:t>
            </a:r>
            <a:endParaRPr sz="3000"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125" y="1482050"/>
            <a:ext cx="2027900" cy="162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046" y="1835363"/>
            <a:ext cx="2453276" cy="91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8162" y="3355062"/>
            <a:ext cx="1102268" cy="114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8688" y="1509813"/>
            <a:ext cx="1855351" cy="156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4025" y="1398326"/>
            <a:ext cx="1530524" cy="17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2000" y="3451337"/>
            <a:ext cx="2229375" cy="10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0925" y="3187400"/>
            <a:ext cx="1318860" cy="147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28237" y="2934072"/>
            <a:ext cx="1102278" cy="1652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Diagrama de Caso de Uso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75" y="1353675"/>
            <a:ext cx="6773599" cy="34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2374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480900" y="521225"/>
            <a:ext cx="81213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Desenvolvimento do Projeto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8129708" y="45870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00" y="1305900"/>
            <a:ext cx="2922825" cy="253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900" y="3837600"/>
            <a:ext cx="4009450" cy="9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9800" y="1363325"/>
            <a:ext cx="4981051" cy="24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