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73" r:id="rId5"/>
    <p:sldId id="265" r:id="rId6"/>
    <p:sldId id="291" r:id="rId7"/>
    <p:sldId id="292" r:id="rId8"/>
    <p:sldId id="293" r:id="rId9"/>
    <p:sldId id="294" r:id="rId10"/>
    <p:sldId id="289" r:id="rId11"/>
    <p:sldId id="299" r:id="rId12"/>
    <p:sldId id="283" r:id="rId13"/>
    <p:sldId id="285" r:id="rId14"/>
    <p:sldId id="286" r:id="rId15"/>
    <p:sldId id="287" r:id="rId16"/>
    <p:sldId id="276" r:id="rId17"/>
    <p:sldId id="298" r:id="rId18"/>
    <p:sldId id="295" r:id="rId19"/>
    <p:sldId id="261" r:id="rId20"/>
    <p:sldId id="275" r:id="rId21"/>
    <p:sldId id="290" r:id="rId22"/>
    <p:sldId id="268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8" autoAdjust="0"/>
    <p:restoredTop sz="94660"/>
  </p:normalViewPr>
  <p:slideViewPr>
    <p:cSldViewPr snapToGrid="0">
      <p:cViewPr varScale="1">
        <p:scale>
          <a:sx n="76" d="100"/>
          <a:sy n="76" d="100"/>
        </p:scale>
        <p:origin x="37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ABBEBBAB-6302-4332-AECC-0A44723E4E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60C36A68-3AD0-4CA3-95A7-8A39F73DB8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BEDDC-2D84-4A05-8619-F045C3514CBE}" type="datetimeFigureOut">
              <a:rPr lang="pt-BR" smtClean="0"/>
              <a:t>01/04/2020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C9A669AB-261A-4F2C-8DEE-15C2B3202E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4495BD43-6DA4-48CE-A663-1535566F78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E1AB0-089B-4919-BDA2-DA983C6744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48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0F16C-CE81-4950-A580-CF55F634C306}" type="datetimeFigureOut">
              <a:rPr lang="pt-BR" smtClean="0"/>
              <a:t>01/04/2020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085F7-D636-4C85-81E3-BAEC27AA040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3097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23292C-27AF-4E18-A666-9F9FB4129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62CE255-8D05-4FBD-8CB7-36D65B3B3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E7F0714-6FA4-419C-B992-3AD37B29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E529-6043-4B05-8262-25709DD4EF37}" type="datetime1">
              <a:rPr lang="pt-BR" smtClean="0"/>
              <a:t>01/04/2020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57C5A70-9FD1-4063-984F-87D87BB2F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7A2E007-AD14-48B6-B33F-DD03B74D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63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9CAB49-0DCE-4197-BA1A-44A875E92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E5F3CDF7-2936-4EAB-A463-9319EE4DA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4C58193-C1B8-44FD-9E7C-09E23AC2E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616D-BEAC-4946-9FEC-136498044B36}" type="datetime1">
              <a:rPr lang="pt-BR" smtClean="0"/>
              <a:t>01/04/2020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14A9127-95E0-4686-8B3B-E8118E94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BC7E5AD-33C9-43D8-BEC5-9A1FF0A0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66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0C37DB7-9DF7-4580-B43E-8E018D084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8BA0595D-77F0-4CE6-A7C0-508799043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00D693B-C09E-4B24-9AF0-922E785C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AF0C-B188-43FE-AC0A-929F8510D32A}" type="datetime1">
              <a:rPr lang="pt-BR" smtClean="0"/>
              <a:t>01/04/2020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9D5E9A8-FF07-4142-B561-E581D5D8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5B29286-E4E3-4192-A396-7C25C7E4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19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924DFA-03B1-4C11-8382-52BF2C9A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0FF6183-F11E-4040-A2CA-0D499EB56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5E5CA2F-6DC0-4372-B914-C7E44DAB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2AF0A-C610-4FC1-B2E7-2CA55A061F36}" type="datetime1">
              <a:rPr lang="pt-BR" smtClean="0"/>
              <a:t>01/04/2020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9A5013E-8FFC-4A00-B384-2D6C83A9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B5CFE53-67A4-4CDB-807A-1276E788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88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DA9EF3-1B1F-4D17-9DB0-6DE9935A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F39A1EB-95E7-4614-BD62-1EC40042C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69D5694-5644-483D-83D9-891B2392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75C3-7D19-4AE2-9DDA-D92ED025C861}" type="datetime1">
              <a:rPr lang="pt-BR" smtClean="0"/>
              <a:t>01/04/2020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0CEF0E5-5526-4F59-A515-AA57438D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C7FD574-454E-4FCD-8C90-5E74AE0F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37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C68287-BDBE-4405-992A-E34520E5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65C902E-3FCF-44B4-A24D-3EE464360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CB97F31-49F4-4A04-869E-31BE1023B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A0B9210-5A44-4C21-9BF3-FAB9B3F2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E65E-D036-47DE-AA62-5F3814A60532}" type="datetime1">
              <a:rPr lang="pt-BR" smtClean="0"/>
              <a:t>01/04/2020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60C202A-DACF-4B27-86BC-9B83EC63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78E68A3-6808-4A56-B098-210AE776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062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A5FE31-79E6-4E1D-A389-0CA01DAE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1B3C515-5085-480F-A200-7D217DEBF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8895B74-52D8-4D18-81C7-BCB6B5815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301280F7-1C98-4AB7-9F84-DDCC9AE8E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567D3ED7-B579-4FBE-8F91-6C6E466A8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7B5F8F3E-9B23-47FB-BBE9-0F7034CC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A43C-BD6F-4B43-B711-EB78AD3BD613}" type="datetime1">
              <a:rPr lang="pt-BR" smtClean="0"/>
              <a:t>01/04/2020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1D450D89-F62B-476D-AB5C-6E0C2090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965008A0-7659-4534-B715-A80EE9D4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56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168A0E-714E-4E4F-946F-F1C122DC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2D91360-2A51-4853-A3A2-008E884C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401A-0F29-4888-8D3E-8261411F2830}" type="datetime1">
              <a:rPr lang="pt-BR" smtClean="0"/>
              <a:t>01/04/2020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D96067F-B973-496A-A1CA-BEDAFD4D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9D5F1FFE-BFCC-4136-A83B-C51302A16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44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3544738F-6A9E-42D7-AA5B-AB8AE2A1E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4EA3-D3E9-4C2A-B25C-37837634F9B0}" type="datetime1">
              <a:rPr lang="pt-BR" smtClean="0"/>
              <a:t>01/04/2020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D7904C14-2A61-40E4-9FE3-928C1311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4EEDA391-8176-4CCF-8789-19403247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31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73C51D-6365-4928-A562-94654B86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BD0D61D-6280-45D7-870D-D899A9042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ADA94AE-D1B5-43C2-8DF6-70D0DA023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4E2E48C-F529-4205-9019-7FF9562B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714C-17C8-4053-A61C-4B0926F2A4C6}" type="datetime1">
              <a:rPr lang="pt-BR" smtClean="0"/>
              <a:t>01/04/2020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D0F4953-8011-42BD-92BC-E629978C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E6B5BEB-D83F-43FB-A7CD-E7F823E7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260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B334A5-DC07-4019-9F31-600D902C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FD28CD16-8D11-4EAC-B07B-49138D274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123B1FA4-866C-4DDD-9277-C75EC96E1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13F6B76-486B-48A8-A2F0-49C9FEC8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A2334-F58B-4E7C-9CEB-848188F398B6}" type="datetime1">
              <a:rPr lang="pt-BR" smtClean="0"/>
              <a:t>01/04/2020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12C8581-3DA7-4088-B536-16425528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F8A6249-3F1E-48A4-8469-E539744DB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3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DAA632BC-9093-45BD-9F98-906B1C4F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B80F98D-340F-486D-983C-64F0E9E1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71CF38F-4C3F-4B72-B624-BB9F94436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815B1-EA2E-4A77-B26A-B402A84D8969}" type="datetime1">
              <a:rPr lang="pt-BR" smtClean="0"/>
              <a:t>01/04/2020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C0F097B-37C9-42A5-A465-829354FAA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E3CBCED-4AA3-452D-8717-073C08330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53E00-0C13-4D35-A6B8-9AE49A7C31F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56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28C8F8D6-9022-4093-9221-BFFB1C670FB5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C49899-6A48-4E38-B43E-3F496FAAB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661" y="902050"/>
            <a:ext cx="10045148" cy="2387600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Corbel" panose="020B0503020204020204" pitchFamily="34" charset="0"/>
              </a:rPr>
              <a:t>Player Feedback:</a:t>
            </a:r>
            <a:br>
              <a:rPr lang="pt-BR" sz="3600" dirty="0">
                <a:latin typeface="Corbel" panose="020B0503020204020204" pitchFamily="34" charset="0"/>
              </a:rPr>
            </a:br>
            <a:r>
              <a:rPr lang="pt-BR" sz="3600" dirty="0">
                <a:latin typeface="Corbel" panose="020B0503020204020204" pitchFamily="34" charset="0"/>
              </a:rPr>
              <a:t>Ferramenta tecnológica fisioterapêutica para reabilitação de pacientes pós AVC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820A596-BCC0-4E08-9EC2-0E536412A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539" y="3672522"/>
            <a:ext cx="7381461" cy="892658"/>
          </a:xfrm>
        </p:spPr>
        <p:txBody>
          <a:bodyPr>
            <a:normAutofit/>
          </a:bodyPr>
          <a:lstStyle/>
          <a:p>
            <a:r>
              <a:rPr lang="pt-BR" dirty="0"/>
              <a:t>Maria Andriely, Jamili Medeiros, Hudson Artur</a:t>
            </a:r>
          </a:p>
          <a:p>
            <a:endParaRPr lang="pt-BR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07024581-4275-4C3D-9808-663846520BF7}"/>
              </a:ext>
            </a:extLst>
          </p:cNvPr>
          <p:cNvCxnSpPr/>
          <p:nvPr/>
        </p:nvCxnSpPr>
        <p:spPr>
          <a:xfrm>
            <a:off x="-92765" y="3439627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D4BD50F-9028-4ABD-8403-3C4FAC7C0FFA}"/>
              </a:ext>
            </a:extLst>
          </p:cNvPr>
          <p:cNvSpPr txBox="1"/>
          <p:nvPr/>
        </p:nvSpPr>
        <p:spPr>
          <a:xfrm>
            <a:off x="6195391" y="4079003"/>
            <a:ext cx="612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Orientadores: Rodrigo Barreto e Paulo Augusto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F2E74F1-85CD-42FE-AA10-7E78CA543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7" y="170452"/>
            <a:ext cx="732618" cy="9806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5CCC4C1D-6B83-4FD5-B432-A43DB541ED98}"/>
              </a:ext>
            </a:extLst>
          </p:cNvPr>
          <p:cNvSpPr txBox="1"/>
          <p:nvPr/>
        </p:nvSpPr>
        <p:spPr>
          <a:xfrm>
            <a:off x="4678018" y="5970064"/>
            <a:ext cx="303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Santa Cruz(RN), Agosto, 2019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4977FC4A-9480-482B-9575-1D007BF9E567}"/>
              </a:ext>
            </a:extLst>
          </p:cNvPr>
          <p:cNvSpPr txBox="1"/>
          <p:nvPr/>
        </p:nvSpPr>
        <p:spPr>
          <a:xfrm>
            <a:off x="1166191" y="1241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Instituto Federal de Educação, Ciência e Tecnologia do Rio Grande do Norte</a:t>
            </a:r>
          </a:p>
          <a:p>
            <a:r>
              <a:rPr lang="pt-BR" dirty="0"/>
              <a:t>Campus Santa Cruz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50180AF-E8F4-4C83-AFEE-1FB043362A15}"/>
              </a:ext>
            </a:extLst>
          </p:cNvPr>
          <p:cNvSpPr txBox="1"/>
          <p:nvPr/>
        </p:nvSpPr>
        <p:spPr>
          <a:xfrm>
            <a:off x="1166191" y="675862"/>
            <a:ext cx="654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orbel" panose="020B0503020204020204" pitchFamily="34" charset="0"/>
              </a:rPr>
              <a:t>Desenvolvimento do projeto integrador do curso Informática</a:t>
            </a:r>
          </a:p>
        </p:txBody>
      </p:sp>
      <p:pic>
        <p:nvPicPr>
          <p:cNvPr id="15" name="Picture 2" descr="Imagem relacionada">
            <a:extLst>
              <a:ext uri="{FF2B5EF4-FFF2-40B4-BE49-F238E27FC236}">
                <a16:creationId xmlns:a16="http://schemas.microsoft.com/office/drawing/2014/main" xmlns="" id="{C94162D6-08DD-4F23-948D-2829A3DE9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4" t="52103" r="29746" b="7092"/>
          <a:stretch/>
        </p:blipFill>
        <p:spPr bwMode="auto">
          <a:xfrm>
            <a:off x="2902226" y="5092720"/>
            <a:ext cx="1152939" cy="11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m relacionada">
            <a:extLst>
              <a:ext uri="{FF2B5EF4-FFF2-40B4-BE49-F238E27FC236}">
                <a16:creationId xmlns:a16="http://schemas.microsoft.com/office/drawing/2014/main" xmlns="" id="{5A058B6F-4E28-4004-A979-B5C79892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0" b="48116"/>
          <a:stretch/>
        </p:blipFill>
        <p:spPr bwMode="auto">
          <a:xfrm>
            <a:off x="779792" y="3744114"/>
            <a:ext cx="2888127" cy="11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m relacionada">
            <a:extLst>
              <a:ext uri="{FF2B5EF4-FFF2-40B4-BE49-F238E27FC236}">
                <a16:creationId xmlns:a16="http://schemas.microsoft.com/office/drawing/2014/main" xmlns="" id="{AAEED9C9-BFFE-42BA-9AD3-06B589694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3" r="65601"/>
          <a:stretch/>
        </p:blipFill>
        <p:spPr bwMode="auto">
          <a:xfrm>
            <a:off x="283047" y="5061938"/>
            <a:ext cx="993491" cy="138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446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B28A21BD-B1C8-4DA8-B6B9-C10E3F029C0B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Desenvolvimento do equipamento – fase 2 e 3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32521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B5F5AF1-843D-408B-96A6-DCD2703BC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52" t="22596" r="10544" b="10705"/>
          <a:stretch/>
        </p:blipFill>
        <p:spPr>
          <a:xfrm>
            <a:off x="376900" y="2699282"/>
            <a:ext cx="2901349" cy="24837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61C3D82-FC9C-46DB-A846-2E09C2D0C4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83" t="22596" r="20652" b="10705"/>
          <a:stretch/>
        </p:blipFill>
        <p:spPr>
          <a:xfrm>
            <a:off x="3520405" y="2699282"/>
            <a:ext cx="1907620" cy="29120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A8F3AB9-6235-403D-B48B-B920E043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65" t="23703" r="13587" b="10624"/>
          <a:stretch/>
        </p:blipFill>
        <p:spPr>
          <a:xfrm>
            <a:off x="6670669" y="2710201"/>
            <a:ext cx="2698617" cy="25322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008F747-ADFF-401B-AD54-1360CA2F03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35" t="23544" r="19783" b="10624"/>
          <a:stretch/>
        </p:blipFill>
        <p:spPr>
          <a:xfrm>
            <a:off x="9668561" y="2699281"/>
            <a:ext cx="2146539" cy="291207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BEF09E0-07DC-45AF-9BF9-D7E42BD4C092}"/>
              </a:ext>
            </a:extLst>
          </p:cNvPr>
          <p:cNvSpPr txBox="1"/>
          <p:nvPr/>
        </p:nvSpPr>
        <p:spPr>
          <a:xfrm>
            <a:off x="376900" y="2207427"/>
            <a:ext cx="336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Fase 2: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78BBB213-D8DC-4FBF-AD73-2B6CAFD0BB66}"/>
              </a:ext>
            </a:extLst>
          </p:cNvPr>
          <p:cNvSpPr txBox="1"/>
          <p:nvPr/>
        </p:nvSpPr>
        <p:spPr>
          <a:xfrm>
            <a:off x="6621987" y="2213158"/>
            <a:ext cx="336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Fase 3: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986BD16B-B191-4B08-878B-B68E0550FCD6}"/>
              </a:ext>
            </a:extLst>
          </p:cNvPr>
          <p:cNvSpPr txBox="1"/>
          <p:nvPr/>
        </p:nvSpPr>
        <p:spPr>
          <a:xfrm>
            <a:off x="376900" y="1577009"/>
            <a:ext cx="9164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Layout dos circuitos desenvolvidos na plataforma profissional </a:t>
            </a:r>
            <a:r>
              <a:rPr lang="pt-BR" sz="2400" dirty="0" err="1"/>
              <a:t>Eagle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18653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B28A21BD-B1C8-4DA8-B6B9-C10E3F029C0B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Desenvolvimento do equipamento 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32521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11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986BD16B-B191-4B08-878B-B68E0550FCD6}"/>
              </a:ext>
            </a:extLst>
          </p:cNvPr>
          <p:cNvSpPr txBox="1"/>
          <p:nvPr/>
        </p:nvSpPr>
        <p:spPr>
          <a:xfrm>
            <a:off x="376900" y="1522372"/>
            <a:ext cx="9164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Esquemático dos circuitos</a:t>
            </a:r>
          </a:p>
        </p:txBody>
      </p:sp>
      <p:pic>
        <p:nvPicPr>
          <p:cNvPr id="15" name="Imagem 14" descr="Uma imagem contendo texto, mapa&#10;&#10;Descrição gerada automaticamente">
            <a:extLst>
              <a:ext uri="{FF2B5EF4-FFF2-40B4-BE49-F238E27FC236}">
                <a16:creationId xmlns:a16="http://schemas.microsoft.com/office/drawing/2014/main" xmlns="" id="{5A87D5CC-BC88-477E-B6A3-DCEEC955A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42" y="1938176"/>
            <a:ext cx="7281916" cy="44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8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0B09B40-6E7E-4426-ABF1-714916B60069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Desenvolvimento do equipamento – fase 4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550504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AC20C1A-CE79-4445-AE14-3DFAD4B2D2E5}"/>
              </a:ext>
            </a:extLst>
          </p:cNvPr>
          <p:cNvSpPr txBox="1"/>
          <p:nvPr/>
        </p:nvSpPr>
        <p:spPr>
          <a:xfrm>
            <a:off x="410381" y="2084727"/>
            <a:ext cx="10310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Desenvolvidas na plataforma </a:t>
            </a:r>
            <a:r>
              <a:rPr lang="pt-BR" sz="2400" dirty="0" err="1"/>
              <a:t>Autocad</a:t>
            </a:r>
            <a:r>
              <a:rPr lang="pt-BR" sz="2400" dirty="0"/>
              <a:t>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7834532-DD12-474D-9798-EE66559CED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91" y="2889609"/>
            <a:ext cx="3683000" cy="26485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2F9A94C-F966-47A4-B489-82539E67741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29542" r="37859" b="6926"/>
          <a:stretch/>
        </p:blipFill>
        <p:spPr bwMode="auto">
          <a:xfrm>
            <a:off x="4532526" y="2889610"/>
            <a:ext cx="3126947" cy="2648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438E900-C124-462B-B226-3D34B084AF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83" t="24597" r="21739" b="27332"/>
          <a:stretch/>
        </p:blipFill>
        <p:spPr>
          <a:xfrm>
            <a:off x="105582" y="2852785"/>
            <a:ext cx="4150926" cy="272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2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CF50C9D7-651E-4385-908E-7C16B03D3285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Metodologia da pesquisa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550504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AC20C1A-CE79-4445-AE14-3DFAD4B2D2E5}"/>
              </a:ext>
            </a:extLst>
          </p:cNvPr>
          <p:cNvSpPr txBox="1"/>
          <p:nvPr/>
        </p:nvSpPr>
        <p:spPr>
          <a:xfrm>
            <a:off x="410381" y="2084727"/>
            <a:ext cx="10310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Estudo bibliográfico;</a:t>
            </a:r>
          </a:p>
          <a:p>
            <a:endParaRPr lang="pt-BR" sz="2400" dirty="0"/>
          </a:p>
          <a:p>
            <a:r>
              <a:rPr lang="pt-BR" sz="2400" dirty="0"/>
              <a:t>Pesquisa Aplicada.</a:t>
            </a:r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>
                <a:latin typeface="Corbel" panose="020B0503020204020204" pitchFamily="34" charset="0"/>
              </a:rPr>
              <a:t>	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pic>
        <p:nvPicPr>
          <p:cNvPr id="1030" name="Picture 6" descr="Resultado de imagem para bonequinho power point">
            <a:extLst>
              <a:ext uri="{FF2B5EF4-FFF2-40B4-BE49-F238E27FC236}">
                <a16:creationId xmlns:a16="http://schemas.microsoft.com/office/drawing/2014/main" xmlns="" id="{FED8A48D-5763-493C-8513-A0A13672A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278" y="3513804"/>
            <a:ext cx="3245126" cy="267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146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3A9D6BA4-3F9A-46EC-A9BA-464AD1C98CE9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168A8DE8-4F21-41E3-8321-AEB54BDCF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074">
            <a:off x="4018377" y="3088768"/>
            <a:ext cx="2623185" cy="3429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12891FE2-BA7F-48A3-ADBA-685E13A06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1696">
            <a:off x="5574813" y="1489271"/>
            <a:ext cx="2299708" cy="32051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307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dirty="0"/>
              <a:t>Diário de bordo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-103019" y="1124646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14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AC20C1A-CE79-4445-AE14-3DFAD4B2D2E5}"/>
              </a:ext>
            </a:extLst>
          </p:cNvPr>
          <p:cNvSpPr txBox="1"/>
          <p:nvPr/>
        </p:nvSpPr>
        <p:spPr>
          <a:xfrm>
            <a:off x="105582" y="2671268"/>
            <a:ext cx="3422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Objetivo;</a:t>
            </a:r>
          </a:p>
          <a:p>
            <a:endParaRPr lang="pt-BR" sz="2400" dirty="0"/>
          </a:p>
          <a:p>
            <a:r>
              <a:rPr lang="pt-BR" sz="2400" dirty="0"/>
              <a:t>Principais pontos.</a:t>
            </a:r>
          </a:p>
          <a:p>
            <a:endParaRPr lang="pt-BR" sz="2400" dirty="0"/>
          </a:p>
          <a:p>
            <a:r>
              <a:rPr lang="pt-BR" sz="2400" dirty="0">
                <a:latin typeface="Corbel" panose="020B0503020204020204" pitchFamily="34" charset="0"/>
              </a:rPr>
              <a:t>	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DE9627A-57C4-4994-B6A1-08EF1DBDD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03" y="2841282"/>
            <a:ext cx="4717276" cy="35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9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8D0D848-4619-4D3A-9816-FAD34E636FDB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Problemas e superação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21846" y="1338469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15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pic>
        <p:nvPicPr>
          <p:cNvPr id="13" name="Imagem 12" descr="Uma imagem contendo interior, computador, janela, parede&#10;&#10;Descrição gerada automaticamente">
            <a:extLst>
              <a:ext uri="{FF2B5EF4-FFF2-40B4-BE49-F238E27FC236}">
                <a16:creationId xmlns:a16="http://schemas.microsoft.com/office/drawing/2014/main" xmlns="" id="{A4BD3569-215D-4D86-97A7-59C789E895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5544"/>
          <a:stretch/>
        </p:blipFill>
        <p:spPr>
          <a:xfrm>
            <a:off x="7964582" y="2290462"/>
            <a:ext cx="3996555" cy="2892724"/>
          </a:xfrm>
          <a:prstGeom prst="rect">
            <a:avLst/>
          </a:prstGeom>
        </p:spPr>
      </p:pic>
      <p:pic>
        <p:nvPicPr>
          <p:cNvPr id="15" name="Imagem 14" descr="Uma imagem contendo pessoa&#10;&#10;Descrição gerada automaticamente">
            <a:extLst>
              <a:ext uri="{FF2B5EF4-FFF2-40B4-BE49-F238E27FC236}">
                <a16:creationId xmlns:a16="http://schemas.microsoft.com/office/drawing/2014/main" xmlns="" id="{6374E829-531B-4321-84C6-8215A51317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6" b="30435"/>
          <a:stretch/>
        </p:blipFill>
        <p:spPr>
          <a:xfrm>
            <a:off x="4227419" y="2303375"/>
            <a:ext cx="3025836" cy="2879811"/>
          </a:xfrm>
          <a:prstGeom prst="rect">
            <a:avLst/>
          </a:prstGeom>
        </p:spPr>
      </p:pic>
      <p:pic>
        <p:nvPicPr>
          <p:cNvPr id="19" name="Imagem 18" descr="Uma imagem contendo parede, pessoa, interior&#10;&#10;Descrição gerada automaticamente">
            <a:extLst>
              <a:ext uri="{FF2B5EF4-FFF2-40B4-BE49-F238E27FC236}">
                <a16:creationId xmlns:a16="http://schemas.microsoft.com/office/drawing/2014/main" xmlns="" id="{C7F00E39-C201-4B82-A0A5-16E436E01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2" r="12464"/>
          <a:stretch/>
        </p:blipFill>
        <p:spPr>
          <a:xfrm rot="5400000">
            <a:off x="491384" y="2206324"/>
            <a:ext cx="2896709" cy="31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41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63934683-0B8A-45C1-A624-50D1A0653A87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84E8B7-BF88-462D-958D-2FB5FED9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Fase de testes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FBBBCA0-3410-4F79-AAC9-69ECC120E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600" dirty="0"/>
              <a:t>Testes com os pacientes da FACISA;</a:t>
            </a:r>
          </a:p>
          <a:p>
            <a:pPr marL="0" indent="0">
              <a:buNone/>
            </a:pPr>
            <a:endParaRPr lang="pt-BR" sz="2600" dirty="0"/>
          </a:p>
          <a:p>
            <a:pPr marL="0" indent="0">
              <a:buNone/>
            </a:pPr>
            <a:endParaRPr lang="pt-BR" sz="26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712E01EE-28B4-4C27-B242-354AD60DD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/>
                </a:solidFill>
              </a:rPr>
              <a:t>16</a:t>
            </a:fld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3C8F4F2E-06F9-4ED7-A6AB-96FB14B687B6}"/>
              </a:ext>
            </a:extLst>
          </p:cNvPr>
          <p:cNvCxnSpPr/>
          <p:nvPr/>
        </p:nvCxnSpPr>
        <p:spPr>
          <a:xfrm>
            <a:off x="0" y="1311965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A5EA9C5B-13DC-4E16-8AA4-C81E44AB5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8523"/>
            <a:ext cx="732618" cy="9806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8A3ACCE-1B72-431D-A5FF-4FA750CC7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61" y="3863437"/>
            <a:ext cx="4316896" cy="244737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7198A44A-A470-4492-AC0D-79396A58C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32281"/>
            <a:ext cx="4115628" cy="233326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03F0872-E444-4503-B445-AAB839EC269A}"/>
              </a:ext>
            </a:extLst>
          </p:cNvPr>
          <p:cNvSpPr/>
          <p:nvPr/>
        </p:nvSpPr>
        <p:spPr>
          <a:xfrm>
            <a:off x="7500730" y="2258806"/>
            <a:ext cx="1109870" cy="2827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9F9D86F8-9FD9-4B51-B5E2-11B6AB308404}"/>
              </a:ext>
            </a:extLst>
          </p:cNvPr>
          <p:cNvSpPr/>
          <p:nvPr/>
        </p:nvSpPr>
        <p:spPr>
          <a:xfrm>
            <a:off x="9551504" y="4795231"/>
            <a:ext cx="1139687" cy="2918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617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3A9D6BA4-3F9A-46EC-A9BA-464AD1C98CE9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Dados coletados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550504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17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AC20C1A-CE79-4445-AE14-3DFAD4B2D2E5}"/>
              </a:ext>
            </a:extLst>
          </p:cNvPr>
          <p:cNvSpPr txBox="1"/>
          <p:nvPr/>
        </p:nvSpPr>
        <p:spPr>
          <a:xfrm>
            <a:off x="410381" y="2084727"/>
            <a:ext cx="1031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  <a:p>
            <a:endParaRPr lang="pt-BR" sz="2400" dirty="0"/>
          </a:p>
          <a:p>
            <a:r>
              <a:rPr lang="pt-BR" sz="2400" dirty="0">
                <a:latin typeface="Corbel" panose="020B0503020204020204" pitchFamily="34" charset="0"/>
              </a:rPr>
              <a:t>	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19EA34A-01D4-453B-910E-440C2DEE2FA6}"/>
              </a:ext>
            </a:extLst>
          </p:cNvPr>
          <p:cNvSpPr txBox="1"/>
          <p:nvPr/>
        </p:nvSpPr>
        <p:spPr>
          <a:xfrm>
            <a:off x="1470991" y="2074405"/>
            <a:ext cx="9882809" cy="40934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t-BR" sz="2000" b="1" dirty="0"/>
              <a:t>Nome: </a:t>
            </a:r>
            <a:r>
              <a:rPr lang="pt-BR" sz="2000" dirty="0"/>
              <a:t>Luiz </a:t>
            </a:r>
            <a:r>
              <a:rPr lang="pt-BR" sz="2000" dirty="0" err="1"/>
              <a:t>Targino</a:t>
            </a:r>
            <a:r>
              <a:rPr lang="pt-BR" sz="2000" dirty="0"/>
              <a:t> Pereira</a:t>
            </a:r>
          </a:p>
          <a:p>
            <a:r>
              <a:rPr lang="pt-BR" sz="2000" b="1" dirty="0"/>
              <a:t>Idade: </a:t>
            </a:r>
            <a:r>
              <a:rPr lang="pt-BR" sz="2000" dirty="0"/>
              <a:t>72</a:t>
            </a:r>
          </a:p>
          <a:p>
            <a:r>
              <a:rPr lang="pt-BR" sz="2000" b="1" dirty="0"/>
              <a:t>Condição: </a:t>
            </a:r>
            <a:r>
              <a:rPr lang="pt-BR" sz="2000" dirty="0"/>
              <a:t>AVC (Lado esquerdo afetado)</a:t>
            </a:r>
          </a:p>
          <a:p>
            <a:r>
              <a:rPr lang="pt-BR" sz="2000" b="1" dirty="0"/>
              <a:t>Identificação: </a:t>
            </a:r>
            <a:r>
              <a:rPr lang="pt-BR" sz="2000" dirty="0"/>
              <a:t>095.415.863-68</a:t>
            </a:r>
          </a:p>
          <a:p>
            <a:r>
              <a:rPr lang="pt-BR" sz="2000" b="1" dirty="0"/>
              <a:t>Prática: </a:t>
            </a:r>
            <a:r>
              <a:rPr lang="pt-BR" sz="2000" dirty="0"/>
              <a:t>Prática constante</a:t>
            </a:r>
          </a:p>
          <a:p>
            <a:endParaRPr lang="pt-BR" sz="2000" b="1" dirty="0"/>
          </a:p>
          <a:p>
            <a:r>
              <a:rPr lang="pt-BR" sz="2000" b="1" dirty="0"/>
              <a:t>Tempo de intervalo de acendimento: </a:t>
            </a:r>
            <a:r>
              <a:rPr lang="pt-BR" sz="2000" dirty="0"/>
              <a:t>2000</a:t>
            </a:r>
          </a:p>
          <a:p>
            <a:r>
              <a:rPr lang="pt-BR" sz="2000" b="1" dirty="0"/>
              <a:t>Número de sequências corretas para o desempenho: </a:t>
            </a:r>
            <a:r>
              <a:rPr lang="pt-BR" sz="2000" dirty="0"/>
              <a:t>3</a:t>
            </a:r>
          </a:p>
          <a:p>
            <a:r>
              <a:rPr lang="pt-BR" sz="2000" b="1" dirty="0"/>
              <a:t>Intervalo de acerto: </a:t>
            </a:r>
            <a:r>
              <a:rPr lang="pt-BR" sz="2000" dirty="0"/>
              <a:t>2000</a:t>
            </a:r>
          </a:p>
          <a:p>
            <a:r>
              <a:rPr lang="pt-BR" sz="2000" b="1" dirty="0"/>
              <a:t>Número de tentativas: </a:t>
            </a:r>
            <a:r>
              <a:rPr lang="pt-BR" sz="2000" dirty="0"/>
              <a:t>6</a:t>
            </a:r>
          </a:p>
          <a:p>
            <a:r>
              <a:rPr lang="pt-BR" sz="2000" b="1" dirty="0"/>
              <a:t>Acertos: </a:t>
            </a:r>
            <a:r>
              <a:rPr lang="pt-BR" sz="2000" dirty="0"/>
              <a:t>24</a:t>
            </a:r>
          </a:p>
          <a:p>
            <a:r>
              <a:rPr lang="pt-BR" sz="2000" b="1" dirty="0"/>
              <a:t>Erros: </a:t>
            </a:r>
            <a:r>
              <a:rPr lang="pt-BR" sz="2000" dirty="0"/>
              <a:t>6</a:t>
            </a:r>
          </a:p>
          <a:p>
            <a:r>
              <a:rPr lang="pt-BR" sz="2000" b="1" dirty="0"/>
              <a:t>Acertos Adiantados: </a:t>
            </a:r>
            <a:r>
              <a:rPr lang="pt-BR" sz="2000" dirty="0"/>
              <a:t>0</a:t>
            </a:r>
          </a:p>
          <a:p>
            <a:r>
              <a:rPr lang="pt-BR" sz="2000" b="1" dirty="0"/>
              <a:t>Sequencia em Que Começou a Acertar: </a:t>
            </a:r>
            <a:r>
              <a:rPr lang="pt-BR" sz="2000" dirty="0"/>
              <a:t>0</a:t>
            </a:r>
          </a:p>
          <a:p>
            <a:r>
              <a:rPr lang="pt-BR" sz="2000" b="1" dirty="0"/>
              <a:t>Maior número de sequencias acertadas consecutivamente:</a:t>
            </a:r>
            <a:r>
              <a:rPr lang="pt-BR" sz="2000" dirty="0"/>
              <a:t> 0</a:t>
            </a:r>
          </a:p>
          <a:p>
            <a:r>
              <a:rPr lang="pt-BR" sz="2000" b="1" dirty="0"/>
              <a:t>Tempo Médio de Reação: </a:t>
            </a:r>
            <a:r>
              <a:rPr lang="pt-BR" sz="2000" dirty="0"/>
              <a:t>1084</a:t>
            </a:r>
          </a:p>
          <a:p>
            <a:r>
              <a:rPr lang="pt-BR" sz="2000" b="1" dirty="0"/>
              <a:t>Percentual de Acertos: </a:t>
            </a:r>
            <a:r>
              <a:rPr lang="pt-BR" sz="2000" dirty="0"/>
              <a:t>80.00</a:t>
            </a:r>
          </a:p>
          <a:p>
            <a:r>
              <a:rPr lang="pt-BR" sz="2000" b="1" dirty="0"/>
              <a:t>Percentual de Erros: </a:t>
            </a:r>
            <a:r>
              <a:rPr lang="pt-BR" sz="2000" dirty="0"/>
              <a:t>20.00</a:t>
            </a:r>
          </a:p>
          <a:p>
            <a:r>
              <a:rPr lang="pt-BR" sz="2000" b="1" dirty="0"/>
              <a:t>Pontuação: </a:t>
            </a:r>
            <a:r>
              <a:rPr lang="pt-BR" sz="2000" dirty="0"/>
              <a:t>118.31</a:t>
            </a:r>
          </a:p>
          <a:p>
            <a:r>
              <a:rPr lang="pt-BR" sz="2000" b="1" dirty="0"/>
              <a:t>Total de Sequências Acertadas: </a:t>
            </a:r>
            <a:r>
              <a:rPr lang="pt-BR" sz="2000" dirty="0"/>
              <a:t>0</a:t>
            </a:r>
          </a:p>
          <a:p>
            <a:r>
              <a:rPr lang="pt-BR" sz="2000" b="1" dirty="0"/>
              <a:t>Sequência de Estabilização: </a:t>
            </a:r>
            <a:r>
              <a:rPr lang="pt-BR" sz="2000" dirty="0"/>
              <a:t>0</a:t>
            </a:r>
          </a:p>
          <a:p>
            <a:r>
              <a:rPr lang="pt-BR" sz="2000" dirty="0"/>
              <a:t>***********************************</a:t>
            </a:r>
          </a:p>
        </p:txBody>
      </p:sp>
    </p:spTree>
    <p:extLst>
      <p:ext uri="{BB962C8B-B14F-4D97-AF65-F5344CB8AC3E}">
        <p14:creationId xmlns:p14="http://schemas.microsoft.com/office/powerpoint/2010/main" val="3718902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3A9D6BA4-3F9A-46EC-A9BA-464AD1C98CE9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Demonstração do equipamento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550504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18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AC20C1A-CE79-4445-AE14-3DFAD4B2D2E5}"/>
              </a:ext>
            </a:extLst>
          </p:cNvPr>
          <p:cNvSpPr txBox="1"/>
          <p:nvPr/>
        </p:nvSpPr>
        <p:spPr>
          <a:xfrm>
            <a:off x="410381" y="2084727"/>
            <a:ext cx="1031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  <a:p>
            <a:endParaRPr lang="pt-BR" sz="2400" dirty="0"/>
          </a:p>
          <a:p>
            <a:r>
              <a:rPr lang="pt-BR" sz="2400" dirty="0">
                <a:latin typeface="Corbel" panose="020B0503020204020204" pitchFamily="34" charset="0"/>
              </a:rPr>
              <a:t>	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pic>
        <p:nvPicPr>
          <p:cNvPr id="2052" name="Picture 4" descr="Imagem relacionada">
            <a:extLst>
              <a:ext uri="{FF2B5EF4-FFF2-40B4-BE49-F238E27FC236}">
                <a16:creationId xmlns:a16="http://schemas.microsoft.com/office/drawing/2014/main" xmlns="" id="{597A9A6D-E5B3-4038-B003-7880B8E4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74" y="2084727"/>
            <a:ext cx="3940451" cy="40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074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1E56292F-B09B-4B3A-A491-92E6DB9E994F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Corbel" panose="020B0503020204020204" pitchFamily="34" charset="0"/>
              </a:rPr>
              <a:t>Contribuições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18A15F2-6F3D-4D99-A2D8-44C6BE23C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28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>
                <a:latin typeface="Corbel" panose="020B0503020204020204" pitchFamily="34" charset="0"/>
              </a:rPr>
              <a:t>Fase de escrita para patente;</a:t>
            </a:r>
          </a:p>
          <a:p>
            <a:pPr marL="0" indent="0">
              <a:buNone/>
            </a:pPr>
            <a:endParaRPr lang="pt-BR" sz="24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pt-BR" sz="2400" dirty="0">
                <a:latin typeface="Corbel" panose="020B0503020204020204" pitchFamily="34" charset="0"/>
              </a:rPr>
              <a:t>Artigo em parceria com a FACISA para revista de </a:t>
            </a:r>
            <a:r>
              <a:rPr lang="pt-BR" sz="2400" dirty="0" err="1">
                <a:latin typeface="Corbel" panose="020B0503020204020204" pitchFamily="34" charset="0"/>
              </a:rPr>
              <a:t>qualis</a:t>
            </a:r>
            <a:r>
              <a:rPr lang="pt-BR" sz="2400" dirty="0">
                <a:latin typeface="Corbel" panose="020B0503020204020204" pitchFamily="34" charset="0"/>
              </a:rPr>
              <a:t> A1;</a:t>
            </a:r>
          </a:p>
          <a:p>
            <a:pPr marL="0" indent="0">
              <a:buNone/>
            </a:pPr>
            <a:endParaRPr lang="pt-BR" sz="24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pt-BR" sz="2400" dirty="0">
                <a:latin typeface="Corbel" panose="020B0503020204020204" pitchFamily="34" charset="0"/>
              </a:rPr>
              <a:t>Projeto aprovado na Campus </a:t>
            </a:r>
            <a:r>
              <a:rPr lang="pt-BR" sz="2400" dirty="0" err="1">
                <a:latin typeface="Corbel" panose="020B0503020204020204" pitchFamily="34" charset="0"/>
              </a:rPr>
              <a:t>Party</a:t>
            </a:r>
            <a:r>
              <a:rPr lang="pt-BR" sz="2400" dirty="0">
                <a:latin typeface="Corbel" panose="020B0503020204020204" pitchFamily="34" charset="0"/>
              </a:rPr>
              <a:t>;</a:t>
            </a:r>
          </a:p>
          <a:p>
            <a:endParaRPr lang="pt-BR" sz="24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pt-BR" sz="2400" dirty="0">
                <a:latin typeface="Corbel" panose="020B0503020204020204" pitchFamily="34" charset="0"/>
              </a:rPr>
              <a:t>Submissão do artigo para a mostra tecnológica.</a:t>
            </a:r>
          </a:p>
          <a:p>
            <a:pPr marL="0" indent="0">
              <a:buNone/>
            </a:pPr>
            <a:endParaRPr lang="pt-BR" sz="24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378226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E78C3B86-0E55-4265-B35D-7F43B627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2AD0D6D-58A6-404E-9BB2-0F2957B29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" y="63468"/>
            <a:ext cx="732618" cy="980660"/>
          </a:xfrm>
          <a:prstGeom prst="rect">
            <a:avLst/>
          </a:prstGeom>
        </p:spPr>
      </p:pic>
      <p:pic>
        <p:nvPicPr>
          <p:cNvPr id="2052" name="Picture 4" descr="Imagem relacionada">
            <a:extLst>
              <a:ext uri="{FF2B5EF4-FFF2-40B4-BE49-F238E27FC236}">
                <a16:creationId xmlns:a16="http://schemas.microsoft.com/office/drawing/2014/main" xmlns="" id="{EC455C8C-7C02-4E0E-876F-DC93C375D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742" y="2764586"/>
            <a:ext cx="2235269" cy="223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logo secitex">
            <a:extLst>
              <a:ext uri="{FF2B5EF4-FFF2-40B4-BE49-F238E27FC236}">
                <a16:creationId xmlns:a16="http://schemas.microsoft.com/office/drawing/2014/main" xmlns="" id="{84D4420B-2D03-429E-85D7-09A5DF558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292" y="4403678"/>
            <a:ext cx="2590901" cy="202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logo facisa rn">
            <a:extLst>
              <a:ext uri="{FF2B5EF4-FFF2-40B4-BE49-F238E27FC236}">
                <a16:creationId xmlns:a16="http://schemas.microsoft.com/office/drawing/2014/main" xmlns="" id="{F8406BFD-2AB2-476E-B7D7-0DB0CDF3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080" y="4623852"/>
            <a:ext cx="2743200" cy="170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97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1CB1E5B-A2B7-49FA-AC06-391F426E4876}"/>
              </a:ext>
            </a:extLst>
          </p:cNvPr>
          <p:cNvSpPr/>
          <p:nvPr/>
        </p:nvSpPr>
        <p:spPr>
          <a:xfrm>
            <a:off x="0" y="6492875"/>
            <a:ext cx="12192000" cy="364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31F73E-1866-48C3-AA83-02399086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Corbel" panose="020B0503020204020204" pitchFamily="34" charset="0"/>
              </a:rPr>
              <a:t>Sumário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2F34D43-B9E6-45B6-BBE9-9083F1AD5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400" dirty="0">
                <a:latin typeface="Corbel" panose="020B0503020204020204" pitchFamily="34" charset="0"/>
              </a:rPr>
              <a:t>Introdução</a:t>
            </a:r>
          </a:p>
          <a:p>
            <a:r>
              <a:rPr lang="pt-BR" sz="2400" dirty="0">
                <a:latin typeface="Corbel" panose="020B0503020204020204" pitchFamily="34" charset="0"/>
              </a:rPr>
              <a:t>Software do projeto</a:t>
            </a:r>
          </a:p>
          <a:p>
            <a:r>
              <a:rPr lang="pt-BR" sz="2400" dirty="0"/>
              <a:t>Desenvolvimento do equipamento</a:t>
            </a:r>
          </a:p>
          <a:p>
            <a:r>
              <a:rPr lang="pt-BR" sz="2400" dirty="0"/>
              <a:t>Metodologia da pesquisa</a:t>
            </a:r>
          </a:p>
          <a:p>
            <a:r>
              <a:rPr lang="pt-BR" sz="2400" dirty="0"/>
              <a:t>Diário de bordo</a:t>
            </a:r>
          </a:p>
          <a:p>
            <a:r>
              <a:rPr lang="pt-BR" sz="2400" dirty="0"/>
              <a:t>Problemas e superação</a:t>
            </a:r>
          </a:p>
          <a:p>
            <a:r>
              <a:rPr lang="pt-BR" sz="2400" dirty="0"/>
              <a:t>Fase de testes</a:t>
            </a:r>
          </a:p>
          <a:p>
            <a:r>
              <a:rPr lang="pt-BR" sz="2400" dirty="0">
                <a:latin typeface="Corbel" panose="020B0503020204020204" pitchFamily="34" charset="0"/>
              </a:rPr>
              <a:t>Contribuições</a:t>
            </a:r>
          </a:p>
          <a:p>
            <a:r>
              <a:rPr lang="pt-BR" sz="2400" dirty="0">
                <a:latin typeface="Corbel" panose="020B0503020204020204" pitchFamily="34" charset="0"/>
              </a:rPr>
              <a:t>Referências</a:t>
            </a:r>
          </a:p>
          <a:p>
            <a:r>
              <a:rPr lang="pt-BR" sz="2400" dirty="0">
                <a:latin typeface="Corbel" panose="020B0503020204020204" pitchFamily="34" charset="0"/>
              </a:rPr>
              <a:t>Agradecimentos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EF07541F-9255-488D-B9E0-EDCC02918A73}"/>
              </a:ext>
            </a:extLst>
          </p:cNvPr>
          <p:cNvCxnSpPr/>
          <p:nvPr/>
        </p:nvCxnSpPr>
        <p:spPr>
          <a:xfrm>
            <a:off x="0" y="1285461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2D61009C-93CA-457A-A4B3-A49CE648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70CC4DD-397A-4865-84D2-C4EB7CE36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" y="84554"/>
            <a:ext cx="732618" cy="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6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5" y="47994"/>
            <a:ext cx="10532165" cy="491366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Corbel" panose="020B0503020204020204" pitchFamily="34" charset="0"/>
              </a:rPr>
              <a:t>Cronograma de Atividades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DD6E0083-B7E2-4276-9FA9-0A096D0C1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862"/>
            <a:ext cx="2743200" cy="365125"/>
          </a:xfrm>
        </p:spPr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xmlns="" id="{3A52F5BF-09B7-4F56-AF3E-1E116CD30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013084"/>
              </p:ext>
            </p:extLst>
          </p:nvPr>
        </p:nvGraphicFramePr>
        <p:xfrm>
          <a:off x="194288" y="598328"/>
          <a:ext cx="11780652" cy="610888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0693">
                  <a:extLst>
                    <a:ext uri="{9D8B030D-6E8A-4147-A177-3AD203B41FA5}">
                      <a16:colId xmlns:a16="http://schemas.microsoft.com/office/drawing/2014/main" xmlns="" val="387516311"/>
                    </a:ext>
                  </a:extLst>
                </a:gridCol>
                <a:gridCol w="1057711">
                  <a:extLst>
                    <a:ext uri="{9D8B030D-6E8A-4147-A177-3AD203B41FA5}">
                      <a16:colId xmlns:a16="http://schemas.microsoft.com/office/drawing/2014/main" xmlns="" val="2364837226"/>
                    </a:ext>
                  </a:extLst>
                </a:gridCol>
                <a:gridCol w="1002695">
                  <a:extLst>
                    <a:ext uri="{9D8B030D-6E8A-4147-A177-3AD203B41FA5}">
                      <a16:colId xmlns:a16="http://schemas.microsoft.com/office/drawing/2014/main" xmlns="" val="385574229"/>
                    </a:ext>
                  </a:extLst>
                </a:gridCol>
                <a:gridCol w="1002695">
                  <a:extLst>
                    <a:ext uri="{9D8B030D-6E8A-4147-A177-3AD203B41FA5}">
                      <a16:colId xmlns:a16="http://schemas.microsoft.com/office/drawing/2014/main" xmlns="" val="1266860249"/>
                    </a:ext>
                  </a:extLst>
                </a:gridCol>
                <a:gridCol w="1042802">
                  <a:extLst>
                    <a:ext uri="{9D8B030D-6E8A-4147-A177-3AD203B41FA5}">
                      <a16:colId xmlns:a16="http://schemas.microsoft.com/office/drawing/2014/main" xmlns="" val="3689878369"/>
                    </a:ext>
                  </a:extLst>
                </a:gridCol>
                <a:gridCol w="1096279">
                  <a:extLst>
                    <a:ext uri="{9D8B030D-6E8A-4147-A177-3AD203B41FA5}">
                      <a16:colId xmlns:a16="http://schemas.microsoft.com/office/drawing/2014/main" xmlns="" val="159874346"/>
                    </a:ext>
                  </a:extLst>
                </a:gridCol>
                <a:gridCol w="1016064">
                  <a:extLst>
                    <a:ext uri="{9D8B030D-6E8A-4147-A177-3AD203B41FA5}">
                      <a16:colId xmlns:a16="http://schemas.microsoft.com/office/drawing/2014/main" xmlns="" val="1805833021"/>
                    </a:ext>
                  </a:extLst>
                </a:gridCol>
                <a:gridCol w="1189860">
                  <a:extLst>
                    <a:ext uri="{9D8B030D-6E8A-4147-A177-3AD203B41FA5}">
                      <a16:colId xmlns:a16="http://schemas.microsoft.com/office/drawing/2014/main" xmlns="" val="1352991474"/>
                    </a:ext>
                  </a:extLst>
                </a:gridCol>
                <a:gridCol w="1104302">
                  <a:extLst>
                    <a:ext uri="{9D8B030D-6E8A-4147-A177-3AD203B41FA5}">
                      <a16:colId xmlns:a16="http://schemas.microsoft.com/office/drawing/2014/main" xmlns="" val="1188968007"/>
                    </a:ext>
                  </a:extLst>
                </a:gridCol>
                <a:gridCol w="1197551">
                  <a:extLst>
                    <a:ext uri="{9D8B030D-6E8A-4147-A177-3AD203B41FA5}">
                      <a16:colId xmlns:a16="http://schemas.microsoft.com/office/drawing/2014/main" xmlns="" val="3109514309"/>
                    </a:ext>
                  </a:extLst>
                </a:gridCol>
              </a:tblGrid>
              <a:tr h="621829">
                <a:tc>
                  <a:txBody>
                    <a:bodyPr/>
                    <a:lstStyle/>
                    <a:p>
                      <a:r>
                        <a:rPr lang="pt-BR" dirty="0"/>
                        <a:t>Tarefa/Mês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Março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Abril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Junho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Julho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Agosto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Setembro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Outubro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Novembro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288953"/>
                  </a:ext>
                </a:extLst>
              </a:tr>
              <a:tr h="621829">
                <a:tc>
                  <a:txBody>
                    <a:bodyPr/>
                    <a:lstStyle/>
                    <a:p>
                      <a:r>
                        <a:rPr lang="pt-BR" dirty="0"/>
                        <a:t>Reuniões com os orientadores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8289683"/>
                  </a:ext>
                </a:extLst>
              </a:tr>
              <a:tr h="533906">
                <a:tc>
                  <a:txBody>
                    <a:bodyPr/>
                    <a:lstStyle/>
                    <a:p>
                      <a:r>
                        <a:rPr lang="pt-BR" dirty="0"/>
                        <a:t>Levantamento de referências bibliográficas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9559783"/>
                  </a:ext>
                </a:extLst>
              </a:tr>
              <a:tr h="621829">
                <a:tc>
                  <a:txBody>
                    <a:bodyPr/>
                    <a:lstStyle/>
                    <a:p>
                      <a:r>
                        <a:rPr lang="pt-BR" dirty="0"/>
                        <a:t>Construção do protótipo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740277"/>
                  </a:ext>
                </a:extLst>
              </a:tr>
              <a:tr h="504300">
                <a:tc>
                  <a:txBody>
                    <a:bodyPr/>
                    <a:lstStyle/>
                    <a:p>
                      <a:r>
                        <a:rPr lang="pt-BR" dirty="0"/>
                        <a:t>Produzir artigo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092560"/>
                  </a:ext>
                </a:extLst>
              </a:tr>
              <a:tr h="621829">
                <a:tc>
                  <a:txBody>
                    <a:bodyPr/>
                    <a:lstStyle/>
                    <a:p>
                      <a:r>
                        <a:rPr lang="pt-BR" dirty="0"/>
                        <a:t>Desenvolver circuitos no </a:t>
                      </a:r>
                      <a:r>
                        <a:rPr lang="pt-BR" dirty="0" err="1"/>
                        <a:t>Eagle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371845"/>
                  </a:ext>
                </a:extLst>
              </a:tr>
              <a:tr h="410753">
                <a:tc>
                  <a:txBody>
                    <a:bodyPr/>
                    <a:lstStyle/>
                    <a:p>
                      <a:r>
                        <a:rPr lang="pt-BR" dirty="0"/>
                        <a:t>Aperfeiçoar código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087068"/>
                  </a:ext>
                </a:extLst>
              </a:tr>
              <a:tr h="621829">
                <a:tc>
                  <a:txBody>
                    <a:bodyPr/>
                    <a:lstStyle/>
                    <a:p>
                      <a:r>
                        <a:rPr lang="pt-BR" dirty="0"/>
                        <a:t>Construção da estrutura em MDF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516981"/>
                  </a:ext>
                </a:extLst>
              </a:tr>
              <a:tr h="355331">
                <a:tc>
                  <a:txBody>
                    <a:bodyPr/>
                    <a:lstStyle/>
                    <a:p>
                      <a:r>
                        <a:rPr lang="pt-BR" dirty="0"/>
                        <a:t>Realizar os testes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0359024"/>
                  </a:ext>
                </a:extLst>
              </a:tr>
              <a:tr h="355331">
                <a:tc>
                  <a:txBody>
                    <a:bodyPr/>
                    <a:lstStyle/>
                    <a:p>
                      <a:r>
                        <a:rPr lang="pt-BR" dirty="0"/>
                        <a:t>Relatório final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6419643"/>
                  </a:ext>
                </a:extLst>
              </a:tr>
              <a:tr h="355331">
                <a:tc>
                  <a:txBody>
                    <a:bodyPr/>
                    <a:lstStyle/>
                    <a:p>
                      <a:r>
                        <a:rPr lang="pt-BR" dirty="0"/>
                        <a:t>EXPOTEC e SECITEX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6172060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5D6C68C-0B63-4550-A40D-9FE2D230A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92" y="1304817"/>
            <a:ext cx="490684" cy="4913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1A1A6D16-CABE-4D01-8A57-548733368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30" y="1298178"/>
            <a:ext cx="490684" cy="49136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19E255AB-F13A-4A82-9E3D-146B99209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75" y="1298178"/>
            <a:ext cx="490684" cy="49136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1340BB5-D50D-4CE9-96E5-CC9403066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30" y="1298178"/>
            <a:ext cx="490684" cy="49136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E86E5F45-7194-46AA-AFBC-5D1ECC950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75" y="1311426"/>
            <a:ext cx="490684" cy="49136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18753983-1C59-44D0-8DC2-4524C9EE1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92" y="2870041"/>
            <a:ext cx="490684" cy="49136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C4A8F4F1-4702-43AB-8AA4-4FB77E06D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42" y="1939554"/>
            <a:ext cx="490684" cy="49136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734E8CDD-ADF7-4B3A-9940-0D10CBE9D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92" y="1939554"/>
            <a:ext cx="490684" cy="49136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BDEA821B-3E1B-4D0F-9762-F770DA27C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15" y="3421171"/>
            <a:ext cx="490684" cy="49136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ED214618-6DC7-4E9F-B74E-5F7014E54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19" y="3421171"/>
            <a:ext cx="490684" cy="49136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59201A76-9014-4A07-AEA9-6BB24F75B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21" y="3429000"/>
            <a:ext cx="490684" cy="49136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B53F6EE4-B0AE-4A72-8177-0A60544BD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44" y="3429000"/>
            <a:ext cx="490684" cy="49136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521DC596-BD2D-4100-98D6-4B55597DB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61" y="2870041"/>
            <a:ext cx="490684" cy="49136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AEB595D3-4359-435C-B7E0-148046C2E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21" y="4540877"/>
            <a:ext cx="490684" cy="49136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F620F7A3-5852-4ED1-84F6-E1C0A57FC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21" y="4005000"/>
            <a:ext cx="490684" cy="49136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BDBEE7E1-9577-4717-A5E2-9BEC634D7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72" y="5541616"/>
            <a:ext cx="490684" cy="49136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E4154B8A-F129-42C5-A891-FBEE4E7B5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21" y="5050250"/>
            <a:ext cx="490684" cy="49136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DD2FBCD0-6B1E-4CAA-B3D3-D329C8A60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517" y="4499609"/>
            <a:ext cx="490684" cy="491366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F05F13E2-2B02-4B9D-BD06-FC17AE87A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19" y="4537624"/>
            <a:ext cx="490684" cy="49136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AFF04461-9AF5-4C63-85C1-177E7D3FD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30" y="1293584"/>
            <a:ext cx="490684" cy="49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63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8D0D848-4619-4D3A-9816-FAD34E636FDB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385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dirty="0"/>
              <a:t>Referências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126435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21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AC20C1A-CE79-4445-AE14-3DFAD4B2D2E5}"/>
              </a:ext>
            </a:extLst>
          </p:cNvPr>
          <p:cNvSpPr txBox="1"/>
          <p:nvPr/>
        </p:nvSpPr>
        <p:spPr>
          <a:xfrm>
            <a:off x="105582" y="1358926"/>
            <a:ext cx="12086418" cy="569386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t-BR" sz="1400" dirty="0"/>
              <a:t>ALVES-MAZZOTTI, A. J.; GEWANDSZNAJDER, F</a:t>
            </a:r>
            <a:r>
              <a:rPr lang="pt-BR" sz="1400" b="1" dirty="0"/>
              <a:t>. O método nas ciências naturais e sociais: pesquisa quantitativa e qualitativa.</a:t>
            </a:r>
            <a:r>
              <a:rPr lang="pt-BR" sz="1400" dirty="0"/>
              <a:t> São Paulo: Pioneira, 1998.</a:t>
            </a:r>
          </a:p>
          <a:p>
            <a:endParaRPr lang="pt-BR" sz="1400" dirty="0"/>
          </a:p>
          <a:p>
            <a:r>
              <a:rPr lang="pt-BR" sz="1400" dirty="0"/>
              <a:t>ANDRADE, Luciene Miranda et al. </a:t>
            </a:r>
            <a:r>
              <a:rPr lang="pt-BR" sz="1400" b="1" dirty="0"/>
              <a:t>A problemática do cuidador familiar do portador de acidente vascular cerebral</a:t>
            </a:r>
            <a:r>
              <a:rPr lang="pt-BR" sz="1400" dirty="0"/>
              <a:t>, São Paulo, 28 mar. 2009. Disponível em: http://www.scielo.br/</a:t>
            </a:r>
            <a:r>
              <a:rPr lang="pt-BR" sz="1400" dirty="0" err="1"/>
              <a:t>scielo.php?script</a:t>
            </a:r>
            <a:r>
              <a:rPr lang="pt-BR" sz="1400" dirty="0"/>
              <a:t>=</a:t>
            </a:r>
            <a:r>
              <a:rPr lang="pt-BR" sz="1400" dirty="0" err="1"/>
              <a:t>sci_arttext&amp;pid</a:t>
            </a:r>
            <a:r>
              <a:rPr lang="pt-BR" sz="1400" dirty="0"/>
              <a:t>=S0080-62342009000100005. Acesso em: 14 mar. 2019.</a:t>
            </a:r>
          </a:p>
          <a:p>
            <a:endParaRPr lang="pt-BR" sz="1400" dirty="0"/>
          </a:p>
          <a:p>
            <a:r>
              <a:rPr lang="pt-BR" sz="1400" dirty="0"/>
              <a:t>BRADY, M. C. et al. </a:t>
            </a:r>
            <a:r>
              <a:rPr lang="pt-BR" sz="1400" b="1" dirty="0" err="1"/>
              <a:t>Dysarthria</a:t>
            </a:r>
            <a:r>
              <a:rPr lang="pt-BR" sz="1400" b="1" dirty="0"/>
              <a:t> </a:t>
            </a:r>
            <a:r>
              <a:rPr lang="pt-BR" sz="1400" b="1" dirty="0" err="1"/>
              <a:t>following</a:t>
            </a:r>
            <a:r>
              <a:rPr lang="pt-BR" sz="1400" b="1" dirty="0"/>
              <a:t> </a:t>
            </a:r>
            <a:r>
              <a:rPr lang="pt-BR" sz="1400" b="1" dirty="0" err="1"/>
              <a:t>stroke</a:t>
            </a:r>
            <a:r>
              <a:rPr lang="pt-BR" sz="1400" b="1" dirty="0"/>
              <a:t>: </a:t>
            </a:r>
            <a:r>
              <a:rPr lang="pt-BR" sz="1400" b="1" dirty="0" err="1"/>
              <a:t>the</a:t>
            </a:r>
            <a:r>
              <a:rPr lang="pt-BR" sz="1400" b="1" dirty="0"/>
              <a:t> </a:t>
            </a:r>
            <a:r>
              <a:rPr lang="pt-BR" sz="1400" b="1" dirty="0" err="1"/>
              <a:t>patient’s</a:t>
            </a:r>
            <a:r>
              <a:rPr lang="pt-BR" sz="1400" b="1" dirty="0"/>
              <a:t> perspective </a:t>
            </a:r>
            <a:r>
              <a:rPr lang="pt-BR" sz="1400" b="1" dirty="0" err="1"/>
              <a:t>on</a:t>
            </a:r>
            <a:r>
              <a:rPr lang="pt-BR" sz="1400" b="1" dirty="0"/>
              <a:t> management </a:t>
            </a:r>
            <a:r>
              <a:rPr lang="pt-BR" sz="1400" b="1" dirty="0" err="1"/>
              <a:t>and</a:t>
            </a:r>
            <a:r>
              <a:rPr lang="pt-BR" sz="1400" b="1" dirty="0"/>
              <a:t> </a:t>
            </a:r>
            <a:r>
              <a:rPr lang="pt-BR" sz="1400" b="1" dirty="0" err="1"/>
              <a:t>rehabilitation</a:t>
            </a:r>
            <a:r>
              <a:rPr lang="pt-BR" sz="1400" b="1" dirty="0"/>
              <a:t>. </a:t>
            </a:r>
            <a:r>
              <a:rPr lang="pt-BR" sz="1400" b="1" dirty="0" err="1"/>
              <a:t>Clinical</a:t>
            </a:r>
            <a:r>
              <a:rPr lang="pt-BR" sz="1400" b="1" dirty="0"/>
              <a:t> </a:t>
            </a:r>
            <a:r>
              <a:rPr lang="pt-BR" sz="1400" b="1" dirty="0" err="1"/>
              <a:t>Rehabilitation</a:t>
            </a:r>
            <a:r>
              <a:rPr lang="pt-BR" sz="1400" dirty="0"/>
              <a:t>, London, v. 25, n. 10, p. 935-952, 2011.</a:t>
            </a:r>
          </a:p>
          <a:p>
            <a:r>
              <a:rPr lang="pt-BR" sz="1400" dirty="0"/>
              <a:t> </a:t>
            </a:r>
          </a:p>
          <a:p>
            <a:r>
              <a:rPr lang="pt-BR" sz="1400" dirty="0"/>
              <a:t>CANCELA, Diana Manuela Gomes. </a:t>
            </a:r>
            <a:r>
              <a:rPr lang="pt-BR" sz="1400" b="1" dirty="0"/>
              <a:t>O Acidente Vascular Cerebral - Classificação, Principais Consequências e Reabilitação</a:t>
            </a:r>
            <a:r>
              <a:rPr lang="pt-BR" sz="1400" dirty="0"/>
              <a:t>. 2008. Trabalho de conclusão de curso (Licenciada em Psicologia) - Universidade Lusíada do Porto, [S. l.], 2008. Disponível     em: http://www.psicologia.pt/artigos/textos/TL0095.pdf. Acesso em: 26 fev. 2019.</a:t>
            </a:r>
          </a:p>
          <a:p>
            <a:endParaRPr lang="pt-BR" sz="1400" dirty="0"/>
          </a:p>
          <a:p>
            <a:r>
              <a:rPr lang="pt-BR" sz="1400" dirty="0"/>
              <a:t>CORRÊA, U.C</a:t>
            </a:r>
            <a:r>
              <a:rPr lang="pt-BR" sz="1400" b="1" dirty="0"/>
              <a:t>. Estrutura de prática e processo adaptativo na aquisição de habilidades motoras.</a:t>
            </a:r>
            <a:r>
              <a:rPr lang="pt-BR" sz="1400" dirty="0"/>
              <a:t> 2001. Tese (Doutorado) Escola de Educação Física e Esporte, Universidade de São Paulo, São Paulo.</a:t>
            </a:r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endParaRPr lang="pt-BR" sz="1400" dirty="0"/>
          </a:p>
          <a:p>
            <a:pPr algn="just"/>
            <a:r>
              <a:rPr lang="pt-BR" sz="1400" dirty="0"/>
              <a:t>CRUZ, D. M. C. </a:t>
            </a:r>
            <a:r>
              <a:rPr lang="pt-BR" sz="1400" b="1" dirty="0"/>
              <a:t>Terapia ocupacional na reabilitação pós-acidente vascular encefálico: atividades de vida diária e interdisciplinaridade. </a:t>
            </a:r>
            <a:r>
              <a:rPr lang="pt-BR" sz="1400" dirty="0"/>
              <a:t>São Paulo: Santos, 2012. p. 427. 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/>
              <a:t>NUNES, Sara et al. </a:t>
            </a:r>
            <a:r>
              <a:rPr lang="pt-BR" sz="1400" b="1" dirty="0"/>
              <a:t>Evolução Funcional de Utentes após AVC nos Primeiros Seis Meses Após a Lesão.  </a:t>
            </a:r>
            <a:r>
              <a:rPr lang="pt-BR" sz="1400" dirty="0"/>
              <a:t>Setúbal, 3 jun. 2005. Disponível em: https://comum.rcaap.pt/</a:t>
            </a:r>
            <a:r>
              <a:rPr lang="pt-BR" sz="1400" dirty="0" err="1"/>
              <a:t>bitstream</a:t>
            </a:r>
            <a:r>
              <a:rPr lang="pt-BR" sz="1400" dirty="0"/>
              <a:t>/10400.26/22123/1/vol1n3,3-20.pdf. Acesso em: 14 mar. 2019.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/>
              <a:t>RANGEL, </a:t>
            </a:r>
            <a:r>
              <a:rPr lang="pt-BR" sz="1400" dirty="0" err="1"/>
              <a:t>Edja</a:t>
            </a:r>
            <a:r>
              <a:rPr lang="pt-BR" sz="1400" dirty="0"/>
              <a:t> Solange; BELASCO, </a:t>
            </a:r>
            <a:r>
              <a:rPr lang="pt-BR" sz="1400" dirty="0" err="1"/>
              <a:t>Angelica</a:t>
            </a:r>
            <a:r>
              <a:rPr lang="pt-BR" sz="1400" dirty="0"/>
              <a:t> Gonçalves; DICCINI, Solange </a:t>
            </a:r>
            <a:r>
              <a:rPr lang="pt-BR" sz="1400" b="1" dirty="0"/>
              <a:t>. Qualidade de vida de pacientes com acidente vascular cerebral em reabilitação.</a:t>
            </a:r>
            <a:r>
              <a:rPr lang="pt-BR" sz="1400" dirty="0"/>
              <a:t> Maceió, 5 ago. 2012. Disponível em: http://www.scielo.br/</a:t>
            </a:r>
            <a:r>
              <a:rPr lang="pt-BR" sz="1400" dirty="0" err="1"/>
              <a:t>pdf</a:t>
            </a:r>
            <a:r>
              <a:rPr lang="pt-BR" sz="1400" dirty="0"/>
              <a:t>/</a:t>
            </a:r>
            <a:r>
              <a:rPr lang="pt-BR" sz="1400" dirty="0" err="1"/>
              <a:t>ape</a:t>
            </a:r>
            <a:r>
              <a:rPr lang="pt-BR" sz="1400" dirty="0"/>
              <a:t>/v26n2/v26n2a16. Acesso em: 14 mar. 2019.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/>
              <a:t>RICHARDSON, R. J. </a:t>
            </a:r>
            <a:r>
              <a:rPr lang="pt-BR" sz="1400" b="1" dirty="0"/>
              <a:t>Pesquisa social: métodos e técnicas</a:t>
            </a:r>
            <a:r>
              <a:rPr lang="pt-BR" sz="1400" dirty="0"/>
              <a:t>. São Paulo: Atlas, 2007. TEIXEIRA, </a:t>
            </a:r>
            <a:r>
              <a:rPr lang="pt-BR" sz="1400" dirty="0" err="1"/>
              <a:t>Indao</a:t>
            </a:r>
            <a:r>
              <a:rPr lang="pt-BR" sz="1400" dirty="0"/>
              <a:t>. O envelhecimento cortical e a reorganização neural após o acidente vascular encefálico (AVE): implicações para a reabilitação. </a:t>
            </a:r>
            <a:r>
              <a:rPr lang="pt-BR" sz="1400" dirty="0" err="1"/>
              <a:t>Cienc</a:t>
            </a:r>
            <a:r>
              <a:rPr lang="pt-BR" sz="1400" dirty="0"/>
              <a:t> Saúde </a:t>
            </a:r>
            <a:r>
              <a:rPr lang="pt-BR" sz="1400" dirty="0" err="1"/>
              <a:t>Col</a:t>
            </a:r>
            <a:r>
              <a:rPr lang="pt-BR" sz="1400" dirty="0"/>
              <a:t> 2008;13(supl.2):2171-8.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/>
              <a:t>	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4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E5323293-E924-4A81-B13F-19AFFC2BB5E3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DAA710-2434-4204-8CF3-B0EC02ECB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Corbel" panose="020B0503020204020204" pitchFamily="34" charset="0"/>
              </a:rPr>
              <a:t>Agradecimentos 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1A8756ED-0C0C-48A0-BDF7-6C1B5C479557}"/>
              </a:ext>
            </a:extLst>
          </p:cNvPr>
          <p:cNvCxnSpPr/>
          <p:nvPr/>
        </p:nvCxnSpPr>
        <p:spPr>
          <a:xfrm>
            <a:off x="0" y="132521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66F4B0FB-D0F4-4ED7-A4BE-D362682E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22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D54AD5F-5494-428E-988B-D0C345C9A82C}"/>
              </a:ext>
            </a:extLst>
          </p:cNvPr>
          <p:cNvSpPr txBox="1"/>
          <p:nvPr/>
        </p:nvSpPr>
        <p:spPr>
          <a:xfrm>
            <a:off x="611256" y="3896756"/>
            <a:ext cx="106249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>
              <a:latin typeface="Corbel" panose="020B0503020204020204" pitchFamily="34" charset="0"/>
            </a:endParaRPr>
          </a:p>
          <a:p>
            <a:endParaRPr lang="pt-BR" sz="2400" dirty="0">
              <a:latin typeface="Corbel" panose="020B0503020204020204" pitchFamily="34" charset="0"/>
            </a:endParaRPr>
          </a:p>
          <a:p>
            <a:r>
              <a:rPr lang="pt-BR" sz="2000" dirty="0">
                <a:latin typeface="Corbel" panose="020B0503020204020204" pitchFamily="34" charset="0"/>
              </a:rPr>
              <a:t>				</a:t>
            </a:r>
          </a:p>
          <a:p>
            <a:endParaRPr lang="pt-BR" sz="2000" dirty="0">
              <a:latin typeface="Corbel" panose="020B0503020204020204" pitchFamily="34" charset="0"/>
            </a:endParaRPr>
          </a:p>
          <a:p>
            <a:r>
              <a:rPr lang="pt-BR" sz="2000" dirty="0">
                <a:latin typeface="Corbel" panose="020B0503020204020204" pitchFamily="34" charset="0"/>
              </a:rPr>
              <a:t>						</a:t>
            </a:r>
            <a:r>
              <a:rPr lang="pt-BR" sz="1600" dirty="0">
                <a:latin typeface="Corbel" panose="020B0503020204020204" pitchFamily="34" charset="0"/>
              </a:rPr>
              <a:t>Maria Andriely, Jamili Raiane, Hudson Artur</a:t>
            </a:r>
          </a:p>
          <a:p>
            <a:r>
              <a:rPr lang="pt-BR" sz="1600" dirty="0">
                <a:latin typeface="Corbel" panose="020B0503020204020204" pitchFamily="34" charset="0"/>
              </a:rPr>
              <a:t>						         Alunos do curso Técnico de Informática</a:t>
            </a:r>
          </a:p>
          <a:p>
            <a:r>
              <a:rPr lang="pt-BR" sz="1600" dirty="0">
                <a:latin typeface="Corbel" panose="020B0503020204020204" pitchFamily="34" charset="0"/>
              </a:rPr>
              <a:t>									</a:t>
            </a:r>
          </a:p>
          <a:p>
            <a:pPr algn="ctr"/>
            <a:r>
              <a:rPr lang="pt-BR" sz="1600" dirty="0"/>
              <a:t>Santa Cruz(RN), Agosto, 2019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C7048E3-69A0-4872-A899-698472CB39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23712"/>
            <a:ext cx="732618" cy="980660"/>
          </a:xfrm>
          <a:prstGeom prst="rect">
            <a:avLst/>
          </a:prstGeom>
        </p:spPr>
      </p:pic>
      <p:pic>
        <p:nvPicPr>
          <p:cNvPr id="9" name="Imagem 8" descr="Uma imagem contendo pessoa, interior, parede, posando&#10;&#10;Descrição gerada automaticamente">
            <a:extLst>
              <a:ext uri="{FF2B5EF4-FFF2-40B4-BE49-F238E27FC236}">
                <a16:creationId xmlns:a16="http://schemas.microsoft.com/office/drawing/2014/main" xmlns="" id="{3A1375B4-F7DA-4E21-9A43-B0C2BB2C3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6" y="1594726"/>
            <a:ext cx="4664766" cy="3429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4297ECE0-7360-4C36-A097-8BC435AA552D}"/>
              </a:ext>
            </a:extLst>
          </p:cNvPr>
          <p:cNvSpPr txBox="1"/>
          <p:nvPr/>
        </p:nvSpPr>
        <p:spPr>
          <a:xfrm>
            <a:off x="5538166" y="3074531"/>
            <a:ext cx="5553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Agradecemos aos nosso orientadores: Rodrigo Barreto e Paulo Augusto por todo apoio e colaboração e a equipe da UFRN/FACISA: Raíssa Taveira e </a:t>
            </a:r>
            <a:r>
              <a:rPr lang="pt-BR"/>
              <a:t>Ênio Cacho pela </a:t>
            </a:r>
            <a:r>
              <a:rPr lang="pt-BR" dirty="0"/>
              <a:t>parceria e conhecimento adquirido.</a:t>
            </a:r>
          </a:p>
        </p:txBody>
      </p:sp>
    </p:spTree>
    <p:extLst>
      <p:ext uri="{BB962C8B-B14F-4D97-AF65-F5344CB8AC3E}">
        <p14:creationId xmlns:p14="http://schemas.microsoft.com/office/powerpoint/2010/main" val="239094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3A00053-C27B-4328-91C2-A2D6F5ADAABE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A68F35-0601-4D75-87B8-01DBF1612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Corbel" panose="020B0503020204020204" pitchFamily="34" charset="0"/>
              </a:rPr>
              <a:t>Introdução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6FD5718-AC2D-42D2-A5E4-F00473FA9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82" y="1733138"/>
            <a:ext cx="65830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dirty="0"/>
              <a:t>Projeto Player Feedback</a:t>
            </a:r>
          </a:p>
          <a:p>
            <a:pPr marL="0" indent="0">
              <a:buNone/>
            </a:pPr>
            <a:endParaRPr lang="pt-BR" sz="2600" dirty="0"/>
          </a:p>
          <a:p>
            <a:pPr marL="0" indent="0">
              <a:buNone/>
            </a:pPr>
            <a:r>
              <a:rPr lang="pt-BR" sz="2600" dirty="0"/>
              <a:t>• Auxiliar na reabilitação de pacientes com</a:t>
            </a:r>
          </a:p>
          <a:p>
            <a:pPr marL="0" indent="0">
              <a:buNone/>
            </a:pPr>
            <a:r>
              <a:rPr lang="pt-BR" sz="2600" dirty="0"/>
              <a:t>sequelas pós AVC;</a:t>
            </a:r>
          </a:p>
          <a:p>
            <a:pPr marL="0" indent="0">
              <a:buNone/>
            </a:pPr>
            <a:endParaRPr lang="pt-BR" sz="2600" dirty="0"/>
          </a:p>
          <a:p>
            <a:pPr marL="0" indent="0">
              <a:buNone/>
            </a:pPr>
            <a:r>
              <a:rPr lang="pt-BR" sz="2600" dirty="0"/>
              <a:t>• Permitir ao fisioterapeuta um</a:t>
            </a:r>
          </a:p>
          <a:p>
            <a:pPr marL="0" indent="0">
              <a:buNone/>
            </a:pPr>
            <a:r>
              <a:rPr lang="pt-BR" sz="2600" dirty="0"/>
              <a:t>acompanhamento da evolução do paciente por</a:t>
            </a:r>
          </a:p>
          <a:p>
            <a:pPr marL="0" indent="0">
              <a:buNone/>
            </a:pPr>
            <a:r>
              <a:rPr lang="pt-BR" sz="2600" dirty="0"/>
              <a:t>meio da quantificação do tempo de resposta aos estímulos visuais.</a:t>
            </a:r>
          </a:p>
          <a:p>
            <a:endParaRPr lang="pt-BR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3A439B3C-8674-47ED-8358-49763D28843D}"/>
              </a:ext>
            </a:extLst>
          </p:cNvPr>
          <p:cNvCxnSpPr/>
          <p:nvPr/>
        </p:nvCxnSpPr>
        <p:spPr>
          <a:xfrm>
            <a:off x="0" y="1311965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DD7F3279-3D6A-4773-9B0A-3EFE874F7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5A8FD1D-6855-449C-A796-A4F6678F8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" y="45521"/>
            <a:ext cx="732618" cy="980660"/>
          </a:xfrm>
          <a:prstGeom prst="rect">
            <a:avLst/>
          </a:prstGeom>
        </p:spPr>
      </p:pic>
      <p:pic>
        <p:nvPicPr>
          <p:cNvPr id="13" name="Imagem 12" descr="Uma imagem contendo interior, pessoa, parede, em pé&#10;&#10;Descrição gerada automaticamente">
            <a:extLst>
              <a:ext uri="{FF2B5EF4-FFF2-40B4-BE49-F238E27FC236}">
                <a16:creationId xmlns:a16="http://schemas.microsoft.com/office/drawing/2014/main" xmlns="" id="{B08BDD48-1DD1-4DDE-9F97-36B0834D3B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t="48262" r="12464"/>
          <a:stretch/>
        </p:blipFill>
        <p:spPr>
          <a:xfrm>
            <a:off x="7091302" y="2532214"/>
            <a:ext cx="4673316" cy="29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8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BC9A67ED-D369-422B-8255-BF5B94B5BBB3}"/>
              </a:ext>
            </a:extLst>
          </p:cNvPr>
          <p:cNvSpPr/>
          <p:nvPr/>
        </p:nvSpPr>
        <p:spPr>
          <a:xfrm>
            <a:off x="0" y="649287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Corbel" panose="020B0503020204020204" pitchFamily="34" charset="0"/>
              </a:rPr>
              <a:t>Software do projeto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18A15F2-6F3D-4D99-A2D8-44C6BE23C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pt-BR" sz="2400" b="1" dirty="0"/>
              <a:t>Questionário sobre o Paciente:</a:t>
            </a:r>
          </a:p>
          <a:p>
            <a:r>
              <a:rPr lang="pt-BR" sz="2400" dirty="0"/>
              <a:t>Nome;</a:t>
            </a:r>
          </a:p>
          <a:p>
            <a:r>
              <a:rPr lang="pt-BR" sz="2400" dirty="0"/>
              <a:t>Idade;</a:t>
            </a:r>
          </a:p>
          <a:p>
            <a:r>
              <a:rPr lang="pt-BR" sz="2400" dirty="0"/>
              <a:t>Patologia;</a:t>
            </a:r>
          </a:p>
          <a:p>
            <a:r>
              <a:rPr lang="pt-BR" sz="2400" dirty="0"/>
              <a:t>Identificação.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marL="0" indent="0">
              <a:buNone/>
            </a:pPr>
            <a:r>
              <a:rPr lang="pt-BR" sz="2400" b="1" dirty="0"/>
              <a:t>Questionário sobre o experimento:</a:t>
            </a:r>
          </a:p>
          <a:p>
            <a:r>
              <a:rPr lang="pt-BR" sz="2400" dirty="0"/>
              <a:t>Número de tentativas;</a:t>
            </a:r>
          </a:p>
          <a:p>
            <a:r>
              <a:rPr lang="pt-BR" sz="2400" dirty="0"/>
              <a:t>Número de sequências certas para o aprendizado;</a:t>
            </a:r>
          </a:p>
          <a:p>
            <a:r>
              <a:rPr lang="pt-BR" sz="2400" dirty="0"/>
              <a:t>Tempo de acendimento dos LEDs;</a:t>
            </a:r>
          </a:p>
          <a:p>
            <a:r>
              <a:rPr lang="pt-BR" sz="2400" dirty="0"/>
              <a:t>Tempo de validação do acerto;</a:t>
            </a:r>
          </a:p>
          <a:p>
            <a:r>
              <a:rPr lang="pt-BR" sz="2400" dirty="0"/>
              <a:t>Tipo da prática.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48424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E78C3B86-0E55-4265-B35D-7F43B627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7EC5363-A101-4933-BFFD-48A23D71F7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52422"/>
            <a:ext cx="732618" cy="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7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821B1E6E-C759-46EF-981E-437E5553F887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Corbel" panose="020B0503020204020204" pitchFamily="34" charset="0"/>
              </a:rPr>
              <a:t>Considerações finais sobre o software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550504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AC20C1A-CE79-4445-AE14-3DFAD4B2D2E5}"/>
              </a:ext>
            </a:extLst>
          </p:cNvPr>
          <p:cNvSpPr txBox="1"/>
          <p:nvPr/>
        </p:nvSpPr>
        <p:spPr>
          <a:xfrm>
            <a:off x="471891" y="1827903"/>
            <a:ext cx="103106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Alguns dos dados obtidos com o experimento: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Tempo médio de reação;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Acertos;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Erros;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Pontuação;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Número total de sequências certas;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Maior número de sequências acertadas consecutivamente.</a:t>
            </a:r>
          </a:p>
          <a:p>
            <a:endParaRPr lang="pt-BR" sz="2400" dirty="0">
              <a:latin typeface="+mj-lt"/>
            </a:endParaRPr>
          </a:p>
          <a:p>
            <a:endParaRPr lang="pt-BR" sz="2400" dirty="0">
              <a:latin typeface="+mj-lt"/>
            </a:endParaRPr>
          </a:p>
          <a:p>
            <a:endParaRPr lang="pt-BR" sz="2400" dirty="0">
              <a:latin typeface="Corbel" panose="020B0503020204020204" pitchFamily="34" charset="0"/>
            </a:endParaRPr>
          </a:p>
          <a:p>
            <a:endParaRPr lang="pt-BR" sz="2400" dirty="0">
              <a:latin typeface="Corbel" panose="020B0503020204020204" pitchFamily="34" charset="0"/>
            </a:endParaRPr>
          </a:p>
          <a:p>
            <a:endParaRPr lang="pt-BR" sz="2400" dirty="0">
              <a:latin typeface="Corbel" panose="020B0503020204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5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B28A21BD-B1C8-4DA8-B6B9-C10E3F029C0B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Desenvolvimento do equipamento - protótipo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550504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pic>
        <p:nvPicPr>
          <p:cNvPr id="7" name="Imagem 6" descr="Uma imagem contendo equipamentos eletrônicos, circuito&#10;&#10;Descrição gerada automaticamente">
            <a:extLst>
              <a:ext uri="{FF2B5EF4-FFF2-40B4-BE49-F238E27FC236}">
                <a16:creationId xmlns:a16="http://schemas.microsoft.com/office/drawing/2014/main" xmlns="" id="{DFD1D78F-EE1E-450F-BB45-B2CB442AF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43" y="2420005"/>
            <a:ext cx="5308105" cy="298070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0BFA99E-D9DE-48A2-8F48-10CCF8043314}"/>
              </a:ext>
            </a:extLst>
          </p:cNvPr>
          <p:cNvSpPr txBox="1"/>
          <p:nvPr/>
        </p:nvSpPr>
        <p:spPr>
          <a:xfrm>
            <a:off x="352621" y="1796893"/>
            <a:ext cx="5308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Composição:</a:t>
            </a:r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Sensores capacitivos Touch;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Microcontrolador Atmega328;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LEDs de luminosidade branca;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Resistores;</a:t>
            </a:r>
          </a:p>
        </p:txBody>
      </p:sp>
    </p:spTree>
    <p:extLst>
      <p:ext uri="{BB962C8B-B14F-4D97-AF65-F5344CB8AC3E}">
        <p14:creationId xmlns:p14="http://schemas.microsoft.com/office/powerpoint/2010/main" val="1402042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B28A21BD-B1C8-4DA8-B6B9-C10E3F029C0B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Desenvolvimento do equipamento – fase 2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550504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0BFA99E-D9DE-48A2-8F48-10CCF8043314}"/>
              </a:ext>
            </a:extLst>
          </p:cNvPr>
          <p:cNvSpPr txBox="1"/>
          <p:nvPr/>
        </p:nvSpPr>
        <p:spPr>
          <a:xfrm>
            <a:off x="312864" y="1839073"/>
            <a:ext cx="50952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Composição:</a:t>
            </a:r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Sensores capacitivos Touch;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Microcontrolador Atmega328;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Conjunto de oito LEDs de luminosidade branca;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Resistores;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Transistor 2n2222;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Conector de 4 vias.</a:t>
            </a:r>
          </a:p>
        </p:txBody>
      </p:sp>
      <p:pic>
        <p:nvPicPr>
          <p:cNvPr id="8" name="Imagem 7" descr="Uma imagem contendo parede, interior, pessoa, chão&#10;&#10;Descrição gerada automaticamente">
            <a:extLst>
              <a:ext uri="{FF2B5EF4-FFF2-40B4-BE49-F238E27FC236}">
                <a16:creationId xmlns:a16="http://schemas.microsoft.com/office/drawing/2014/main" xmlns="" id="{E246067C-19AB-45BB-A4DE-0947FBB9A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8" r="11498"/>
          <a:stretch/>
        </p:blipFill>
        <p:spPr>
          <a:xfrm rot="5400000">
            <a:off x="5448971" y="2347007"/>
            <a:ext cx="2747961" cy="295126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B277C90-197A-4BAB-9B4A-FE1F2EBA2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9" b="32672"/>
          <a:stretch/>
        </p:blipFill>
        <p:spPr>
          <a:xfrm>
            <a:off x="8483397" y="2420005"/>
            <a:ext cx="3456521" cy="274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84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B28A21BD-B1C8-4DA8-B6B9-C10E3F029C0B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Desenvolvimento do equipamento – fase 3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550504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0BFA99E-D9DE-48A2-8F48-10CCF8043314}"/>
              </a:ext>
            </a:extLst>
          </p:cNvPr>
          <p:cNvSpPr txBox="1"/>
          <p:nvPr/>
        </p:nvSpPr>
        <p:spPr>
          <a:xfrm>
            <a:off x="471891" y="1796750"/>
            <a:ext cx="51548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Composição:</a:t>
            </a:r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Sensor capacitivo faceado CM18-3005;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Microcontrolador Atmega328;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Conjunto de oito LEDs de luminosidade branca;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Resistores;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Conectores de 4 vias;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Conectores de 3 vias;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Transistor 2n2222.</a:t>
            </a:r>
          </a:p>
        </p:txBody>
      </p:sp>
      <p:pic>
        <p:nvPicPr>
          <p:cNvPr id="7" name="Imagem 6" descr="Uma imagem contendo pessoa, equipamentos eletrônicos, interior, mantendo&#10;&#10;Descrição gerada automaticamente">
            <a:extLst>
              <a:ext uri="{FF2B5EF4-FFF2-40B4-BE49-F238E27FC236}">
                <a16:creationId xmlns:a16="http://schemas.microsoft.com/office/drawing/2014/main" xmlns="" id="{B222FA1F-F992-4DF6-9E4D-3F233E156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98" y="2409450"/>
            <a:ext cx="2776711" cy="2898046"/>
          </a:xfrm>
          <a:prstGeom prst="rect">
            <a:avLst/>
          </a:prstGeom>
        </p:spPr>
      </p:pic>
      <p:pic>
        <p:nvPicPr>
          <p:cNvPr id="14" name="Imagem 13" descr="Uma imagem contendo equipamentos eletrônicos&#10;&#10;Descrição gerada automaticamente">
            <a:extLst>
              <a:ext uri="{FF2B5EF4-FFF2-40B4-BE49-F238E27FC236}">
                <a16:creationId xmlns:a16="http://schemas.microsoft.com/office/drawing/2014/main" xmlns="" id="{50848F4F-026D-4DD0-8CFC-7ADE265AD5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1" t="23159" r="19806" b="11628"/>
          <a:stretch/>
        </p:blipFill>
        <p:spPr>
          <a:xfrm rot="5400000">
            <a:off x="8177419" y="2715427"/>
            <a:ext cx="2898047" cy="228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4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B28A21BD-B1C8-4DA8-B6B9-C10E3F029C0B}"/>
              </a:ext>
            </a:extLst>
          </p:cNvPr>
          <p:cNvSpPr/>
          <p:nvPr/>
        </p:nvSpPr>
        <p:spPr>
          <a:xfrm>
            <a:off x="0" y="6493565"/>
            <a:ext cx="12192000" cy="36443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4BE8E0-8862-4931-B3C2-9FDE561A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Desenvolvimento do equipamento – fase 4</a:t>
            </a:r>
            <a:endParaRPr lang="pt-BR" sz="3600" dirty="0">
              <a:latin typeface="Corbel" panose="020B0503020204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2911B717-949D-4E71-AD44-4620E3DE8823}"/>
              </a:ext>
            </a:extLst>
          </p:cNvPr>
          <p:cNvCxnSpPr/>
          <p:nvPr/>
        </p:nvCxnSpPr>
        <p:spPr>
          <a:xfrm>
            <a:off x="0" y="1550504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521C54E-7ECF-4D5C-81F7-192881D4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53E00-0C13-4D35-A6B8-9AE49A7C31FB}" type="slidenum">
              <a:rPr lang="pt-BR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</a:t>
            </a:fld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B8280F4-D980-4966-8203-D31D36D24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" y="43284"/>
            <a:ext cx="732618" cy="9806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0BFA99E-D9DE-48A2-8F48-10CCF8043314}"/>
              </a:ext>
            </a:extLst>
          </p:cNvPr>
          <p:cNvSpPr txBox="1"/>
          <p:nvPr/>
        </p:nvSpPr>
        <p:spPr>
          <a:xfrm>
            <a:off x="263970" y="1696617"/>
            <a:ext cx="51548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Composição:</a:t>
            </a:r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Sensores capacitivos industriais;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Microcontrolador Atmega328;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Conjunto de oito LEDs de luminosidade branca;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Resistores;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Conectores de 4 vias;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Conectores de 3 vias;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Painel em MDF;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Base em MDF.</a:t>
            </a:r>
          </a:p>
        </p:txBody>
      </p:sp>
      <p:pic>
        <p:nvPicPr>
          <p:cNvPr id="18" name="Imagem 17" descr="Uma imagem contendo interior, pessoa, parede, em pé&#10;&#10;Descrição gerada automaticamente">
            <a:extLst>
              <a:ext uri="{FF2B5EF4-FFF2-40B4-BE49-F238E27FC236}">
                <a16:creationId xmlns:a16="http://schemas.microsoft.com/office/drawing/2014/main" xmlns="" id="{E31CFBEF-90F3-4ECF-9667-B152DD7CA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t="48262" r="12464"/>
          <a:stretch/>
        </p:blipFill>
        <p:spPr>
          <a:xfrm>
            <a:off x="5418775" y="2213844"/>
            <a:ext cx="5523682" cy="352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73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14671</TotalTime>
  <Words>1051</Words>
  <Application>Microsoft Office PowerPoint</Application>
  <PresentationFormat>Widescreen</PresentationFormat>
  <Paragraphs>257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Corbel</vt:lpstr>
      <vt:lpstr>Tema do Office</vt:lpstr>
      <vt:lpstr>Player Feedback: Ferramenta tecnológica fisioterapêutica para reabilitação de pacientes pós AVC </vt:lpstr>
      <vt:lpstr>Sumário</vt:lpstr>
      <vt:lpstr>Introdução </vt:lpstr>
      <vt:lpstr>Software do projeto</vt:lpstr>
      <vt:lpstr>Considerações finais sobre o software</vt:lpstr>
      <vt:lpstr>Desenvolvimento do equipamento - protótipo</vt:lpstr>
      <vt:lpstr>Desenvolvimento do equipamento – fase 2</vt:lpstr>
      <vt:lpstr>Desenvolvimento do equipamento – fase 3</vt:lpstr>
      <vt:lpstr>Desenvolvimento do equipamento – fase 4</vt:lpstr>
      <vt:lpstr>Desenvolvimento do equipamento – fase 2 e 3</vt:lpstr>
      <vt:lpstr>Desenvolvimento do equipamento </vt:lpstr>
      <vt:lpstr>Desenvolvimento do equipamento – fase 4</vt:lpstr>
      <vt:lpstr>Metodologia da pesquisa</vt:lpstr>
      <vt:lpstr>Diário de bordo</vt:lpstr>
      <vt:lpstr>Problemas e superação</vt:lpstr>
      <vt:lpstr>Fase de testes</vt:lpstr>
      <vt:lpstr>Dados coletados</vt:lpstr>
      <vt:lpstr>Demonstração do equipamento</vt:lpstr>
      <vt:lpstr>Contribuições</vt:lpstr>
      <vt:lpstr>Cronograma de Atividades</vt:lpstr>
      <vt:lpstr>Referências</vt:lpstr>
      <vt:lpstr>Agradecimentos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Player Feedback: Ferramenta tecnológica fisioterapêutica para reabilitação de paciente pós AVC</dc:title>
  <dc:creator>Andriely</dc:creator>
  <cp:lastModifiedBy>diego oliveira</cp:lastModifiedBy>
  <cp:revision>157</cp:revision>
  <dcterms:created xsi:type="dcterms:W3CDTF">2019-04-11T23:48:25Z</dcterms:created>
  <dcterms:modified xsi:type="dcterms:W3CDTF">2020-04-01T12:40:45Z</dcterms:modified>
</cp:coreProperties>
</file>