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99" r:id="rId4"/>
    <p:sldId id="298" r:id="rId5"/>
    <p:sldId id="263" r:id="rId6"/>
    <p:sldId id="297" r:id="rId7"/>
    <p:sldId id="300" r:id="rId8"/>
    <p:sldId id="301" r:id="rId9"/>
    <p:sldId id="302" r:id="rId10"/>
    <p:sldId id="303" r:id="rId11"/>
    <p:sldId id="264" r:id="rId12"/>
    <p:sldId id="296" r:id="rId13"/>
    <p:sldId id="304" r:id="rId14"/>
    <p:sldId id="305" r:id="rId15"/>
    <p:sldId id="266" r:id="rId16"/>
    <p:sldId id="267" r:id="rId17"/>
  </p:sldIdLst>
  <p:sldSz cx="9144000" cy="6858000" type="screen4x3"/>
  <p:notesSz cx="6858000" cy="91440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12AC-4FD8-4889-AE08-94E6F6072D92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A8425E-DF58-4BC8-998D-B38FBEAB6E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519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B0DB-3CDB-4EB8-A42C-BADEDB0968BB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284CE-E26F-4C8C-922E-7E0884681C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873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8B15A-6261-49FE-B94E-436B68EA48CB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DE45-73B1-4CB1-B4C5-9FB50FB0D9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957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2344F-A40B-41BD-A4DC-C1FE9EB2DE48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FBF2-EC1F-45AA-B96C-0B763CEDB0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158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20BC-FD14-45EE-8CB3-77CD2B070294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AFB9-6E0A-4207-AE3B-EDFD664BA0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494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D1B0-95D9-4C9A-AE48-E2963DE6A310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788A-6555-4B20-8682-4F7E46ACAC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666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96CC7-D6F7-4A56-AA54-FB9D9C0B94A9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AEA7-8229-475F-89E6-74B1EA0FD2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133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C195-7D96-4CD6-AC75-3F755DE60D4B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EF606-8BA8-4C9D-885A-CD578417A8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355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4DB90-B076-4845-AE15-1172930C6BD5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7008C-989E-4A0D-915E-F73CB6B3E0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965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8D84-5D92-4165-95B8-F25E7DAC48E5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BF2F-DE46-4AD3-9105-773086B2B2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0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8DF1-20A0-4E88-A568-68A586944A0C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1E3C-7209-4DBE-A5F7-C65FD72B81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A673DE6-078B-4EB5-A81A-D47702512325}" type="datetimeFigureOut">
              <a:rPr lang="pt-BR"/>
              <a:pPr>
                <a:defRPr/>
              </a:pPr>
              <a:t>12/04/2016</a:t>
            </a:fld>
            <a:endParaRPr lang="pt-BR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4E5D09F-337D-430D-A854-019372B5EB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524000"/>
            <a:ext cx="7623175" cy="1544638"/>
          </a:xfrm>
        </p:spPr>
        <p:txBody>
          <a:bodyPr anchor="t"/>
          <a:lstStyle/>
          <a:p>
            <a:pPr eaLnBrk="1" hangingPunct="1"/>
            <a:r>
              <a:rPr lang="pt-PT" altLang="pt-BR" sz="8000"/>
              <a:t>Estabilidade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24150" y="3971925"/>
            <a:ext cx="5824538" cy="15922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pt-PT" altLang="pt-BR" sz="2700"/>
              <a:t>Edilberto </a:t>
            </a:r>
            <a:r>
              <a:rPr lang="pt-PT" altLang="pt-BR" sz="8800"/>
              <a:t>BORJA</a:t>
            </a:r>
            <a:endParaRPr lang="pt-PT" altLang="pt-BR"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"/>
            <a:ext cx="9107488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906588"/>
            <a:ext cx="8137525" cy="2746375"/>
          </a:xfrm>
        </p:spPr>
        <p:txBody>
          <a:bodyPr/>
          <a:lstStyle/>
          <a:p>
            <a:pPr marL="571500" indent="-571500" algn="just" eaLnBrk="1" hangingPunct="1">
              <a:lnSpc>
                <a:spcPct val="150000"/>
              </a:lnSpc>
            </a:pPr>
            <a:r>
              <a:rPr lang="pt-PT" altLang="pt-BR" sz="2000"/>
              <a:t>Um binário é definido como um par de forças iguais, paralelas e opostas.</a:t>
            </a:r>
          </a:p>
          <a:p>
            <a:pPr marL="1371600" lvl="2" indent="-571500" algn="just" eaLnBrk="1" hangingPunct="1">
              <a:lnSpc>
                <a:spcPct val="150000"/>
              </a:lnSpc>
            </a:pPr>
            <a:r>
              <a:rPr lang="pt-PT" altLang="pt-BR" sz="2000"/>
              <a:t>Mesmo módulo</a:t>
            </a:r>
          </a:p>
          <a:p>
            <a:pPr marL="1371600" lvl="2" indent="-571500" algn="just" eaLnBrk="1" hangingPunct="1">
              <a:lnSpc>
                <a:spcPct val="150000"/>
              </a:lnSpc>
            </a:pPr>
            <a:r>
              <a:rPr lang="pt-PT" altLang="pt-BR" sz="2000"/>
              <a:t>Linhas de ação paralelas</a:t>
            </a:r>
          </a:p>
          <a:p>
            <a:pPr marL="1371600" lvl="2" indent="-571500" algn="just" eaLnBrk="1" hangingPunct="1">
              <a:lnSpc>
                <a:spcPct val="150000"/>
              </a:lnSpc>
            </a:pPr>
            <a:r>
              <a:rPr lang="pt-PT" altLang="pt-BR" sz="2000"/>
              <a:t>Sentidos opostos.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24400"/>
            <a:ext cx="45116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90638" y="877888"/>
            <a:ext cx="73136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P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BINÁRIO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8135937" cy="2087562"/>
          </a:xfrm>
        </p:spPr>
        <p:txBody>
          <a:bodyPr/>
          <a:lstStyle/>
          <a:p>
            <a:pPr marL="839788" lvl="1" indent="-382588" algn="just" eaLnBrk="1" hangingPunct="1">
              <a:lnSpc>
                <a:spcPct val="150000"/>
              </a:lnSpc>
            </a:pPr>
            <a:r>
              <a:rPr lang="pt-PT" altLang="pt-BR" sz="2000"/>
              <a:t>A soma Vetorial destas forças é </a:t>
            </a:r>
            <a:r>
              <a:rPr lang="pt-PT" altLang="pt-BR" sz="2000" b="1" i="1">
                <a:solidFill>
                  <a:srgbClr val="FF0000"/>
                </a:solidFill>
              </a:rPr>
              <a:t>zero</a:t>
            </a:r>
            <a:r>
              <a:rPr lang="pt-PT" altLang="pt-BR" sz="2000"/>
              <a:t>.</a:t>
            </a:r>
          </a:p>
          <a:p>
            <a:pPr marL="839788" lvl="1" indent="-382588" algn="just" eaLnBrk="1" hangingPunct="1">
              <a:lnSpc>
                <a:spcPct val="150000"/>
              </a:lnSpc>
            </a:pPr>
            <a:r>
              <a:rPr lang="pt-PT" altLang="pt-BR" sz="2000"/>
              <a:t>Entretanto, a soma dos momentos de suas forças é constante (diferente de zero e com tendência de giro) e independe de qualquer centro de momento.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290638" y="877888"/>
            <a:ext cx="73136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P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Momento de um BINÁRIO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r="30846"/>
          <a:stretch>
            <a:fillRect/>
          </a:stretch>
        </p:blipFill>
        <p:spPr bwMode="auto">
          <a:xfrm>
            <a:off x="287338" y="3789363"/>
            <a:ext cx="34925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r="38014"/>
          <a:stretch>
            <a:fillRect/>
          </a:stretch>
        </p:blipFill>
        <p:spPr bwMode="auto">
          <a:xfrm>
            <a:off x="3905250" y="3933825"/>
            <a:ext cx="37941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356100" y="3968750"/>
          <a:ext cx="17065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ção" r:id="rId5" imgW="799753" imgH="253890" progId="Equation.3">
                  <p:embed/>
                </p:oleObj>
              </mc:Choice>
              <mc:Fallback>
                <p:oleObj name="Equação" r:id="rId5" imgW="799753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968750"/>
                        <a:ext cx="17065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9" r="38014"/>
          <a:stretch>
            <a:fillRect/>
          </a:stretch>
        </p:blipFill>
        <p:spPr bwMode="auto">
          <a:xfrm>
            <a:off x="3925888" y="4976813"/>
            <a:ext cx="3794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356100" y="5013325"/>
          <a:ext cx="40132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ção" r:id="rId7" imgW="1879600" imgH="254000" progId="Equation.3">
                  <p:embed/>
                </p:oleObj>
              </mc:Choice>
              <mc:Fallback>
                <p:oleObj name="Equação" r:id="rId7" imgW="18796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013325"/>
                        <a:ext cx="4013200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1860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80988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00213"/>
            <a:ext cx="8281987" cy="4114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pt-PT" altLang="pt-BR" sz="2400"/>
              <a:t>Determinar:</a:t>
            </a:r>
          </a:p>
          <a:p>
            <a:pPr lvl="1" eaLnBrk="1" hangingPunct="1">
              <a:lnSpc>
                <a:spcPct val="150000"/>
              </a:lnSpc>
            </a:pPr>
            <a:r>
              <a:rPr lang="pt-PT" altLang="pt-BR" sz="2400"/>
              <a:t>O momento em A devido ao binário de forças ilustrado na figura abaixo:</a:t>
            </a:r>
          </a:p>
          <a:p>
            <a:pPr lvl="1" eaLnBrk="1" hangingPunct="1">
              <a:lnSpc>
                <a:spcPct val="150000"/>
              </a:lnSpc>
            </a:pPr>
            <a:r>
              <a:rPr lang="pt-PT" altLang="pt-BR" sz="2400"/>
              <a:t>Substituir o binário da figura por uma força F vertical aplicada no ponto B. 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661988"/>
            <a:ext cx="7313612" cy="679450"/>
          </a:xfrm>
          <a:noFill/>
        </p:spPr>
        <p:txBody>
          <a:bodyPr anchor="t"/>
          <a:lstStyle/>
          <a:p>
            <a:pPr eaLnBrk="1" hangingPunct="1"/>
            <a:r>
              <a:rPr lang="pt-PT" altLang="pt-BR"/>
              <a:t>Exercícios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71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pt-PT" altLang="pt-BR"/>
              <a:t>Introdução a Estática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7349" b="4517"/>
          <a:stretch>
            <a:fillRect/>
          </a:stretch>
        </p:blipFill>
        <p:spPr bwMode="auto">
          <a:xfrm>
            <a:off x="2332038" y="2071688"/>
            <a:ext cx="49672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2400">
                <a:latin typeface="Arial" panose="020B0604020202020204" pitchFamily="34" charset="0"/>
              </a:rPr>
              <a:t>Solução: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15888"/>
            <a:ext cx="7416800" cy="606425"/>
          </a:xfrm>
          <a:noFill/>
        </p:spPr>
        <p:txBody>
          <a:bodyPr anchor="t"/>
          <a:lstStyle/>
          <a:p>
            <a:pPr algn="ctr" eaLnBrk="1" hangingPunct="1"/>
            <a:r>
              <a:rPr lang="pt-PT" altLang="pt-BR" sz="3200"/>
              <a:t>MOMENTO DE UMA FORÇA</a:t>
            </a:r>
          </a:p>
        </p:txBody>
      </p:sp>
      <p:grpSp>
        <p:nvGrpSpPr>
          <p:cNvPr id="2" name="Agrupar 5"/>
          <p:cNvGrpSpPr>
            <a:grpSpLocks noChangeAspect="1"/>
          </p:cNvGrpSpPr>
          <p:nvPr/>
        </p:nvGrpSpPr>
        <p:grpSpPr bwMode="auto">
          <a:xfrm>
            <a:off x="684213" y="928688"/>
            <a:ext cx="8280400" cy="1627187"/>
            <a:chOff x="683568" y="721784"/>
            <a:chExt cx="8280920" cy="1627096"/>
          </a:xfrm>
        </p:grpSpPr>
        <p:sp>
          <p:nvSpPr>
            <p:cNvPr id="5" name="Retângulo 4"/>
            <p:cNvSpPr/>
            <p:nvPr/>
          </p:nvSpPr>
          <p:spPr>
            <a:xfrm>
              <a:off x="683568" y="721784"/>
              <a:ext cx="8280920" cy="1627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8" name="Rectangle 4"/>
            <p:cNvSpPr txBox="1">
              <a:spLocks noChangeArrowheads="1"/>
            </p:cNvSpPr>
            <p:nvPr/>
          </p:nvSpPr>
          <p:spPr bwMode="auto">
            <a:xfrm>
              <a:off x="691505" y="805916"/>
              <a:ext cx="8272983" cy="154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PT" altLang="pt-BR" sz="2400" kern="0" dirty="0"/>
                <a:t>Uma </a:t>
              </a:r>
              <a:r>
                <a:rPr lang="pt-PT" altLang="pt-BR" sz="2400" u="sng" kern="0" dirty="0">
                  <a:solidFill>
                    <a:srgbClr val="0070C0"/>
                  </a:solidFill>
                </a:rPr>
                <a:t>força</a:t>
              </a:r>
              <a:r>
                <a:rPr lang="pt-PT" altLang="pt-BR" sz="2400" kern="0" dirty="0"/>
                <a:t> </a:t>
              </a:r>
              <a:r>
                <a:rPr lang="pt-PT" altLang="pt-BR" sz="2400" b="1" kern="0" dirty="0">
                  <a:solidFill>
                    <a:srgbClr val="0000FF"/>
                  </a:solidFill>
                </a:rPr>
                <a:t>[F]</a:t>
              </a:r>
              <a:r>
                <a:rPr lang="pt-PT" altLang="pt-BR" sz="2400" kern="0" dirty="0"/>
                <a:t> aplicada num corpo, cria, em relação a um ponto de referência [O], uma </a:t>
              </a:r>
              <a:r>
                <a:rPr lang="pt-PT" altLang="pt-BR" sz="2400" b="1" u="sng" kern="0" dirty="0">
                  <a:solidFill>
                    <a:srgbClr val="FF0000"/>
                  </a:solidFill>
                </a:rPr>
                <a:t>tendência de giro em torno de um eixo</a:t>
              </a:r>
              <a:r>
                <a:rPr lang="pt-PT" altLang="pt-BR" sz="2400" kern="0" dirty="0"/>
                <a:t> perpendicular ao plano formado pelo </a:t>
              </a:r>
              <a:r>
                <a:rPr lang="pt-PT" altLang="pt-BR" sz="2400" b="1" kern="0" dirty="0">
                  <a:solidFill>
                    <a:srgbClr val="CC0099"/>
                  </a:solidFill>
                </a:rPr>
                <a:t>vetor raio [r] </a:t>
              </a:r>
              <a:r>
                <a:rPr lang="pt-PT" altLang="pt-BR" sz="2400" kern="0" dirty="0"/>
                <a:t>e o </a:t>
              </a:r>
              <a:r>
                <a:rPr lang="pt-PT" altLang="pt-BR" sz="2400" b="1" kern="0" dirty="0">
                  <a:solidFill>
                    <a:srgbClr val="0000FF"/>
                  </a:solidFill>
                </a:rPr>
                <a:t>vetor força [F]</a:t>
              </a:r>
              <a:r>
                <a:rPr lang="pt-PT" altLang="pt-BR" sz="2400" kern="0" dirty="0"/>
                <a:t>.</a:t>
              </a:r>
            </a:p>
          </p:txBody>
        </p:sp>
      </p:grpSp>
      <p:pic>
        <p:nvPicPr>
          <p:cNvPr id="410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62250"/>
            <a:ext cx="53721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Agrupar 5"/>
          <p:cNvGrpSpPr>
            <a:grpSpLocks noChangeAspect="1"/>
          </p:cNvGrpSpPr>
          <p:nvPr/>
        </p:nvGrpSpPr>
        <p:grpSpPr bwMode="auto">
          <a:xfrm>
            <a:off x="3175" y="11113"/>
            <a:ext cx="8959850" cy="6443662"/>
            <a:chOff x="323528" y="188640"/>
            <a:chExt cx="8709697" cy="6264000"/>
          </a:xfrm>
        </p:grpSpPr>
        <p:pic>
          <p:nvPicPr>
            <p:cNvPr id="5123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88640"/>
              <a:ext cx="8709697" cy="62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4" name="Agrupar 4"/>
            <p:cNvGrpSpPr>
              <a:grpSpLocks/>
            </p:cNvGrpSpPr>
            <p:nvPr/>
          </p:nvGrpSpPr>
          <p:grpSpPr bwMode="auto">
            <a:xfrm>
              <a:off x="611560" y="5013176"/>
              <a:ext cx="1800200" cy="1439464"/>
              <a:chOff x="611560" y="5013176"/>
              <a:chExt cx="1800200" cy="1439464"/>
            </a:xfrm>
          </p:grpSpPr>
          <p:sp>
            <p:nvSpPr>
              <p:cNvPr id="3" name="Retângulo 2"/>
              <p:cNvSpPr/>
              <p:nvPr/>
            </p:nvSpPr>
            <p:spPr>
              <a:xfrm>
                <a:off x="612102" y="5012800"/>
                <a:ext cx="1296270" cy="1439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" name="Retângulo 3"/>
              <p:cNvSpPr/>
              <p:nvPr/>
            </p:nvSpPr>
            <p:spPr>
              <a:xfrm>
                <a:off x="1403752" y="5156320"/>
                <a:ext cx="1007696" cy="9367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80400" cy="2016125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pt-PT" altLang="pt-BR" sz="2000"/>
              <a:t>Define-se </a:t>
            </a:r>
            <a:r>
              <a:rPr lang="pt-PT" altLang="pt-BR" sz="2000" b="1" i="1"/>
              <a:t>Momento</a:t>
            </a:r>
            <a:r>
              <a:rPr lang="pt-PT" altLang="pt-BR" sz="2000" i="1"/>
              <a:t> </a:t>
            </a:r>
            <a:r>
              <a:rPr lang="pt-PT" altLang="pt-BR" sz="2000"/>
              <a:t>como a tendência de uma </a:t>
            </a:r>
            <a:r>
              <a:rPr lang="pt-PT" altLang="pt-BR" sz="2000" b="1">
                <a:solidFill>
                  <a:srgbClr val="0000FF"/>
                </a:solidFill>
              </a:rPr>
              <a:t>força F</a:t>
            </a:r>
            <a:r>
              <a:rPr lang="pt-PT" altLang="pt-BR" sz="2000"/>
              <a:t> </a:t>
            </a:r>
            <a:r>
              <a:rPr lang="pt-PT" altLang="pt-BR" sz="2000" b="1">
                <a:solidFill>
                  <a:srgbClr val="FF0000"/>
                </a:solidFill>
              </a:rPr>
              <a:t>fazer girar </a:t>
            </a:r>
            <a:r>
              <a:rPr lang="pt-PT" altLang="pt-BR" sz="2000"/>
              <a:t>um corpo rígido em torno de um eixo fixo. O </a:t>
            </a:r>
            <a:r>
              <a:rPr lang="pt-PT" altLang="pt-BR" sz="2000" i="1"/>
              <a:t>Momento </a:t>
            </a:r>
            <a:r>
              <a:rPr lang="pt-PT" altLang="pt-BR" sz="2000"/>
              <a:t>depende do módulo de </a:t>
            </a:r>
            <a:r>
              <a:rPr lang="pt-PT" altLang="pt-BR" sz="2000" b="1"/>
              <a:t>F</a:t>
            </a:r>
            <a:r>
              <a:rPr lang="pt-PT" altLang="pt-BR" sz="2000"/>
              <a:t> e da distância “</a:t>
            </a:r>
            <a:r>
              <a:rPr lang="pt-PT" altLang="pt-BR" sz="2000" b="1"/>
              <a:t>d</a:t>
            </a:r>
            <a:r>
              <a:rPr lang="pt-PT" altLang="pt-BR" sz="2000"/>
              <a:t>” de </a:t>
            </a:r>
            <a:r>
              <a:rPr lang="pt-PT" altLang="pt-BR" sz="2000" b="1"/>
              <a:t>F</a:t>
            </a:r>
            <a:r>
              <a:rPr lang="pt-PT" altLang="pt-BR" sz="2000"/>
              <a:t> em relação ao eixo fixo. 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90638" y="877888"/>
            <a:ext cx="7313612" cy="606425"/>
          </a:xfrm>
          <a:noFill/>
        </p:spPr>
        <p:txBody>
          <a:bodyPr anchor="t"/>
          <a:lstStyle/>
          <a:p>
            <a:pPr eaLnBrk="1" hangingPunct="1"/>
            <a:r>
              <a:rPr lang="pt-PT" altLang="pt-BR"/>
              <a:t>Em outras palavras</a:t>
            </a: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r="23631" b="13571"/>
          <a:stretch>
            <a:fillRect/>
          </a:stretch>
        </p:blipFill>
        <p:spPr bwMode="auto">
          <a:xfrm>
            <a:off x="2178050" y="3716338"/>
            <a:ext cx="49149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908050"/>
            <a:ext cx="7313612" cy="2808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PT" altLang="pt-BR" sz="2400" b="1"/>
              <a:t>Momento de uma força</a:t>
            </a:r>
          </a:p>
          <a:p>
            <a:pPr lvl="1" eaLnBrk="1" hangingPunct="1">
              <a:lnSpc>
                <a:spcPct val="150000"/>
              </a:lnSpc>
              <a:spcAft>
                <a:spcPts val="600"/>
              </a:spcAft>
            </a:pPr>
            <a:r>
              <a:rPr lang="pt-PT" altLang="pt-BR" sz="2400"/>
              <a:t>Define-se o </a:t>
            </a:r>
            <a:r>
              <a:rPr lang="pt-PT" altLang="pt-BR" sz="2400" b="1">
                <a:solidFill>
                  <a:srgbClr val="0000FF"/>
                </a:solidFill>
              </a:rPr>
              <a:t>momento escalar </a:t>
            </a:r>
            <a:r>
              <a:rPr lang="pt-PT" altLang="pt-BR" sz="2400"/>
              <a:t>do vetor F em relação a 0, como sendo,</a:t>
            </a:r>
            <a:endParaRPr lang="pt-PT" altLang="pt-BR" sz="2400" i="1"/>
          </a:p>
          <a:p>
            <a:pPr lvl="1"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pt-PT" altLang="pt-BR" sz="2400" i="1"/>
              <a:t>M </a:t>
            </a:r>
            <a:r>
              <a:rPr lang="pt-PT" altLang="pt-BR" sz="2400"/>
              <a:t>= </a:t>
            </a:r>
            <a:r>
              <a:rPr lang="pt-PT" altLang="pt-BR" sz="2400" i="1"/>
              <a:t>F </a:t>
            </a:r>
            <a:r>
              <a:rPr lang="pt-PT" altLang="pt-BR" sz="2400"/>
              <a:t>× </a:t>
            </a:r>
            <a:r>
              <a:rPr lang="pt-PT" altLang="pt-BR" sz="2400" i="1"/>
              <a:t>d </a:t>
            </a:r>
            <a:r>
              <a:rPr lang="pt-PT" altLang="pt-BR" sz="2400" baseline="-25000"/>
              <a:t>0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</a:pPr>
            <a:r>
              <a:rPr lang="pt-PT" altLang="pt-BR" sz="2400"/>
              <a:t>Convenção do sentidos dos momentos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6572" r="25272" b="11037"/>
          <a:stretch>
            <a:fillRect/>
          </a:stretch>
        </p:blipFill>
        <p:spPr bwMode="auto">
          <a:xfrm>
            <a:off x="2759075" y="4437063"/>
            <a:ext cx="3252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r="28580"/>
          <a:stretch>
            <a:fillRect/>
          </a:stretch>
        </p:blipFill>
        <p:spPr bwMode="auto">
          <a:xfrm>
            <a:off x="782638" y="2636838"/>
            <a:ext cx="40068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6"/>
          <a:stretch>
            <a:fillRect/>
          </a:stretch>
        </p:blipFill>
        <p:spPr bwMode="auto">
          <a:xfrm>
            <a:off x="5030788" y="1665288"/>
            <a:ext cx="3141662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3"/>
          <a:stretch>
            <a:fillRect/>
          </a:stretch>
        </p:blipFill>
        <p:spPr bwMode="auto">
          <a:xfrm>
            <a:off x="5030788" y="4221163"/>
            <a:ext cx="297973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90638" y="877888"/>
            <a:ext cx="73136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pt-PT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REGRA DA MÃO DIREITA</a:t>
            </a:r>
          </a:p>
        </p:txBody>
      </p:sp>
      <p:pic>
        <p:nvPicPr>
          <p:cNvPr id="8198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175"/>
            <a:ext cx="1828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23363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9078913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47163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236</Words>
  <Application>Microsoft Office PowerPoint</Application>
  <PresentationFormat>Apresentação na tela (4:3)</PresentationFormat>
  <Paragraphs>25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Verdana</vt:lpstr>
      <vt:lpstr>Wingdings</vt:lpstr>
      <vt:lpstr>Calibri</vt:lpstr>
      <vt:lpstr>Eclipse</vt:lpstr>
      <vt:lpstr>Microsoft Equation 3.0</vt:lpstr>
      <vt:lpstr>Estabilidade</vt:lpstr>
      <vt:lpstr>MOMENTO DE UMA FORÇA</vt:lpstr>
      <vt:lpstr>Apresentação do PowerPoint</vt:lpstr>
      <vt:lpstr>Em outras palavras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Introdução a Estática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Resistência dos Materiais</dc:title>
  <dc:creator>MARCIO VARELA MARCIO</dc:creator>
  <cp:lastModifiedBy>USER</cp:lastModifiedBy>
  <cp:revision>66</cp:revision>
  <dcterms:created xsi:type="dcterms:W3CDTF">2007-04-16T18:05:13Z</dcterms:created>
  <dcterms:modified xsi:type="dcterms:W3CDTF">2016-04-12T03:06:55Z</dcterms:modified>
</cp:coreProperties>
</file>