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383" r:id="rId2"/>
    <p:sldId id="387" r:id="rId3"/>
    <p:sldId id="385" r:id="rId4"/>
    <p:sldId id="386" r:id="rId5"/>
    <p:sldId id="388" r:id="rId6"/>
    <p:sldId id="390" r:id="rId7"/>
    <p:sldId id="389" r:id="rId8"/>
    <p:sldId id="391" r:id="rId9"/>
    <p:sldId id="394" r:id="rId10"/>
    <p:sldId id="392" r:id="rId11"/>
    <p:sldId id="39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CC"/>
    <a:srgbClr val="4D4D4D"/>
    <a:srgbClr val="666633"/>
    <a:srgbClr val="111111"/>
    <a:srgbClr val="CC3300"/>
    <a:srgbClr val="FC62F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06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34543B60-7AF1-49F6-838A-D1C65D83813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0" y="228600"/>
            <a:ext cx="9144000" cy="6627813"/>
            <a:chOff x="0" y="144"/>
            <a:chExt cx="5760" cy="4175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0" y="144"/>
              <a:ext cx="1536" cy="417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488" y="144"/>
              <a:ext cx="4272" cy="14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440" y="4032"/>
              <a:ext cx="4320" cy="14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6629400"/>
            <a:ext cx="9144000" cy="2270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AutoShape 2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866900" y="6665913"/>
            <a:ext cx="171450" cy="166687"/>
          </a:xfrm>
          <a:prstGeom prst="diamond">
            <a:avLst/>
          </a:prstGeom>
          <a:solidFill>
            <a:srgbClr val="CC3300"/>
          </a:solidFill>
          <a:ln w="12700" cap="sq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800225" y="6642100"/>
            <a:ext cx="152400" cy="209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" name="AutoShape 2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133350" y="6667500"/>
            <a:ext cx="171450" cy="166688"/>
          </a:xfrm>
          <a:prstGeom prst="diamond">
            <a:avLst/>
          </a:prstGeom>
          <a:solidFill>
            <a:srgbClr val="CC3300"/>
          </a:solidFill>
          <a:ln w="12700" cap="sq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228600" y="6637338"/>
            <a:ext cx="152400" cy="209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2" name="Rectangle 28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271463" y="6657975"/>
            <a:ext cx="795337" cy="18256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/>
          <a:lstStyle/>
          <a:p>
            <a:pPr algn="ctr">
              <a:defRPr/>
            </a:pPr>
            <a:r>
              <a:rPr kumimoji="0" lang="pt-BR" sz="1200"/>
              <a:t>Voltar</a:t>
            </a:r>
            <a:endParaRPr kumimoji="0" lang="pt-BR" sz="2800"/>
          </a:p>
        </p:txBody>
      </p:sp>
      <p:sp>
        <p:nvSpPr>
          <p:cNvPr id="13" name="Rectangle 2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143000" y="6659563"/>
            <a:ext cx="788988" cy="1984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/>
          <a:lstStyle/>
          <a:p>
            <a:pPr algn="ctr">
              <a:defRPr/>
            </a:pPr>
            <a:r>
              <a:rPr kumimoji="0" lang="pt-BR" sz="1200"/>
              <a:t>Avançar</a:t>
            </a:r>
            <a:endParaRPr kumimoji="0" lang="pt-BR"/>
          </a:p>
        </p:txBody>
      </p:sp>
      <p:sp>
        <p:nvSpPr>
          <p:cNvPr id="14" name="Rectangle 2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334000" y="6627813"/>
            <a:ext cx="1905000" cy="2286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A7392C7-A253-4998-AE05-0402B583C33F}" type="datetime1">
              <a:rPr lang="pt-BR"/>
              <a:pPr>
                <a:defRPr/>
              </a:pPr>
              <a:t>12/04/2016</a:t>
            </a:fld>
            <a:endParaRPr kumimoji="0" lang="pt-BR"/>
          </a:p>
        </p:txBody>
      </p:sp>
      <p:sp>
        <p:nvSpPr>
          <p:cNvPr id="15" name="Rectangle 2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438400" y="6627813"/>
            <a:ext cx="2895600" cy="2286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Rectangle 2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39000" y="6627813"/>
            <a:ext cx="1905000" cy="2286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sng">
                <a:latin typeface="Arial" panose="020B0604020202020204" pitchFamily="34" charset="0"/>
              </a:defRPr>
            </a:lvl1pPr>
          </a:lstStyle>
          <a:p>
            <a:fld id="{E3622ED3-577C-4403-BD87-9617B3A3C631}" type="slidenum">
              <a:rPr lang="pt-BR" altLang="pt-BR"/>
              <a:pPr/>
              <a:t>‹nº›</a:t>
            </a:fld>
            <a:endParaRPr kumimoji="0" lang="pt-BR" altLang="pt-BR"/>
          </a:p>
        </p:txBody>
      </p:sp>
    </p:spTree>
    <p:extLst>
      <p:ext uri="{BB962C8B-B14F-4D97-AF65-F5344CB8AC3E}">
        <p14:creationId xmlns:p14="http://schemas.microsoft.com/office/powerpoint/2010/main" val="420586755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78971563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889864399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946425565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862942569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11791805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52981041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115320550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3108586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868157501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04193121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28600"/>
            <a:ext cx="1524000" cy="66278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600200" y="152400"/>
            <a:ext cx="7542213" cy="304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600200" y="6400800"/>
            <a:ext cx="75438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29400"/>
            <a:ext cx="9144000" cy="2270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1800225" y="6642100"/>
            <a:ext cx="152400" cy="209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228600" y="6637338"/>
            <a:ext cx="152400" cy="209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66" name="Line 42"/>
          <p:cNvSpPr>
            <a:spLocks noChangeShapeType="1"/>
          </p:cNvSpPr>
          <p:nvPr/>
        </p:nvSpPr>
        <p:spPr bwMode="auto">
          <a:xfrm>
            <a:off x="2438400" y="990600"/>
            <a:ext cx="6704013" cy="0"/>
          </a:xfrm>
          <a:prstGeom prst="line">
            <a:avLst/>
          </a:prstGeom>
          <a:noFill/>
          <a:ln w="12700" cap="sq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advClick="0"/>
  <p:txStyles>
    <p:titleStyle>
      <a:lvl1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12" name="Text Box 80"/>
          <p:cNvSpPr txBox="1">
            <a:spLocks noChangeArrowheads="1"/>
          </p:cNvSpPr>
          <p:nvPr/>
        </p:nvSpPr>
        <p:spPr bwMode="auto">
          <a:xfrm>
            <a:off x="2274888" y="5195888"/>
            <a:ext cx="6400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2000" b="1">
                <a:latin typeface="Arial" panose="020B0604020202020204" pitchFamily="34" charset="0"/>
              </a:rPr>
              <a:t>“O efeito externo de uma força sobre um corpo rígido é independente de onde ela é aplicada ao longo de sua linha de ação”.</a:t>
            </a:r>
            <a:endParaRPr kumimoji="0" lang="pt-BR" altLang="pt-BR" sz="2000" b="1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6" name="Object 82"/>
          <p:cNvGraphicFramePr>
            <a:graphicFrameLocks noGrp="1" noChangeAspect="1"/>
          </p:cNvGraphicFramePr>
          <p:nvPr>
            <p:ph idx="1"/>
          </p:nvPr>
        </p:nvGraphicFramePr>
        <p:xfrm>
          <a:off x="1874838" y="1476375"/>
          <a:ext cx="6657975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rawing" r:id="rId3" imgW="6657840" imgH="3753000" progId="AutoCAD.Drawing.15">
                  <p:embed/>
                </p:oleObj>
              </mc:Choice>
              <mc:Fallback>
                <p:oleObj name="Drawing" r:id="rId3" imgW="6657840" imgH="3753000" progId="AutoCAD.Drawing.15">
                  <p:embed/>
                  <p:pic>
                    <p:nvPicPr>
                      <p:cNvPr id="0" name="Object 8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1476375"/>
                        <a:ext cx="6657975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85"/>
          <p:cNvGrpSpPr>
            <a:grpSpLocks/>
          </p:cNvGrpSpPr>
          <p:nvPr/>
        </p:nvGrpSpPr>
        <p:grpSpPr bwMode="auto">
          <a:xfrm>
            <a:off x="1827213" y="495300"/>
            <a:ext cx="7065962" cy="485775"/>
            <a:chOff x="1020" y="312"/>
            <a:chExt cx="4451" cy="306"/>
          </a:xfrm>
        </p:grpSpPr>
        <p:sp>
          <p:nvSpPr>
            <p:cNvPr id="172118" name="Rectangle 86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t-BR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Princípio da Transmissibilidade</a:t>
              </a:r>
            </a:p>
          </p:txBody>
        </p:sp>
        <p:pic>
          <p:nvPicPr>
            <p:cNvPr id="1030" name="Picture 87" descr="BD10263_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11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2365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>
                  <a:latin typeface="Arial" panose="020B0604020202020204" pitchFamily="34" charset="0"/>
                </a:rPr>
                <a:t>Momento F1 em relação ao ponto C.</a:t>
              </a:r>
            </a:p>
          </p:txBody>
        </p:sp>
        <p:pic>
          <p:nvPicPr>
            <p:cNvPr id="12366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1908175" y="1268413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  </a:t>
            </a:r>
            <a:r>
              <a:rPr lang="pt-BR" altLang="pt-BR" sz="2000">
                <a:latin typeface="Arial" panose="020B0604020202020204" pitchFamily="34" charset="0"/>
              </a:rPr>
              <a:t>= 8 kN</a:t>
            </a:r>
          </a:p>
        </p:txBody>
      </p:sp>
      <p:grpSp>
        <p:nvGrpSpPr>
          <p:cNvPr id="3" name="Grupo 85"/>
          <p:cNvGrpSpPr>
            <a:grpSpLocks/>
          </p:cNvGrpSpPr>
          <p:nvPr/>
        </p:nvGrpSpPr>
        <p:grpSpPr bwMode="auto">
          <a:xfrm>
            <a:off x="4529138" y="1638300"/>
            <a:ext cx="925512" cy="952500"/>
            <a:chOff x="4510088" y="1628776"/>
            <a:chExt cx="926008" cy="952500"/>
          </a:xfrm>
        </p:grpSpPr>
        <p:sp>
          <p:nvSpPr>
            <p:cNvPr id="12363" name="Line 8"/>
            <p:cNvSpPr>
              <a:spLocks noChangeShapeType="1"/>
            </p:cNvSpPr>
            <p:nvPr/>
          </p:nvSpPr>
          <p:spPr bwMode="auto">
            <a:xfrm rot="347567" flipV="1">
              <a:off x="4510088" y="2060576"/>
              <a:ext cx="431800" cy="5207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64" name="Text Box 94"/>
            <p:cNvSpPr txBox="1">
              <a:spLocks noChangeArrowheads="1"/>
            </p:cNvSpPr>
            <p:nvPr/>
          </p:nvSpPr>
          <p:spPr bwMode="auto">
            <a:xfrm>
              <a:off x="4932858" y="1628776"/>
              <a:ext cx="503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1</a:t>
              </a:r>
              <a:endParaRPr lang="pt-BR" altLang="pt-BR"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upo 86"/>
          <p:cNvGrpSpPr>
            <a:grpSpLocks/>
          </p:cNvGrpSpPr>
          <p:nvPr/>
        </p:nvGrpSpPr>
        <p:grpSpPr bwMode="auto">
          <a:xfrm>
            <a:off x="5795963" y="1628775"/>
            <a:ext cx="1296987" cy="1728788"/>
            <a:chOff x="5795963" y="1628776"/>
            <a:chExt cx="1296317" cy="1728788"/>
          </a:xfrm>
        </p:grpSpPr>
        <p:sp>
          <p:nvSpPr>
            <p:cNvPr id="12361" name="Line 96"/>
            <p:cNvSpPr>
              <a:spLocks noChangeShapeType="1"/>
            </p:cNvSpPr>
            <p:nvPr/>
          </p:nvSpPr>
          <p:spPr bwMode="auto">
            <a:xfrm flipV="1">
              <a:off x="5795963" y="2133601"/>
              <a:ext cx="865188" cy="12239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62" name="Text Box 97"/>
            <p:cNvSpPr txBox="1">
              <a:spLocks noChangeArrowheads="1"/>
            </p:cNvSpPr>
            <p:nvPr/>
          </p:nvSpPr>
          <p:spPr bwMode="auto">
            <a:xfrm>
              <a:off x="6589042" y="1628776"/>
              <a:ext cx="503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2</a:t>
              </a:r>
              <a:endParaRPr lang="pt-BR" altLang="pt-BR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upo 85"/>
          <p:cNvGrpSpPr>
            <a:grpSpLocks/>
          </p:cNvGrpSpPr>
          <p:nvPr/>
        </p:nvGrpSpPr>
        <p:grpSpPr bwMode="auto">
          <a:xfrm>
            <a:off x="2771775" y="1268413"/>
            <a:ext cx="4321175" cy="3965575"/>
            <a:chOff x="2771775" y="1268413"/>
            <a:chExt cx="4321175" cy="3965575"/>
          </a:xfrm>
        </p:grpSpPr>
        <p:grpSp>
          <p:nvGrpSpPr>
            <p:cNvPr id="12320" name="Grupo 87"/>
            <p:cNvGrpSpPr>
              <a:grpSpLocks/>
            </p:cNvGrpSpPr>
            <p:nvPr/>
          </p:nvGrpSpPr>
          <p:grpSpPr bwMode="auto">
            <a:xfrm>
              <a:off x="4140200" y="3429000"/>
              <a:ext cx="431800" cy="469900"/>
              <a:chOff x="4140200" y="3429000"/>
              <a:chExt cx="431801" cy="469901"/>
            </a:xfrm>
          </p:grpSpPr>
          <p:sp>
            <p:nvSpPr>
              <p:cNvPr id="12359" name="Text Box 25"/>
              <p:cNvSpPr txBox="1">
                <a:spLocks noChangeArrowheads="1"/>
              </p:cNvSpPr>
              <p:nvPr/>
            </p:nvSpPr>
            <p:spPr bwMode="auto">
              <a:xfrm>
                <a:off x="4140200" y="3429000"/>
                <a:ext cx="3603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2360" name="Oval 91"/>
              <p:cNvSpPr>
                <a:spLocks noChangeArrowheads="1"/>
              </p:cNvSpPr>
              <p:nvPr/>
            </p:nvSpPr>
            <p:spPr bwMode="auto">
              <a:xfrm>
                <a:off x="4427538" y="3754438"/>
                <a:ext cx="144463" cy="144463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</p:grpSp>
        <p:grpSp>
          <p:nvGrpSpPr>
            <p:cNvPr id="12321" name="Grupo 88"/>
            <p:cNvGrpSpPr>
              <a:grpSpLocks/>
            </p:cNvGrpSpPr>
            <p:nvPr/>
          </p:nvGrpSpPr>
          <p:grpSpPr bwMode="auto">
            <a:xfrm>
              <a:off x="6315075" y="3760788"/>
              <a:ext cx="431800" cy="503237"/>
              <a:chOff x="6300788" y="3754438"/>
              <a:chExt cx="431800" cy="503237"/>
            </a:xfrm>
          </p:grpSpPr>
          <p:sp>
            <p:nvSpPr>
              <p:cNvPr id="12357" name="Oval 93"/>
              <p:cNvSpPr>
                <a:spLocks noChangeArrowheads="1"/>
              </p:cNvSpPr>
              <p:nvPr/>
            </p:nvSpPr>
            <p:spPr bwMode="auto">
              <a:xfrm>
                <a:off x="6588125" y="3754438"/>
                <a:ext cx="144463" cy="144463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12358" name="Text Box 99"/>
              <p:cNvSpPr txBox="1">
                <a:spLocks noChangeArrowheads="1"/>
              </p:cNvSpPr>
              <p:nvPr/>
            </p:nvSpPr>
            <p:spPr bwMode="auto">
              <a:xfrm>
                <a:off x="6300788" y="3860800"/>
                <a:ext cx="3603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12322" name="Grupo 84"/>
            <p:cNvGrpSpPr>
              <a:grpSpLocks/>
            </p:cNvGrpSpPr>
            <p:nvPr/>
          </p:nvGrpSpPr>
          <p:grpSpPr bwMode="auto">
            <a:xfrm>
              <a:off x="2771775" y="1268413"/>
              <a:ext cx="4321175" cy="3965575"/>
              <a:chOff x="2771775" y="1268413"/>
              <a:chExt cx="4321175" cy="3965575"/>
            </a:xfrm>
          </p:grpSpPr>
          <p:grpSp>
            <p:nvGrpSpPr>
              <p:cNvPr id="12323" name="Grupo 70"/>
              <p:cNvGrpSpPr>
                <a:grpSpLocks/>
              </p:cNvGrpSpPr>
              <p:nvPr/>
            </p:nvGrpSpPr>
            <p:grpSpPr bwMode="auto">
              <a:xfrm>
                <a:off x="4067175" y="1268413"/>
                <a:ext cx="3025775" cy="2974975"/>
                <a:chOff x="4066382" y="1268413"/>
                <a:chExt cx="3025898" cy="2975768"/>
              </a:xfrm>
            </p:grpSpPr>
            <p:sp>
              <p:nvSpPr>
                <p:cNvPr id="12341" name="Line 74"/>
                <p:cNvSpPr>
                  <a:spLocks noChangeShapeType="1"/>
                </p:cNvSpPr>
                <p:nvPr/>
              </p:nvSpPr>
              <p:spPr bwMode="auto">
                <a:xfrm>
                  <a:off x="45005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42" name="Line 75"/>
                <p:cNvSpPr>
                  <a:spLocks noChangeShapeType="1"/>
                </p:cNvSpPr>
                <p:nvPr/>
              </p:nvSpPr>
              <p:spPr bwMode="auto">
                <a:xfrm>
                  <a:off x="49323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43" name="Line 76"/>
                <p:cNvSpPr>
                  <a:spLocks noChangeShapeType="1"/>
                </p:cNvSpPr>
                <p:nvPr/>
              </p:nvSpPr>
              <p:spPr bwMode="auto">
                <a:xfrm>
                  <a:off x="53641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44" name="Line 77"/>
                <p:cNvSpPr>
                  <a:spLocks noChangeShapeType="1"/>
                </p:cNvSpPr>
                <p:nvPr/>
              </p:nvSpPr>
              <p:spPr bwMode="auto">
                <a:xfrm>
                  <a:off x="57959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45" name="Line 78"/>
                <p:cNvSpPr>
                  <a:spLocks noChangeShapeType="1"/>
                </p:cNvSpPr>
                <p:nvPr/>
              </p:nvSpPr>
              <p:spPr bwMode="auto">
                <a:xfrm>
                  <a:off x="62277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46" name="Line 79"/>
                <p:cNvSpPr>
                  <a:spLocks noChangeShapeType="1"/>
                </p:cNvSpPr>
                <p:nvPr/>
              </p:nvSpPr>
              <p:spPr bwMode="auto">
                <a:xfrm>
                  <a:off x="66595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47" name="Line 80"/>
                <p:cNvSpPr>
                  <a:spLocks noChangeShapeType="1"/>
                </p:cNvSpPr>
                <p:nvPr/>
              </p:nvSpPr>
              <p:spPr bwMode="auto">
                <a:xfrm rot="-5400000">
                  <a:off x="5577588" y="-242000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48" name="Line 81"/>
                <p:cNvSpPr>
                  <a:spLocks noChangeShapeType="1"/>
                </p:cNvSpPr>
                <p:nvPr/>
              </p:nvSpPr>
              <p:spPr bwMode="auto">
                <a:xfrm rot="-5400000">
                  <a:off x="5579969" y="189007"/>
                  <a:ext cx="0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49" name="Line 82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620013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50" name="Line 83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1051813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51" name="Line 84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1489491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52" name="Line 85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1887631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53" name="Line 86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2312287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54" name="Line 87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2731387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55" name="Line 88"/>
                <p:cNvSpPr>
                  <a:spLocks noChangeShapeType="1"/>
                </p:cNvSpPr>
                <p:nvPr/>
              </p:nvSpPr>
              <p:spPr bwMode="auto">
                <a:xfrm>
                  <a:off x="40687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56" name="Line 89"/>
                <p:cNvSpPr>
                  <a:spLocks noChangeShapeType="1"/>
                </p:cNvSpPr>
                <p:nvPr/>
              </p:nvSpPr>
              <p:spPr bwMode="auto">
                <a:xfrm>
                  <a:off x="7092280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2324" name="Grupo 89"/>
              <p:cNvGrpSpPr>
                <a:grpSpLocks/>
              </p:cNvGrpSpPr>
              <p:nvPr/>
            </p:nvGrpSpPr>
            <p:grpSpPr bwMode="auto">
              <a:xfrm>
                <a:off x="5435600" y="2133600"/>
                <a:ext cx="433388" cy="504825"/>
                <a:chOff x="5435600" y="2133601"/>
                <a:chExt cx="433388" cy="504825"/>
              </a:xfrm>
            </p:grpSpPr>
            <p:sp>
              <p:nvSpPr>
                <p:cNvPr id="12339" name="Oval 92"/>
                <p:cNvSpPr>
                  <a:spLocks noChangeArrowheads="1"/>
                </p:cNvSpPr>
                <p:nvPr/>
              </p:nvSpPr>
              <p:spPr bwMode="auto">
                <a:xfrm>
                  <a:off x="5724525" y="2493963"/>
                  <a:ext cx="144463" cy="144463"/>
                </a:xfrm>
                <a:prstGeom prst="ellipse">
                  <a:avLst/>
                </a:prstGeom>
                <a:solidFill>
                  <a:schemeClr val="tx2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pt-BR" altLang="pt-BR"/>
                </a:p>
              </p:txBody>
            </p:sp>
            <p:sp>
              <p:nvSpPr>
                <p:cNvPr id="12340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5435600" y="2133601"/>
                  <a:ext cx="360363" cy="3968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pt-BR" altLang="pt-BR" sz="2000">
                      <a:latin typeface="Arial" panose="020B0604020202020204" pitchFamily="34" charset="0"/>
                    </a:rPr>
                    <a:t>B</a:t>
                  </a:r>
                </a:p>
              </p:txBody>
            </p:sp>
          </p:grpSp>
          <p:grpSp>
            <p:nvGrpSpPr>
              <p:cNvPr id="12325" name="Group 107"/>
              <p:cNvGrpSpPr>
                <a:grpSpLocks/>
              </p:cNvGrpSpPr>
              <p:nvPr/>
            </p:nvGrpSpPr>
            <p:grpSpPr bwMode="auto">
              <a:xfrm>
                <a:off x="4398963" y="4422775"/>
                <a:ext cx="604837" cy="436563"/>
                <a:chOff x="2771" y="2786"/>
                <a:chExt cx="381" cy="275"/>
              </a:xfrm>
            </p:grpSpPr>
            <p:sp>
              <p:nvSpPr>
                <p:cNvPr id="12334" name="Line 102"/>
                <p:cNvSpPr>
                  <a:spLocks noChangeShapeType="1"/>
                </p:cNvSpPr>
                <p:nvPr/>
              </p:nvSpPr>
              <p:spPr bwMode="auto">
                <a:xfrm>
                  <a:off x="2835" y="2931"/>
                  <a:ext cx="27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35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2771" y="2868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36" name="Line 104"/>
                <p:cNvSpPr>
                  <a:spLocks noChangeShapeType="1"/>
                </p:cNvSpPr>
                <p:nvPr/>
              </p:nvSpPr>
              <p:spPr bwMode="auto">
                <a:xfrm>
                  <a:off x="2844" y="2786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37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3016" y="2871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38" name="Line 106"/>
                <p:cNvSpPr>
                  <a:spLocks noChangeShapeType="1"/>
                </p:cNvSpPr>
                <p:nvPr/>
              </p:nvSpPr>
              <p:spPr bwMode="auto">
                <a:xfrm>
                  <a:off x="3089" y="2789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2326" name="Group 108"/>
              <p:cNvGrpSpPr>
                <a:grpSpLocks/>
              </p:cNvGrpSpPr>
              <p:nvPr/>
            </p:nvGrpSpPr>
            <p:grpSpPr bwMode="auto">
              <a:xfrm rot="5400000">
                <a:off x="3335338" y="3789362"/>
                <a:ext cx="604838" cy="436563"/>
                <a:chOff x="2771" y="2786"/>
                <a:chExt cx="381" cy="275"/>
              </a:xfrm>
            </p:grpSpPr>
            <p:sp>
              <p:nvSpPr>
                <p:cNvPr id="12329" name="Line 109"/>
                <p:cNvSpPr>
                  <a:spLocks noChangeShapeType="1"/>
                </p:cNvSpPr>
                <p:nvPr/>
              </p:nvSpPr>
              <p:spPr bwMode="auto">
                <a:xfrm>
                  <a:off x="2835" y="2931"/>
                  <a:ext cx="27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30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2771" y="2868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31" name="Line 111"/>
                <p:cNvSpPr>
                  <a:spLocks noChangeShapeType="1"/>
                </p:cNvSpPr>
                <p:nvPr/>
              </p:nvSpPr>
              <p:spPr bwMode="auto">
                <a:xfrm>
                  <a:off x="2844" y="2786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32" name="Line 112"/>
                <p:cNvSpPr>
                  <a:spLocks noChangeShapeType="1"/>
                </p:cNvSpPr>
                <p:nvPr/>
              </p:nvSpPr>
              <p:spPr bwMode="auto">
                <a:xfrm flipH="1">
                  <a:off x="3016" y="2871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33" name="Line 113"/>
                <p:cNvSpPr>
                  <a:spLocks noChangeShapeType="1"/>
                </p:cNvSpPr>
                <p:nvPr/>
              </p:nvSpPr>
              <p:spPr bwMode="auto">
                <a:xfrm>
                  <a:off x="3089" y="2789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2327" name="Text Box 114"/>
              <p:cNvSpPr txBox="1">
                <a:spLocks noChangeArrowheads="1"/>
              </p:cNvSpPr>
              <p:nvPr/>
            </p:nvSpPr>
            <p:spPr bwMode="auto">
              <a:xfrm>
                <a:off x="2771775" y="3789363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1,0</a:t>
                </a:r>
              </a:p>
            </p:txBody>
          </p:sp>
          <p:sp>
            <p:nvSpPr>
              <p:cNvPr id="12328" name="Text Box 115"/>
              <p:cNvSpPr txBox="1">
                <a:spLocks noChangeArrowheads="1"/>
              </p:cNvSpPr>
              <p:nvPr/>
            </p:nvSpPr>
            <p:spPr bwMode="auto">
              <a:xfrm>
                <a:off x="4427538" y="4837113"/>
                <a:ext cx="576262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1,0</a:t>
                </a:r>
              </a:p>
            </p:txBody>
          </p:sp>
        </p:grpSp>
      </p:grpSp>
      <p:sp>
        <p:nvSpPr>
          <p:cNvPr id="185461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EXERCÍCIO</a:t>
            </a:r>
          </a:p>
        </p:txBody>
      </p:sp>
      <p:grpSp>
        <p:nvGrpSpPr>
          <p:cNvPr id="13" name="Grupo 86"/>
          <p:cNvGrpSpPr>
            <a:grpSpLocks/>
          </p:cNvGrpSpPr>
          <p:nvPr/>
        </p:nvGrpSpPr>
        <p:grpSpPr bwMode="auto">
          <a:xfrm>
            <a:off x="5867400" y="4608513"/>
            <a:ext cx="2987675" cy="765175"/>
            <a:chOff x="5867400" y="4608513"/>
            <a:chExt cx="2987675" cy="765175"/>
          </a:xfrm>
        </p:grpSpPr>
        <p:sp>
          <p:nvSpPr>
            <p:cNvPr id="12310" name="Text Box 319"/>
            <p:cNvSpPr txBox="1">
              <a:spLocks noChangeArrowheads="1"/>
            </p:cNvSpPr>
            <p:nvPr/>
          </p:nvSpPr>
          <p:spPr bwMode="auto">
            <a:xfrm>
              <a:off x="5867400" y="4702175"/>
              <a:ext cx="10429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  </a:t>
              </a:r>
              <a:r>
                <a:rPr lang="pt-BR" altLang="pt-BR" baseline="-25000"/>
                <a:t>     </a:t>
              </a:r>
              <a:r>
                <a:rPr lang="pt-BR" altLang="pt-BR"/>
                <a:t>=</a:t>
              </a:r>
            </a:p>
          </p:txBody>
        </p:sp>
        <p:sp>
          <p:nvSpPr>
            <p:cNvPr id="12311" name="Text Box 321"/>
            <p:cNvSpPr txBox="1">
              <a:spLocks noChangeArrowheads="1"/>
            </p:cNvSpPr>
            <p:nvPr/>
          </p:nvSpPr>
          <p:spPr bwMode="auto">
            <a:xfrm>
              <a:off x="6173788" y="4608513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C</a:t>
              </a:r>
            </a:p>
          </p:txBody>
        </p:sp>
        <p:sp>
          <p:nvSpPr>
            <p:cNvPr id="12312" name="Text Box 389"/>
            <p:cNvSpPr txBox="1">
              <a:spLocks noChangeArrowheads="1"/>
            </p:cNvSpPr>
            <p:nvPr/>
          </p:nvSpPr>
          <p:spPr bwMode="auto">
            <a:xfrm>
              <a:off x="6140450" y="4913313"/>
              <a:ext cx="5540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  <a:endParaRPr lang="pt-BR" altLang="pt-BR"/>
            </a:p>
          </p:txBody>
        </p:sp>
        <p:sp>
          <p:nvSpPr>
            <p:cNvPr id="12313" name="Text Box 390"/>
            <p:cNvSpPr txBox="1">
              <a:spLocks noChangeArrowheads="1"/>
            </p:cNvSpPr>
            <p:nvPr/>
          </p:nvSpPr>
          <p:spPr bwMode="auto">
            <a:xfrm>
              <a:off x="6881813" y="4705350"/>
              <a:ext cx="5032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12314" name="Text Box 391"/>
            <p:cNvSpPr txBox="1">
              <a:spLocks noChangeArrowheads="1"/>
            </p:cNvSpPr>
            <p:nvPr/>
          </p:nvSpPr>
          <p:spPr bwMode="auto">
            <a:xfrm>
              <a:off x="7188200" y="4611688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C</a:t>
              </a:r>
            </a:p>
          </p:txBody>
        </p:sp>
        <p:sp>
          <p:nvSpPr>
            <p:cNvPr id="12315" name="Text Box 392"/>
            <p:cNvSpPr txBox="1">
              <a:spLocks noChangeArrowheads="1"/>
            </p:cNvSpPr>
            <p:nvPr/>
          </p:nvSpPr>
          <p:spPr bwMode="auto">
            <a:xfrm>
              <a:off x="7154863" y="4916488"/>
              <a:ext cx="5540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1x</a:t>
              </a:r>
              <a:endParaRPr lang="pt-BR" altLang="pt-BR"/>
            </a:p>
          </p:txBody>
        </p:sp>
        <p:sp>
          <p:nvSpPr>
            <p:cNvPr id="12316" name="Text Box 393"/>
            <p:cNvSpPr txBox="1">
              <a:spLocks noChangeArrowheads="1"/>
            </p:cNvSpPr>
            <p:nvPr/>
          </p:nvSpPr>
          <p:spPr bwMode="auto">
            <a:xfrm>
              <a:off x="8027988" y="4703763"/>
              <a:ext cx="5032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12317" name="Text Box 394"/>
            <p:cNvSpPr txBox="1">
              <a:spLocks noChangeArrowheads="1"/>
            </p:cNvSpPr>
            <p:nvPr/>
          </p:nvSpPr>
          <p:spPr bwMode="auto">
            <a:xfrm>
              <a:off x="8334375" y="4610100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C</a:t>
              </a:r>
            </a:p>
          </p:txBody>
        </p:sp>
        <p:sp>
          <p:nvSpPr>
            <p:cNvPr id="12318" name="Text Box 395"/>
            <p:cNvSpPr txBox="1">
              <a:spLocks noChangeArrowheads="1"/>
            </p:cNvSpPr>
            <p:nvPr/>
          </p:nvSpPr>
          <p:spPr bwMode="auto">
            <a:xfrm>
              <a:off x="8301038" y="4914900"/>
              <a:ext cx="5540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1y</a:t>
              </a:r>
              <a:endParaRPr lang="pt-BR" altLang="pt-BR"/>
            </a:p>
          </p:txBody>
        </p:sp>
        <p:sp>
          <p:nvSpPr>
            <p:cNvPr id="12319" name="Text Box 396"/>
            <p:cNvSpPr txBox="1">
              <a:spLocks noChangeArrowheads="1"/>
            </p:cNvSpPr>
            <p:nvPr/>
          </p:nvSpPr>
          <p:spPr bwMode="auto">
            <a:xfrm>
              <a:off x="7558088" y="4732338"/>
              <a:ext cx="43656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+</a:t>
              </a:r>
              <a:endParaRPr lang="pt-BR" altLang="pt-BR"/>
            </a:p>
          </p:txBody>
        </p:sp>
      </p:grpSp>
      <p:grpSp>
        <p:nvGrpSpPr>
          <p:cNvPr id="14" name="Grupo 90"/>
          <p:cNvGrpSpPr>
            <a:grpSpLocks/>
          </p:cNvGrpSpPr>
          <p:nvPr/>
        </p:nvGrpSpPr>
        <p:grpSpPr bwMode="auto">
          <a:xfrm>
            <a:off x="3995738" y="1700213"/>
            <a:ext cx="1079500" cy="1223962"/>
            <a:chOff x="3995936" y="1700808"/>
            <a:chExt cx="1079302" cy="1224136"/>
          </a:xfrm>
        </p:grpSpPr>
        <p:grpSp>
          <p:nvGrpSpPr>
            <p:cNvPr id="12305" name="Group 120"/>
            <p:cNvGrpSpPr>
              <a:grpSpLocks/>
            </p:cNvGrpSpPr>
            <p:nvPr/>
          </p:nvGrpSpPr>
          <p:grpSpPr bwMode="auto">
            <a:xfrm>
              <a:off x="4489450" y="2132856"/>
              <a:ext cx="433388" cy="431800"/>
              <a:chOff x="2562" y="1344"/>
              <a:chExt cx="273" cy="272"/>
            </a:xfrm>
          </p:grpSpPr>
          <p:sp>
            <p:nvSpPr>
              <p:cNvPr id="12308" name="Line 118"/>
              <p:cNvSpPr>
                <a:spLocks noChangeShapeType="1"/>
              </p:cNvSpPr>
              <p:nvPr/>
            </p:nvSpPr>
            <p:spPr bwMode="auto">
              <a:xfrm flipV="1">
                <a:off x="2562" y="134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309" name="Line 119"/>
              <p:cNvSpPr>
                <a:spLocks noChangeShapeType="1"/>
              </p:cNvSpPr>
              <p:nvPr/>
            </p:nvSpPr>
            <p:spPr bwMode="auto">
              <a:xfrm rot="5400000" flipV="1">
                <a:off x="2698" y="1480"/>
                <a:ext cx="1" cy="272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2306" name="Text Box 94"/>
            <p:cNvSpPr txBox="1">
              <a:spLocks noChangeArrowheads="1"/>
            </p:cNvSpPr>
            <p:nvPr/>
          </p:nvSpPr>
          <p:spPr bwMode="auto">
            <a:xfrm>
              <a:off x="3995936" y="1700808"/>
              <a:ext cx="5752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1y</a:t>
              </a:r>
              <a:endParaRPr lang="pt-BR" altLang="pt-BR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07" name="Text Box 94"/>
            <p:cNvSpPr txBox="1">
              <a:spLocks noChangeArrowheads="1"/>
            </p:cNvSpPr>
            <p:nvPr/>
          </p:nvSpPr>
          <p:spPr bwMode="auto">
            <a:xfrm>
              <a:off x="4499992" y="2524834"/>
              <a:ext cx="5752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1x</a:t>
              </a:r>
              <a:endParaRPr lang="pt-BR" altLang="pt-BR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5" name="Text Box 83"/>
          <p:cNvSpPr txBox="1">
            <a:spLocks noChangeArrowheads="1"/>
          </p:cNvSpPr>
          <p:nvPr/>
        </p:nvSpPr>
        <p:spPr bwMode="auto">
          <a:xfrm>
            <a:off x="1619250" y="5373688"/>
            <a:ext cx="2160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1x</a:t>
            </a:r>
            <a:r>
              <a:rPr lang="pt-BR" altLang="pt-BR" sz="2000">
                <a:latin typeface="Arial" panose="020B0604020202020204" pitchFamily="34" charset="0"/>
              </a:rPr>
              <a:t> = 5,7</a:t>
            </a:r>
            <a:endParaRPr lang="pt-BR" altLang="pt-BR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83"/>
          <p:cNvSpPr txBox="1">
            <a:spLocks noChangeArrowheads="1"/>
          </p:cNvSpPr>
          <p:nvPr/>
        </p:nvSpPr>
        <p:spPr bwMode="auto">
          <a:xfrm>
            <a:off x="1619250" y="5765800"/>
            <a:ext cx="2520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1y</a:t>
            </a:r>
            <a:r>
              <a:rPr lang="pt-BR" altLang="pt-BR" sz="2000">
                <a:latin typeface="Arial" panose="020B0604020202020204" pitchFamily="34" charset="0"/>
              </a:rPr>
              <a:t> = 5,7</a:t>
            </a:r>
            <a:endParaRPr lang="pt-BR" altLang="pt-BR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0" name="AutoShape 81"/>
          <p:cNvSpPr>
            <a:spLocks/>
          </p:cNvSpPr>
          <p:nvPr/>
        </p:nvSpPr>
        <p:spPr bwMode="auto">
          <a:xfrm>
            <a:off x="1585913" y="5330825"/>
            <a:ext cx="71437" cy="792163"/>
          </a:xfrm>
          <a:prstGeom prst="leftBracket">
            <a:avLst>
              <a:gd name="adj" fmla="val 152319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grpSp>
        <p:nvGrpSpPr>
          <p:cNvPr id="16" name="Grupo 83"/>
          <p:cNvGrpSpPr>
            <a:grpSpLocks/>
          </p:cNvGrpSpPr>
          <p:nvPr/>
        </p:nvGrpSpPr>
        <p:grpSpPr bwMode="auto">
          <a:xfrm>
            <a:off x="3708400" y="5589588"/>
            <a:ext cx="5184775" cy="650875"/>
            <a:chOff x="3707904" y="5589588"/>
            <a:chExt cx="5184576" cy="650875"/>
          </a:xfrm>
        </p:grpSpPr>
        <p:sp>
          <p:nvSpPr>
            <p:cNvPr id="12302" name="Text Box 319"/>
            <p:cNvSpPr txBox="1">
              <a:spLocks noChangeArrowheads="1"/>
            </p:cNvSpPr>
            <p:nvPr/>
          </p:nvSpPr>
          <p:spPr bwMode="auto">
            <a:xfrm>
              <a:off x="3707904" y="5660957"/>
              <a:ext cx="518457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800">
                  <a:latin typeface="Arial" panose="020B0604020202020204" pitchFamily="34" charset="0"/>
                  <a:cs typeface="Arial" panose="020B0604020202020204" pitchFamily="34" charset="0"/>
                </a:rPr>
                <a:t>M  </a:t>
              </a:r>
              <a:r>
                <a:rPr lang="pt-BR" altLang="pt-BR" sz="2000" baseline="-2500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pt-BR" altLang="pt-BR" sz="2000">
                  <a:latin typeface="Arial" panose="020B0604020202020204" pitchFamily="34" charset="0"/>
                  <a:cs typeface="Arial" panose="020B0604020202020204" pitchFamily="34" charset="0"/>
                </a:rPr>
                <a:t>= + 5,7x3 + 5,7x5 = 45,6 kN.m</a:t>
              </a:r>
            </a:p>
          </p:txBody>
        </p:sp>
        <p:sp>
          <p:nvSpPr>
            <p:cNvPr id="12303" name="Text Box 389"/>
            <p:cNvSpPr txBox="1">
              <a:spLocks noChangeArrowheads="1"/>
            </p:cNvSpPr>
            <p:nvPr/>
          </p:nvSpPr>
          <p:spPr bwMode="auto">
            <a:xfrm>
              <a:off x="3980980" y="5871744"/>
              <a:ext cx="554090" cy="368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600">
                  <a:latin typeface="Arial" panose="020B0604020202020204" pitchFamily="34" charset="0"/>
                </a:rPr>
                <a:t>F</a:t>
              </a:r>
              <a:r>
                <a:rPr lang="pt-BR" altLang="pt-BR" sz="1800" baseline="-25000"/>
                <a:t>1</a:t>
              </a:r>
              <a:endParaRPr lang="pt-BR" altLang="pt-BR" sz="1800"/>
            </a:p>
          </p:txBody>
        </p:sp>
        <p:sp>
          <p:nvSpPr>
            <p:cNvPr id="12304" name="Text Box 321"/>
            <p:cNvSpPr txBox="1">
              <a:spLocks noChangeArrowheads="1"/>
            </p:cNvSpPr>
            <p:nvPr/>
          </p:nvSpPr>
          <p:spPr bwMode="auto">
            <a:xfrm>
              <a:off x="3995963" y="5589588"/>
              <a:ext cx="30482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C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70" grpId="0"/>
      <p:bldP spid="185461" grpId="0" animBg="1"/>
      <p:bldP spid="75" grpId="0"/>
      <p:bldP spid="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3390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>
                  <a:latin typeface="Arial" panose="020B0604020202020204" pitchFamily="34" charset="0"/>
                </a:rPr>
                <a:t>Momento F2 em relação ao ponto A.</a:t>
              </a:r>
            </a:p>
          </p:txBody>
        </p:sp>
        <p:pic>
          <p:nvPicPr>
            <p:cNvPr id="13391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1908175" y="1268413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  </a:t>
            </a:r>
            <a:r>
              <a:rPr lang="pt-BR" altLang="pt-BR" sz="2000">
                <a:latin typeface="Arial" panose="020B0604020202020204" pitchFamily="34" charset="0"/>
              </a:rPr>
              <a:t>= 8 kN</a:t>
            </a:r>
          </a:p>
        </p:txBody>
      </p:sp>
      <p:sp>
        <p:nvSpPr>
          <p:cNvPr id="185444" name="Text Box 100"/>
          <p:cNvSpPr txBox="1">
            <a:spLocks noChangeArrowheads="1"/>
          </p:cNvSpPr>
          <p:nvPr/>
        </p:nvSpPr>
        <p:spPr bwMode="auto">
          <a:xfrm>
            <a:off x="1908175" y="1819275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  </a:t>
            </a:r>
            <a:r>
              <a:rPr lang="pt-BR" altLang="pt-BR" sz="2000">
                <a:latin typeface="Arial" panose="020B0604020202020204" pitchFamily="34" charset="0"/>
              </a:rPr>
              <a:t>= 5 kN</a:t>
            </a:r>
          </a:p>
        </p:txBody>
      </p:sp>
      <p:grpSp>
        <p:nvGrpSpPr>
          <p:cNvPr id="3" name="Grupo 85"/>
          <p:cNvGrpSpPr>
            <a:grpSpLocks/>
          </p:cNvGrpSpPr>
          <p:nvPr/>
        </p:nvGrpSpPr>
        <p:grpSpPr bwMode="auto">
          <a:xfrm>
            <a:off x="4529138" y="1638300"/>
            <a:ext cx="925512" cy="952500"/>
            <a:chOff x="4510088" y="1628776"/>
            <a:chExt cx="926008" cy="952500"/>
          </a:xfrm>
        </p:grpSpPr>
        <p:sp>
          <p:nvSpPr>
            <p:cNvPr id="13388" name="Line 8"/>
            <p:cNvSpPr>
              <a:spLocks noChangeShapeType="1"/>
            </p:cNvSpPr>
            <p:nvPr/>
          </p:nvSpPr>
          <p:spPr bwMode="auto">
            <a:xfrm rot="347567" flipV="1">
              <a:off x="4510088" y="2060576"/>
              <a:ext cx="431800" cy="5207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89" name="Text Box 94"/>
            <p:cNvSpPr txBox="1">
              <a:spLocks noChangeArrowheads="1"/>
            </p:cNvSpPr>
            <p:nvPr/>
          </p:nvSpPr>
          <p:spPr bwMode="auto">
            <a:xfrm>
              <a:off x="4932858" y="1628776"/>
              <a:ext cx="503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1</a:t>
              </a:r>
              <a:endParaRPr lang="pt-BR" altLang="pt-BR"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upo 86"/>
          <p:cNvGrpSpPr>
            <a:grpSpLocks/>
          </p:cNvGrpSpPr>
          <p:nvPr/>
        </p:nvGrpSpPr>
        <p:grpSpPr bwMode="auto">
          <a:xfrm>
            <a:off x="5795963" y="1628775"/>
            <a:ext cx="1296987" cy="1728788"/>
            <a:chOff x="5795963" y="1628776"/>
            <a:chExt cx="1296317" cy="1728788"/>
          </a:xfrm>
        </p:grpSpPr>
        <p:sp>
          <p:nvSpPr>
            <p:cNvPr id="13386" name="Line 96"/>
            <p:cNvSpPr>
              <a:spLocks noChangeShapeType="1"/>
            </p:cNvSpPr>
            <p:nvPr/>
          </p:nvSpPr>
          <p:spPr bwMode="auto">
            <a:xfrm flipV="1">
              <a:off x="5795963" y="2133601"/>
              <a:ext cx="865188" cy="12239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87" name="Text Box 97"/>
            <p:cNvSpPr txBox="1">
              <a:spLocks noChangeArrowheads="1"/>
            </p:cNvSpPr>
            <p:nvPr/>
          </p:nvSpPr>
          <p:spPr bwMode="auto">
            <a:xfrm>
              <a:off x="6589042" y="1628776"/>
              <a:ext cx="503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2</a:t>
              </a:r>
              <a:endParaRPr lang="pt-BR" altLang="pt-BR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upo 85"/>
          <p:cNvGrpSpPr>
            <a:grpSpLocks/>
          </p:cNvGrpSpPr>
          <p:nvPr/>
        </p:nvGrpSpPr>
        <p:grpSpPr bwMode="auto">
          <a:xfrm>
            <a:off x="2771775" y="1268413"/>
            <a:ext cx="4321175" cy="3965575"/>
            <a:chOff x="2771775" y="1268413"/>
            <a:chExt cx="4321175" cy="3965575"/>
          </a:xfrm>
        </p:grpSpPr>
        <p:grpSp>
          <p:nvGrpSpPr>
            <p:cNvPr id="13345" name="Grupo 87"/>
            <p:cNvGrpSpPr>
              <a:grpSpLocks/>
            </p:cNvGrpSpPr>
            <p:nvPr/>
          </p:nvGrpSpPr>
          <p:grpSpPr bwMode="auto">
            <a:xfrm>
              <a:off x="4140200" y="3429000"/>
              <a:ext cx="431800" cy="469900"/>
              <a:chOff x="4140200" y="3429000"/>
              <a:chExt cx="431801" cy="469901"/>
            </a:xfrm>
          </p:grpSpPr>
          <p:sp>
            <p:nvSpPr>
              <p:cNvPr id="13384" name="Text Box 25"/>
              <p:cNvSpPr txBox="1">
                <a:spLocks noChangeArrowheads="1"/>
              </p:cNvSpPr>
              <p:nvPr/>
            </p:nvSpPr>
            <p:spPr bwMode="auto">
              <a:xfrm>
                <a:off x="4140200" y="3429000"/>
                <a:ext cx="3603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3385" name="Oval 91"/>
              <p:cNvSpPr>
                <a:spLocks noChangeArrowheads="1"/>
              </p:cNvSpPr>
              <p:nvPr/>
            </p:nvSpPr>
            <p:spPr bwMode="auto">
              <a:xfrm>
                <a:off x="4427538" y="3754438"/>
                <a:ext cx="144463" cy="144463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</p:grpSp>
        <p:grpSp>
          <p:nvGrpSpPr>
            <p:cNvPr id="13346" name="Grupo 89"/>
            <p:cNvGrpSpPr>
              <a:grpSpLocks/>
            </p:cNvGrpSpPr>
            <p:nvPr/>
          </p:nvGrpSpPr>
          <p:grpSpPr bwMode="auto">
            <a:xfrm>
              <a:off x="5435600" y="2133600"/>
              <a:ext cx="433388" cy="504825"/>
              <a:chOff x="5435600" y="2133601"/>
              <a:chExt cx="433388" cy="504825"/>
            </a:xfrm>
          </p:grpSpPr>
          <p:sp>
            <p:nvSpPr>
              <p:cNvPr id="13382" name="Oval 92"/>
              <p:cNvSpPr>
                <a:spLocks noChangeArrowheads="1"/>
              </p:cNvSpPr>
              <p:nvPr/>
            </p:nvSpPr>
            <p:spPr bwMode="auto">
              <a:xfrm>
                <a:off x="5724525" y="2493963"/>
                <a:ext cx="144463" cy="144463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13383" name="Text Box 98"/>
              <p:cNvSpPr txBox="1">
                <a:spLocks noChangeArrowheads="1"/>
              </p:cNvSpPr>
              <p:nvPr/>
            </p:nvSpPr>
            <p:spPr bwMode="auto">
              <a:xfrm>
                <a:off x="5435600" y="2133601"/>
                <a:ext cx="3603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B</a:t>
                </a:r>
              </a:p>
            </p:txBody>
          </p:sp>
        </p:grpSp>
        <p:grpSp>
          <p:nvGrpSpPr>
            <p:cNvPr id="13347" name="Grupo 88"/>
            <p:cNvGrpSpPr>
              <a:grpSpLocks/>
            </p:cNvGrpSpPr>
            <p:nvPr/>
          </p:nvGrpSpPr>
          <p:grpSpPr bwMode="auto">
            <a:xfrm>
              <a:off x="6315075" y="3760788"/>
              <a:ext cx="431800" cy="503237"/>
              <a:chOff x="6300788" y="3754438"/>
              <a:chExt cx="431800" cy="503237"/>
            </a:xfrm>
          </p:grpSpPr>
          <p:sp>
            <p:nvSpPr>
              <p:cNvPr id="13380" name="Oval 93"/>
              <p:cNvSpPr>
                <a:spLocks noChangeArrowheads="1"/>
              </p:cNvSpPr>
              <p:nvPr/>
            </p:nvSpPr>
            <p:spPr bwMode="auto">
              <a:xfrm>
                <a:off x="6588125" y="3754438"/>
                <a:ext cx="144463" cy="144463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13381" name="Text Box 99"/>
              <p:cNvSpPr txBox="1">
                <a:spLocks noChangeArrowheads="1"/>
              </p:cNvSpPr>
              <p:nvPr/>
            </p:nvSpPr>
            <p:spPr bwMode="auto">
              <a:xfrm>
                <a:off x="6300788" y="3860800"/>
                <a:ext cx="3603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13348" name="Grupo 84"/>
            <p:cNvGrpSpPr>
              <a:grpSpLocks/>
            </p:cNvGrpSpPr>
            <p:nvPr/>
          </p:nvGrpSpPr>
          <p:grpSpPr bwMode="auto">
            <a:xfrm>
              <a:off x="2771775" y="1268413"/>
              <a:ext cx="4321175" cy="3965575"/>
              <a:chOff x="2771775" y="1268413"/>
              <a:chExt cx="4321175" cy="3965575"/>
            </a:xfrm>
          </p:grpSpPr>
          <p:grpSp>
            <p:nvGrpSpPr>
              <p:cNvPr id="13349" name="Grupo 70"/>
              <p:cNvGrpSpPr>
                <a:grpSpLocks/>
              </p:cNvGrpSpPr>
              <p:nvPr/>
            </p:nvGrpSpPr>
            <p:grpSpPr bwMode="auto">
              <a:xfrm>
                <a:off x="4067175" y="1268413"/>
                <a:ext cx="3025775" cy="2974975"/>
                <a:chOff x="4066382" y="1268413"/>
                <a:chExt cx="3025898" cy="2975768"/>
              </a:xfrm>
            </p:grpSpPr>
            <p:sp>
              <p:nvSpPr>
                <p:cNvPr id="13364" name="Line 74"/>
                <p:cNvSpPr>
                  <a:spLocks noChangeShapeType="1"/>
                </p:cNvSpPr>
                <p:nvPr/>
              </p:nvSpPr>
              <p:spPr bwMode="auto">
                <a:xfrm>
                  <a:off x="45005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5" name="Line 75"/>
                <p:cNvSpPr>
                  <a:spLocks noChangeShapeType="1"/>
                </p:cNvSpPr>
                <p:nvPr/>
              </p:nvSpPr>
              <p:spPr bwMode="auto">
                <a:xfrm>
                  <a:off x="49323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6" name="Line 76"/>
                <p:cNvSpPr>
                  <a:spLocks noChangeShapeType="1"/>
                </p:cNvSpPr>
                <p:nvPr/>
              </p:nvSpPr>
              <p:spPr bwMode="auto">
                <a:xfrm>
                  <a:off x="53641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7" name="Line 77"/>
                <p:cNvSpPr>
                  <a:spLocks noChangeShapeType="1"/>
                </p:cNvSpPr>
                <p:nvPr/>
              </p:nvSpPr>
              <p:spPr bwMode="auto">
                <a:xfrm>
                  <a:off x="57959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8" name="Line 78"/>
                <p:cNvSpPr>
                  <a:spLocks noChangeShapeType="1"/>
                </p:cNvSpPr>
                <p:nvPr/>
              </p:nvSpPr>
              <p:spPr bwMode="auto">
                <a:xfrm>
                  <a:off x="62277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9" name="Line 79"/>
                <p:cNvSpPr>
                  <a:spLocks noChangeShapeType="1"/>
                </p:cNvSpPr>
                <p:nvPr/>
              </p:nvSpPr>
              <p:spPr bwMode="auto">
                <a:xfrm>
                  <a:off x="66595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0" name="Line 80"/>
                <p:cNvSpPr>
                  <a:spLocks noChangeShapeType="1"/>
                </p:cNvSpPr>
                <p:nvPr/>
              </p:nvSpPr>
              <p:spPr bwMode="auto">
                <a:xfrm rot="-5400000">
                  <a:off x="5577588" y="-242000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1" name="Line 81"/>
                <p:cNvSpPr>
                  <a:spLocks noChangeShapeType="1"/>
                </p:cNvSpPr>
                <p:nvPr/>
              </p:nvSpPr>
              <p:spPr bwMode="auto">
                <a:xfrm rot="-5400000">
                  <a:off x="5579969" y="189007"/>
                  <a:ext cx="0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2" name="Line 82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620013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3" name="Line 83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1051813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4" name="Line 84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1489491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5" name="Line 85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1887631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6" name="Line 86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2312287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7" name="Line 87"/>
                <p:cNvSpPr>
                  <a:spLocks noChangeShapeType="1"/>
                </p:cNvSpPr>
                <p:nvPr/>
              </p:nvSpPr>
              <p:spPr bwMode="auto">
                <a:xfrm rot="-5400000">
                  <a:off x="5579175" y="2731387"/>
                  <a:ext cx="1588" cy="302400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8" name="Line 88"/>
                <p:cNvSpPr>
                  <a:spLocks noChangeShapeType="1"/>
                </p:cNvSpPr>
                <p:nvPr/>
              </p:nvSpPr>
              <p:spPr bwMode="auto">
                <a:xfrm>
                  <a:off x="4068763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79" name="Line 89"/>
                <p:cNvSpPr>
                  <a:spLocks noChangeShapeType="1"/>
                </p:cNvSpPr>
                <p:nvPr/>
              </p:nvSpPr>
              <p:spPr bwMode="auto">
                <a:xfrm>
                  <a:off x="7092280" y="1268413"/>
                  <a:ext cx="0" cy="295275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3350" name="Group 107"/>
              <p:cNvGrpSpPr>
                <a:grpSpLocks/>
              </p:cNvGrpSpPr>
              <p:nvPr/>
            </p:nvGrpSpPr>
            <p:grpSpPr bwMode="auto">
              <a:xfrm>
                <a:off x="4398963" y="4422775"/>
                <a:ext cx="604837" cy="436563"/>
                <a:chOff x="2771" y="2786"/>
                <a:chExt cx="381" cy="275"/>
              </a:xfrm>
            </p:grpSpPr>
            <p:sp>
              <p:nvSpPr>
                <p:cNvPr id="13359" name="Line 102"/>
                <p:cNvSpPr>
                  <a:spLocks noChangeShapeType="1"/>
                </p:cNvSpPr>
                <p:nvPr/>
              </p:nvSpPr>
              <p:spPr bwMode="auto">
                <a:xfrm>
                  <a:off x="2835" y="2931"/>
                  <a:ext cx="27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0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2771" y="2868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1" name="Line 104"/>
                <p:cNvSpPr>
                  <a:spLocks noChangeShapeType="1"/>
                </p:cNvSpPr>
                <p:nvPr/>
              </p:nvSpPr>
              <p:spPr bwMode="auto">
                <a:xfrm>
                  <a:off x="2844" y="2786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2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3016" y="2871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63" name="Line 106"/>
                <p:cNvSpPr>
                  <a:spLocks noChangeShapeType="1"/>
                </p:cNvSpPr>
                <p:nvPr/>
              </p:nvSpPr>
              <p:spPr bwMode="auto">
                <a:xfrm>
                  <a:off x="3089" y="2789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3351" name="Group 108"/>
              <p:cNvGrpSpPr>
                <a:grpSpLocks/>
              </p:cNvGrpSpPr>
              <p:nvPr/>
            </p:nvGrpSpPr>
            <p:grpSpPr bwMode="auto">
              <a:xfrm rot="5400000">
                <a:off x="3335338" y="3789362"/>
                <a:ext cx="604838" cy="436563"/>
                <a:chOff x="2771" y="2786"/>
                <a:chExt cx="381" cy="275"/>
              </a:xfrm>
            </p:grpSpPr>
            <p:sp>
              <p:nvSpPr>
                <p:cNvPr id="13354" name="Line 109"/>
                <p:cNvSpPr>
                  <a:spLocks noChangeShapeType="1"/>
                </p:cNvSpPr>
                <p:nvPr/>
              </p:nvSpPr>
              <p:spPr bwMode="auto">
                <a:xfrm>
                  <a:off x="2835" y="2931"/>
                  <a:ext cx="27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55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2771" y="2868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56" name="Line 111"/>
                <p:cNvSpPr>
                  <a:spLocks noChangeShapeType="1"/>
                </p:cNvSpPr>
                <p:nvPr/>
              </p:nvSpPr>
              <p:spPr bwMode="auto">
                <a:xfrm>
                  <a:off x="2844" y="2786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57" name="Line 112"/>
                <p:cNvSpPr>
                  <a:spLocks noChangeShapeType="1"/>
                </p:cNvSpPr>
                <p:nvPr/>
              </p:nvSpPr>
              <p:spPr bwMode="auto">
                <a:xfrm flipH="1">
                  <a:off x="3016" y="2871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58" name="Line 113"/>
                <p:cNvSpPr>
                  <a:spLocks noChangeShapeType="1"/>
                </p:cNvSpPr>
                <p:nvPr/>
              </p:nvSpPr>
              <p:spPr bwMode="auto">
                <a:xfrm>
                  <a:off x="3089" y="2789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3352" name="Text Box 114"/>
              <p:cNvSpPr txBox="1">
                <a:spLocks noChangeArrowheads="1"/>
              </p:cNvSpPr>
              <p:nvPr/>
            </p:nvSpPr>
            <p:spPr bwMode="auto">
              <a:xfrm>
                <a:off x="2771775" y="3789363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1,0</a:t>
                </a:r>
              </a:p>
            </p:txBody>
          </p:sp>
          <p:sp>
            <p:nvSpPr>
              <p:cNvPr id="13353" name="Text Box 115"/>
              <p:cNvSpPr txBox="1">
                <a:spLocks noChangeArrowheads="1"/>
              </p:cNvSpPr>
              <p:nvPr/>
            </p:nvSpPr>
            <p:spPr bwMode="auto">
              <a:xfrm>
                <a:off x="4427538" y="4837113"/>
                <a:ext cx="576262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1,0</a:t>
                </a:r>
              </a:p>
            </p:txBody>
          </p:sp>
        </p:grpSp>
      </p:grpSp>
      <p:sp>
        <p:nvSpPr>
          <p:cNvPr id="185461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EXERCÍCIO</a:t>
            </a:r>
          </a:p>
        </p:txBody>
      </p:sp>
      <p:grpSp>
        <p:nvGrpSpPr>
          <p:cNvPr id="13" name="Grupo 87"/>
          <p:cNvGrpSpPr>
            <a:grpSpLocks/>
          </p:cNvGrpSpPr>
          <p:nvPr/>
        </p:nvGrpSpPr>
        <p:grpSpPr bwMode="auto">
          <a:xfrm>
            <a:off x="5867400" y="4608513"/>
            <a:ext cx="2987675" cy="769937"/>
            <a:chOff x="5867400" y="4608513"/>
            <a:chExt cx="2987675" cy="769640"/>
          </a:xfrm>
        </p:grpSpPr>
        <p:sp>
          <p:nvSpPr>
            <p:cNvPr id="13335" name="Text Box 319"/>
            <p:cNvSpPr txBox="1">
              <a:spLocks noChangeArrowheads="1"/>
            </p:cNvSpPr>
            <p:nvPr/>
          </p:nvSpPr>
          <p:spPr bwMode="auto">
            <a:xfrm>
              <a:off x="5867400" y="4702175"/>
              <a:ext cx="10429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  </a:t>
              </a:r>
              <a:r>
                <a:rPr lang="pt-BR" altLang="pt-BR" baseline="-25000"/>
                <a:t>     </a:t>
              </a:r>
              <a:r>
                <a:rPr lang="pt-BR" altLang="pt-BR"/>
                <a:t>=</a:t>
              </a:r>
            </a:p>
          </p:txBody>
        </p:sp>
        <p:sp>
          <p:nvSpPr>
            <p:cNvPr id="13336" name="Text Box 321"/>
            <p:cNvSpPr txBox="1">
              <a:spLocks noChangeArrowheads="1"/>
            </p:cNvSpPr>
            <p:nvPr/>
          </p:nvSpPr>
          <p:spPr bwMode="auto">
            <a:xfrm>
              <a:off x="6173788" y="4608513"/>
              <a:ext cx="3048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A</a:t>
              </a:r>
            </a:p>
          </p:txBody>
        </p:sp>
        <p:sp>
          <p:nvSpPr>
            <p:cNvPr id="13337" name="Text Box 389"/>
            <p:cNvSpPr txBox="1">
              <a:spLocks noChangeArrowheads="1"/>
            </p:cNvSpPr>
            <p:nvPr/>
          </p:nvSpPr>
          <p:spPr bwMode="auto">
            <a:xfrm>
              <a:off x="6140450" y="4913313"/>
              <a:ext cx="5540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</a:t>
              </a:r>
              <a:endParaRPr lang="pt-BR" altLang="pt-BR"/>
            </a:p>
          </p:txBody>
        </p:sp>
        <p:sp>
          <p:nvSpPr>
            <p:cNvPr id="13338" name="Text Box 390"/>
            <p:cNvSpPr txBox="1">
              <a:spLocks noChangeArrowheads="1"/>
            </p:cNvSpPr>
            <p:nvPr/>
          </p:nvSpPr>
          <p:spPr bwMode="auto">
            <a:xfrm>
              <a:off x="6881813" y="4705350"/>
              <a:ext cx="5032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13339" name="Text Box 391"/>
            <p:cNvSpPr txBox="1">
              <a:spLocks noChangeArrowheads="1"/>
            </p:cNvSpPr>
            <p:nvPr/>
          </p:nvSpPr>
          <p:spPr bwMode="auto">
            <a:xfrm>
              <a:off x="7188200" y="4611688"/>
              <a:ext cx="3048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A</a:t>
              </a:r>
            </a:p>
          </p:txBody>
        </p:sp>
        <p:sp>
          <p:nvSpPr>
            <p:cNvPr id="13340" name="Text Box 392"/>
            <p:cNvSpPr txBox="1">
              <a:spLocks noChangeArrowheads="1"/>
            </p:cNvSpPr>
            <p:nvPr/>
          </p:nvSpPr>
          <p:spPr bwMode="auto">
            <a:xfrm>
              <a:off x="7154863" y="4916488"/>
              <a:ext cx="5540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2x</a:t>
              </a:r>
              <a:endParaRPr lang="pt-BR" altLang="pt-BR"/>
            </a:p>
          </p:txBody>
        </p:sp>
        <p:sp>
          <p:nvSpPr>
            <p:cNvPr id="13341" name="Text Box 393"/>
            <p:cNvSpPr txBox="1">
              <a:spLocks noChangeArrowheads="1"/>
            </p:cNvSpPr>
            <p:nvPr/>
          </p:nvSpPr>
          <p:spPr bwMode="auto">
            <a:xfrm>
              <a:off x="8027988" y="4703763"/>
              <a:ext cx="5032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13342" name="Text Box 394"/>
            <p:cNvSpPr txBox="1">
              <a:spLocks noChangeArrowheads="1"/>
            </p:cNvSpPr>
            <p:nvPr/>
          </p:nvSpPr>
          <p:spPr bwMode="auto">
            <a:xfrm>
              <a:off x="8334375" y="4610100"/>
              <a:ext cx="3048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A</a:t>
              </a:r>
            </a:p>
          </p:txBody>
        </p:sp>
        <p:sp>
          <p:nvSpPr>
            <p:cNvPr id="13343" name="Text Box 395"/>
            <p:cNvSpPr txBox="1">
              <a:spLocks noChangeArrowheads="1"/>
            </p:cNvSpPr>
            <p:nvPr/>
          </p:nvSpPr>
          <p:spPr bwMode="auto">
            <a:xfrm>
              <a:off x="8301038" y="4914900"/>
              <a:ext cx="5540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2y</a:t>
              </a:r>
              <a:endParaRPr lang="pt-BR" altLang="pt-BR"/>
            </a:p>
          </p:txBody>
        </p:sp>
        <p:sp>
          <p:nvSpPr>
            <p:cNvPr id="13344" name="Text Box 396"/>
            <p:cNvSpPr txBox="1">
              <a:spLocks noChangeArrowheads="1"/>
            </p:cNvSpPr>
            <p:nvPr/>
          </p:nvSpPr>
          <p:spPr bwMode="auto">
            <a:xfrm>
              <a:off x="7558088" y="4732338"/>
              <a:ext cx="43656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+</a:t>
              </a:r>
              <a:endParaRPr lang="pt-BR" altLang="pt-BR"/>
            </a:p>
          </p:txBody>
        </p:sp>
      </p:grpSp>
      <p:grpSp>
        <p:nvGrpSpPr>
          <p:cNvPr id="14" name="Grupo 86"/>
          <p:cNvGrpSpPr>
            <a:grpSpLocks/>
          </p:cNvGrpSpPr>
          <p:nvPr/>
        </p:nvGrpSpPr>
        <p:grpSpPr bwMode="auto">
          <a:xfrm>
            <a:off x="5724525" y="1700213"/>
            <a:ext cx="1439863" cy="1687512"/>
            <a:chOff x="5724525" y="1700213"/>
            <a:chExt cx="1439863" cy="1687512"/>
          </a:xfrm>
        </p:grpSpPr>
        <p:grpSp>
          <p:nvGrpSpPr>
            <p:cNvPr id="13330" name="Group 124"/>
            <p:cNvGrpSpPr>
              <a:grpSpLocks/>
            </p:cNvGrpSpPr>
            <p:nvPr/>
          </p:nvGrpSpPr>
          <p:grpSpPr bwMode="auto">
            <a:xfrm>
              <a:off x="5794375" y="2162175"/>
              <a:ext cx="865188" cy="1225550"/>
              <a:chOff x="3650" y="1344"/>
              <a:chExt cx="545" cy="772"/>
            </a:xfrm>
          </p:grpSpPr>
          <p:sp>
            <p:nvSpPr>
              <p:cNvPr id="13333" name="Line 122"/>
              <p:cNvSpPr>
                <a:spLocks noChangeShapeType="1"/>
              </p:cNvSpPr>
              <p:nvPr/>
            </p:nvSpPr>
            <p:spPr bwMode="auto">
              <a:xfrm flipV="1">
                <a:off x="3650" y="1344"/>
                <a:ext cx="0" cy="771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34" name="Line 123"/>
              <p:cNvSpPr>
                <a:spLocks noChangeShapeType="1"/>
              </p:cNvSpPr>
              <p:nvPr/>
            </p:nvSpPr>
            <p:spPr bwMode="auto">
              <a:xfrm rot="5400000" flipV="1">
                <a:off x="3922" y="1843"/>
                <a:ext cx="2" cy="544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3331" name="Text Box 94"/>
            <p:cNvSpPr txBox="1">
              <a:spLocks noChangeArrowheads="1"/>
            </p:cNvSpPr>
            <p:nvPr/>
          </p:nvSpPr>
          <p:spPr bwMode="auto">
            <a:xfrm>
              <a:off x="6589713" y="2924175"/>
              <a:ext cx="574675" cy="401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2x</a:t>
              </a:r>
              <a:endParaRPr lang="pt-BR" altLang="pt-BR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32" name="Text Box 94"/>
            <p:cNvSpPr txBox="1">
              <a:spLocks noChangeArrowheads="1"/>
            </p:cNvSpPr>
            <p:nvPr/>
          </p:nvSpPr>
          <p:spPr bwMode="auto">
            <a:xfrm>
              <a:off x="5724525" y="1700213"/>
              <a:ext cx="5762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2y</a:t>
              </a:r>
              <a:endParaRPr lang="pt-BR" altLang="pt-BR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5" name="Text Box 83"/>
          <p:cNvSpPr txBox="1">
            <a:spLocks noChangeArrowheads="1"/>
          </p:cNvSpPr>
          <p:nvPr/>
        </p:nvSpPr>
        <p:spPr bwMode="auto">
          <a:xfrm>
            <a:off x="1619250" y="5373688"/>
            <a:ext cx="309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2x</a:t>
            </a:r>
            <a:r>
              <a:rPr lang="pt-BR" altLang="pt-BR" sz="2000">
                <a:latin typeface="Arial" panose="020B0604020202020204" pitchFamily="34" charset="0"/>
              </a:rPr>
              <a:t> = F</a:t>
            </a:r>
            <a:r>
              <a:rPr lang="pt-BR" altLang="pt-BR" sz="2000" baseline="-25000">
                <a:latin typeface="Arial" panose="020B0604020202020204" pitchFamily="34" charset="0"/>
              </a:rPr>
              <a:t>2</a:t>
            </a:r>
            <a:r>
              <a:rPr lang="pt-BR" altLang="pt-BR" sz="2000">
                <a:latin typeface="Arial" panose="020B0604020202020204" pitchFamily="34" charset="0"/>
              </a:rPr>
              <a:t> . </a:t>
            </a:r>
            <a:r>
              <a:rPr lang="pt-BR" altLang="pt-BR" sz="1800">
                <a:latin typeface="Arial" panose="020B0604020202020204" pitchFamily="34" charset="0"/>
                <a:cs typeface="Arial" panose="020B0604020202020204" pitchFamily="34" charset="0"/>
              </a:rPr>
              <a:t>cos 56,3 = 2,75</a:t>
            </a:r>
            <a:endParaRPr lang="pt-BR" altLang="pt-BR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83"/>
          <p:cNvSpPr txBox="1">
            <a:spLocks noChangeArrowheads="1"/>
          </p:cNvSpPr>
          <p:nvPr/>
        </p:nvSpPr>
        <p:spPr bwMode="auto">
          <a:xfrm>
            <a:off x="1619250" y="5765800"/>
            <a:ext cx="3313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2y</a:t>
            </a:r>
            <a:r>
              <a:rPr lang="pt-BR" altLang="pt-BR" sz="2000">
                <a:latin typeface="Arial" panose="020B0604020202020204" pitchFamily="34" charset="0"/>
              </a:rPr>
              <a:t> = F</a:t>
            </a:r>
            <a:r>
              <a:rPr lang="pt-BR" altLang="pt-BR" sz="2000" baseline="-25000">
                <a:latin typeface="Arial" panose="020B0604020202020204" pitchFamily="34" charset="0"/>
              </a:rPr>
              <a:t>2</a:t>
            </a:r>
            <a:r>
              <a:rPr lang="pt-BR" altLang="pt-BR" sz="2000">
                <a:latin typeface="Arial" panose="020B0604020202020204" pitchFamily="34" charset="0"/>
              </a:rPr>
              <a:t>.sen 56,3 = 4,15</a:t>
            </a:r>
            <a:endParaRPr lang="pt-BR" altLang="pt-BR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5" name="AutoShape 81"/>
          <p:cNvSpPr>
            <a:spLocks/>
          </p:cNvSpPr>
          <p:nvPr/>
        </p:nvSpPr>
        <p:spPr bwMode="auto">
          <a:xfrm>
            <a:off x="1585913" y="5330825"/>
            <a:ext cx="71437" cy="792163"/>
          </a:xfrm>
          <a:prstGeom prst="leftBracket">
            <a:avLst>
              <a:gd name="adj" fmla="val 152319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grpSp>
        <p:nvGrpSpPr>
          <p:cNvPr id="16" name="Grupo 88"/>
          <p:cNvGrpSpPr>
            <a:grpSpLocks/>
          </p:cNvGrpSpPr>
          <p:nvPr/>
        </p:nvGrpSpPr>
        <p:grpSpPr bwMode="auto">
          <a:xfrm>
            <a:off x="4932363" y="5589588"/>
            <a:ext cx="4211637" cy="650875"/>
            <a:chOff x="4932040" y="5589588"/>
            <a:chExt cx="4211960" cy="650875"/>
          </a:xfrm>
        </p:grpSpPr>
        <p:sp>
          <p:nvSpPr>
            <p:cNvPr id="13327" name="Text Box 319"/>
            <p:cNvSpPr txBox="1">
              <a:spLocks noChangeArrowheads="1"/>
            </p:cNvSpPr>
            <p:nvPr/>
          </p:nvSpPr>
          <p:spPr bwMode="auto">
            <a:xfrm>
              <a:off x="4932040" y="5660957"/>
              <a:ext cx="42119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800">
                  <a:latin typeface="Arial" panose="020B0604020202020204" pitchFamily="34" charset="0"/>
                  <a:cs typeface="Arial" panose="020B0604020202020204" pitchFamily="34" charset="0"/>
                </a:rPr>
                <a:t>M  </a:t>
              </a:r>
              <a:r>
                <a:rPr lang="pt-BR" altLang="pt-BR" sz="2000" baseline="-2500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pt-BR" altLang="pt-BR" sz="2000">
                  <a:latin typeface="Arial" panose="020B0604020202020204" pitchFamily="34" charset="0"/>
                  <a:cs typeface="Arial" panose="020B0604020202020204" pitchFamily="34" charset="0"/>
                </a:rPr>
                <a:t>= +2,75x1 – 4,15x3 = -9,7 </a:t>
              </a:r>
              <a:r>
                <a:rPr lang="pt-BR" altLang="pt-BR" sz="2000" baseline="30000">
                  <a:latin typeface="Arial" panose="020B0604020202020204" pitchFamily="34" charset="0"/>
                  <a:cs typeface="Arial" panose="020B0604020202020204" pitchFamily="34" charset="0"/>
                </a:rPr>
                <a:t>kN.m</a:t>
              </a:r>
            </a:p>
          </p:txBody>
        </p:sp>
        <p:sp>
          <p:nvSpPr>
            <p:cNvPr id="13328" name="Text Box 389"/>
            <p:cNvSpPr txBox="1">
              <a:spLocks noChangeArrowheads="1"/>
            </p:cNvSpPr>
            <p:nvPr/>
          </p:nvSpPr>
          <p:spPr bwMode="auto">
            <a:xfrm>
              <a:off x="5205116" y="5871744"/>
              <a:ext cx="554090" cy="368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600">
                  <a:latin typeface="Arial" panose="020B0604020202020204" pitchFamily="34" charset="0"/>
                </a:rPr>
                <a:t>F</a:t>
              </a:r>
              <a:r>
                <a:rPr lang="pt-BR" altLang="pt-BR" sz="1800" baseline="-25000"/>
                <a:t>2</a:t>
              </a:r>
              <a:endParaRPr lang="pt-BR" altLang="pt-BR" sz="1800"/>
            </a:p>
          </p:txBody>
        </p:sp>
        <p:sp>
          <p:nvSpPr>
            <p:cNvPr id="13329" name="Text Box 321"/>
            <p:cNvSpPr txBox="1">
              <a:spLocks noChangeArrowheads="1"/>
            </p:cNvSpPr>
            <p:nvPr/>
          </p:nvSpPr>
          <p:spPr bwMode="auto">
            <a:xfrm>
              <a:off x="5220099" y="5589588"/>
              <a:ext cx="304829" cy="307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A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70" grpId="0"/>
      <p:bldP spid="185444" grpId="0"/>
      <p:bldP spid="185461" grpId="0" animBg="1"/>
      <p:bldP spid="75" grpId="0"/>
      <p:bldP spid="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83300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t-BR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Princípio da Transmissibilidade</a:t>
              </a:r>
            </a:p>
          </p:txBody>
        </p:sp>
        <p:pic>
          <p:nvPicPr>
            <p:cNvPr id="4168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099" name="Group 41"/>
          <p:cNvGrpSpPr>
            <a:grpSpLocks/>
          </p:cNvGrpSpPr>
          <p:nvPr/>
        </p:nvGrpSpPr>
        <p:grpSpPr bwMode="auto">
          <a:xfrm>
            <a:off x="1908175" y="1087438"/>
            <a:ext cx="5183188" cy="3082925"/>
            <a:chOff x="1202" y="685"/>
            <a:chExt cx="3265" cy="1942"/>
          </a:xfrm>
        </p:grpSpPr>
        <p:sp>
          <p:nvSpPr>
            <p:cNvPr id="4140" name="Text Box 7"/>
            <p:cNvSpPr txBox="1">
              <a:spLocks noChangeArrowheads="1"/>
            </p:cNvSpPr>
            <p:nvPr/>
          </p:nvSpPr>
          <p:spPr bwMode="auto">
            <a:xfrm>
              <a:off x="1413" y="1797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</a:t>
              </a:r>
            </a:p>
          </p:txBody>
        </p:sp>
        <p:sp>
          <p:nvSpPr>
            <p:cNvPr id="4141" name="Line 8"/>
            <p:cNvSpPr>
              <a:spLocks noChangeShapeType="1"/>
            </p:cNvSpPr>
            <p:nvPr/>
          </p:nvSpPr>
          <p:spPr bwMode="auto">
            <a:xfrm rot="347567" flipV="1">
              <a:off x="1621" y="2014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42" name="Text Box 9"/>
            <p:cNvSpPr txBox="1">
              <a:spLocks noChangeArrowheads="1"/>
            </p:cNvSpPr>
            <p:nvPr/>
          </p:nvSpPr>
          <p:spPr bwMode="auto">
            <a:xfrm>
              <a:off x="2520" y="1271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endParaRPr lang="pt-BR" altLang="pt-BR" baseline="-25000"/>
            </a:p>
          </p:txBody>
        </p:sp>
        <p:sp>
          <p:nvSpPr>
            <p:cNvPr id="4143" name="Line 10"/>
            <p:cNvSpPr>
              <a:spLocks noChangeShapeType="1"/>
            </p:cNvSpPr>
            <p:nvPr/>
          </p:nvSpPr>
          <p:spPr bwMode="auto">
            <a:xfrm rot="347567" flipV="1">
              <a:off x="2656" y="1460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44" name="Line 11"/>
            <p:cNvSpPr>
              <a:spLocks noChangeShapeType="1"/>
            </p:cNvSpPr>
            <p:nvPr/>
          </p:nvSpPr>
          <p:spPr bwMode="auto">
            <a:xfrm rot="347567" flipV="1">
              <a:off x="3741" y="916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45" name="Text Box 12"/>
            <p:cNvSpPr txBox="1">
              <a:spLocks noChangeArrowheads="1"/>
            </p:cNvSpPr>
            <p:nvPr/>
          </p:nvSpPr>
          <p:spPr bwMode="auto">
            <a:xfrm>
              <a:off x="3560" y="685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</a:p>
          </p:txBody>
        </p:sp>
        <p:sp>
          <p:nvSpPr>
            <p:cNvPr id="4146" name="Text Box 13"/>
            <p:cNvSpPr txBox="1">
              <a:spLocks noChangeArrowheads="1"/>
            </p:cNvSpPr>
            <p:nvPr/>
          </p:nvSpPr>
          <p:spPr bwMode="auto">
            <a:xfrm rot="-4324748">
              <a:off x="3395" y="1644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147" name="Line 14"/>
            <p:cNvSpPr>
              <a:spLocks noChangeShapeType="1"/>
            </p:cNvSpPr>
            <p:nvPr/>
          </p:nvSpPr>
          <p:spPr bwMode="auto">
            <a:xfrm flipV="1">
              <a:off x="1682" y="1099"/>
              <a:ext cx="2041" cy="104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4148" name="Group 15"/>
            <p:cNvGrpSpPr>
              <a:grpSpLocks/>
            </p:cNvGrpSpPr>
            <p:nvPr/>
          </p:nvGrpSpPr>
          <p:grpSpPr bwMode="auto">
            <a:xfrm>
              <a:off x="2971" y="2432"/>
              <a:ext cx="447" cy="195"/>
              <a:chOff x="3957" y="3696"/>
              <a:chExt cx="447" cy="195"/>
            </a:xfrm>
          </p:grpSpPr>
          <p:sp>
            <p:nvSpPr>
              <p:cNvPr id="4163" name="AutoShape 16"/>
              <p:cNvSpPr>
                <a:spLocks noChangeArrowheads="1"/>
              </p:cNvSpPr>
              <p:nvPr/>
            </p:nvSpPr>
            <p:spPr bwMode="auto">
              <a:xfrm>
                <a:off x="4032" y="3696"/>
                <a:ext cx="288" cy="144"/>
              </a:xfrm>
              <a:prstGeom prst="triangle">
                <a:avLst>
                  <a:gd name="adj" fmla="val 50000"/>
                </a:avLst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pt-BR" altLang="pt-BR"/>
              </a:p>
            </p:txBody>
          </p:sp>
          <p:grpSp>
            <p:nvGrpSpPr>
              <p:cNvPr id="4164" name="Group 17"/>
              <p:cNvGrpSpPr>
                <a:grpSpLocks/>
              </p:cNvGrpSpPr>
              <p:nvPr/>
            </p:nvGrpSpPr>
            <p:grpSpPr bwMode="auto">
              <a:xfrm>
                <a:off x="3957" y="3840"/>
                <a:ext cx="447" cy="51"/>
                <a:chOff x="4512" y="3600"/>
                <a:chExt cx="246" cy="33"/>
              </a:xfrm>
            </p:grpSpPr>
            <p:sp>
              <p:nvSpPr>
                <p:cNvPr id="4165" name="Line 18"/>
                <p:cNvSpPr>
                  <a:spLocks noChangeShapeType="1"/>
                </p:cNvSpPr>
                <p:nvPr/>
              </p:nvSpPr>
              <p:spPr bwMode="auto">
                <a:xfrm>
                  <a:off x="4512" y="3600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166" name="Line 19"/>
                <p:cNvSpPr>
                  <a:spLocks noChangeShapeType="1"/>
                </p:cNvSpPr>
                <p:nvPr/>
              </p:nvSpPr>
              <p:spPr bwMode="auto">
                <a:xfrm>
                  <a:off x="4518" y="3633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4149" name="Line 20"/>
            <p:cNvSpPr>
              <a:spLocks noChangeShapeType="1"/>
            </p:cNvSpPr>
            <p:nvPr/>
          </p:nvSpPr>
          <p:spPr bwMode="auto">
            <a:xfrm>
              <a:off x="1610" y="2205"/>
              <a:ext cx="1588" cy="22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50" name="Line 21"/>
            <p:cNvSpPr>
              <a:spLocks noChangeShapeType="1"/>
            </p:cNvSpPr>
            <p:nvPr/>
          </p:nvSpPr>
          <p:spPr bwMode="auto">
            <a:xfrm flipH="1">
              <a:off x="3198" y="1071"/>
              <a:ext cx="544" cy="136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51" name="Line 22"/>
            <p:cNvSpPr>
              <a:spLocks noChangeShapeType="1"/>
            </p:cNvSpPr>
            <p:nvPr/>
          </p:nvSpPr>
          <p:spPr bwMode="auto">
            <a:xfrm flipH="1" flipV="1">
              <a:off x="2653" y="1661"/>
              <a:ext cx="545" cy="77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52" name="Text Box 23"/>
            <p:cNvSpPr txBox="1">
              <a:spLocks noChangeArrowheads="1"/>
            </p:cNvSpPr>
            <p:nvPr/>
          </p:nvSpPr>
          <p:spPr bwMode="auto">
            <a:xfrm rot="471801">
              <a:off x="2170" y="2310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153" name="Text Box 24"/>
            <p:cNvSpPr txBox="1">
              <a:spLocks noChangeArrowheads="1"/>
            </p:cNvSpPr>
            <p:nvPr/>
          </p:nvSpPr>
          <p:spPr bwMode="auto">
            <a:xfrm rot="3218724">
              <a:off x="2893" y="1810"/>
              <a:ext cx="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4154" name="Text Box 25"/>
            <p:cNvSpPr txBox="1">
              <a:spLocks noChangeArrowheads="1"/>
            </p:cNvSpPr>
            <p:nvPr/>
          </p:nvSpPr>
          <p:spPr bwMode="auto">
            <a:xfrm>
              <a:off x="3288" y="2235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155" name="Text Box 26"/>
            <p:cNvSpPr txBox="1">
              <a:spLocks noChangeArrowheads="1"/>
            </p:cNvSpPr>
            <p:nvPr/>
          </p:nvSpPr>
          <p:spPr bwMode="auto">
            <a:xfrm>
              <a:off x="1202" y="799"/>
              <a:ext cx="1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1  </a:t>
              </a:r>
              <a:r>
                <a:rPr lang="pt-BR" altLang="pt-BR">
                  <a:latin typeface="Arial" panose="020B0604020202020204" pitchFamily="34" charset="0"/>
                </a:rPr>
                <a:t>= F</a:t>
              </a:r>
              <a:r>
                <a:rPr lang="pt-BR" altLang="pt-BR" baseline="-25000">
                  <a:latin typeface="Arial" panose="020B0604020202020204" pitchFamily="34" charset="0"/>
                </a:rPr>
                <a:t>2 </a:t>
              </a:r>
              <a:r>
                <a:rPr lang="pt-BR" altLang="pt-BR">
                  <a:latin typeface="Arial" panose="020B0604020202020204" pitchFamily="34" charset="0"/>
                </a:rPr>
                <a:t>= F</a:t>
              </a:r>
            </a:p>
          </p:txBody>
        </p:sp>
        <p:sp>
          <p:nvSpPr>
            <p:cNvPr id="4156" name="Line 27"/>
            <p:cNvSpPr>
              <a:spLocks noChangeShapeType="1"/>
            </p:cNvSpPr>
            <p:nvPr/>
          </p:nvSpPr>
          <p:spPr bwMode="auto">
            <a:xfrm flipV="1">
              <a:off x="1383" y="726"/>
              <a:ext cx="3084" cy="15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4157" name="Group 28"/>
            <p:cNvGrpSpPr>
              <a:grpSpLocks/>
            </p:cNvGrpSpPr>
            <p:nvPr/>
          </p:nvGrpSpPr>
          <p:grpSpPr bwMode="auto">
            <a:xfrm>
              <a:off x="3291" y="1110"/>
              <a:ext cx="360" cy="454"/>
              <a:chOff x="3291" y="1110"/>
              <a:chExt cx="360" cy="454"/>
            </a:xfrm>
          </p:grpSpPr>
          <p:sp>
            <p:nvSpPr>
              <p:cNvPr id="4161" name="Arc 29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62" name="Text Box 30"/>
              <p:cNvSpPr txBox="1">
                <a:spLocks noChangeArrowheads="1"/>
              </p:cNvSpPr>
              <p:nvPr/>
            </p:nvSpPr>
            <p:spPr bwMode="auto">
              <a:xfrm rot="2686597">
                <a:off x="3291" y="1352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Symbol" panose="05050102010706020507" pitchFamily="18" charset="2"/>
                  </a:rPr>
                  <a:t>f</a:t>
                </a:r>
                <a:r>
                  <a:rPr lang="pt-BR" altLang="pt-BR" sz="1600" baseline="-2500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4158" name="Group 31"/>
            <p:cNvGrpSpPr>
              <a:grpSpLocks/>
            </p:cNvGrpSpPr>
            <p:nvPr/>
          </p:nvGrpSpPr>
          <p:grpSpPr bwMode="auto">
            <a:xfrm rot="-8589054">
              <a:off x="1882" y="1931"/>
              <a:ext cx="360" cy="456"/>
              <a:chOff x="3291" y="1110"/>
              <a:chExt cx="360" cy="456"/>
            </a:xfrm>
          </p:grpSpPr>
          <p:sp>
            <p:nvSpPr>
              <p:cNvPr id="4159" name="Arc 32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60" name="Text Box 33"/>
              <p:cNvSpPr txBox="1">
                <a:spLocks noChangeArrowheads="1"/>
              </p:cNvSpPr>
              <p:nvPr/>
            </p:nvSpPr>
            <p:spPr bwMode="auto">
              <a:xfrm rot="2686597">
                <a:off x="3291" y="1354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Symbol" panose="05050102010706020507" pitchFamily="18" charset="2"/>
                  </a:rPr>
                  <a:t>f</a:t>
                </a:r>
                <a:r>
                  <a:rPr lang="pt-BR" altLang="pt-BR" sz="1600" baseline="-25000">
                    <a:latin typeface="Arial" panose="020B0604020202020204" pitchFamily="34" charset="0"/>
                  </a:rPr>
                  <a:t>2</a:t>
                </a:r>
              </a:p>
            </p:txBody>
          </p:sp>
        </p:grpSp>
      </p:grp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6156325" y="2565400"/>
            <a:ext cx="2736850" cy="2989263"/>
            <a:chOff x="3696" y="1770"/>
            <a:chExt cx="1724" cy="1883"/>
          </a:xfrm>
        </p:grpSpPr>
        <p:sp>
          <p:nvSpPr>
            <p:cNvPr id="4122" name="Text Box 45"/>
            <p:cNvSpPr txBox="1">
              <a:spLocks noChangeArrowheads="1"/>
            </p:cNvSpPr>
            <p:nvPr/>
          </p:nvSpPr>
          <p:spPr bwMode="auto">
            <a:xfrm>
              <a:off x="3790" y="2297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endParaRPr lang="pt-BR" altLang="pt-BR" baseline="-25000"/>
            </a:p>
          </p:txBody>
        </p:sp>
        <p:sp>
          <p:nvSpPr>
            <p:cNvPr id="4123" name="Line 46"/>
            <p:cNvSpPr>
              <a:spLocks noChangeShapeType="1"/>
            </p:cNvSpPr>
            <p:nvPr/>
          </p:nvSpPr>
          <p:spPr bwMode="auto">
            <a:xfrm rot="347567" flipV="1">
              <a:off x="3926" y="2504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24" name="Line 47"/>
            <p:cNvSpPr>
              <a:spLocks noChangeShapeType="1"/>
            </p:cNvSpPr>
            <p:nvPr/>
          </p:nvSpPr>
          <p:spPr bwMode="auto">
            <a:xfrm rot="347567" flipV="1">
              <a:off x="5011" y="1942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25" name="Text Box 48"/>
            <p:cNvSpPr txBox="1">
              <a:spLocks noChangeArrowheads="1"/>
            </p:cNvSpPr>
            <p:nvPr/>
          </p:nvSpPr>
          <p:spPr bwMode="auto">
            <a:xfrm>
              <a:off x="4905" y="177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</a:p>
          </p:txBody>
        </p:sp>
        <p:sp>
          <p:nvSpPr>
            <p:cNvPr id="4126" name="Text Box 49"/>
            <p:cNvSpPr txBox="1">
              <a:spLocks noChangeArrowheads="1"/>
            </p:cNvSpPr>
            <p:nvPr/>
          </p:nvSpPr>
          <p:spPr bwMode="auto">
            <a:xfrm rot="-4324748">
              <a:off x="4665" y="2670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</a:t>
              </a:r>
            </a:p>
          </p:txBody>
        </p:sp>
        <p:grpSp>
          <p:nvGrpSpPr>
            <p:cNvPr id="4127" name="Group 51"/>
            <p:cNvGrpSpPr>
              <a:grpSpLocks/>
            </p:cNvGrpSpPr>
            <p:nvPr/>
          </p:nvGrpSpPr>
          <p:grpSpPr bwMode="auto">
            <a:xfrm>
              <a:off x="4241" y="3458"/>
              <a:ext cx="447" cy="195"/>
              <a:chOff x="3957" y="3696"/>
              <a:chExt cx="447" cy="195"/>
            </a:xfrm>
          </p:grpSpPr>
          <p:sp>
            <p:nvSpPr>
              <p:cNvPr id="4136" name="AutoShape 52"/>
              <p:cNvSpPr>
                <a:spLocks noChangeArrowheads="1"/>
              </p:cNvSpPr>
              <p:nvPr/>
            </p:nvSpPr>
            <p:spPr bwMode="auto">
              <a:xfrm>
                <a:off x="4032" y="3696"/>
                <a:ext cx="288" cy="144"/>
              </a:xfrm>
              <a:prstGeom prst="triangle">
                <a:avLst>
                  <a:gd name="adj" fmla="val 50000"/>
                </a:avLst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pt-BR" altLang="pt-BR"/>
              </a:p>
            </p:txBody>
          </p:sp>
          <p:grpSp>
            <p:nvGrpSpPr>
              <p:cNvPr id="4137" name="Group 53"/>
              <p:cNvGrpSpPr>
                <a:grpSpLocks/>
              </p:cNvGrpSpPr>
              <p:nvPr/>
            </p:nvGrpSpPr>
            <p:grpSpPr bwMode="auto">
              <a:xfrm>
                <a:off x="3957" y="3840"/>
                <a:ext cx="447" cy="51"/>
                <a:chOff x="4512" y="3600"/>
                <a:chExt cx="246" cy="33"/>
              </a:xfrm>
            </p:grpSpPr>
            <p:sp>
              <p:nvSpPr>
                <p:cNvPr id="4138" name="Line 54"/>
                <p:cNvSpPr>
                  <a:spLocks noChangeShapeType="1"/>
                </p:cNvSpPr>
                <p:nvPr/>
              </p:nvSpPr>
              <p:spPr bwMode="auto">
                <a:xfrm>
                  <a:off x="4512" y="3600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139" name="Line 55"/>
                <p:cNvSpPr>
                  <a:spLocks noChangeShapeType="1"/>
                </p:cNvSpPr>
                <p:nvPr/>
              </p:nvSpPr>
              <p:spPr bwMode="auto">
                <a:xfrm>
                  <a:off x="4518" y="3633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4128" name="Line 57"/>
            <p:cNvSpPr>
              <a:spLocks noChangeShapeType="1"/>
            </p:cNvSpPr>
            <p:nvPr/>
          </p:nvSpPr>
          <p:spPr bwMode="auto">
            <a:xfrm flipH="1">
              <a:off x="4468" y="2097"/>
              <a:ext cx="544" cy="136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29" name="Line 58"/>
            <p:cNvSpPr>
              <a:spLocks noChangeShapeType="1"/>
            </p:cNvSpPr>
            <p:nvPr/>
          </p:nvSpPr>
          <p:spPr bwMode="auto">
            <a:xfrm flipH="1" flipV="1">
              <a:off x="3923" y="2687"/>
              <a:ext cx="545" cy="77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30" name="Text Box 60"/>
            <p:cNvSpPr txBox="1">
              <a:spLocks noChangeArrowheads="1"/>
            </p:cNvSpPr>
            <p:nvPr/>
          </p:nvSpPr>
          <p:spPr bwMode="auto">
            <a:xfrm rot="3218724">
              <a:off x="4163" y="2836"/>
              <a:ext cx="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4131" name="Text Box 61"/>
            <p:cNvSpPr txBox="1">
              <a:spLocks noChangeArrowheads="1"/>
            </p:cNvSpPr>
            <p:nvPr/>
          </p:nvSpPr>
          <p:spPr bwMode="auto">
            <a:xfrm>
              <a:off x="4558" y="326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132" name="Line 63"/>
            <p:cNvSpPr>
              <a:spLocks noChangeShapeType="1"/>
            </p:cNvSpPr>
            <p:nvPr/>
          </p:nvSpPr>
          <p:spPr bwMode="auto">
            <a:xfrm flipV="1">
              <a:off x="3696" y="1914"/>
              <a:ext cx="1724" cy="8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4133" name="Group 64"/>
            <p:cNvGrpSpPr>
              <a:grpSpLocks/>
            </p:cNvGrpSpPr>
            <p:nvPr/>
          </p:nvGrpSpPr>
          <p:grpSpPr bwMode="auto">
            <a:xfrm>
              <a:off x="4561" y="2136"/>
              <a:ext cx="360" cy="454"/>
              <a:chOff x="3291" y="1110"/>
              <a:chExt cx="360" cy="454"/>
            </a:xfrm>
          </p:grpSpPr>
          <p:sp>
            <p:nvSpPr>
              <p:cNvPr id="4134" name="Arc 65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35" name="Text Box 66"/>
              <p:cNvSpPr txBox="1">
                <a:spLocks noChangeArrowheads="1"/>
              </p:cNvSpPr>
              <p:nvPr/>
            </p:nvSpPr>
            <p:spPr bwMode="auto">
              <a:xfrm rot="2686597">
                <a:off x="3291" y="1352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Symbol" panose="05050102010706020507" pitchFamily="18" charset="2"/>
                  </a:rPr>
                  <a:t>f</a:t>
                </a:r>
                <a:r>
                  <a:rPr lang="pt-BR" altLang="pt-BR" sz="1600" baseline="-2500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1577975" y="4392613"/>
            <a:ext cx="3384550" cy="1943100"/>
            <a:chOff x="994" y="2767"/>
            <a:chExt cx="2132" cy="1224"/>
          </a:xfrm>
        </p:grpSpPr>
        <p:sp>
          <p:nvSpPr>
            <p:cNvPr id="4103" name="Line 73"/>
            <p:cNvSpPr>
              <a:spLocks noChangeShapeType="1"/>
            </p:cNvSpPr>
            <p:nvPr/>
          </p:nvSpPr>
          <p:spPr bwMode="auto">
            <a:xfrm rot="347567" flipV="1">
              <a:off x="1232" y="3378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4" name="Text Box 74"/>
            <p:cNvSpPr txBox="1">
              <a:spLocks noChangeArrowheads="1"/>
            </p:cNvSpPr>
            <p:nvPr/>
          </p:nvSpPr>
          <p:spPr bwMode="auto">
            <a:xfrm rot="471801">
              <a:off x="1781" y="3674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4105" name="Group 75"/>
            <p:cNvGrpSpPr>
              <a:grpSpLocks/>
            </p:cNvGrpSpPr>
            <p:nvPr/>
          </p:nvGrpSpPr>
          <p:grpSpPr bwMode="auto">
            <a:xfrm>
              <a:off x="994" y="2767"/>
              <a:ext cx="2132" cy="1224"/>
              <a:chOff x="994" y="2767"/>
              <a:chExt cx="2132" cy="1224"/>
            </a:xfrm>
          </p:grpSpPr>
          <p:sp>
            <p:nvSpPr>
              <p:cNvPr id="4106" name="Text Box 76"/>
              <p:cNvSpPr txBox="1">
                <a:spLocks noChangeArrowheads="1"/>
              </p:cNvSpPr>
              <p:nvPr/>
            </p:nvSpPr>
            <p:spPr bwMode="auto">
              <a:xfrm>
                <a:off x="1142" y="3129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F</a:t>
                </a:r>
                <a:r>
                  <a:rPr lang="pt-BR" altLang="pt-BR" baseline="-25000"/>
                  <a:t>2</a:t>
                </a:r>
              </a:p>
            </p:txBody>
          </p:sp>
          <p:sp>
            <p:nvSpPr>
              <p:cNvPr id="4107" name="Line 77"/>
              <p:cNvSpPr>
                <a:spLocks noChangeShapeType="1"/>
              </p:cNvSpPr>
              <p:nvPr/>
            </p:nvSpPr>
            <p:spPr bwMode="auto">
              <a:xfrm rot="347567" flipV="1">
                <a:off x="2267" y="2824"/>
                <a:ext cx="288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4108" name="Group 78"/>
              <p:cNvGrpSpPr>
                <a:grpSpLocks/>
              </p:cNvGrpSpPr>
              <p:nvPr/>
            </p:nvGrpSpPr>
            <p:grpSpPr bwMode="auto">
              <a:xfrm>
                <a:off x="2582" y="3796"/>
                <a:ext cx="447" cy="195"/>
                <a:chOff x="3957" y="3696"/>
                <a:chExt cx="447" cy="195"/>
              </a:xfrm>
            </p:grpSpPr>
            <p:sp>
              <p:nvSpPr>
                <p:cNvPr id="4118" name="AutoShape 79"/>
                <p:cNvSpPr>
                  <a:spLocks noChangeArrowheads="1"/>
                </p:cNvSpPr>
                <p:nvPr/>
              </p:nvSpPr>
              <p:spPr bwMode="auto">
                <a:xfrm>
                  <a:off x="4032" y="3696"/>
                  <a:ext cx="288" cy="144"/>
                </a:xfrm>
                <a:prstGeom prst="triangle">
                  <a:avLst>
                    <a:gd name="adj" fmla="val 50000"/>
                  </a:avLst>
                </a:prstGeom>
                <a:noFill/>
                <a:ln w="28575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endParaRPr lang="pt-BR" altLang="pt-BR"/>
                </a:p>
              </p:txBody>
            </p:sp>
            <p:grpSp>
              <p:nvGrpSpPr>
                <p:cNvPr id="4119" name="Group 80"/>
                <p:cNvGrpSpPr>
                  <a:grpSpLocks/>
                </p:cNvGrpSpPr>
                <p:nvPr/>
              </p:nvGrpSpPr>
              <p:grpSpPr bwMode="auto">
                <a:xfrm>
                  <a:off x="3957" y="3840"/>
                  <a:ext cx="447" cy="51"/>
                  <a:chOff x="4512" y="3600"/>
                  <a:chExt cx="246" cy="33"/>
                </a:xfrm>
              </p:grpSpPr>
              <p:sp>
                <p:nvSpPr>
                  <p:cNvPr id="4120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600"/>
                    <a:ext cx="240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4121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4518" y="3633"/>
                    <a:ext cx="240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sp>
            <p:nvSpPr>
              <p:cNvPr id="4109" name="Line 83"/>
              <p:cNvSpPr>
                <a:spLocks noChangeShapeType="1"/>
              </p:cNvSpPr>
              <p:nvPr/>
            </p:nvSpPr>
            <p:spPr bwMode="auto">
              <a:xfrm>
                <a:off x="1221" y="3569"/>
                <a:ext cx="1588" cy="227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110" name="Line 84"/>
              <p:cNvSpPr>
                <a:spLocks noChangeShapeType="1"/>
              </p:cNvSpPr>
              <p:nvPr/>
            </p:nvSpPr>
            <p:spPr bwMode="auto">
              <a:xfrm flipH="1" flipV="1">
                <a:off x="2264" y="3025"/>
                <a:ext cx="545" cy="771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111" name="Text Box 85"/>
              <p:cNvSpPr txBox="1">
                <a:spLocks noChangeArrowheads="1"/>
              </p:cNvSpPr>
              <p:nvPr/>
            </p:nvSpPr>
            <p:spPr bwMode="auto">
              <a:xfrm rot="3218724">
                <a:off x="2504" y="3174"/>
                <a:ext cx="26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d</a:t>
                </a:r>
                <a:endParaRPr lang="pt-BR" altLang="pt-BR"/>
              </a:p>
            </p:txBody>
          </p:sp>
          <p:sp>
            <p:nvSpPr>
              <p:cNvPr id="4112" name="Text Box 86"/>
              <p:cNvSpPr txBox="1">
                <a:spLocks noChangeArrowheads="1"/>
              </p:cNvSpPr>
              <p:nvPr/>
            </p:nvSpPr>
            <p:spPr bwMode="auto">
              <a:xfrm>
                <a:off x="2899" y="3599"/>
                <a:ext cx="22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4113" name="Line 87"/>
              <p:cNvSpPr>
                <a:spLocks noChangeShapeType="1"/>
              </p:cNvSpPr>
              <p:nvPr/>
            </p:nvSpPr>
            <p:spPr bwMode="auto">
              <a:xfrm flipV="1">
                <a:off x="994" y="2812"/>
                <a:ext cx="1661" cy="8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4114" name="Group 88"/>
              <p:cNvGrpSpPr>
                <a:grpSpLocks/>
              </p:cNvGrpSpPr>
              <p:nvPr/>
            </p:nvGrpSpPr>
            <p:grpSpPr bwMode="auto">
              <a:xfrm rot="-8589054">
                <a:off x="1493" y="3295"/>
                <a:ext cx="360" cy="456"/>
                <a:chOff x="3291" y="1110"/>
                <a:chExt cx="360" cy="456"/>
              </a:xfrm>
            </p:grpSpPr>
            <p:sp>
              <p:nvSpPr>
                <p:cNvPr id="4116" name="Arc 89"/>
                <p:cNvSpPr>
                  <a:spLocks/>
                </p:cNvSpPr>
                <p:nvPr/>
              </p:nvSpPr>
              <p:spPr bwMode="auto">
                <a:xfrm rot="9286449">
                  <a:off x="3424" y="1110"/>
                  <a:ext cx="227" cy="386"/>
                </a:xfrm>
                <a:custGeom>
                  <a:avLst/>
                  <a:gdLst>
                    <a:gd name="T0" fmla="*/ 0 w 21340"/>
                    <a:gd name="T1" fmla="*/ 0 h 20410"/>
                    <a:gd name="T2" fmla="*/ 0 w 21340"/>
                    <a:gd name="T3" fmla="*/ 0 h 20410"/>
                    <a:gd name="T4" fmla="*/ 0 w 21340"/>
                    <a:gd name="T5" fmla="*/ 0 h 20410"/>
                    <a:gd name="T6" fmla="*/ 0 60000 65536"/>
                    <a:gd name="T7" fmla="*/ 0 60000 65536"/>
                    <a:gd name="T8" fmla="*/ 0 60000 65536"/>
                    <a:gd name="T9" fmla="*/ 0 w 21340"/>
                    <a:gd name="T10" fmla="*/ 0 h 20410"/>
                    <a:gd name="T11" fmla="*/ 21340 w 21340"/>
                    <a:gd name="T12" fmla="*/ 20410 h 2041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340" h="20410" fill="none" extrusionOk="0">
                      <a:moveTo>
                        <a:pt x="7071" y="0"/>
                      </a:moveTo>
                      <a:cubicBezTo>
                        <a:pt x="14617" y="2614"/>
                        <a:pt x="20104" y="9178"/>
                        <a:pt x="21339" y="17068"/>
                      </a:cubicBezTo>
                    </a:path>
                    <a:path w="21340" h="20410" stroke="0" extrusionOk="0">
                      <a:moveTo>
                        <a:pt x="7071" y="0"/>
                      </a:moveTo>
                      <a:cubicBezTo>
                        <a:pt x="14617" y="2614"/>
                        <a:pt x="20104" y="9178"/>
                        <a:pt x="21339" y="17068"/>
                      </a:cubicBezTo>
                      <a:lnTo>
                        <a:pt x="0" y="20410"/>
                      </a:lnTo>
                      <a:close/>
                    </a:path>
                  </a:pathLst>
                </a:cu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17" name="Text Box 90"/>
                <p:cNvSpPr txBox="1">
                  <a:spLocks noChangeArrowheads="1"/>
                </p:cNvSpPr>
                <p:nvPr/>
              </p:nvSpPr>
              <p:spPr bwMode="auto">
                <a:xfrm rot="2686597">
                  <a:off x="3291" y="1354"/>
                  <a:ext cx="317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pt-BR" altLang="pt-BR" sz="1600">
                      <a:latin typeface="Symbol" panose="05050102010706020507" pitchFamily="18" charset="2"/>
                    </a:rPr>
                    <a:t>f</a:t>
                  </a:r>
                  <a:r>
                    <a:rPr lang="pt-BR" altLang="pt-BR" sz="1600" baseline="-25000">
                      <a:latin typeface="Arial" panose="020B0604020202020204" pitchFamily="34" charset="0"/>
                    </a:rPr>
                    <a:t>2</a:t>
                  </a:r>
                </a:p>
              </p:txBody>
            </p:sp>
          </p:grpSp>
          <p:sp>
            <p:nvSpPr>
              <p:cNvPr id="4115" name="Text Box 91"/>
              <p:cNvSpPr txBox="1">
                <a:spLocks noChangeArrowheads="1"/>
              </p:cNvSpPr>
              <p:nvPr/>
            </p:nvSpPr>
            <p:spPr bwMode="auto">
              <a:xfrm>
                <a:off x="2110" y="2767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F</a:t>
                </a:r>
                <a:endParaRPr lang="pt-BR" altLang="pt-BR" baseline="-25000"/>
              </a:p>
            </p:txBody>
          </p:sp>
        </p:grpSp>
      </p:grpSp>
      <p:sp>
        <p:nvSpPr>
          <p:cNvPr id="4102" name="AutoShape 9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ANALISANDO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81252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t-BR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Princípio da Transmissibilidade</a:t>
              </a:r>
            </a:p>
          </p:txBody>
        </p:sp>
        <p:pic>
          <p:nvPicPr>
            <p:cNvPr id="5179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8175" y="1152525"/>
            <a:ext cx="5183188" cy="3017838"/>
            <a:chOff x="1202" y="726"/>
            <a:chExt cx="3265" cy="1901"/>
          </a:xfrm>
        </p:grpSpPr>
        <p:sp>
          <p:nvSpPr>
            <p:cNvPr id="5151" name="Text Box 11"/>
            <p:cNvSpPr txBox="1">
              <a:spLocks noChangeArrowheads="1"/>
            </p:cNvSpPr>
            <p:nvPr/>
          </p:nvSpPr>
          <p:spPr bwMode="auto">
            <a:xfrm>
              <a:off x="1229" y="214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</a:t>
              </a:r>
            </a:p>
          </p:txBody>
        </p:sp>
        <p:sp>
          <p:nvSpPr>
            <p:cNvPr id="5152" name="Line 12"/>
            <p:cNvSpPr>
              <a:spLocks noChangeShapeType="1"/>
            </p:cNvSpPr>
            <p:nvPr/>
          </p:nvSpPr>
          <p:spPr bwMode="auto">
            <a:xfrm rot="347567" flipV="1">
              <a:off x="1621" y="2014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53" name="Text Box 13"/>
            <p:cNvSpPr txBox="1">
              <a:spLocks noChangeArrowheads="1"/>
            </p:cNvSpPr>
            <p:nvPr/>
          </p:nvSpPr>
          <p:spPr bwMode="auto">
            <a:xfrm>
              <a:off x="2520" y="1271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endParaRPr lang="pt-BR" altLang="pt-BR" baseline="-25000"/>
            </a:p>
          </p:txBody>
        </p:sp>
        <p:sp>
          <p:nvSpPr>
            <p:cNvPr id="5154" name="Line 14"/>
            <p:cNvSpPr>
              <a:spLocks noChangeShapeType="1"/>
            </p:cNvSpPr>
            <p:nvPr/>
          </p:nvSpPr>
          <p:spPr bwMode="auto">
            <a:xfrm rot="347567" flipV="1">
              <a:off x="2656" y="1460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55" name="Line 15"/>
            <p:cNvSpPr>
              <a:spLocks noChangeShapeType="1"/>
            </p:cNvSpPr>
            <p:nvPr/>
          </p:nvSpPr>
          <p:spPr bwMode="auto">
            <a:xfrm rot="347567" flipV="1">
              <a:off x="3741" y="916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56" name="Text Box 16"/>
            <p:cNvSpPr txBox="1">
              <a:spLocks noChangeArrowheads="1"/>
            </p:cNvSpPr>
            <p:nvPr/>
          </p:nvSpPr>
          <p:spPr bwMode="auto">
            <a:xfrm>
              <a:off x="4084" y="779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</a:p>
          </p:txBody>
        </p:sp>
        <p:sp>
          <p:nvSpPr>
            <p:cNvPr id="5157" name="Text Box 17"/>
            <p:cNvSpPr txBox="1">
              <a:spLocks noChangeArrowheads="1"/>
            </p:cNvSpPr>
            <p:nvPr/>
          </p:nvSpPr>
          <p:spPr bwMode="auto">
            <a:xfrm rot="-4324748">
              <a:off x="3395" y="1644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158" name="Line 18"/>
            <p:cNvSpPr>
              <a:spLocks noChangeShapeType="1"/>
            </p:cNvSpPr>
            <p:nvPr/>
          </p:nvSpPr>
          <p:spPr bwMode="auto">
            <a:xfrm flipV="1">
              <a:off x="1682" y="1099"/>
              <a:ext cx="2041" cy="104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5159" name="Group 19"/>
            <p:cNvGrpSpPr>
              <a:grpSpLocks/>
            </p:cNvGrpSpPr>
            <p:nvPr/>
          </p:nvGrpSpPr>
          <p:grpSpPr bwMode="auto">
            <a:xfrm>
              <a:off x="2971" y="2432"/>
              <a:ext cx="447" cy="195"/>
              <a:chOff x="3957" y="3696"/>
              <a:chExt cx="447" cy="195"/>
            </a:xfrm>
          </p:grpSpPr>
          <p:sp>
            <p:nvSpPr>
              <p:cNvPr id="5174" name="AutoShape 20"/>
              <p:cNvSpPr>
                <a:spLocks noChangeArrowheads="1"/>
              </p:cNvSpPr>
              <p:nvPr/>
            </p:nvSpPr>
            <p:spPr bwMode="auto">
              <a:xfrm>
                <a:off x="4032" y="3696"/>
                <a:ext cx="288" cy="144"/>
              </a:xfrm>
              <a:prstGeom prst="triangle">
                <a:avLst>
                  <a:gd name="adj" fmla="val 50000"/>
                </a:avLst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pt-BR" altLang="pt-BR"/>
              </a:p>
            </p:txBody>
          </p:sp>
          <p:grpSp>
            <p:nvGrpSpPr>
              <p:cNvPr id="5175" name="Group 21"/>
              <p:cNvGrpSpPr>
                <a:grpSpLocks/>
              </p:cNvGrpSpPr>
              <p:nvPr/>
            </p:nvGrpSpPr>
            <p:grpSpPr bwMode="auto">
              <a:xfrm>
                <a:off x="3957" y="3840"/>
                <a:ext cx="447" cy="51"/>
                <a:chOff x="4512" y="3600"/>
                <a:chExt cx="246" cy="33"/>
              </a:xfrm>
            </p:grpSpPr>
            <p:sp>
              <p:nvSpPr>
                <p:cNvPr id="5176" name="Line 22"/>
                <p:cNvSpPr>
                  <a:spLocks noChangeShapeType="1"/>
                </p:cNvSpPr>
                <p:nvPr/>
              </p:nvSpPr>
              <p:spPr bwMode="auto">
                <a:xfrm>
                  <a:off x="4512" y="3600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5177" name="Line 23"/>
                <p:cNvSpPr>
                  <a:spLocks noChangeShapeType="1"/>
                </p:cNvSpPr>
                <p:nvPr/>
              </p:nvSpPr>
              <p:spPr bwMode="auto">
                <a:xfrm>
                  <a:off x="4518" y="3633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5160" name="Line 24"/>
            <p:cNvSpPr>
              <a:spLocks noChangeShapeType="1"/>
            </p:cNvSpPr>
            <p:nvPr/>
          </p:nvSpPr>
          <p:spPr bwMode="auto">
            <a:xfrm>
              <a:off x="1610" y="2205"/>
              <a:ext cx="1588" cy="22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61" name="Line 25"/>
            <p:cNvSpPr>
              <a:spLocks noChangeShapeType="1"/>
            </p:cNvSpPr>
            <p:nvPr/>
          </p:nvSpPr>
          <p:spPr bwMode="auto">
            <a:xfrm flipH="1">
              <a:off x="3198" y="1071"/>
              <a:ext cx="544" cy="136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62" name="Line 26"/>
            <p:cNvSpPr>
              <a:spLocks noChangeShapeType="1"/>
            </p:cNvSpPr>
            <p:nvPr/>
          </p:nvSpPr>
          <p:spPr bwMode="auto">
            <a:xfrm flipH="1" flipV="1">
              <a:off x="2653" y="1661"/>
              <a:ext cx="545" cy="77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63" name="Text Box 27"/>
            <p:cNvSpPr txBox="1">
              <a:spLocks noChangeArrowheads="1"/>
            </p:cNvSpPr>
            <p:nvPr/>
          </p:nvSpPr>
          <p:spPr bwMode="auto">
            <a:xfrm rot="471801">
              <a:off x="2170" y="2310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164" name="Text Box 28"/>
            <p:cNvSpPr txBox="1">
              <a:spLocks noChangeArrowheads="1"/>
            </p:cNvSpPr>
            <p:nvPr/>
          </p:nvSpPr>
          <p:spPr bwMode="auto">
            <a:xfrm rot="3218724">
              <a:off x="2893" y="1810"/>
              <a:ext cx="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5165" name="Text Box 29"/>
            <p:cNvSpPr txBox="1">
              <a:spLocks noChangeArrowheads="1"/>
            </p:cNvSpPr>
            <p:nvPr/>
          </p:nvSpPr>
          <p:spPr bwMode="auto">
            <a:xfrm>
              <a:off x="3288" y="2235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166" name="Text Box 30"/>
            <p:cNvSpPr txBox="1">
              <a:spLocks noChangeArrowheads="1"/>
            </p:cNvSpPr>
            <p:nvPr/>
          </p:nvSpPr>
          <p:spPr bwMode="auto">
            <a:xfrm>
              <a:off x="1202" y="799"/>
              <a:ext cx="1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1  </a:t>
              </a:r>
              <a:r>
                <a:rPr lang="pt-BR" altLang="pt-BR">
                  <a:latin typeface="Arial" panose="020B0604020202020204" pitchFamily="34" charset="0"/>
                </a:rPr>
                <a:t>= F</a:t>
              </a:r>
              <a:r>
                <a:rPr lang="pt-BR" altLang="pt-BR" baseline="-25000">
                  <a:latin typeface="Arial" panose="020B0604020202020204" pitchFamily="34" charset="0"/>
                </a:rPr>
                <a:t>2 </a:t>
              </a:r>
              <a:r>
                <a:rPr lang="pt-BR" altLang="pt-BR">
                  <a:latin typeface="Arial" panose="020B0604020202020204" pitchFamily="34" charset="0"/>
                </a:rPr>
                <a:t>= F</a:t>
              </a:r>
            </a:p>
          </p:txBody>
        </p:sp>
        <p:sp>
          <p:nvSpPr>
            <p:cNvPr id="5167" name="Line 31"/>
            <p:cNvSpPr>
              <a:spLocks noChangeShapeType="1"/>
            </p:cNvSpPr>
            <p:nvPr/>
          </p:nvSpPr>
          <p:spPr bwMode="auto">
            <a:xfrm flipV="1">
              <a:off x="1383" y="726"/>
              <a:ext cx="3084" cy="15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5168" name="Group 32"/>
            <p:cNvGrpSpPr>
              <a:grpSpLocks/>
            </p:cNvGrpSpPr>
            <p:nvPr/>
          </p:nvGrpSpPr>
          <p:grpSpPr bwMode="auto">
            <a:xfrm>
              <a:off x="3291" y="1110"/>
              <a:ext cx="360" cy="454"/>
              <a:chOff x="3291" y="1110"/>
              <a:chExt cx="360" cy="454"/>
            </a:xfrm>
          </p:grpSpPr>
          <p:sp>
            <p:nvSpPr>
              <p:cNvPr id="5172" name="Arc 33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5173" name="Text Box 34"/>
              <p:cNvSpPr txBox="1">
                <a:spLocks noChangeArrowheads="1"/>
              </p:cNvSpPr>
              <p:nvPr/>
            </p:nvSpPr>
            <p:spPr bwMode="auto">
              <a:xfrm rot="2686597">
                <a:off x="3291" y="1352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Symbol" panose="05050102010706020507" pitchFamily="18" charset="2"/>
                  </a:rPr>
                  <a:t>f</a:t>
                </a:r>
                <a:r>
                  <a:rPr lang="pt-BR" altLang="pt-BR" sz="1600" baseline="-2500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5169" name="Group 35"/>
            <p:cNvGrpSpPr>
              <a:grpSpLocks/>
            </p:cNvGrpSpPr>
            <p:nvPr/>
          </p:nvGrpSpPr>
          <p:grpSpPr bwMode="auto">
            <a:xfrm rot="-8589054">
              <a:off x="1882" y="1931"/>
              <a:ext cx="360" cy="456"/>
              <a:chOff x="3291" y="1110"/>
              <a:chExt cx="360" cy="456"/>
            </a:xfrm>
          </p:grpSpPr>
          <p:sp>
            <p:nvSpPr>
              <p:cNvPr id="5170" name="Arc 36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5171" name="Text Box 37"/>
              <p:cNvSpPr txBox="1">
                <a:spLocks noChangeArrowheads="1"/>
              </p:cNvSpPr>
              <p:nvPr/>
            </p:nvSpPr>
            <p:spPr bwMode="auto">
              <a:xfrm rot="2686597">
                <a:off x="3291" y="1354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Symbol" panose="05050102010706020507" pitchFamily="18" charset="2"/>
                  </a:rPr>
                  <a:t>f</a:t>
                </a:r>
                <a:r>
                  <a:rPr lang="pt-BR" altLang="pt-BR" sz="1600" baseline="-25000">
                    <a:latin typeface="Arial" panose="020B0604020202020204" pitchFamily="34" charset="0"/>
                  </a:rPr>
                  <a:t>2</a:t>
                </a:r>
              </a:p>
            </p:txBody>
          </p:sp>
        </p:grpSp>
      </p:grp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5581650" y="4799013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d</a:t>
            </a:r>
            <a:r>
              <a:rPr lang="pt-BR" altLang="pt-BR" sz="2000" baseline="-25000">
                <a:latin typeface="Arial" panose="020B0604020202020204" pitchFamily="34" charset="0"/>
              </a:rPr>
              <a:t> </a:t>
            </a:r>
            <a:r>
              <a:rPr lang="pt-BR" altLang="pt-BR" sz="2000">
                <a:latin typeface="Arial" panose="020B0604020202020204" pitchFamily="34" charset="0"/>
              </a:rPr>
              <a:t>= 1,0m</a:t>
            </a:r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5581650" y="5265738"/>
            <a:ext cx="1079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Symbol" panose="05050102010706020507" pitchFamily="18" charset="2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 </a:t>
            </a:r>
            <a:r>
              <a:rPr lang="pt-BR" altLang="pt-BR" sz="2000">
                <a:latin typeface="Arial" panose="020B0604020202020204" pitchFamily="34" charset="0"/>
              </a:rPr>
              <a:t>= 48</a:t>
            </a:r>
            <a:r>
              <a:rPr lang="pt-BR" altLang="pt-BR" sz="2000" baseline="300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81291" name="AutoShape 43"/>
          <p:cNvSpPr>
            <a:spLocks/>
          </p:cNvSpPr>
          <p:nvPr/>
        </p:nvSpPr>
        <p:spPr bwMode="auto">
          <a:xfrm>
            <a:off x="5508625" y="4797425"/>
            <a:ext cx="73025" cy="936625"/>
          </a:xfrm>
          <a:prstGeom prst="leftBracket">
            <a:avLst>
              <a:gd name="adj" fmla="val 106884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81292" name="Text Box 44"/>
          <p:cNvSpPr txBox="1">
            <a:spLocks noChangeArrowheads="1"/>
          </p:cNvSpPr>
          <p:nvPr/>
        </p:nvSpPr>
        <p:spPr bwMode="auto">
          <a:xfrm>
            <a:off x="7042150" y="4724400"/>
            <a:ext cx="170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sen </a:t>
            </a:r>
            <a:r>
              <a:rPr lang="pt-BR" altLang="pt-BR" sz="2000">
                <a:latin typeface="Symbol" panose="05050102010706020507" pitchFamily="18" charset="2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 </a:t>
            </a:r>
            <a:r>
              <a:rPr lang="pt-BR" altLang="pt-BR" sz="2000">
                <a:latin typeface="Arial" panose="020B0604020202020204" pitchFamily="34" charset="0"/>
              </a:rPr>
              <a:t>= </a:t>
            </a:r>
            <a:r>
              <a:rPr lang="pt-BR" altLang="pt-BR">
                <a:latin typeface="Arial" panose="020B0604020202020204" pitchFamily="34" charset="0"/>
              </a:rPr>
              <a:t>d/r</a:t>
            </a:r>
            <a:r>
              <a:rPr lang="pt-BR" altLang="pt-BR" baseline="-25000">
                <a:latin typeface="Arial" panose="020B0604020202020204" pitchFamily="34" charset="0"/>
              </a:rPr>
              <a:t>2</a:t>
            </a:r>
            <a:r>
              <a:rPr lang="pt-BR" altLang="pt-BR" sz="2000">
                <a:latin typeface="Symbol" panose="05050102010706020507" pitchFamily="18" charset="2"/>
              </a:rPr>
              <a:t>  </a:t>
            </a:r>
            <a:r>
              <a:rPr lang="pt-BR" altLang="pt-BR" baseline="-25000"/>
              <a:t> </a:t>
            </a:r>
            <a:endParaRPr lang="pt-BR" altLang="pt-BR"/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7035800" y="5805488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r</a:t>
            </a:r>
            <a:r>
              <a:rPr lang="pt-BR" altLang="pt-BR" sz="2000" baseline="-25000">
                <a:latin typeface="Arial" panose="020B0604020202020204" pitchFamily="34" charset="0"/>
              </a:rPr>
              <a:t>2 </a:t>
            </a:r>
            <a:r>
              <a:rPr lang="pt-BR" altLang="pt-BR" sz="2000">
                <a:latin typeface="Arial" panose="020B0604020202020204" pitchFamily="34" charset="0"/>
              </a:rPr>
              <a:t>= 1,35</a:t>
            </a:r>
          </a:p>
        </p:txBody>
      </p:sp>
      <p:sp>
        <p:nvSpPr>
          <p:cNvPr id="181294" name="Text Box 46"/>
          <p:cNvSpPr txBox="1">
            <a:spLocks noChangeArrowheads="1"/>
          </p:cNvSpPr>
          <p:nvPr/>
        </p:nvSpPr>
        <p:spPr bwMode="auto">
          <a:xfrm>
            <a:off x="7019925" y="5229225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>
                <a:latin typeface="Arial" panose="020B0604020202020204" pitchFamily="34" charset="0"/>
              </a:rPr>
              <a:t>r</a:t>
            </a:r>
            <a:r>
              <a:rPr lang="pt-BR" altLang="pt-BR" baseline="-25000">
                <a:latin typeface="Arial" panose="020B0604020202020204" pitchFamily="34" charset="0"/>
              </a:rPr>
              <a:t>2</a:t>
            </a:r>
            <a:r>
              <a:rPr lang="pt-BR" altLang="pt-BR" sz="2000">
                <a:latin typeface="Arial" panose="020B0604020202020204" pitchFamily="34" charset="0"/>
              </a:rPr>
              <a:t> = d / sen </a:t>
            </a:r>
            <a:r>
              <a:rPr lang="pt-BR" altLang="pt-BR" sz="2000">
                <a:latin typeface="Symbol" panose="05050102010706020507" pitchFamily="18" charset="2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 </a:t>
            </a:r>
            <a:r>
              <a:rPr lang="pt-BR" altLang="pt-BR" sz="2000">
                <a:latin typeface="Symbol" panose="05050102010706020507" pitchFamily="18" charset="2"/>
              </a:rPr>
              <a:t>  </a:t>
            </a:r>
            <a:r>
              <a:rPr lang="pt-BR" altLang="pt-BR" baseline="-25000"/>
              <a:t> </a:t>
            </a:r>
          </a:p>
        </p:txBody>
      </p: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1577975" y="4392613"/>
            <a:ext cx="3384550" cy="1943100"/>
            <a:chOff x="994" y="2767"/>
            <a:chExt cx="2132" cy="1224"/>
          </a:xfrm>
        </p:grpSpPr>
        <p:sp>
          <p:nvSpPr>
            <p:cNvPr id="5132" name="Line 48"/>
            <p:cNvSpPr>
              <a:spLocks noChangeShapeType="1"/>
            </p:cNvSpPr>
            <p:nvPr/>
          </p:nvSpPr>
          <p:spPr bwMode="auto">
            <a:xfrm rot="347567" flipV="1">
              <a:off x="1232" y="3378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3" name="Text Box 49"/>
            <p:cNvSpPr txBox="1">
              <a:spLocks noChangeArrowheads="1"/>
            </p:cNvSpPr>
            <p:nvPr/>
          </p:nvSpPr>
          <p:spPr bwMode="auto">
            <a:xfrm rot="471801">
              <a:off x="1781" y="3674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5134" name="Group 50"/>
            <p:cNvGrpSpPr>
              <a:grpSpLocks/>
            </p:cNvGrpSpPr>
            <p:nvPr/>
          </p:nvGrpSpPr>
          <p:grpSpPr bwMode="auto">
            <a:xfrm>
              <a:off x="994" y="2767"/>
              <a:ext cx="2132" cy="1224"/>
              <a:chOff x="994" y="2767"/>
              <a:chExt cx="2132" cy="1224"/>
            </a:xfrm>
          </p:grpSpPr>
          <p:sp>
            <p:nvSpPr>
              <p:cNvPr id="5135" name="Text Box 51"/>
              <p:cNvSpPr txBox="1">
                <a:spLocks noChangeArrowheads="1"/>
              </p:cNvSpPr>
              <p:nvPr/>
            </p:nvSpPr>
            <p:spPr bwMode="auto">
              <a:xfrm>
                <a:off x="1142" y="3129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F</a:t>
                </a:r>
                <a:r>
                  <a:rPr lang="pt-BR" altLang="pt-BR" baseline="-25000"/>
                  <a:t>2</a:t>
                </a:r>
              </a:p>
            </p:txBody>
          </p:sp>
          <p:sp>
            <p:nvSpPr>
              <p:cNvPr id="5136" name="Line 52"/>
              <p:cNvSpPr>
                <a:spLocks noChangeShapeType="1"/>
              </p:cNvSpPr>
              <p:nvPr/>
            </p:nvSpPr>
            <p:spPr bwMode="auto">
              <a:xfrm rot="347567" flipV="1">
                <a:off x="2267" y="2824"/>
                <a:ext cx="288" cy="1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5137" name="Group 53"/>
              <p:cNvGrpSpPr>
                <a:grpSpLocks/>
              </p:cNvGrpSpPr>
              <p:nvPr/>
            </p:nvGrpSpPr>
            <p:grpSpPr bwMode="auto">
              <a:xfrm>
                <a:off x="2582" y="3796"/>
                <a:ext cx="447" cy="195"/>
                <a:chOff x="3957" y="3696"/>
                <a:chExt cx="447" cy="195"/>
              </a:xfrm>
            </p:grpSpPr>
            <p:sp>
              <p:nvSpPr>
                <p:cNvPr id="5147" name="AutoShape 54"/>
                <p:cNvSpPr>
                  <a:spLocks noChangeArrowheads="1"/>
                </p:cNvSpPr>
                <p:nvPr/>
              </p:nvSpPr>
              <p:spPr bwMode="auto">
                <a:xfrm>
                  <a:off x="4032" y="3696"/>
                  <a:ext cx="288" cy="144"/>
                </a:xfrm>
                <a:prstGeom prst="triangle">
                  <a:avLst>
                    <a:gd name="adj" fmla="val 50000"/>
                  </a:avLst>
                </a:prstGeom>
                <a:noFill/>
                <a:ln w="28575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endParaRPr lang="pt-BR" altLang="pt-BR"/>
                </a:p>
              </p:txBody>
            </p:sp>
            <p:grpSp>
              <p:nvGrpSpPr>
                <p:cNvPr id="5148" name="Group 55"/>
                <p:cNvGrpSpPr>
                  <a:grpSpLocks/>
                </p:cNvGrpSpPr>
                <p:nvPr/>
              </p:nvGrpSpPr>
              <p:grpSpPr bwMode="auto">
                <a:xfrm>
                  <a:off x="3957" y="3840"/>
                  <a:ext cx="447" cy="51"/>
                  <a:chOff x="4512" y="3600"/>
                  <a:chExt cx="246" cy="33"/>
                </a:xfrm>
              </p:grpSpPr>
              <p:sp>
                <p:nvSpPr>
                  <p:cNvPr id="5149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4512" y="3600"/>
                    <a:ext cx="240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5150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4518" y="3633"/>
                    <a:ext cx="240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sp>
            <p:nvSpPr>
              <p:cNvPr id="5138" name="Line 58"/>
              <p:cNvSpPr>
                <a:spLocks noChangeShapeType="1"/>
              </p:cNvSpPr>
              <p:nvPr/>
            </p:nvSpPr>
            <p:spPr bwMode="auto">
              <a:xfrm>
                <a:off x="1221" y="3569"/>
                <a:ext cx="1588" cy="227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39" name="Line 59"/>
              <p:cNvSpPr>
                <a:spLocks noChangeShapeType="1"/>
              </p:cNvSpPr>
              <p:nvPr/>
            </p:nvSpPr>
            <p:spPr bwMode="auto">
              <a:xfrm flipH="1" flipV="1">
                <a:off x="2264" y="3025"/>
                <a:ext cx="545" cy="771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40" name="Text Box 60"/>
              <p:cNvSpPr txBox="1">
                <a:spLocks noChangeArrowheads="1"/>
              </p:cNvSpPr>
              <p:nvPr/>
            </p:nvSpPr>
            <p:spPr bwMode="auto">
              <a:xfrm rot="3218724">
                <a:off x="2504" y="3174"/>
                <a:ext cx="26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d</a:t>
                </a:r>
                <a:endParaRPr lang="pt-BR" altLang="pt-BR"/>
              </a:p>
            </p:txBody>
          </p:sp>
          <p:sp>
            <p:nvSpPr>
              <p:cNvPr id="5141" name="Text Box 61"/>
              <p:cNvSpPr txBox="1">
                <a:spLocks noChangeArrowheads="1"/>
              </p:cNvSpPr>
              <p:nvPr/>
            </p:nvSpPr>
            <p:spPr bwMode="auto">
              <a:xfrm>
                <a:off x="2899" y="3599"/>
                <a:ext cx="22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5142" name="Line 62"/>
              <p:cNvSpPr>
                <a:spLocks noChangeShapeType="1"/>
              </p:cNvSpPr>
              <p:nvPr/>
            </p:nvSpPr>
            <p:spPr bwMode="auto">
              <a:xfrm flipV="1">
                <a:off x="994" y="2812"/>
                <a:ext cx="1661" cy="8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5143" name="Group 63"/>
              <p:cNvGrpSpPr>
                <a:grpSpLocks/>
              </p:cNvGrpSpPr>
              <p:nvPr/>
            </p:nvGrpSpPr>
            <p:grpSpPr bwMode="auto">
              <a:xfrm rot="-8589054">
                <a:off x="1493" y="3295"/>
                <a:ext cx="360" cy="456"/>
                <a:chOff x="3291" y="1110"/>
                <a:chExt cx="360" cy="456"/>
              </a:xfrm>
            </p:grpSpPr>
            <p:sp>
              <p:nvSpPr>
                <p:cNvPr id="5145" name="Arc 64"/>
                <p:cNvSpPr>
                  <a:spLocks/>
                </p:cNvSpPr>
                <p:nvPr/>
              </p:nvSpPr>
              <p:spPr bwMode="auto">
                <a:xfrm rot="9286449">
                  <a:off x="3424" y="1110"/>
                  <a:ext cx="227" cy="386"/>
                </a:xfrm>
                <a:custGeom>
                  <a:avLst/>
                  <a:gdLst>
                    <a:gd name="T0" fmla="*/ 0 w 21340"/>
                    <a:gd name="T1" fmla="*/ 0 h 20410"/>
                    <a:gd name="T2" fmla="*/ 0 w 21340"/>
                    <a:gd name="T3" fmla="*/ 0 h 20410"/>
                    <a:gd name="T4" fmla="*/ 0 w 21340"/>
                    <a:gd name="T5" fmla="*/ 0 h 20410"/>
                    <a:gd name="T6" fmla="*/ 0 60000 65536"/>
                    <a:gd name="T7" fmla="*/ 0 60000 65536"/>
                    <a:gd name="T8" fmla="*/ 0 60000 65536"/>
                    <a:gd name="T9" fmla="*/ 0 w 21340"/>
                    <a:gd name="T10" fmla="*/ 0 h 20410"/>
                    <a:gd name="T11" fmla="*/ 21340 w 21340"/>
                    <a:gd name="T12" fmla="*/ 20410 h 2041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340" h="20410" fill="none" extrusionOk="0">
                      <a:moveTo>
                        <a:pt x="7071" y="0"/>
                      </a:moveTo>
                      <a:cubicBezTo>
                        <a:pt x="14617" y="2614"/>
                        <a:pt x="20104" y="9178"/>
                        <a:pt x="21339" y="17068"/>
                      </a:cubicBezTo>
                    </a:path>
                    <a:path w="21340" h="20410" stroke="0" extrusionOk="0">
                      <a:moveTo>
                        <a:pt x="7071" y="0"/>
                      </a:moveTo>
                      <a:cubicBezTo>
                        <a:pt x="14617" y="2614"/>
                        <a:pt x="20104" y="9178"/>
                        <a:pt x="21339" y="17068"/>
                      </a:cubicBezTo>
                      <a:lnTo>
                        <a:pt x="0" y="20410"/>
                      </a:lnTo>
                      <a:close/>
                    </a:path>
                  </a:pathLst>
                </a:cu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146" name="Text Box 65"/>
                <p:cNvSpPr txBox="1">
                  <a:spLocks noChangeArrowheads="1"/>
                </p:cNvSpPr>
                <p:nvPr/>
              </p:nvSpPr>
              <p:spPr bwMode="auto">
                <a:xfrm rot="2686597">
                  <a:off x="3291" y="1354"/>
                  <a:ext cx="317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pt-BR" altLang="pt-BR" sz="1600">
                      <a:latin typeface="Symbol" panose="05050102010706020507" pitchFamily="18" charset="2"/>
                    </a:rPr>
                    <a:t>f</a:t>
                  </a:r>
                  <a:r>
                    <a:rPr lang="pt-BR" altLang="pt-BR" sz="1600" baseline="-25000">
                      <a:latin typeface="Arial" panose="020B0604020202020204" pitchFamily="34" charset="0"/>
                    </a:rPr>
                    <a:t>2</a:t>
                  </a:r>
                </a:p>
              </p:txBody>
            </p:sp>
          </p:grpSp>
          <p:sp>
            <p:nvSpPr>
              <p:cNvPr id="5144" name="Text Box 66"/>
              <p:cNvSpPr txBox="1">
                <a:spLocks noChangeArrowheads="1"/>
              </p:cNvSpPr>
              <p:nvPr/>
            </p:nvSpPr>
            <p:spPr bwMode="auto">
              <a:xfrm>
                <a:off x="2110" y="2767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F</a:t>
                </a:r>
                <a:endParaRPr lang="pt-BR" altLang="pt-BR" baseline="-25000"/>
              </a:p>
            </p:txBody>
          </p:sp>
        </p:grpSp>
      </p:grpSp>
      <p:sp>
        <p:nvSpPr>
          <p:cNvPr id="5131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FORÇA F2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89" grpId="0"/>
      <p:bldP spid="181290" grpId="0"/>
      <p:bldP spid="181291" grpId="0" animBg="1"/>
      <p:bldP spid="181292" grpId="0"/>
      <p:bldP spid="181293" grpId="0"/>
      <p:bldP spid="1812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82276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t-BR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Princípio da Transmissibilidade</a:t>
              </a:r>
            </a:p>
          </p:txBody>
        </p:sp>
        <p:pic>
          <p:nvPicPr>
            <p:cNvPr id="6202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908175" y="1152525"/>
            <a:ext cx="5183188" cy="3017838"/>
            <a:chOff x="1202" y="726"/>
            <a:chExt cx="3265" cy="1901"/>
          </a:xfrm>
        </p:grpSpPr>
        <p:sp>
          <p:nvSpPr>
            <p:cNvPr id="6174" name="Text Box 7"/>
            <p:cNvSpPr txBox="1">
              <a:spLocks noChangeArrowheads="1"/>
            </p:cNvSpPr>
            <p:nvPr/>
          </p:nvSpPr>
          <p:spPr bwMode="auto">
            <a:xfrm>
              <a:off x="1229" y="2146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</a:t>
              </a:r>
            </a:p>
          </p:txBody>
        </p:sp>
        <p:sp>
          <p:nvSpPr>
            <p:cNvPr id="6175" name="Line 8"/>
            <p:cNvSpPr>
              <a:spLocks noChangeShapeType="1"/>
            </p:cNvSpPr>
            <p:nvPr/>
          </p:nvSpPr>
          <p:spPr bwMode="auto">
            <a:xfrm rot="347567" flipV="1">
              <a:off x="1621" y="2014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6" name="Text Box 9"/>
            <p:cNvSpPr txBox="1">
              <a:spLocks noChangeArrowheads="1"/>
            </p:cNvSpPr>
            <p:nvPr/>
          </p:nvSpPr>
          <p:spPr bwMode="auto">
            <a:xfrm>
              <a:off x="2520" y="1271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endParaRPr lang="pt-BR" altLang="pt-BR" baseline="-25000"/>
            </a:p>
          </p:txBody>
        </p:sp>
        <p:sp>
          <p:nvSpPr>
            <p:cNvPr id="6177" name="Line 10"/>
            <p:cNvSpPr>
              <a:spLocks noChangeShapeType="1"/>
            </p:cNvSpPr>
            <p:nvPr/>
          </p:nvSpPr>
          <p:spPr bwMode="auto">
            <a:xfrm rot="347567" flipV="1">
              <a:off x="2656" y="1460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8" name="Line 11"/>
            <p:cNvSpPr>
              <a:spLocks noChangeShapeType="1"/>
            </p:cNvSpPr>
            <p:nvPr/>
          </p:nvSpPr>
          <p:spPr bwMode="auto">
            <a:xfrm rot="347567" flipV="1">
              <a:off x="3741" y="916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9" name="Text Box 12"/>
            <p:cNvSpPr txBox="1">
              <a:spLocks noChangeArrowheads="1"/>
            </p:cNvSpPr>
            <p:nvPr/>
          </p:nvSpPr>
          <p:spPr bwMode="auto">
            <a:xfrm>
              <a:off x="4084" y="779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</a:p>
          </p:txBody>
        </p:sp>
        <p:sp>
          <p:nvSpPr>
            <p:cNvPr id="6180" name="Text Box 13"/>
            <p:cNvSpPr txBox="1">
              <a:spLocks noChangeArrowheads="1"/>
            </p:cNvSpPr>
            <p:nvPr/>
          </p:nvSpPr>
          <p:spPr bwMode="auto">
            <a:xfrm rot="-4324748">
              <a:off x="3395" y="1644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6181" name="Line 14"/>
            <p:cNvSpPr>
              <a:spLocks noChangeShapeType="1"/>
            </p:cNvSpPr>
            <p:nvPr/>
          </p:nvSpPr>
          <p:spPr bwMode="auto">
            <a:xfrm flipV="1">
              <a:off x="1682" y="1099"/>
              <a:ext cx="2041" cy="104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6182" name="Group 15"/>
            <p:cNvGrpSpPr>
              <a:grpSpLocks/>
            </p:cNvGrpSpPr>
            <p:nvPr/>
          </p:nvGrpSpPr>
          <p:grpSpPr bwMode="auto">
            <a:xfrm>
              <a:off x="2971" y="2432"/>
              <a:ext cx="447" cy="195"/>
              <a:chOff x="3957" y="3696"/>
              <a:chExt cx="447" cy="195"/>
            </a:xfrm>
          </p:grpSpPr>
          <p:sp>
            <p:nvSpPr>
              <p:cNvPr id="6197" name="AutoShape 16"/>
              <p:cNvSpPr>
                <a:spLocks noChangeArrowheads="1"/>
              </p:cNvSpPr>
              <p:nvPr/>
            </p:nvSpPr>
            <p:spPr bwMode="auto">
              <a:xfrm>
                <a:off x="4032" y="3696"/>
                <a:ext cx="288" cy="144"/>
              </a:xfrm>
              <a:prstGeom prst="triangle">
                <a:avLst>
                  <a:gd name="adj" fmla="val 50000"/>
                </a:avLst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pt-BR" altLang="pt-BR"/>
              </a:p>
            </p:txBody>
          </p:sp>
          <p:grpSp>
            <p:nvGrpSpPr>
              <p:cNvPr id="6198" name="Group 17"/>
              <p:cNvGrpSpPr>
                <a:grpSpLocks/>
              </p:cNvGrpSpPr>
              <p:nvPr/>
            </p:nvGrpSpPr>
            <p:grpSpPr bwMode="auto">
              <a:xfrm>
                <a:off x="3957" y="3840"/>
                <a:ext cx="447" cy="51"/>
                <a:chOff x="4512" y="3600"/>
                <a:chExt cx="246" cy="33"/>
              </a:xfrm>
            </p:grpSpPr>
            <p:sp>
              <p:nvSpPr>
                <p:cNvPr id="6199" name="Line 18"/>
                <p:cNvSpPr>
                  <a:spLocks noChangeShapeType="1"/>
                </p:cNvSpPr>
                <p:nvPr/>
              </p:nvSpPr>
              <p:spPr bwMode="auto">
                <a:xfrm>
                  <a:off x="4512" y="3600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6200" name="Line 19"/>
                <p:cNvSpPr>
                  <a:spLocks noChangeShapeType="1"/>
                </p:cNvSpPr>
                <p:nvPr/>
              </p:nvSpPr>
              <p:spPr bwMode="auto">
                <a:xfrm>
                  <a:off x="4518" y="3633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6183" name="Line 20"/>
            <p:cNvSpPr>
              <a:spLocks noChangeShapeType="1"/>
            </p:cNvSpPr>
            <p:nvPr/>
          </p:nvSpPr>
          <p:spPr bwMode="auto">
            <a:xfrm>
              <a:off x="1610" y="2205"/>
              <a:ext cx="1588" cy="22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84" name="Line 21"/>
            <p:cNvSpPr>
              <a:spLocks noChangeShapeType="1"/>
            </p:cNvSpPr>
            <p:nvPr/>
          </p:nvSpPr>
          <p:spPr bwMode="auto">
            <a:xfrm flipH="1">
              <a:off x="3198" y="1071"/>
              <a:ext cx="544" cy="136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85" name="Line 22"/>
            <p:cNvSpPr>
              <a:spLocks noChangeShapeType="1"/>
            </p:cNvSpPr>
            <p:nvPr/>
          </p:nvSpPr>
          <p:spPr bwMode="auto">
            <a:xfrm flipH="1" flipV="1">
              <a:off x="2653" y="1661"/>
              <a:ext cx="545" cy="77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86" name="Text Box 23"/>
            <p:cNvSpPr txBox="1">
              <a:spLocks noChangeArrowheads="1"/>
            </p:cNvSpPr>
            <p:nvPr/>
          </p:nvSpPr>
          <p:spPr bwMode="auto">
            <a:xfrm rot="471801">
              <a:off x="2170" y="2310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6187" name="Text Box 24"/>
            <p:cNvSpPr txBox="1">
              <a:spLocks noChangeArrowheads="1"/>
            </p:cNvSpPr>
            <p:nvPr/>
          </p:nvSpPr>
          <p:spPr bwMode="auto">
            <a:xfrm rot="3218724">
              <a:off x="2893" y="1810"/>
              <a:ext cx="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6188" name="Text Box 25"/>
            <p:cNvSpPr txBox="1">
              <a:spLocks noChangeArrowheads="1"/>
            </p:cNvSpPr>
            <p:nvPr/>
          </p:nvSpPr>
          <p:spPr bwMode="auto">
            <a:xfrm>
              <a:off x="3288" y="2235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6189" name="Text Box 26"/>
            <p:cNvSpPr txBox="1">
              <a:spLocks noChangeArrowheads="1"/>
            </p:cNvSpPr>
            <p:nvPr/>
          </p:nvSpPr>
          <p:spPr bwMode="auto">
            <a:xfrm>
              <a:off x="1202" y="799"/>
              <a:ext cx="1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1  </a:t>
              </a:r>
              <a:r>
                <a:rPr lang="pt-BR" altLang="pt-BR">
                  <a:latin typeface="Arial" panose="020B0604020202020204" pitchFamily="34" charset="0"/>
                </a:rPr>
                <a:t>= F</a:t>
              </a:r>
              <a:r>
                <a:rPr lang="pt-BR" altLang="pt-BR" baseline="-25000">
                  <a:latin typeface="Arial" panose="020B0604020202020204" pitchFamily="34" charset="0"/>
                </a:rPr>
                <a:t>2 </a:t>
              </a:r>
              <a:r>
                <a:rPr lang="pt-BR" altLang="pt-BR">
                  <a:latin typeface="Arial" panose="020B0604020202020204" pitchFamily="34" charset="0"/>
                </a:rPr>
                <a:t>= F</a:t>
              </a:r>
            </a:p>
          </p:txBody>
        </p:sp>
        <p:sp>
          <p:nvSpPr>
            <p:cNvPr id="6190" name="Line 27"/>
            <p:cNvSpPr>
              <a:spLocks noChangeShapeType="1"/>
            </p:cNvSpPr>
            <p:nvPr/>
          </p:nvSpPr>
          <p:spPr bwMode="auto">
            <a:xfrm flipV="1">
              <a:off x="1383" y="726"/>
              <a:ext cx="3084" cy="15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6191" name="Group 28"/>
            <p:cNvGrpSpPr>
              <a:grpSpLocks/>
            </p:cNvGrpSpPr>
            <p:nvPr/>
          </p:nvGrpSpPr>
          <p:grpSpPr bwMode="auto">
            <a:xfrm>
              <a:off x="3291" y="1110"/>
              <a:ext cx="360" cy="454"/>
              <a:chOff x="3291" y="1110"/>
              <a:chExt cx="360" cy="454"/>
            </a:xfrm>
          </p:grpSpPr>
          <p:sp>
            <p:nvSpPr>
              <p:cNvPr id="6195" name="Arc 29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96" name="Text Box 30"/>
              <p:cNvSpPr txBox="1">
                <a:spLocks noChangeArrowheads="1"/>
              </p:cNvSpPr>
              <p:nvPr/>
            </p:nvSpPr>
            <p:spPr bwMode="auto">
              <a:xfrm rot="2686597">
                <a:off x="3291" y="1352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Symbol" panose="05050102010706020507" pitchFamily="18" charset="2"/>
                  </a:rPr>
                  <a:t>f</a:t>
                </a:r>
                <a:r>
                  <a:rPr lang="pt-BR" altLang="pt-BR" sz="1600" baseline="-2500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6192" name="Group 31"/>
            <p:cNvGrpSpPr>
              <a:grpSpLocks/>
            </p:cNvGrpSpPr>
            <p:nvPr/>
          </p:nvGrpSpPr>
          <p:grpSpPr bwMode="auto">
            <a:xfrm rot="-8589054">
              <a:off x="1882" y="1931"/>
              <a:ext cx="360" cy="456"/>
              <a:chOff x="3291" y="1110"/>
              <a:chExt cx="360" cy="456"/>
            </a:xfrm>
          </p:grpSpPr>
          <p:sp>
            <p:nvSpPr>
              <p:cNvPr id="6193" name="Arc 32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94" name="Text Box 33"/>
              <p:cNvSpPr txBox="1">
                <a:spLocks noChangeArrowheads="1"/>
              </p:cNvSpPr>
              <p:nvPr/>
            </p:nvSpPr>
            <p:spPr bwMode="auto">
              <a:xfrm rot="2686597">
                <a:off x="3291" y="1354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Symbol" panose="05050102010706020507" pitchFamily="18" charset="2"/>
                  </a:rPr>
                  <a:t>f</a:t>
                </a:r>
                <a:r>
                  <a:rPr lang="pt-BR" altLang="pt-BR" sz="1600" baseline="-25000">
                    <a:latin typeface="Arial" panose="020B0604020202020204" pitchFamily="34" charset="0"/>
                  </a:rPr>
                  <a:t>2</a:t>
                </a:r>
              </a:p>
            </p:txBody>
          </p:sp>
        </p:grpSp>
      </p:grpSp>
      <p:sp>
        <p:nvSpPr>
          <p:cNvPr id="182307" name="Text Box 35"/>
          <p:cNvSpPr txBox="1">
            <a:spLocks noChangeArrowheads="1"/>
          </p:cNvSpPr>
          <p:nvPr/>
        </p:nvSpPr>
        <p:spPr bwMode="auto">
          <a:xfrm>
            <a:off x="2124075" y="4799013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d</a:t>
            </a:r>
            <a:r>
              <a:rPr lang="pt-BR" altLang="pt-BR" sz="2000" baseline="-25000">
                <a:latin typeface="Arial" panose="020B0604020202020204" pitchFamily="34" charset="0"/>
              </a:rPr>
              <a:t> </a:t>
            </a:r>
            <a:r>
              <a:rPr lang="pt-BR" altLang="pt-BR" sz="2000">
                <a:latin typeface="Arial" panose="020B0604020202020204" pitchFamily="34" charset="0"/>
              </a:rPr>
              <a:t>= 1,0m</a:t>
            </a:r>
          </a:p>
        </p:txBody>
      </p:sp>
      <p:sp>
        <p:nvSpPr>
          <p:cNvPr id="182308" name="Text Box 36"/>
          <p:cNvSpPr txBox="1">
            <a:spLocks noChangeArrowheads="1"/>
          </p:cNvSpPr>
          <p:nvPr/>
        </p:nvSpPr>
        <p:spPr bwMode="auto">
          <a:xfrm>
            <a:off x="2124075" y="5265738"/>
            <a:ext cx="1079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Symbol" panose="05050102010706020507" pitchFamily="18" charset="2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 </a:t>
            </a:r>
            <a:r>
              <a:rPr lang="pt-BR" altLang="pt-BR" sz="2000">
                <a:latin typeface="Arial" panose="020B0604020202020204" pitchFamily="34" charset="0"/>
              </a:rPr>
              <a:t>= 27</a:t>
            </a:r>
            <a:r>
              <a:rPr lang="pt-BR" altLang="pt-BR" sz="2000" baseline="300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82309" name="AutoShape 37"/>
          <p:cNvSpPr>
            <a:spLocks/>
          </p:cNvSpPr>
          <p:nvPr/>
        </p:nvSpPr>
        <p:spPr bwMode="auto">
          <a:xfrm>
            <a:off x="2051050" y="4797425"/>
            <a:ext cx="73025" cy="936625"/>
          </a:xfrm>
          <a:prstGeom prst="leftBracket">
            <a:avLst>
              <a:gd name="adj" fmla="val 106884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82310" name="Text Box 38"/>
          <p:cNvSpPr txBox="1">
            <a:spLocks noChangeArrowheads="1"/>
          </p:cNvSpPr>
          <p:nvPr/>
        </p:nvSpPr>
        <p:spPr bwMode="auto">
          <a:xfrm>
            <a:off x="3584575" y="4724400"/>
            <a:ext cx="170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sen </a:t>
            </a:r>
            <a:r>
              <a:rPr lang="pt-BR" altLang="pt-BR" sz="2000">
                <a:latin typeface="Symbol" panose="05050102010706020507" pitchFamily="18" charset="2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 </a:t>
            </a:r>
            <a:r>
              <a:rPr lang="pt-BR" altLang="pt-BR" sz="2000">
                <a:latin typeface="Arial" panose="020B0604020202020204" pitchFamily="34" charset="0"/>
              </a:rPr>
              <a:t>= </a:t>
            </a:r>
            <a:r>
              <a:rPr lang="pt-BR" altLang="pt-BR">
                <a:latin typeface="Arial" panose="020B0604020202020204" pitchFamily="34" charset="0"/>
              </a:rPr>
              <a:t>d/r</a:t>
            </a:r>
            <a:r>
              <a:rPr lang="pt-BR" altLang="pt-BR" baseline="-25000">
                <a:latin typeface="Arial" panose="020B0604020202020204" pitchFamily="34" charset="0"/>
              </a:rPr>
              <a:t>1</a:t>
            </a:r>
            <a:r>
              <a:rPr lang="pt-BR" altLang="pt-BR" sz="2000">
                <a:latin typeface="Symbol" panose="05050102010706020507" pitchFamily="18" charset="2"/>
              </a:rPr>
              <a:t>  </a:t>
            </a:r>
            <a:r>
              <a:rPr lang="pt-BR" altLang="pt-BR" baseline="-25000"/>
              <a:t> </a:t>
            </a:r>
            <a:endParaRPr lang="pt-BR" altLang="pt-BR"/>
          </a:p>
        </p:txBody>
      </p:sp>
      <p:sp>
        <p:nvSpPr>
          <p:cNvPr id="182311" name="Text Box 39"/>
          <p:cNvSpPr txBox="1">
            <a:spLocks noChangeArrowheads="1"/>
          </p:cNvSpPr>
          <p:nvPr/>
        </p:nvSpPr>
        <p:spPr bwMode="auto">
          <a:xfrm>
            <a:off x="3578225" y="5805488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r</a:t>
            </a:r>
            <a:r>
              <a:rPr lang="pt-BR" altLang="pt-BR" sz="2000" baseline="-25000">
                <a:latin typeface="Arial" panose="020B0604020202020204" pitchFamily="34" charset="0"/>
              </a:rPr>
              <a:t>1 </a:t>
            </a:r>
            <a:r>
              <a:rPr lang="pt-BR" altLang="pt-BR" sz="2000">
                <a:latin typeface="Arial" panose="020B0604020202020204" pitchFamily="34" charset="0"/>
              </a:rPr>
              <a:t>= 2,20</a:t>
            </a:r>
          </a:p>
        </p:txBody>
      </p:sp>
      <p:sp>
        <p:nvSpPr>
          <p:cNvPr id="182312" name="Text Box 40"/>
          <p:cNvSpPr txBox="1">
            <a:spLocks noChangeArrowheads="1"/>
          </p:cNvSpPr>
          <p:nvPr/>
        </p:nvSpPr>
        <p:spPr bwMode="auto">
          <a:xfrm>
            <a:off x="3562350" y="5229225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>
                <a:latin typeface="Arial" panose="020B0604020202020204" pitchFamily="34" charset="0"/>
              </a:rPr>
              <a:t>r</a:t>
            </a:r>
            <a:r>
              <a:rPr lang="pt-BR" altLang="pt-BR" baseline="-25000">
                <a:latin typeface="Arial" panose="020B0604020202020204" pitchFamily="34" charset="0"/>
              </a:rPr>
              <a:t>1</a:t>
            </a:r>
            <a:r>
              <a:rPr lang="pt-BR" altLang="pt-BR" sz="2000">
                <a:latin typeface="Arial" panose="020B0604020202020204" pitchFamily="34" charset="0"/>
              </a:rPr>
              <a:t> = d / sen </a:t>
            </a:r>
            <a:r>
              <a:rPr lang="pt-BR" altLang="pt-BR" sz="2000">
                <a:latin typeface="Symbol" panose="05050102010706020507" pitchFamily="18" charset="2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 </a:t>
            </a:r>
            <a:r>
              <a:rPr lang="pt-BR" altLang="pt-BR" sz="2000">
                <a:latin typeface="Symbol" panose="05050102010706020507" pitchFamily="18" charset="2"/>
              </a:rPr>
              <a:t>  </a:t>
            </a:r>
            <a:r>
              <a:rPr lang="pt-BR" altLang="pt-BR" baseline="-25000"/>
              <a:t> </a:t>
            </a: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6156325" y="3248025"/>
            <a:ext cx="2736850" cy="2989263"/>
            <a:chOff x="3696" y="1770"/>
            <a:chExt cx="1724" cy="1883"/>
          </a:xfrm>
        </p:grpSpPr>
        <p:sp>
          <p:nvSpPr>
            <p:cNvPr id="6156" name="Text Box 62"/>
            <p:cNvSpPr txBox="1">
              <a:spLocks noChangeArrowheads="1"/>
            </p:cNvSpPr>
            <p:nvPr/>
          </p:nvSpPr>
          <p:spPr bwMode="auto">
            <a:xfrm>
              <a:off x="3790" y="2297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endParaRPr lang="pt-BR" altLang="pt-BR" baseline="-25000"/>
            </a:p>
          </p:txBody>
        </p:sp>
        <p:sp>
          <p:nvSpPr>
            <p:cNvPr id="6157" name="Line 63"/>
            <p:cNvSpPr>
              <a:spLocks noChangeShapeType="1"/>
            </p:cNvSpPr>
            <p:nvPr/>
          </p:nvSpPr>
          <p:spPr bwMode="auto">
            <a:xfrm rot="347567" flipV="1">
              <a:off x="3926" y="2504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8" name="Line 64"/>
            <p:cNvSpPr>
              <a:spLocks noChangeShapeType="1"/>
            </p:cNvSpPr>
            <p:nvPr/>
          </p:nvSpPr>
          <p:spPr bwMode="auto">
            <a:xfrm rot="347567" flipV="1">
              <a:off x="5011" y="1942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9" name="Text Box 65"/>
            <p:cNvSpPr txBox="1">
              <a:spLocks noChangeArrowheads="1"/>
            </p:cNvSpPr>
            <p:nvPr/>
          </p:nvSpPr>
          <p:spPr bwMode="auto">
            <a:xfrm>
              <a:off x="4905" y="177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</a:p>
          </p:txBody>
        </p:sp>
        <p:sp>
          <p:nvSpPr>
            <p:cNvPr id="6160" name="Text Box 66"/>
            <p:cNvSpPr txBox="1">
              <a:spLocks noChangeArrowheads="1"/>
            </p:cNvSpPr>
            <p:nvPr/>
          </p:nvSpPr>
          <p:spPr bwMode="auto">
            <a:xfrm rot="-4324748">
              <a:off x="4665" y="2670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</a:t>
              </a:r>
            </a:p>
          </p:txBody>
        </p:sp>
        <p:grpSp>
          <p:nvGrpSpPr>
            <p:cNvPr id="6161" name="Group 67"/>
            <p:cNvGrpSpPr>
              <a:grpSpLocks/>
            </p:cNvGrpSpPr>
            <p:nvPr/>
          </p:nvGrpSpPr>
          <p:grpSpPr bwMode="auto">
            <a:xfrm>
              <a:off x="4241" y="3458"/>
              <a:ext cx="447" cy="195"/>
              <a:chOff x="3957" y="3696"/>
              <a:chExt cx="447" cy="195"/>
            </a:xfrm>
          </p:grpSpPr>
          <p:sp>
            <p:nvSpPr>
              <p:cNvPr id="6170" name="AutoShape 68"/>
              <p:cNvSpPr>
                <a:spLocks noChangeArrowheads="1"/>
              </p:cNvSpPr>
              <p:nvPr/>
            </p:nvSpPr>
            <p:spPr bwMode="auto">
              <a:xfrm>
                <a:off x="4032" y="3696"/>
                <a:ext cx="288" cy="144"/>
              </a:xfrm>
              <a:prstGeom prst="triangle">
                <a:avLst>
                  <a:gd name="adj" fmla="val 50000"/>
                </a:avLst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pt-BR" altLang="pt-BR"/>
              </a:p>
            </p:txBody>
          </p:sp>
          <p:grpSp>
            <p:nvGrpSpPr>
              <p:cNvPr id="6171" name="Group 69"/>
              <p:cNvGrpSpPr>
                <a:grpSpLocks/>
              </p:cNvGrpSpPr>
              <p:nvPr/>
            </p:nvGrpSpPr>
            <p:grpSpPr bwMode="auto">
              <a:xfrm>
                <a:off x="3957" y="3840"/>
                <a:ext cx="447" cy="51"/>
                <a:chOff x="4512" y="3600"/>
                <a:chExt cx="246" cy="33"/>
              </a:xfrm>
            </p:grpSpPr>
            <p:sp>
              <p:nvSpPr>
                <p:cNvPr id="6172" name="Line 70"/>
                <p:cNvSpPr>
                  <a:spLocks noChangeShapeType="1"/>
                </p:cNvSpPr>
                <p:nvPr/>
              </p:nvSpPr>
              <p:spPr bwMode="auto">
                <a:xfrm>
                  <a:off x="4512" y="3600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6173" name="Line 71"/>
                <p:cNvSpPr>
                  <a:spLocks noChangeShapeType="1"/>
                </p:cNvSpPr>
                <p:nvPr/>
              </p:nvSpPr>
              <p:spPr bwMode="auto">
                <a:xfrm>
                  <a:off x="4518" y="3633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6162" name="Line 72"/>
            <p:cNvSpPr>
              <a:spLocks noChangeShapeType="1"/>
            </p:cNvSpPr>
            <p:nvPr/>
          </p:nvSpPr>
          <p:spPr bwMode="auto">
            <a:xfrm flipH="1">
              <a:off x="4468" y="2097"/>
              <a:ext cx="544" cy="136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3" name="Line 73"/>
            <p:cNvSpPr>
              <a:spLocks noChangeShapeType="1"/>
            </p:cNvSpPr>
            <p:nvPr/>
          </p:nvSpPr>
          <p:spPr bwMode="auto">
            <a:xfrm flipH="1" flipV="1">
              <a:off x="3923" y="2687"/>
              <a:ext cx="545" cy="77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4" name="Text Box 74"/>
            <p:cNvSpPr txBox="1">
              <a:spLocks noChangeArrowheads="1"/>
            </p:cNvSpPr>
            <p:nvPr/>
          </p:nvSpPr>
          <p:spPr bwMode="auto">
            <a:xfrm rot="3218724">
              <a:off x="4163" y="2836"/>
              <a:ext cx="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d</a:t>
              </a:r>
              <a:endParaRPr lang="pt-BR" altLang="pt-BR"/>
            </a:p>
          </p:txBody>
        </p:sp>
        <p:sp>
          <p:nvSpPr>
            <p:cNvPr id="6165" name="Text Box 75"/>
            <p:cNvSpPr txBox="1">
              <a:spLocks noChangeArrowheads="1"/>
            </p:cNvSpPr>
            <p:nvPr/>
          </p:nvSpPr>
          <p:spPr bwMode="auto">
            <a:xfrm>
              <a:off x="4558" y="326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6166" name="Line 76"/>
            <p:cNvSpPr>
              <a:spLocks noChangeShapeType="1"/>
            </p:cNvSpPr>
            <p:nvPr/>
          </p:nvSpPr>
          <p:spPr bwMode="auto">
            <a:xfrm flipV="1">
              <a:off x="3696" y="1914"/>
              <a:ext cx="1724" cy="8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6167" name="Group 77"/>
            <p:cNvGrpSpPr>
              <a:grpSpLocks/>
            </p:cNvGrpSpPr>
            <p:nvPr/>
          </p:nvGrpSpPr>
          <p:grpSpPr bwMode="auto">
            <a:xfrm>
              <a:off x="4561" y="2136"/>
              <a:ext cx="360" cy="454"/>
              <a:chOff x="3291" y="1110"/>
              <a:chExt cx="360" cy="454"/>
            </a:xfrm>
          </p:grpSpPr>
          <p:sp>
            <p:nvSpPr>
              <p:cNvPr id="6168" name="Arc 78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69" name="Text Box 79"/>
              <p:cNvSpPr txBox="1">
                <a:spLocks noChangeArrowheads="1"/>
              </p:cNvSpPr>
              <p:nvPr/>
            </p:nvSpPr>
            <p:spPr bwMode="auto">
              <a:xfrm rot="2686597">
                <a:off x="3291" y="1352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Symbol" panose="05050102010706020507" pitchFamily="18" charset="2"/>
                  </a:rPr>
                  <a:t>f</a:t>
                </a:r>
                <a:r>
                  <a:rPr lang="pt-BR" altLang="pt-BR" sz="1600" baseline="-2500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sp>
        <p:nvSpPr>
          <p:cNvPr id="6155" name="AutoShape 8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FORÇA F1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07" grpId="0"/>
      <p:bldP spid="182308" grpId="0"/>
      <p:bldP spid="182309" grpId="0" animBg="1"/>
      <p:bldP spid="182310" grpId="0"/>
      <p:bldP spid="182311" grpId="0"/>
      <p:bldP spid="1823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84324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t-BR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Princípio da Transmissibilidade</a:t>
              </a:r>
            </a:p>
          </p:txBody>
        </p:sp>
        <p:pic>
          <p:nvPicPr>
            <p:cNvPr id="7229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6084888" y="2247900"/>
            <a:ext cx="2987675" cy="765175"/>
            <a:chOff x="3629" y="2739"/>
            <a:chExt cx="1882" cy="482"/>
          </a:xfrm>
        </p:grpSpPr>
        <p:sp>
          <p:nvSpPr>
            <p:cNvPr id="7218" name="Text Box 23"/>
            <p:cNvSpPr txBox="1">
              <a:spLocks noChangeArrowheads="1"/>
            </p:cNvSpPr>
            <p:nvPr/>
          </p:nvSpPr>
          <p:spPr bwMode="auto">
            <a:xfrm>
              <a:off x="3629" y="2798"/>
              <a:ext cx="65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  </a:t>
              </a:r>
              <a:r>
                <a:rPr lang="pt-BR" altLang="pt-BR" baseline="-25000"/>
                <a:t>     </a:t>
              </a:r>
              <a:r>
                <a:rPr lang="pt-BR" altLang="pt-BR"/>
                <a:t>=</a:t>
              </a:r>
            </a:p>
          </p:txBody>
        </p:sp>
        <p:sp>
          <p:nvSpPr>
            <p:cNvPr id="7219" name="Text Box 24"/>
            <p:cNvSpPr txBox="1">
              <a:spLocks noChangeArrowheads="1"/>
            </p:cNvSpPr>
            <p:nvPr/>
          </p:nvSpPr>
          <p:spPr bwMode="auto">
            <a:xfrm>
              <a:off x="3822" y="2739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0</a:t>
              </a:r>
            </a:p>
          </p:txBody>
        </p:sp>
        <p:sp>
          <p:nvSpPr>
            <p:cNvPr id="7220" name="Text Box 25"/>
            <p:cNvSpPr txBox="1">
              <a:spLocks noChangeArrowheads="1"/>
            </p:cNvSpPr>
            <p:nvPr/>
          </p:nvSpPr>
          <p:spPr bwMode="auto">
            <a:xfrm>
              <a:off x="3801" y="2931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</a:t>
              </a:r>
              <a:endParaRPr lang="pt-BR" altLang="pt-BR"/>
            </a:p>
          </p:txBody>
        </p:sp>
        <p:sp>
          <p:nvSpPr>
            <p:cNvPr id="7221" name="Text Box 26"/>
            <p:cNvSpPr txBox="1">
              <a:spLocks noChangeArrowheads="1"/>
            </p:cNvSpPr>
            <p:nvPr/>
          </p:nvSpPr>
          <p:spPr bwMode="auto">
            <a:xfrm>
              <a:off x="4268" y="2800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7222" name="Text Box 27"/>
            <p:cNvSpPr txBox="1">
              <a:spLocks noChangeArrowheads="1"/>
            </p:cNvSpPr>
            <p:nvPr/>
          </p:nvSpPr>
          <p:spPr bwMode="auto">
            <a:xfrm>
              <a:off x="4461" y="2741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0</a:t>
              </a:r>
            </a:p>
          </p:txBody>
        </p:sp>
        <p:sp>
          <p:nvSpPr>
            <p:cNvPr id="7223" name="Text Box 28"/>
            <p:cNvSpPr txBox="1">
              <a:spLocks noChangeArrowheads="1"/>
            </p:cNvSpPr>
            <p:nvPr/>
          </p:nvSpPr>
          <p:spPr bwMode="auto">
            <a:xfrm>
              <a:off x="4440" y="2933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2x</a:t>
              </a:r>
              <a:endParaRPr lang="pt-BR" altLang="pt-BR"/>
            </a:p>
          </p:txBody>
        </p:sp>
        <p:sp>
          <p:nvSpPr>
            <p:cNvPr id="7224" name="Text Box 29"/>
            <p:cNvSpPr txBox="1">
              <a:spLocks noChangeArrowheads="1"/>
            </p:cNvSpPr>
            <p:nvPr/>
          </p:nvSpPr>
          <p:spPr bwMode="auto">
            <a:xfrm>
              <a:off x="4990" y="2799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7225" name="Text Box 30"/>
            <p:cNvSpPr txBox="1">
              <a:spLocks noChangeArrowheads="1"/>
            </p:cNvSpPr>
            <p:nvPr/>
          </p:nvSpPr>
          <p:spPr bwMode="auto">
            <a:xfrm>
              <a:off x="5183" y="27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0</a:t>
              </a:r>
            </a:p>
          </p:txBody>
        </p:sp>
        <p:sp>
          <p:nvSpPr>
            <p:cNvPr id="7226" name="Text Box 31"/>
            <p:cNvSpPr txBox="1">
              <a:spLocks noChangeArrowheads="1"/>
            </p:cNvSpPr>
            <p:nvPr/>
          </p:nvSpPr>
          <p:spPr bwMode="auto">
            <a:xfrm>
              <a:off x="5162" y="2932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2y</a:t>
              </a:r>
              <a:endParaRPr lang="pt-BR" altLang="pt-BR"/>
            </a:p>
          </p:txBody>
        </p:sp>
        <p:sp>
          <p:nvSpPr>
            <p:cNvPr id="7227" name="Text Box 32"/>
            <p:cNvSpPr txBox="1">
              <a:spLocks noChangeArrowheads="1"/>
            </p:cNvSpPr>
            <p:nvPr/>
          </p:nvSpPr>
          <p:spPr bwMode="auto">
            <a:xfrm>
              <a:off x="4694" y="2817"/>
              <a:ext cx="2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+</a:t>
              </a:r>
              <a:endParaRPr lang="pt-BR" altLang="pt-BR"/>
            </a:p>
          </p:txBody>
        </p:sp>
      </p:grpSp>
      <p:sp>
        <p:nvSpPr>
          <p:cNvPr id="184356" name="Text Box 36"/>
          <p:cNvSpPr txBox="1">
            <a:spLocks noChangeArrowheads="1"/>
          </p:cNvSpPr>
          <p:nvPr/>
        </p:nvSpPr>
        <p:spPr bwMode="auto">
          <a:xfrm>
            <a:off x="6588125" y="3157538"/>
            <a:ext cx="216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2y</a:t>
            </a:r>
            <a:r>
              <a:rPr lang="pt-BR" altLang="pt-BR" sz="2000">
                <a:latin typeface="Arial" panose="020B0604020202020204" pitchFamily="34" charset="0"/>
              </a:rPr>
              <a:t> = F . sen </a:t>
            </a:r>
            <a:r>
              <a:rPr lang="pt-BR" altLang="pt-BR">
                <a:latin typeface="Symbol" panose="05050102010706020507" pitchFamily="18" charset="2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547813" y="2230438"/>
            <a:ext cx="1223962" cy="1563687"/>
            <a:chOff x="1338" y="1554"/>
            <a:chExt cx="771" cy="985"/>
          </a:xfrm>
        </p:grpSpPr>
        <p:sp>
          <p:nvSpPr>
            <p:cNvPr id="7214" name="Line 13"/>
            <p:cNvSpPr>
              <a:spLocks noChangeShapeType="1"/>
            </p:cNvSpPr>
            <p:nvPr/>
          </p:nvSpPr>
          <p:spPr bwMode="auto">
            <a:xfrm flipV="1">
              <a:off x="1619" y="1915"/>
              <a:ext cx="46" cy="272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15" name="Line 14"/>
            <p:cNvSpPr>
              <a:spLocks noChangeShapeType="1"/>
            </p:cNvSpPr>
            <p:nvPr/>
          </p:nvSpPr>
          <p:spPr bwMode="auto">
            <a:xfrm rot="5273168" flipV="1">
              <a:off x="1737" y="2098"/>
              <a:ext cx="46" cy="272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16" name="Text Box 15"/>
            <p:cNvSpPr txBox="1">
              <a:spLocks noChangeArrowheads="1"/>
            </p:cNvSpPr>
            <p:nvPr/>
          </p:nvSpPr>
          <p:spPr bwMode="auto">
            <a:xfrm>
              <a:off x="1338" y="1554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2y</a:t>
              </a:r>
              <a:endParaRPr lang="pt-BR" altLang="pt-BR"/>
            </a:p>
          </p:txBody>
        </p:sp>
        <p:sp>
          <p:nvSpPr>
            <p:cNvPr id="7217" name="Text Box 16"/>
            <p:cNvSpPr txBox="1">
              <a:spLocks noChangeArrowheads="1"/>
            </p:cNvSpPr>
            <p:nvPr/>
          </p:nvSpPr>
          <p:spPr bwMode="auto">
            <a:xfrm>
              <a:off x="1701" y="2251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2x</a:t>
              </a:r>
              <a:endParaRPr lang="pt-BR" altLang="pt-BR"/>
            </a:p>
          </p:txBody>
        </p:sp>
      </p:grpSp>
      <p:sp>
        <p:nvSpPr>
          <p:cNvPr id="7174" name="Line 51"/>
          <p:cNvSpPr>
            <a:spLocks noChangeShapeType="1"/>
          </p:cNvSpPr>
          <p:nvPr/>
        </p:nvSpPr>
        <p:spPr bwMode="auto">
          <a:xfrm>
            <a:off x="1979613" y="3263900"/>
            <a:ext cx="2520950" cy="3603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7175" name="Group 97"/>
          <p:cNvGrpSpPr>
            <a:grpSpLocks/>
          </p:cNvGrpSpPr>
          <p:nvPr/>
        </p:nvGrpSpPr>
        <p:grpSpPr bwMode="auto">
          <a:xfrm>
            <a:off x="1997075" y="1217613"/>
            <a:ext cx="4040188" cy="2716212"/>
            <a:chOff x="1258" y="767"/>
            <a:chExt cx="2545" cy="1711"/>
          </a:xfrm>
        </p:grpSpPr>
        <p:sp>
          <p:nvSpPr>
            <p:cNvPr id="7198" name="Text Box 6"/>
            <p:cNvSpPr txBox="1">
              <a:spLocks noChangeArrowheads="1"/>
            </p:cNvSpPr>
            <p:nvPr/>
          </p:nvSpPr>
          <p:spPr bwMode="auto">
            <a:xfrm>
              <a:off x="1428" y="158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</a:t>
              </a:r>
            </a:p>
          </p:txBody>
        </p:sp>
        <p:sp>
          <p:nvSpPr>
            <p:cNvPr id="7199" name="Line 7"/>
            <p:cNvSpPr>
              <a:spLocks noChangeShapeType="1"/>
            </p:cNvSpPr>
            <p:nvPr/>
          </p:nvSpPr>
          <p:spPr bwMode="auto">
            <a:xfrm rot="347567" flipV="1">
              <a:off x="1258" y="1865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0" name="Text Box 8"/>
            <p:cNvSpPr txBox="1">
              <a:spLocks noChangeArrowheads="1"/>
            </p:cNvSpPr>
            <p:nvPr/>
          </p:nvSpPr>
          <p:spPr bwMode="auto">
            <a:xfrm>
              <a:off x="2157" y="1122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endParaRPr lang="pt-BR" altLang="pt-BR" baseline="-25000"/>
            </a:p>
          </p:txBody>
        </p:sp>
        <p:sp>
          <p:nvSpPr>
            <p:cNvPr id="7201" name="Line 9"/>
            <p:cNvSpPr>
              <a:spLocks noChangeShapeType="1"/>
            </p:cNvSpPr>
            <p:nvPr/>
          </p:nvSpPr>
          <p:spPr bwMode="auto">
            <a:xfrm rot="347567" flipV="1">
              <a:off x="2293" y="1311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2" name="Line 10"/>
            <p:cNvSpPr>
              <a:spLocks noChangeShapeType="1"/>
            </p:cNvSpPr>
            <p:nvPr/>
          </p:nvSpPr>
          <p:spPr bwMode="auto">
            <a:xfrm rot="347567" flipV="1">
              <a:off x="3378" y="767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3" name="Text Box 11"/>
            <p:cNvSpPr txBox="1">
              <a:spLocks noChangeArrowheads="1"/>
            </p:cNvSpPr>
            <p:nvPr/>
          </p:nvSpPr>
          <p:spPr bwMode="auto">
            <a:xfrm>
              <a:off x="3515" y="899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</a:p>
          </p:txBody>
        </p:sp>
        <p:sp>
          <p:nvSpPr>
            <p:cNvPr id="7204" name="Line 45"/>
            <p:cNvSpPr>
              <a:spLocks noChangeShapeType="1"/>
            </p:cNvSpPr>
            <p:nvPr/>
          </p:nvSpPr>
          <p:spPr bwMode="auto">
            <a:xfrm flipV="1">
              <a:off x="1319" y="950"/>
              <a:ext cx="2041" cy="104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7205" name="Group 46"/>
            <p:cNvGrpSpPr>
              <a:grpSpLocks/>
            </p:cNvGrpSpPr>
            <p:nvPr/>
          </p:nvGrpSpPr>
          <p:grpSpPr bwMode="auto">
            <a:xfrm>
              <a:off x="2608" y="2283"/>
              <a:ext cx="447" cy="195"/>
              <a:chOff x="3957" y="3696"/>
              <a:chExt cx="447" cy="195"/>
            </a:xfrm>
          </p:grpSpPr>
          <p:sp>
            <p:nvSpPr>
              <p:cNvPr id="7210" name="AutoShape 47"/>
              <p:cNvSpPr>
                <a:spLocks noChangeArrowheads="1"/>
              </p:cNvSpPr>
              <p:nvPr/>
            </p:nvSpPr>
            <p:spPr bwMode="auto">
              <a:xfrm>
                <a:off x="4032" y="3696"/>
                <a:ext cx="288" cy="144"/>
              </a:xfrm>
              <a:prstGeom prst="triangle">
                <a:avLst>
                  <a:gd name="adj" fmla="val 50000"/>
                </a:avLst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pt-BR" altLang="pt-BR"/>
              </a:p>
            </p:txBody>
          </p:sp>
          <p:grpSp>
            <p:nvGrpSpPr>
              <p:cNvPr id="7211" name="Group 48"/>
              <p:cNvGrpSpPr>
                <a:grpSpLocks/>
              </p:cNvGrpSpPr>
              <p:nvPr/>
            </p:nvGrpSpPr>
            <p:grpSpPr bwMode="auto">
              <a:xfrm>
                <a:off x="3957" y="3840"/>
                <a:ext cx="447" cy="51"/>
                <a:chOff x="4512" y="3600"/>
                <a:chExt cx="246" cy="33"/>
              </a:xfrm>
            </p:grpSpPr>
            <p:sp>
              <p:nvSpPr>
                <p:cNvPr id="7212" name="Line 49"/>
                <p:cNvSpPr>
                  <a:spLocks noChangeShapeType="1"/>
                </p:cNvSpPr>
                <p:nvPr/>
              </p:nvSpPr>
              <p:spPr bwMode="auto">
                <a:xfrm>
                  <a:off x="4512" y="3600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7213" name="Line 50"/>
                <p:cNvSpPr>
                  <a:spLocks noChangeShapeType="1"/>
                </p:cNvSpPr>
                <p:nvPr/>
              </p:nvSpPr>
              <p:spPr bwMode="auto">
                <a:xfrm>
                  <a:off x="4518" y="3633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7206" name="Line 52"/>
            <p:cNvSpPr>
              <a:spLocks noChangeShapeType="1"/>
            </p:cNvSpPr>
            <p:nvPr/>
          </p:nvSpPr>
          <p:spPr bwMode="auto">
            <a:xfrm flipH="1">
              <a:off x="2835" y="922"/>
              <a:ext cx="544" cy="136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7" name="Line 53"/>
            <p:cNvSpPr>
              <a:spLocks noChangeShapeType="1"/>
            </p:cNvSpPr>
            <p:nvPr/>
          </p:nvSpPr>
          <p:spPr bwMode="auto">
            <a:xfrm flipH="1" flipV="1">
              <a:off x="2290" y="1512"/>
              <a:ext cx="545" cy="77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8" name="Text Box 54"/>
            <p:cNvSpPr txBox="1">
              <a:spLocks noChangeArrowheads="1"/>
            </p:cNvSpPr>
            <p:nvPr/>
          </p:nvSpPr>
          <p:spPr bwMode="auto">
            <a:xfrm rot="471801">
              <a:off x="1807" y="2161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1,35</a:t>
              </a:r>
              <a:endParaRPr lang="pt-BR" altLang="pt-BR"/>
            </a:p>
          </p:txBody>
        </p:sp>
        <p:sp>
          <p:nvSpPr>
            <p:cNvPr id="7209" name="Text Box 56"/>
            <p:cNvSpPr txBox="1">
              <a:spLocks noChangeArrowheads="1"/>
            </p:cNvSpPr>
            <p:nvPr/>
          </p:nvSpPr>
          <p:spPr bwMode="auto">
            <a:xfrm>
              <a:off x="2925" y="2086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7086600" y="1700213"/>
            <a:ext cx="757238" cy="1181100"/>
            <a:chOff x="4441" y="1815"/>
            <a:chExt cx="477" cy="744"/>
          </a:xfrm>
        </p:grpSpPr>
        <p:sp>
          <p:nvSpPr>
            <p:cNvPr id="7196" name="Line 71"/>
            <p:cNvSpPr>
              <a:spLocks noChangeShapeType="1"/>
            </p:cNvSpPr>
            <p:nvPr/>
          </p:nvSpPr>
          <p:spPr bwMode="auto">
            <a:xfrm flipV="1">
              <a:off x="4441" y="2060"/>
              <a:ext cx="363" cy="49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7" name="Text Box 72"/>
            <p:cNvSpPr txBox="1">
              <a:spLocks noChangeArrowheads="1"/>
            </p:cNvSpPr>
            <p:nvPr/>
          </p:nvSpPr>
          <p:spPr bwMode="auto">
            <a:xfrm>
              <a:off x="4692" y="1815"/>
              <a:ext cx="2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6099175" y="4606925"/>
            <a:ext cx="2506663" cy="782638"/>
            <a:chOff x="3796" y="3073"/>
            <a:chExt cx="1579" cy="493"/>
          </a:xfrm>
        </p:grpSpPr>
        <p:sp>
          <p:nvSpPr>
            <p:cNvPr id="7192" name="Text Box 80"/>
            <p:cNvSpPr txBox="1">
              <a:spLocks noChangeArrowheads="1"/>
            </p:cNvSpPr>
            <p:nvPr/>
          </p:nvSpPr>
          <p:spPr bwMode="auto">
            <a:xfrm>
              <a:off x="3968" y="3278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2y</a:t>
              </a:r>
              <a:endParaRPr lang="pt-BR" altLang="pt-BR"/>
            </a:p>
          </p:txBody>
        </p:sp>
        <p:sp>
          <p:nvSpPr>
            <p:cNvPr id="7193" name="Text Box 82"/>
            <p:cNvSpPr txBox="1">
              <a:spLocks noChangeArrowheads="1"/>
            </p:cNvSpPr>
            <p:nvPr/>
          </p:nvSpPr>
          <p:spPr bwMode="auto">
            <a:xfrm>
              <a:off x="3796" y="3131"/>
              <a:ext cx="65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  </a:t>
              </a:r>
              <a:r>
                <a:rPr lang="pt-BR" altLang="pt-BR" baseline="-25000"/>
                <a:t>     </a:t>
              </a:r>
              <a:r>
                <a:rPr lang="pt-BR" altLang="pt-BR"/>
                <a:t>=</a:t>
              </a:r>
            </a:p>
          </p:txBody>
        </p:sp>
        <p:sp>
          <p:nvSpPr>
            <p:cNvPr id="7194" name="Text Box 83"/>
            <p:cNvSpPr txBox="1">
              <a:spLocks noChangeArrowheads="1"/>
            </p:cNvSpPr>
            <p:nvPr/>
          </p:nvSpPr>
          <p:spPr bwMode="auto">
            <a:xfrm>
              <a:off x="4435" y="3133"/>
              <a:ext cx="9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8,88 . 1,35</a:t>
              </a:r>
              <a:endParaRPr lang="pt-BR" altLang="pt-BR" sz="2000" baseline="-25000">
                <a:latin typeface="Arial" panose="020B0604020202020204" pitchFamily="34" charset="0"/>
              </a:endParaRPr>
            </a:p>
          </p:txBody>
        </p:sp>
        <p:sp>
          <p:nvSpPr>
            <p:cNvPr id="7195" name="Text Box 84"/>
            <p:cNvSpPr txBox="1">
              <a:spLocks noChangeArrowheads="1"/>
            </p:cNvSpPr>
            <p:nvPr/>
          </p:nvSpPr>
          <p:spPr bwMode="auto">
            <a:xfrm>
              <a:off x="4003" y="3073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0</a:t>
              </a:r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6170613" y="5389563"/>
            <a:ext cx="2217737" cy="782637"/>
            <a:chOff x="3751" y="3339"/>
            <a:chExt cx="1397" cy="493"/>
          </a:xfrm>
        </p:grpSpPr>
        <p:sp>
          <p:nvSpPr>
            <p:cNvPr id="7187" name="Text Box 86"/>
            <p:cNvSpPr txBox="1">
              <a:spLocks noChangeArrowheads="1"/>
            </p:cNvSpPr>
            <p:nvPr/>
          </p:nvSpPr>
          <p:spPr bwMode="auto">
            <a:xfrm>
              <a:off x="3923" y="3544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2y</a:t>
              </a:r>
              <a:endParaRPr lang="pt-BR" altLang="pt-BR"/>
            </a:p>
          </p:txBody>
        </p:sp>
        <p:grpSp>
          <p:nvGrpSpPr>
            <p:cNvPr id="7188" name="Group 87"/>
            <p:cNvGrpSpPr>
              <a:grpSpLocks/>
            </p:cNvGrpSpPr>
            <p:nvPr/>
          </p:nvGrpSpPr>
          <p:grpSpPr bwMode="auto">
            <a:xfrm>
              <a:off x="3751" y="3339"/>
              <a:ext cx="1397" cy="346"/>
              <a:chOff x="3751" y="3353"/>
              <a:chExt cx="1397" cy="346"/>
            </a:xfrm>
          </p:grpSpPr>
          <p:sp>
            <p:nvSpPr>
              <p:cNvPr id="7189" name="Text Box 88"/>
              <p:cNvSpPr txBox="1">
                <a:spLocks noChangeArrowheads="1"/>
              </p:cNvSpPr>
              <p:nvPr/>
            </p:nvSpPr>
            <p:spPr bwMode="auto">
              <a:xfrm>
                <a:off x="3751" y="3411"/>
                <a:ext cx="65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Symbol" panose="05050102010706020507" pitchFamily="18" charset="2"/>
                  </a:rPr>
                  <a:t>M  </a:t>
                </a:r>
                <a:r>
                  <a:rPr lang="pt-BR" altLang="pt-BR" baseline="-25000"/>
                  <a:t>     </a:t>
                </a:r>
                <a:r>
                  <a:rPr lang="pt-BR" altLang="pt-BR"/>
                  <a:t>=</a:t>
                </a:r>
              </a:p>
            </p:txBody>
          </p:sp>
          <p:sp>
            <p:nvSpPr>
              <p:cNvPr id="7190" name="Text Box 89"/>
              <p:cNvSpPr txBox="1">
                <a:spLocks noChangeArrowheads="1"/>
              </p:cNvSpPr>
              <p:nvPr/>
            </p:nvSpPr>
            <p:spPr bwMode="auto">
              <a:xfrm>
                <a:off x="4390" y="3413"/>
                <a:ext cx="75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12 kN.m</a:t>
                </a:r>
                <a:endParaRPr lang="pt-BR" altLang="pt-BR" sz="2000" baseline="-25000">
                  <a:latin typeface="Arial" panose="020B0604020202020204" pitchFamily="34" charset="0"/>
                </a:endParaRPr>
              </a:p>
            </p:txBody>
          </p:sp>
          <p:sp>
            <p:nvSpPr>
              <p:cNvPr id="7191" name="Text Box 90"/>
              <p:cNvSpPr txBox="1">
                <a:spLocks noChangeArrowheads="1"/>
              </p:cNvSpPr>
              <p:nvPr/>
            </p:nvSpPr>
            <p:spPr bwMode="auto">
              <a:xfrm>
                <a:off x="3958" y="3353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400"/>
                  <a:t>0</a:t>
                </a:r>
              </a:p>
            </p:txBody>
          </p:sp>
        </p:grpSp>
      </p:grpSp>
      <p:sp>
        <p:nvSpPr>
          <p:cNvPr id="184412" name="Text Box 92"/>
          <p:cNvSpPr txBox="1">
            <a:spLocks noChangeArrowheads="1"/>
          </p:cNvSpPr>
          <p:nvPr/>
        </p:nvSpPr>
        <p:spPr bwMode="auto">
          <a:xfrm>
            <a:off x="6588125" y="3708400"/>
            <a:ext cx="2160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2y</a:t>
            </a:r>
            <a:r>
              <a:rPr lang="pt-BR" altLang="pt-BR" sz="2000">
                <a:latin typeface="Arial" panose="020B0604020202020204" pitchFamily="34" charset="0"/>
              </a:rPr>
              <a:t> = 12 . 0,74</a:t>
            </a:r>
            <a:endParaRPr lang="pt-BR" altLang="pt-BR" sz="2000" baseline="-25000">
              <a:latin typeface="Arial" panose="020B0604020202020204" pitchFamily="34" charset="0"/>
            </a:endParaRPr>
          </a:p>
        </p:txBody>
      </p:sp>
      <p:sp>
        <p:nvSpPr>
          <p:cNvPr id="184413" name="Text Box 93"/>
          <p:cNvSpPr txBox="1">
            <a:spLocks noChangeArrowheads="1"/>
          </p:cNvSpPr>
          <p:nvPr/>
        </p:nvSpPr>
        <p:spPr bwMode="auto">
          <a:xfrm>
            <a:off x="6588125" y="4200525"/>
            <a:ext cx="1728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2y</a:t>
            </a:r>
            <a:r>
              <a:rPr lang="pt-BR" altLang="pt-BR" sz="2000">
                <a:latin typeface="Arial" panose="020B0604020202020204" pitchFamily="34" charset="0"/>
              </a:rPr>
              <a:t> = 8,88 kN</a:t>
            </a:r>
            <a:endParaRPr lang="pt-BR" altLang="pt-BR" sz="2000" baseline="-25000">
              <a:latin typeface="Arial" panose="020B0604020202020204" pitchFamily="34" charset="0"/>
            </a:endParaRPr>
          </a:p>
        </p:txBody>
      </p:sp>
      <p:grpSp>
        <p:nvGrpSpPr>
          <p:cNvPr id="12" name="Group 98"/>
          <p:cNvGrpSpPr>
            <a:grpSpLocks/>
          </p:cNvGrpSpPr>
          <p:nvPr/>
        </p:nvGrpSpPr>
        <p:grpSpPr bwMode="auto">
          <a:xfrm>
            <a:off x="1908175" y="4508500"/>
            <a:ext cx="2936875" cy="1368425"/>
            <a:chOff x="1202" y="2840"/>
            <a:chExt cx="1850" cy="862"/>
          </a:xfrm>
        </p:grpSpPr>
        <p:sp>
          <p:nvSpPr>
            <p:cNvPr id="7183" name="Text Box 57"/>
            <p:cNvSpPr txBox="1">
              <a:spLocks noChangeArrowheads="1"/>
            </p:cNvSpPr>
            <p:nvPr/>
          </p:nvSpPr>
          <p:spPr bwMode="auto">
            <a:xfrm>
              <a:off x="1238" y="2840"/>
              <a:ext cx="18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  </a:t>
              </a:r>
              <a:r>
                <a:rPr lang="pt-BR" altLang="pt-BR" sz="2000">
                  <a:latin typeface="Arial" panose="020B0604020202020204" pitchFamily="34" charset="0"/>
                </a:rPr>
                <a:t>= F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 </a:t>
              </a:r>
              <a:r>
                <a:rPr lang="pt-BR" altLang="pt-BR" sz="2000">
                  <a:latin typeface="Arial" panose="020B0604020202020204" pitchFamily="34" charset="0"/>
                </a:rPr>
                <a:t>= F = 12 kN</a:t>
              </a:r>
            </a:p>
          </p:txBody>
        </p:sp>
        <p:sp>
          <p:nvSpPr>
            <p:cNvPr id="7184" name="Text Box 60"/>
            <p:cNvSpPr txBox="1">
              <a:spLocks noChangeArrowheads="1"/>
            </p:cNvSpPr>
            <p:nvPr/>
          </p:nvSpPr>
          <p:spPr bwMode="auto">
            <a:xfrm>
              <a:off x="1247" y="3160"/>
              <a:ext cx="9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 </a:t>
              </a:r>
              <a:r>
                <a:rPr lang="pt-BR" altLang="pt-BR" sz="2000">
                  <a:latin typeface="Arial" panose="020B0604020202020204" pitchFamily="34" charset="0"/>
                </a:rPr>
                <a:t>= 1,35m</a:t>
              </a:r>
            </a:p>
          </p:txBody>
        </p:sp>
        <p:sp>
          <p:nvSpPr>
            <p:cNvPr id="7185" name="Text Box 91"/>
            <p:cNvSpPr txBox="1">
              <a:spLocks noChangeArrowheads="1"/>
            </p:cNvSpPr>
            <p:nvPr/>
          </p:nvSpPr>
          <p:spPr bwMode="auto">
            <a:xfrm>
              <a:off x="1247" y="3452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f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 </a:t>
              </a:r>
              <a:r>
                <a:rPr lang="pt-BR" altLang="pt-BR" sz="2000">
                  <a:latin typeface="Arial" panose="020B0604020202020204" pitchFamily="34" charset="0"/>
                </a:rPr>
                <a:t>= 48</a:t>
              </a:r>
              <a:r>
                <a:rPr lang="pt-BR" altLang="pt-BR" sz="2000" baseline="30000"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7186" name="AutoShape 95"/>
            <p:cNvSpPr>
              <a:spLocks/>
            </p:cNvSpPr>
            <p:nvPr/>
          </p:nvSpPr>
          <p:spPr bwMode="auto">
            <a:xfrm>
              <a:off x="1202" y="2859"/>
              <a:ext cx="45" cy="816"/>
            </a:xfrm>
            <a:prstGeom prst="leftBracket">
              <a:avLst>
                <a:gd name="adj" fmla="val 151111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sp>
        <p:nvSpPr>
          <p:cNvPr id="7182" name="AutoShape 9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MOMENTO F2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6" grpId="0"/>
      <p:bldP spid="184412" grpId="0"/>
      <p:bldP spid="1844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86372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t-BR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Princípio da Transmissibilidade</a:t>
              </a:r>
            </a:p>
          </p:txBody>
        </p:sp>
        <p:pic>
          <p:nvPicPr>
            <p:cNvPr id="8256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713288" y="955675"/>
            <a:ext cx="1514475" cy="1274763"/>
            <a:chOff x="3424" y="602"/>
            <a:chExt cx="954" cy="803"/>
          </a:xfrm>
        </p:grpSpPr>
        <p:sp>
          <p:nvSpPr>
            <p:cNvPr id="8251" name="Text Box 18"/>
            <p:cNvSpPr txBox="1">
              <a:spLocks noChangeArrowheads="1"/>
            </p:cNvSpPr>
            <p:nvPr/>
          </p:nvSpPr>
          <p:spPr bwMode="auto">
            <a:xfrm>
              <a:off x="3969" y="1117"/>
              <a:ext cx="4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1x</a:t>
              </a:r>
              <a:endParaRPr lang="pt-BR" altLang="pt-BR"/>
            </a:p>
          </p:txBody>
        </p:sp>
        <p:sp>
          <p:nvSpPr>
            <p:cNvPr id="8252" name="Line 19"/>
            <p:cNvSpPr>
              <a:spLocks noChangeShapeType="1"/>
            </p:cNvSpPr>
            <p:nvPr/>
          </p:nvSpPr>
          <p:spPr bwMode="auto">
            <a:xfrm rot="6033047" flipV="1">
              <a:off x="3837" y="1013"/>
              <a:ext cx="46" cy="272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53" name="Line 20"/>
            <p:cNvSpPr>
              <a:spLocks noChangeShapeType="1"/>
            </p:cNvSpPr>
            <p:nvPr/>
          </p:nvSpPr>
          <p:spPr bwMode="auto">
            <a:xfrm rot="586071" flipV="1">
              <a:off x="3757" y="822"/>
              <a:ext cx="46" cy="272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54" name="Text Box 21"/>
            <p:cNvSpPr txBox="1">
              <a:spLocks noChangeArrowheads="1"/>
            </p:cNvSpPr>
            <p:nvPr/>
          </p:nvSpPr>
          <p:spPr bwMode="auto">
            <a:xfrm>
              <a:off x="3424" y="602"/>
              <a:ext cx="40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1y</a:t>
              </a:r>
              <a:endParaRPr lang="pt-BR" altLang="pt-BR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121400" y="2320925"/>
            <a:ext cx="2987675" cy="765175"/>
            <a:chOff x="3629" y="2739"/>
            <a:chExt cx="1882" cy="482"/>
          </a:xfrm>
        </p:grpSpPr>
        <p:sp>
          <p:nvSpPr>
            <p:cNvPr id="8241" name="Text Box 23"/>
            <p:cNvSpPr txBox="1">
              <a:spLocks noChangeArrowheads="1"/>
            </p:cNvSpPr>
            <p:nvPr/>
          </p:nvSpPr>
          <p:spPr bwMode="auto">
            <a:xfrm>
              <a:off x="3629" y="2798"/>
              <a:ext cx="65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  </a:t>
              </a:r>
              <a:r>
                <a:rPr lang="pt-BR" altLang="pt-BR" baseline="-25000"/>
                <a:t>     </a:t>
              </a:r>
              <a:r>
                <a:rPr lang="pt-BR" altLang="pt-BR"/>
                <a:t>=</a:t>
              </a:r>
            </a:p>
          </p:txBody>
        </p:sp>
        <p:sp>
          <p:nvSpPr>
            <p:cNvPr id="8242" name="Text Box 24"/>
            <p:cNvSpPr txBox="1">
              <a:spLocks noChangeArrowheads="1"/>
            </p:cNvSpPr>
            <p:nvPr/>
          </p:nvSpPr>
          <p:spPr bwMode="auto">
            <a:xfrm>
              <a:off x="3822" y="2739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0</a:t>
              </a:r>
            </a:p>
          </p:txBody>
        </p:sp>
        <p:sp>
          <p:nvSpPr>
            <p:cNvPr id="8243" name="Text Box 25"/>
            <p:cNvSpPr txBox="1">
              <a:spLocks noChangeArrowheads="1"/>
            </p:cNvSpPr>
            <p:nvPr/>
          </p:nvSpPr>
          <p:spPr bwMode="auto">
            <a:xfrm>
              <a:off x="3801" y="2931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  <a:endParaRPr lang="pt-BR" altLang="pt-BR"/>
            </a:p>
          </p:txBody>
        </p:sp>
        <p:sp>
          <p:nvSpPr>
            <p:cNvPr id="8244" name="Text Box 26"/>
            <p:cNvSpPr txBox="1">
              <a:spLocks noChangeArrowheads="1"/>
            </p:cNvSpPr>
            <p:nvPr/>
          </p:nvSpPr>
          <p:spPr bwMode="auto">
            <a:xfrm>
              <a:off x="4268" y="2800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8245" name="Text Box 27"/>
            <p:cNvSpPr txBox="1">
              <a:spLocks noChangeArrowheads="1"/>
            </p:cNvSpPr>
            <p:nvPr/>
          </p:nvSpPr>
          <p:spPr bwMode="auto">
            <a:xfrm>
              <a:off x="4461" y="2741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0</a:t>
              </a:r>
            </a:p>
          </p:txBody>
        </p:sp>
        <p:sp>
          <p:nvSpPr>
            <p:cNvPr id="8246" name="Text Box 28"/>
            <p:cNvSpPr txBox="1">
              <a:spLocks noChangeArrowheads="1"/>
            </p:cNvSpPr>
            <p:nvPr/>
          </p:nvSpPr>
          <p:spPr bwMode="auto">
            <a:xfrm>
              <a:off x="4440" y="2933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1x</a:t>
              </a:r>
              <a:endParaRPr lang="pt-BR" altLang="pt-BR"/>
            </a:p>
          </p:txBody>
        </p:sp>
        <p:sp>
          <p:nvSpPr>
            <p:cNvPr id="8247" name="Text Box 29"/>
            <p:cNvSpPr txBox="1">
              <a:spLocks noChangeArrowheads="1"/>
            </p:cNvSpPr>
            <p:nvPr/>
          </p:nvSpPr>
          <p:spPr bwMode="auto">
            <a:xfrm>
              <a:off x="4990" y="2799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8248" name="Text Box 30"/>
            <p:cNvSpPr txBox="1">
              <a:spLocks noChangeArrowheads="1"/>
            </p:cNvSpPr>
            <p:nvPr/>
          </p:nvSpPr>
          <p:spPr bwMode="auto">
            <a:xfrm>
              <a:off x="5183" y="27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0</a:t>
              </a:r>
            </a:p>
          </p:txBody>
        </p:sp>
        <p:sp>
          <p:nvSpPr>
            <p:cNvPr id="8249" name="Text Box 31"/>
            <p:cNvSpPr txBox="1">
              <a:spLocks noChangeArrowheads="1"/>
            </p:cNvSpPr>
            <p:nvPr/>
          </p:nvSpPr>
          <p:spPr bwMode="auto">
            <a:xfrm>
              <a:off x="5162" y="2932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1y</a:t>
              </a:r>
              <a:endParaRPr lang="pt-BR" altLang="pt-BR"/>
            </a:p>
          </p:txBody>
        </p:sp>
        <p:sp>
          <p:nvSpPr>
            <p:cNvPr id="8250" name="Text Box 32"/>
            <p:cNvSpPr txBox="1">
              <a:spLocks noChangeArrowheads="1"/>
            </p:cNvSpPr>
            <p:nvPr/>
          </p:nvSpPr>
          <p:spPr bwMode="auto">
            <a:xfrm>
              <a:off x="4694" y="2817"/>
              <a:ext cx="2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+</a:t>
              </a:r>
              <a:endParaRPr lang="pt-BR" altLang="pt-BR"/>
            </a:p>
          </p:txBody>
        </p:sp>
      </p:grpSp>
      <p:grpSp>
        <p:nvGrpSpPr>
          <p:cNvPr id="8197" name="Group 82"/>
          <p:cNvGrpSpPr>
            <a:grpSpLocks/>
          </p:cNvGrpSpPr>
          <p:nvPr/>
        </p:nvGrpSpPr>
        <p:grpSpPr bwMode="auto">
          <a:xfrm>
            <a:off x="1663700" y="1236663"/>
            <a:ext cx="4554538" cy="2933700"/>
            <a:chOff x="1503" y="779"/>
            <a:chExt cx="2869" cy="1848"/>
          </a:xfrm>
        </p:grpSpPr>
        <p:sp>
          <p:nvSpPr>
            <p:cNvPr id="8221" name="Text Box 6"/>
            <p:cNvSpPr txBox="1">
              <a:spLocks noChangeArrowheads="1"/>
            </p:cNvSpPr>
            <p:nvPr/>
          </p:nvSpPr>
          <p:spPr bwMode="auto">
            <a:xfrm>
              <a:off x="1503" y="1797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2</a:t>
              </a:r>
            </a:p>
          </p:txBody>
        </p:sp>
        <p:sp>
          <p:nvSpPr>
            <p:cNvPr id="8222" name="Line 7"/>
            <p:cNvSpPr>
              <a:spLocks noChangeShapeType="1"/>
            </p:cNvSpPr>
            <p:nvPr/>
          </p:nvSpPr>
          <p:spPr bwMode="auto">
            <a:xfrm rot="347567" flipV="1">
              <a:off x="1621" y="2014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23" name="Text Box 8"/>
            <p:cNvSpPr txBox="1">
              <a:spLocks noChangeArrowheads="1"/>
            </p:cNvSpPr>
            <p:nvPr/>
          </p:nvSpPr>
          <p:spPr bwMode="auto">
            <a:xfrm>
              <a:off x="2520" y="1271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endParaRPr lang="pt-BR" altLang="pt-BR" baseline="-25000"/>
            </a:p>
          </p:txBody>
        </p:sp>
        <p:sp>
          <p:nvSpPr>
            <p:cNvPr id="8224" name="Line 9"/>
            <p:cNvSpPr>
              <a:spLocks noChangeShapeType="1"/>
            </p:cNvSpPr>
            <p:nvPr/>
          </p:nvSpPr>
          <p:spPr bwMode="auto">
            <a:xfrm rot="347567" flipV="1">
              <a:off x="2656" y="1460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25" name="Line 10"/>
            <p:cNvSpPr>
              <a:spLocks noChangeShapeType="1"/>
            </p:cNvSpPr>
            <p:nvPr/>
          </p:nvSpPr>
          <p:spPr bwMode="auto">
            <a:xfrm rot="347567" flipV="1">
              <a:off x="3741" y="916"/>
              <a:ext cx="288" cy="1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26" name="Text Box 11"/>
            <p:cNvSpPr txBox="1">
              <a:spLocks noChangeArrowheads="1"/>
            </p:cNvSpPr>
            <p:nvPr/>
          </p:nvSpPr>
          <p:spPr bwMode="auto">
            <a:xfrm>
              <a:off x="4084" y="779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</a:p>
          </p:txBody>
        </p:sp>
        <p:sp>
          <p:nvSpPr>
            <p:cNvPr id="8227" name="Text Box 44"/>
            <p:cNvSpPr txBox="1">
              <a:spLocks noChangeArrowheads="1"/>
            </p:cNvSpPr>
            <p:nvPr/>
          </p:nvSpPr>
          <p:spPr bwMode="auto">
            <a:xfrm rot="-4324748">
              <a:off x="3395" y="1645"/>
              <a:ext cx="4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2,20</a:t>
              </a:r>
              <a:endParaRPr lang="pt-BR" altLang="pt-BR"/>
            </a:p>
          </p:txBody>
        </p:sp>
        <p:sp>
          <p:nvSpPr>
            <p:cNvPr id="8228" name="Line 45"/>
            <p:cNvSpPr>
              <a:spLocks noChangeShapeType="1"/>
            </p:cNvSpPr>
            <p:nvPr/>
          </p:nvSpPr>
          <p:spPr bwMode="auto">
            <a:xfrm flipV="1">
              <a:off x="1682" y="1099"/>
              <a:ext cx="2041" cy="104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8229" name="Group 46"/>
            <p:cNvGrpSpPr>
              <a:grpSpLocks/>
            </p:cNvGrpSpPr>
            <p:nvPr/>
          </p:nvGrpSpPr>
          <p:grpSpPr bwMode="auto">
            <a:xfrm>
              <a:off x="2971" y="2432"/>
              <a:ext cx="447" cy="195"/>
              <a:chOff x="3957" y="3696"/>
              <a:chExt cx="447" cy="195"/>
            </a:xfrm>
          </p:grpSpPr>
          <p:sp>
            <p:nvSpPr>
              <p:cNvPr id="8237" name="AutoShape 47"/>
              <p:cNvSpPr>
                <a:spLocks noChangeArrowheads="1"/>
              </p:cNvSpPr>
              <p:nvPr/>
            </p:nvSpPr>
            <p:spPr bwMode="auto">
              <a:xfrm>
                <a:off x="4032" y="3696"/>
                <a:ext cx="288" cy="144"/>
              </a:xfrm>
              <a:prstGeom prst="triangle">
                <a:avLst>
                  <a:gd name="adj" fmla="val 50000"/>
                </a:avLst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pt-BR" altLang="pt-BR"/>
              </a:p>
            </p:txBody>
          </p:sp>
          <p:grpSp>
            <p:nvGrpSpPr>
              <p:cNvPr id="8238" name="Group 48"/>
              <p:cNvGrpSpPr>
                <a:grpSpLocks/>
              </p:cNvGrpSpPr>
              <p:nvPr/>
            </p:nvGrpSpPr>
            <p:grpSpPr bwMode="auto">
              <a:xfrm>
                <a:off x="3957" y="3840"/>
                <a:ext cx="447" cy="51"/>
                <a:chOff x="4512" y="3600"/>
                <a:chExt cx="246" cy="33"/>
              </a:xfrm>
            </p:grpSpPr>
            <p:sp>
              <p:nvSpPr>
                <p:cNvPr id="8239" name="Line 49"/>
                <p:cNvSpPr>
                  <a:spLocks noChangeShapeType="1"/>
                </p:cNvSpPr>
                <p:nvPr/>
              </p:nvSpPr>
              <p:spPr bwMode="auto">
                <a:xfrm>
                  <a:off x="4512" y="3600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8240" name="Line 50"/>
                <p:cNvSpPr>
                  <a:spLocks noChangeShapeType="1"/>
                </p:cNvSpPr>
                <p:nvPr/>
              </p:nvSpPr>
              <p:spPr bwMode="auto">
                <a:xfrm>
                  <a:off x="4518" y="3633"/>
                  <a:ext cx="240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8230" name="Line 51"/>
            <p:cNvSpPr>
              <a:spLocks noChangeShapeType="1"/>
            </p:cNvSpPr>
            <p:nvPr/>
          </p:nvSpPr>
          <p:spPr bwMode="auto">
            <a:xfrm>
              <a:off x="1610" y="2205"/>
              <a:ext cx="1588" cy="22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31" name="Line 52"/>
            <p:cNvSpPr>
              <a:spLocks noChangeShapeType="1"/>
            </p:cNvSpPr>
            <p:nvPr/>
          </p:nvSpPr>
          <p:spPr bwMode="auto">
            <a:xfrm flipH="1">
              <a:off x="3198" y="1071"/>
              <a:ext cx="544" cy="136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32" name="Line 53"/>
            <p:cNvSpPr>
              <a:spLocks noChangeShapeType="1"/>
            </p:cNvSpPr>
            <p:nvPr/>
          </p:nvSpPr>
          <p:spPr bwMode="auto">
            <a:xfrm flipH="1" flipV="1">
              <a:off x="2653" y="1661"/>
              <a:ext cx="545" cy="77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33" name="Text Box 56"/>
            <p:cNvSpPr txBox="1">
              <a:spLocks noChangeArrowheads="1"/>
            </p:cNvSpPr>
            <p:nvPr/>
          </p:nvSpPr>
          <p:spPr bwMode="auto">
            <a:xfrm>
              <a:off x="3288" y="2235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  <p:grpSp>
          <p:nvGrpSpPr>
            <p:cNvPr id="8234" name="Group 64"/>
            <p:cNvGrpSpPr>
              <a:grpSpLocks/>
            </p:cNvGrpSpPr>
            <p:nvPr/>
          </p:nvGrpSpPr>
          <p:grpSpPr bwMode="auto">
            <a:xfrm>
              <a:off x="3291" y="1110"/>
              <a:ext cx="360" cy="454"/>
              <a:chOff x="3291" y="1110"/>
              <a:chExt cx="360" cy="454"/>
            </a:xfrm>
          </p:grpSpPr>
          <p:sp>
            <p:nvSpPr>
              <p:cNvPr id="8235" name="Arc 65"/>
              <p:cNvSpPr>
                <a:spLocks/>
              </p:cNvSpPr>
              <p:nvPr/>
            </p:nvSpPr>
            <p:spPr bwMode="auto">
              <a:xfrm rot="9286449">
                <a:off x="3424" y="1110"/>
                <a:ext cx="227" cy="386"/>
              </a:xfrm>
              <a:custGeom>
                <a:avLst/>
                <a:gdLst>
                  <a:gd name="T0" fmla="*/ 0 w 21340"/>
                  <a:gd name="T1" fmla="*/ 0 h 20410"/>
                  <a:gd name="T2" fmla="*/ 0 w 21340"/>
                  <a:gd name="T3" fmla="*/ 0 h 20410"/>
                  <a:gd name="T4" fmla="*/ 0 w 21340"/>
                  <a:gd name="T5" fmla="*/ 0 h 20410"/>
                  <a:gd name="T6" fmla="*/ 0 60000 65536"/>
                  <a:gd name="T7" fmla="*/ 0 60000 65536"/>
                  <a:gd name="T8" fmla="*/ 0 60000 65536"/>
                  <a:gd name="T9" fmla="*/ 0 w 21340"/>
                  <a:gd name="T10" fmla="*/ 0 h 20410"/>
                  <a:gd name="T11" fmla="*/ 21340 w 21340"/>
                  <a:gd name="T12" fmla="*/ 20410 h 204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40" h="20410" fill="none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</a:path>
                  <a:path w="21340" h="20410" stroke="0" extrusionOk="0">
                    <a:moveTo>
                      <a:pt x="7071" y="0"/>
                    </a:moveTo>
                    <a:cubicBezTo>
                      <a:pt x="14617" y="2614"/>
                      <a:pt x="20104" y="9178"/>
                      <a:pt x="21339" y="17068"/>
                    </a:cubicBezTo>
                    <a:lnTo>
                      <a:pt x="0" y="2041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36" name="Text Box 66"/>
              <p:cNvSpPr txBox="1">
                <a:spLocks noChangeArrowheads="1"/>
              </p:cNvSpPr>
              <p:nvPr/>
            </p:nvSpPr>
            <p:spPr bwMode="auto">
              <a:xfrm rot="2686597">
                <a:off x="3291" y="1352"/>
                <a:ext cx="31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600">
                    <a:latin typeface="Arial" panose="020B0604020202020204" pitchFamily="34" charset="0"/>
                  </a:rPr>
                  <a:t>27</a:t>
                </a:r>
                <a:r>
                  <a:rPr lang="pt-BR" altLang="pt-BR" sz="1600" baseline="30000">
                    <a:latin typeface="Arial" panose="020B0604020202020204" pitchFamily="34" charset="0"/>
                  </a:rPr>
                  <a:t>o</a:t>
                </a:r>
              </a:p>
            </p:txBody>
          </p:sp>
        </p:grpSp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8386763" y="1773238"/>
            <a:ext cx="757237" cy="1181100"/>
            <a:chOff x="4441" y="1815"/>
            <a:chExt cx="477" cy="744"/>
          </a:xfrm>
        </p:grpSpPr>
        <p:sp>
          <p:nvSpPr>
            <p:cNvPr id="8219" name="Line 71"/>
            <p:cNvSpPr>
              <a:spLocks noChangeShapeType="1"/>
            </p:cNvSpPr>
            <p:nvPr/>
          </p:nvSpPr>
          <p:spPr bwMode="auto">
            <a:xfrm flipV="1">
              <a:off x="4441" y="2060"/>
              <a:ext cx="363" cy="49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20" name="Text Box 72"/>
            <p:cNvSpPr txBox="1">
              <a:spLocks noChangeArrowheads="1"/>
            </p:cNvSpPr>
            <p:nvPr/>
          </p:nvSpPr>
          <p:spPr bwMode="auto">
            <a:xfrm>
              <a:off x="4692" y="1815"/>
              <a:ext cx="2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</p:grp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1908175" y="4508500"/>
            <a:ext cx="2936875" cy="1368425"/>
            <a:chOff x="1202" y="2840"/>
            <a:chExt cx="1850" cy="862"/>
          </a:xfrm>
        </p:grpSpPr>
        <p:sp>
          <p:nvSpPr>
            <p:cNvPr id="8215" name="Text Box 78"/>
            <p:cNvSpPr txBox="1">
              <a:spLocks noChangeArrowheads="1"/>
            </p:cNvSpPr>
            <p:nvPr/>
          </p:nvSpPr>
          <p:spPr bwMode="auto">
            <a:xfrm>
              <a:off x="1238" y="2840"/>
              <a:ext cx="18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  </a:t>
              </a:r>
              <a:r>
                <a:rPr lang="pt-BR" altLang="pt-BR" sz="2000">
                  <a:latin typeface="Arial" panose="020B0604020202020204" pitchFamily="34" charset="0"/>
                </a:rPr>
                <a:t>= F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2 </a:t>
              </a:r>
              <a:r>
                <a:rPr lang="pt-BR" altLang="pt-BR" sz="2000">
                  <a:latin typeface="Arial" panose="020B0604020202020204" pitchFamily="34" charset="0"/>
                </a:rPr>
                <a:t>= F = 12 kN</a:t>
              </a:r>
            </a:p>
          </p:txBody>
        </p:sp>
        <p:sp>
          <p:nvSpPr>
            <p:cNvPr id="8216" name="Text Box 79"/>
            <p:cNvSpPr txBox="1">
              <a:spLocks noChangeArrowheads="1"/>
            </p:cNvSpPr>
            <p:nvPr/>
          </p:nvSpPr>
          <p:spPr bwMode="auto">
            <a:xfrm>
              <a:off x="1247" y="3160"/>
              <a:ext cx="9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r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 </a:t>
              </a:r>
              <a:r>
                <a:rPr lang="pt-BR" altLang="pt-BR" sz="2000">
                  <a:latin typeface="Arial" panose="020B0604020202020204" pitchFamily="34" charset="0"/>
                </a:rPr>
                <a:t>= 2,20m</a:t>
              </a:r>
            </a:p>
          </p:txBody>
        </p:sp>
        <p:sp>
          <p:nvSpPr>
            <p:cNvPr id="8217" name="Text Box 80"/>
            <p:cNvSpPr txBox="1">
              <a:spLocks noChangeArrowheads="1"/>
            </p:cNvSpPr>
            <p:nvPr/>
          </p:nvSpPr>
          <p:spPr bwMode="auto">
            <a:xfrm>
              <a:off x="1247" y="3452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f</a:t>
              </a:r>
              <a:r>
                <a:rPr lang="pt-BR" altLang="pt-BR" sz="2000" baseline="-25000">
                  <a:latin typeface="Arial" panose="020B0604020202020204" pitchFamily="34" charset="0"/>
                </a:rPr>
                <a:t>1 </a:t>
              </a:r>
              <a:r>
                <a:rPr lang="pt-BR" altLang="pt-BR" sz="2000">
                  <a:latin typeface="Arial" panose="020B0604020202020204" pitchFamily="34" charset="0"/>
                </a:rPr>
                <a:t>= 27</a:t>
              </a:r>
              <a:r>
                <a:rPr lang="pt-BR" altLang="pt-BR" sz="2000" baseline="30000"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8218" name="AutoShape 81"/>
            <p:cNvSpPr>
              <a:spLocks/>
            </p:cNvSpPr>
            <p:nvPr/>
          </p:nvSpPr>
          <p:spPr bwMode="auto">
            <a:xfrm>
              <a:off x="1202" y="2859"/>
              <a:ext cx="45" cy="816"/>
            </a:xfrm>
            <a:prstGeom prst="leftBracket">
              <a:avLst>
                <a:gd name="adj" fmla="val 151111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sp>
        <p:nvSpPr>
          <p:cNvPr id="186451" name="Text Box 83"/>
          <p:cNvSpPr txBox="1">
            <a:spLocks noChangeArrowheads="1"/>
          </p:cNvSpPr>
          <p:nvPr/>
        </p:nvSpPr>
        <p:spPr bwMode="auto">
          <a:xfrm>
            <a:off x="6588125" y="3213100"/>
            <a:ext cx="216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1x</a:t>
            </a:r>
            <a:r>
              <a:rPr lang="pt-BR" altLang="pt-BR" sz="2000">
                <a:latin typeface="Arial" panose="020B0604020202020204" pitchFamily="34" charset="0"/>
              </a:rPr>
              <a:t> = F . sen </a:t>
            </a:r>
            <a:r>
              <a:rPr lang="pt-BR" altLang="pt-BR">
                <a:latin typeface="Symbol" panose="05050102010706020507" pitchFamily="18" charset="2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</a:t>
            </a:r>
          </a:p>
        </p:txBody>
      </p:sp>
      <p:grpSp>
        <p:nvGrpSpPr>
          <p:cNvPr id="11" name="Group 84"/>
          <p:cNvGrpSpPr>
            <a:grpSpLocks/>
          </p:cNvGrpSpPr>
          <p:nvPr/>
        </p:nvGrpSpPr>
        <p:grpSpPr bwMode="auto">
          <a:xfrm>
            <a:off x="6099175" y="4652963"/>
            <a:ext cx="2506663" cy="782637"/>
            <a:chOff x="3796" y="3073"/>
            <a:chExt cx="1579" cy="493"/>
          </a:xfrm>
        </p:grpSpPr>
        <p:sp>
          <p:nvSpPr>
            <p:cNvPr id="8211" name="Text Box 85"/>
            <p:cNvSpPr txBox="1">
              <a:spLocks noChangeArrowheads="1"/>
            </p:cNvSpPr>
            <p:nvPr/>
          </p:nvSpPr>
          <p:spPr bwMode="auto">
            <a:xfrm>
              <a:off x="3968" y="3278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1x</a:t>
              </a:r>
              <a:endParaRPr lang="pt-BR" altLang="pt-BR"/>
            </a:p>
          </p:txBody>
        </p:sp>
        <p:sp>
          <p:nvSpPr>
            <p:cNvPr id="8212" name="Text Box 86"/>
            <p:cNvSpPr txBox="1">
              <a:spLocks noChangeArrowheads="1"/>
            </p:cNvSpPr>
            <p:nvPr/>
          </p:nvSpPr>
          <p:spPr bwMode="auto">
            <a:xfrm>
              <a:off x="3796" y="3131"/>
              <a:ext cx="65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  </a:t>
              </a:r>
              <a:r>
                <a:rPr lang="pt-BR" altLang="pt-BR" baseline="-25000"/>
                <a:t>     </a:t>
              </a:r>
              <a:r>
                <a:rPr lang="pt-BR" altLang="pt-BR"/>
                <a:t>=</a:t>
              </a:r>
            </a:p>
          </p:txBody>
        </p:sp>
        <p:sp>
          <p:nvSpPr>
            <p:cNvPr id="8213" name="Text Box 87"/>
            <p:cNvSpPr txBox="1">
              <a:spLocks noChangeArrowheads="1"/>
            </p:cNvSpPr>
            <p:nvPr/>
          </p:nvSpPr>
          <p:spPr bwMode="auto">
            <a:xfrm>
              <a:off x="4435" y="3133"/>
              <a:ext cx="9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5,44 . 2,20</a:t>
              </a:r>
              <a:endParaRPr lang="pt-BR" altLang="pt-BR" sz="2000" baseline="-25000">
                <a:latin typeface="Arial" panose="020B0604020202020204" pitchFamily="34" charset="0"/>
              </a:endParaRPr>
            </a:p>
          </p:txBody>
        </p:sp>
        <p:sp>
          <p:nvSpPr>
            <p:cNvPr id="8214" name="Text Box 88"/>
            <p:cNvSpPr txBox="1">
              <a:spLocks noChangeArrowheads="1"/>
            </p:cNvSpPr>
            <p:nvPr/>
          </p:nvSpPr>
          <p:spPr bwMode="auto">
            <a:xfrm>
              <a:off x="4003" y="3073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0</a:t>
              </a:r>
            </a:p>
          </p:txBody>
        </p:sp>
      </p:grpSp>
      <p:grpSp>
        <p:nvGrpSpPr>
          <p:cNvPr id="12" name="Group 89"/>
          <p:cNvGrpSpPr>
            <a:grpSpLocks/>
          </p:cNvGrpSpPr>
          <p:nvPr/>
        </p:nvGrpSpPr>
        <p:grpSpPr bwMode="auto">
          <a:xfrm>
            <a:off x="6170613" y="5445125"/>
            <a:ext cx="2578100" cy="803275"/>
            <a:chOff x="3751" y="3339"/>
            <a:chExt cx="1216" cy="506"/>
          </a:xfrm>
        </p:grpSpPr>
        <p:sp>
          <p:nvSpPr>
            <p:cNvPr id="8206" name="Text Box 90"/>
            <p:cNvSpPr txBox="1">
              <a:spLocks noChangeArrowheads="1"/>
            </p:cNvSpPr>
            <p:nvPr/>
          </p:nvSpPr>
          <p:spPr bwMode="auto">
            <a:xfrm>
              <a:off x="3923" y="3544"/>
              <a:ext cx="3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1x</a:t>
              </a:r>
              <a:endParaRPr lang="pt-BR" altLang="pt-BR"/>
            </a:p>
          </p:txBody>
        </p:sp>
        <p:grpSp>
          <p:nvGrpSpPr>
            <p:cNvPr id="8207" name="Group 91"/>
            <p:cNvGrpSpPr>
              <a:grpSpLocks/>
            </p:cNvGrpSpPr>
            <p:nvPr/>
          </p:nvGrpSpPr>
          <p:grpSpPr bwMode="auto">
            <a:xfrm>
              <a:off x="3751" y="3339"/>
              <a:ext cx="1216" cy="506"/>
              <a:chOff x="3751" y="3353"/>
              <a:chExt cx="1216" cy="506"/>
            </a:xfrm>
          </p:grpSpPr>
          <p:sp>
            <p:nvSpPr>
              <p:cNvPr id="8208" name="Text Box 92"/>
              <p:cNvSpPr txBox="1">
                <a:spLocks noChangeArrowheads="1"/>
              </p:cNvSpPr>
              <p:nvPr/>
            </p:nvSpPr>
            <p:spPr bwMode="auto">
              <a:xfrm>
                <a:off x="3751" y="3411"/>
                <a:ext cx="65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Symbol" panose="05050102010706020507" pitchFamily="18" charset="2"/>
                  </a:rPr>
                  <a:t>M  </a:t>
                </a:r>
                <a:r>
                  <a:rPr lang="pt-BR" altLang="pt-BR" baseline="-25000"/>
                  <a:t>     </a:t>
                </a:r>
                <a:r>
                  <a:rPr lang="pt-BR" altLang="pt-BR"/>
                  <a:t>=</a:t>
                </a:r>
              </a:p>
            </p:txBody>
          </p:sp>
          <p:sp>
            <p:nvSpPr>
              <p:cNvPr id="8209" name="Text Box 93"/>
              <p:cNvSpPr txBox="1">
                <a:spLocks noChangeArrowheads="1"/>
              </p:cNvSpPr>
              <p:nvPr/>
            </p:nvSpPr>
            <p:spPr bwMode="auto">
              <a:xfrm>
                <a:off x="4390" y="3413"/>
                <a:ext cx="577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12 kN.m</a:t>
                </a:r>
                <a:endParaRPr lang="pt-BR" altLang="pt-BR" sz="2000" baseline="-25000">
                  <a:latin typeface="Arial" panose="020B0604020202020204" pitchFamily="34" charset="0"/>
                </a:endParaRPr>
              </a:p>
            </p:txBody>
          </p:sp>
          <p:sp>
            <p:nvSpPr>
              <p:cNvPr id="8210" name="Text Box 94"/>
              <p:cNvSpPr txBox="1">
                <a:spLocks noChangeArrowheads="1"/>
              </p:cNvSpPr>
              <p:nvPr/>
            </p:nvSpPr>
            <p:spPr bwMode="auto">
              <a:xfrm>
                <a:off x="3958" y="3353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1400"/>
                  <a:t>0</a:t>
                </a:r>
              </a:p>
            </p:txBody>
          </p:sp>
        </p:grpSp>
      </p:grpSp>
      <p:sp>
        <p:nvSpPr>
          <p:cNvPr id="186463" name="Text Box 95"/>
          <p:cNvSpPr txBox="1">
            <a:spLocks noChangeArrowheads="1"/>
          </p:cNvSpPr>
          <p:nvPr/>
        </p:nvSpPr>
        <p:spPr bwMode="auto">
          <a:xfrm>
            <a:off x="6588125" y="3763963"/>
            <a:ext cx="2160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1x</a:t>
            </a:r>
            <a:r>
              <a:rPr lang="pt-BR" altLang="pt-BR" sz="2000">
                <a:latin typeface="Arial" panose="020B0604020202020204" pitchFamily="34" charset="0"/>
              </a:rPr>
              <a:t> = 12 . 0,45</a:t>
            </a:r>
            <a:endParaRPr lang="pt-BR" altLang="pt-BR" sz="2000" baseline="-25000">
              <a:latin typeface="Arial" panose="020B0604020202020204" pitchFamily="34" charset="0"/>
            </a:endParaRPr>
          </a:p>
        </p:txBody>
      </p:sp>
      <p:sp>
        <p:nvSpPr>
          <p:cNvPr id="186464" name="Text Box 96"/>
          <p:cNvSpPr txBox="1">
            <a:spLocks noChangeArrowheads="1"/>
          </p:cNvSpPr>
          <p:nvPr/>
        </p:nvSpPr>
        <p:spPr bwMode="auto">
          <a:xfrm>
            <a:off x="6588125" y="4256088"/>
            <a:ext cx="1728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1x</a:t>
            </a:r>
            <a:r>
              <a:rPr lang="pt-BR" altLang="pt-BR" sz="2000">
                <a:latin typeface="Arial" panose="020B0604020202020204" pitchFamily="34" charset="0"/>
              </a:rPr>
              <a:t> = 5,44 kN</a:t>
            </a:r>
            <a:endParaRPr lang="pt-BR" altLang="pt-BR" sz="2000" baseline="-25000">
              <a:latin typeface="Arial" panose="020B0604020202020204" pitchFamily="34" charset="0"/>
            </a:endParaRPr>
          </a:p>
        </p:txBody>
      </p:sp>
      <p:sp>
        <p:nvSpPr>
          <p:cNvPr id="8205" name="AutoShape 9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MOMENTO F1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451" grpId="0"/>
      <p:bldP spid="186463" grpId="0"/>
      <p:bldP spid="1864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pt-BR" altLang="pt-BR" sz="1600">
                  <a:latin typeface="Arial" panose="020B0604020202020204" pitchFamily="34" charset="0"/>
                </a:rPr>
                <a:t>Determinar o momento de F1 e F2 em relação aos pontos A, B e C.</a:t>
              </a:r>
            </a:p>
          </p:txBody>
        </p:sp>
        <p:pic>
          <p:nvPicPr>
            <p:cNvPr id="9271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19" name="Text Box 26"/>
          <p:cNvSpPr txBox="1">
            <a:spLocks noChangeArrowheads="1"/>
          </p:cNvSpPr>
          <p:nvPr/>
        </p:nvSpPr>
        <p:spPr bwMode="auto">
          <a:xfrm>
            <a:off x="1908175" y="1268413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  </a:t>
            </a:r>
            <a:r>
              <a:rPr lang="pt-BR" altLang="pt-BR" sz="2000">
                <a:latin typeface="Arial" panose="020B0604020202020204" pitchFamily="34" charset="0"/>
              </a:rPr>
              <a:t>= 8 kN</a:t>
            </a:r>
          </a:p>
        </p:txBody>
      </p:sp>
      <p:sp>
        <p:nvSpPr>
          <p:cNvPr id="9220" name="Text Box 100"/>
          <p:cNvSpPr txBox="1">
            <a:spLocks noChangeArrowheads="1"/>
          </p:cNvSpPr>
          <p:nvPr/>
        </p:nvSpPr>
        <p:spPr bwMode="auto">
          <a:xfrm>
            <a:off x="1908175" y="1819275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2  </a:t>
            </a:r>
            <a:r>
              <a:rPr lang="pt-BR" altLang="pt-BR" sz="2000">
                <a:latin typeface="Arial" panose="020B0604020202020204" pitchFamily="34" charset="0"/>
              </a:rPr>
              <a:t>= 5 kN</a:t>
            </a:r>
          </a:p>
        </p:txBody>
      </p:sp>
      <p:grpSp>
        <p:nvGrpSpPr>
          <p:cNvPr id="9221" name="Group 116"/>
          <p:cNvGrpSpPr>
            <a:grpSpLocks/>
          </p:cNvGrpSpPr>
          <p:nvPr/>
        </p:nvGrpSpPr>
        <p:grpSpPr bwMode="auto">
          <a:xfrm>
            <a:off x="2771775" y="1268413"/>
            <a:ext cx="4249738" cy="3965575"/>
            <a:chOff x="1746" y="799"/>
            <a:chExt cx="2677" cy="2498"/>
          </a:xfrm>
        </p:grpSpPr>
        <p:grpSp>
          <p:nvGrpSpPr>
            <p:cNvPr id="9229" name="Group 101"/>
            <p:cNvGrpSpPr>
              <a:grpSpLocks/>
            </p:cNvGrpSpPr>
            <p:nvPr/>
          </p:nvGrpSpPr>
          <p:grpSpPr bwMode="auto">
            <a:xfrm>
              <a:off x="2562" y="799"/>
              <a:ext cx="1861" cy="1860"/>
              <a:chOff x="3106" y="1978"/>
              <a:chExt cx="1861" cy="1860"/>
            </a:xfrm>
          </p:grpSpPr>
          <p:sp>
            <p:nvSpPr>
              <p:cNvPr id="9244" name="Line 8"/>
              <p:cNvSpPr>
                <a:spLocks noChangeShapeType="1"/>
              </p:cNvSpPr>
              <p:nvPr/>
            </p:nvSpPr>
            <p:spPr bwMode="auto">
              <a:xfrm rot="347567" flipV="1">
                <a:off x="3385" y="2477"/>
                <a:ext cx="272" cy="32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stealth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5" name="Text Box 25"/>
              <p:cNvSpPr txBox="1">
                <a:spLocks noChangeArrowheads="1"/>
              </p:cNvSpPr>
              <p:nvPr/>
            </p:nvSpPr>
            <p:spPr bwMode="auto">
              <a:xfrm>
                <a:off x="3152" y="3316"/>
                <a:ext cx="22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9246" name="Line 74"/>
              <p:cNvSpPr>
                <a:spLocks noChangeShapeType="1"/>
              </p:cNvSpPr>
              <p:nvPr/>
            </p:nvSpPr>
            <p:spPr bwMode="auto">
              <a:xfrm>
                <a:off x="3379" y="1978"/>
                <a:ext cx="0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7" name="Line 75"/>
              <p:cNvSpPr>
                <a:spLocks noChangeShapeType="1"/>
              </p:cNvSpPr>
              <p:nvPr/>
            </p:nvSpPr>
            <p:spPr bwMode="auto">
              <a:xfrm>
                <a:off x="3651" y="1978"/>
                <a:ext cx="0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8" name="Line 76"/>
              <p:cNvSpPr>
                <a:spLocks noChangeShapeType="1"/>
              </p:cNvSpPr>
              <p:nvPr/>
            </p:nvSpPr>
            <p:spPr bwMode="auto">
              <a:xfrm>
                <a:off x="3923" y="1978"/>
                <a:ext cx="0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9" name="Line 77"/>
              <p:cNvSpPr>
                <a:spLocks noChangeShapeType="1"/>
              </p:cNvSpPr>
              <p:nvPr/>
            </p:nvSpPr>
            <p:spPr bwMode="auto">
              <a:xfrm>
                <a:off x="4195" y="1978"/>
                <a:ext cx="0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0" name="Line 78"/>
              <p:cNvSpPr>
                <a:spLocks noChangeShapeType="1"/>
              </p:cNvSpPr>
              <p:nvPr/>
            </p:nvSpPr>
            <p:spPr bwMode="auto">
              <a:xfrm>
                <a:off x="4467" y="1978"/>
                <a:ext cx="0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1" name="Line 79"/>
              <p:cNvSpPr>
                <a:spLocks noChangeShapeType="1"/>
              </p:cNvSpPr>
              <p:nvPr/>
            </p:nvSpPr>
            <p:spPr bwMode="auto">
              <a:xfrm>
                <a:off x="4739" y="1978"/>
                <a:ext cx="0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2" name="Line 80"/>
              <p:cNvSpPr>
                <a:spLocks noChangeShapeType="1"/>
              </p:cNvSpPr>
              <p:nvPr/>
            </p:nvSpPr>
            <p:spPr bwMode="auto">
              <a:xfrm rot="-5400000">
                <a:off x="4035" y="1049"/>
                <a:ext cx="1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3" name="Line 81"/>
              <p:cNvSpPr>
                <a:spLocks noChangeShapeType="1"/>
              </p:cNvSpPr>
              <p:nvPr/>
            </p:nvSpPr>
            <p:spPr bwMode="auto">
              <a:xfrm rot="-5400000">
                <a:off x="4036" y="1320"/>
                <a:ext cx="1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4" name="Line 82"/>
              <p:cNvSpPr>
                <a:spLocks noChangeShapeType="1"/>
              </p:cNvSpPr>
              <p:nvPr/>
            </p:nvSpPr>
            <p:spPr bwMode="auto">
              <a:xfrm rot="-5400000">
                <a:off x="4036" y="1592"/>
                <a:ext cx="1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5" name="Line 83"/>
              <p:cNvSpPr>
                <a:spLocks noChangeShapeType="1"/>
              </p:cNvSpPr>
              <p:nvPr/>
            </p:nvSpPr>
            <p:spPr bwMode="auto">
              <a:xfrm rot="-5400000">
                <a:off x="4036" y="1864"/>
                <a:ext cx="1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6" name="Line 84"/>
              <p:cNvSpPr>
                <a:spLocks noChangeShapeType="1"/>
              </p:cNvSpPr>
              <p:nvPr/>
            </p:nvSpPr>
            <p:spPr bwMode="auto">
              <a:xfrm rot="-5400000">
                <a:off x="4036" y="2136"/>
                <a:ext cx="1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7" name="Line 85"/>
              <p:cNvSpPr>
                <a:spLocks noChangeShapeType="1"/>
              </p:cNvSpPr>
              <p:nvPr/>
            </p:nvSpPr>
            <p:spPr bwMode="auto">
              <a:xfrm rot="-5400000">
                <a:off x="4036" y="2363"/>
                <a:ext cx="1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8" name="Line 86"/>
              <p:cNvSpPr>
                <a:spLocks noChangeShapeType="1"/>
              </p:cNvSpPr>
              <p:nvPr/>
            </p:nvSpPr>
            <p:spPr bwMode="auto">
              <a:xfrm rot="-5400000">
                <a:off x="4036" y="2635"/>
                <a:ext cx="1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59" name="Line 87"/>
              <p:cNvSpPr>
                <a:spLocks noChangeShapeType="1"/>
              </p:cNvSpPr>
              <p:nvPr/>
            </p:nvSpPr>
            <p:spPr bwMode="auto">
              <a:xfrm rot="-5400000">
                <a:off x="4036" y="2899"/>
                <a:ext cx="1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60" name="Line 88"/>
              <p:cNvSpPr>
                <a:spLocks noChangeShapeType="1"/>
              </p:cNvSpPr>
              <p:nvPr/>
            </p:nvSpPr>
            <p:spPr bwMode="auto">
              <a:xfrm>
                <a:off x="3107" y="1978"/>
                <a:ext cx="0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61" name="Line 89"/>
              <p:cNvSpPr>
                <a:spLocks noChangeShapeType="1"/>
              </p:cNvSpPr>
              <p:nvPr/>
            </p:nvSpPr>
            <p:spPr bwMode="auto">
              <a:xfrm>
                <a:off x="4967" y="1978"/>
                <a:ext cx="0" cy="186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62" name="Oval 91"/>
              <p:cNvSpPr>
                <a:spLocks noChangeArrowheads="1"/>
              </p:cNvSpPr>
              <p:nvPr/>
            </p:nvSpPr>
            <p:spPr bwMode="auto">
              <a:xfrm>
                <a:off x="3333" y="3521"/>
                <a:ext cx="91" cy="91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9263" name="Oval 92"/>
              <p:cNvSpPr>
                <a:spLocks noChangeArrowheads="1"/>
              </p:cNvSpPr>
              <p:nvPr/>
            </p:nvSpPr>
            <p:spPr bwMode="auto">
              <a:xfrm>
                <a:off x="4150" y="2750"/>
                <a:ext cx="91" cy="91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9264" name="Oval 93"/>
              <p:cNvSpPr>
                <a:spLocks noChangeArrowheads="1"/>
              </p:cNvSpPr>
              <p:nvPr/>
            </p:nvSpPr>
            <p:spPr bwMode="auto">
              <a:xfrm>
                <a:off x="4694" y="3521"/>
                <a:ext cx="91" cy="91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  <p:sp>
            <p:nvSpPr>
              <p:cNvPr id="9265" name="Text Box 94"/>
              <p:cNvSpPr txBox="1">
                <a:spLocks noChangeArrowheads="1"/>
              </p:cNvSpPr>
              <p:nvPr/>
            </p:nvSpPr>
            <p:spPr bwMode="auto">
              <a:xfrm>
                <a:off x="3334" y="2205"/>
                <a:ext cx="31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>
                    <a:latin typeface="Arial" panose="020B0604020202020204" pitchFamily="34" charset="0"/>
                  </a:rPr>
                  <a:t>F</a:t>
                </a:r>
                <a:r>
                  <a:rPr lang="pt-BR" altLang="pt-BR" baseline="-25000">
                    <a:latin typeface="Arial" panose="020B0604020202020204" pitchFamily="34" charset="0"/>
                  </a:rPr>
                  <a:t>1</a:t>
                </a:r>
                <a:endParaRPr lang="pt-BR" altLang="pt-BR">
                  <a:latin typeface="Arial" panose="020B0604020202020204" pitchFamily="34" charset="0"/>
                </a:endParaRPr>
              </a:p>
            </p:txBody>
          </p:sp>
          <p:sp>
            <p:nvSpPr>
              <p:cNvPr id="9266" name="Line 96"/>
              <p:cNvSpPr>
                <a:spLocks noChangeShapeType="1"/>
              </p:cNvSpPr>
              <p:nvPr/>
            </p:nvSpPr>
            <p:spPr bwMode="auto">
              <a:xfrm flipV="1">
                <a:off x="4195" y="2523"/>
                <a:ext cx="545" cy="77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67" name="Text Box 97"/>
              <p:cNvSpPr txBox="1">
                <a:spLocks noChangeArrowheads="1"/>
              </p:cNvSpPr>
              <p:nvPr/>
            </p:nvSpPr>
            <p:spPr bwMode="auto">
              <a:xfrm>
                <a:off x="4422" y="2205"/>
                <a:ext cx="31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>
                    <a:latin typeface="Arial" panose="020B0604020202020204" pitchFamily="34" charset="0"/>
                  </a:rPr>
                  <a:t>F</a:t>
                </a:r>
                <a:r>
                  <a:rPr lang="pt-BR" altLang="pt-BR" baseline="-25000">
                    <a:latin typeface="Arial" panose="020B0604020202020204" pitchFamily="34" charset="0"/>
                  </a:rPr>
                  <a:t>2</a:t>
                </a:r>
                <a:endParaRPr lang="pt-BR" altLang="pt-BR">
                  <a:latin typeface="Arial" panose="020B0604020202020204" pitchFamily="34" charset="0"/>
                </a:endParaRPr>
              </a:p>
            </p:txBody>
          </p:sp>
          <p:sp>
            <p:nvSpPr>
              <p:cNvPr id="9268" name="Text Box 98"/>
              <p:cNvSpPr txBox="1">
                <a:spLocks noChangeArrowheads="1"/>
              </p:cNvSpPr>
              <p:nvPr/>
            </p:nvSpPr>
            <p:spPr bwMode="auto">
              <a:xfrm>
                <a:off x="3968" y="2523"/>
                <a:ext cx="22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9269" name="Text Box 99"/>
              <p:cNvSpPr txBox="1">
                <a:spLocks noChangeArrowheads="1"/>
              </p:cNvSpPr>
              <p:nvPr/>
            </p:nvSpPr>
            <p:spPr bwMode="auto">
              <a:xfrm>
                <a:off x="4513" y="3588"/>
                <a:ext cx="22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9230" name="Group 107"/>
            <p:cNvGrpSpPr>
              <a:grpSpLocks/>
            </p:cNvGrpSpPr>
            <p:nvPr/>
          </p:nvGrpSpPr>
          <p:grpSpPr bwMode="auto">
            <a:xfrm>
              <a:off x="2771" y="2786"/>
              <a:ext cx="381" cy="275"/>
              <a:chOff x="2771" y="2786"/>
              <a:chExt cx="381" cy="275"/>
            </a:xfrm>
          </p:grpSpPr>
          <p:sp>
            <p:nvSpPr>
              <p:cNvPr id="9239" name="Line 102"/>
              <p:cNvSpPr>
                <a:spLocks noChangeShapeType="1"/>
              </p:cNvSpPr>
              <p:nvPr/>
            </p:nvSpPr>
            <p:spPr bwMode="auto">
              <a:xfrm>
                <a:off x="2835" y="2931"/>
                <a:ext cx="2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0" name="Line 103"/>
              <p:cNvSpPr>
                <a:spLocks noChangeShapeType="1"/>
              </p:cNvSpPr>
              <p:nvPr/>
            </p:nvSpPr>
            <p:spPr bwMode="auto">
              <a:xfrm flipH="1">
                <a:off x="2771" y="2868"/>
                <a:ext cx="136" cy="13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1" name="Line 104"/>
              <p:cNvSpPr>
                <a:spLocks noChangeShapeType="1"/>
              </p:cNvSpPr>
              <p:nvPr/>
            </p:nvSpPr>
            <p:spPr bwMode="auto">
              <a:xfrm>
                <a:off x="2844" y="2786"/>
                <a:ext cx="0" cy="272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2" name="Line 105"/>
              <p:cNvSpPr>
                <a:spLocks noChangeShapeType="1"/>
              </p:cNvSpPr>
              <p:nvPr/>
            </p:nvSpPr>
            <p:spPr bwMode="auto">
              <a:xfrm flipH="1">
                <a:off x="3016" y="2871"/>
                <a:ext cx="136" cy="13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3" name="Line 106"/>
              <p:cNvSpPr>
                <a:spLocks noChangeShapeType="1"/>
              </p:cNvSpPr>
              <p:nvPr/>
            </p:nvSpPr>
            <p:spPr bwMode="auto">
              <a:xfrm>
                <a:off x="3089" y="2789"/>
                <a:ext cx="0" cy="272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9231" name="Group 108"/>
            <p:cNvGrpSpPr>
              <a:grpSpLocks/>
            </p:cNvGrpSpPr>
            <p:nvPr/>
          </p:nvGrpSpPr>
          <p:grpSpPr bwMode="auto">
            <a:xfrm rot="5400000">
              <a:off x="2101" y="2364"/>
              <a:ext cx="381" cy="275"/>
              <a:chOff x="2771" y="2786"/>
              <a:chExt cx="381" cy="275"/>
            </a:xfrm>
          </p:grpSpPr>
          <p:sp>
            <p:nvSpPr>
              <p:cNvPr id="9234" name="Line 109"/>
              <p:cNvSpPr>
                <a:spLocks noChangeShapeType="1"/>
              </p:cNvSpPr>
              <p:nvPr/>
            </p:nvSpPr>
            <p:spPr bwMode="auto">
              <a:xfrm>
                <a:off x="2835" y="2931"/>
                <a:ext cx="2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5" name="Line 110"/>
              <p:cNvSpPr>
                <a:spLocks noChangeShapeType="1"/>
              </p:cNvSpPr>
              <p:nvPr/>
            </p:nvSpPr>
            <p:spPr bwMode="auto">
              <a:xfrm flipH="1">
                <a:off x="2771" y="2868"/>
                <a:ext cx="136" cy="13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6" name="Line 111"/>
              <p:cNvSpPr>
                <a:spLocks noChangeShapeType="1"/>
              </p:cNvSpPr>
              <p:nvPr/>
            </p:nvSpPr>
            <p:spPr bwMode="auto">
              <a:xfrm>
                <a:off x="2844" y="2786"/>
                <a:ext cx="0" cy="272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7" name="Line 112"/>
              <p:cNvSpPr>
                <a:spLocks noChangeShapeType="1"/>
              </p:cNvSpPr>
              <p:nvPr/>
            </p:nvSpPr>
            <p:spPr bwMode="auto">
              <a:xfrm flipH="1">
                <a:off x="3016" y="2871"/>
                <a:ext cx="136" cy="13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8" name="Line 113"/>
              <p:cNvSpPr>
                <a:spLocks noChangeShapeType="1"/>
              </p:cNvSpPr>
              <p:nvPr/>
            </p:nvSpPr>
            <p:spPr bwMode="auto">
              <a:xfrm>
                <a:off x="3089" y="2789"/>
                <a:ext cx="0" cy="272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9232" name="Text Box 114"/>
            <p:cNvSpPr txBox="1">
              <a:spLocks noChangeArrowheads="1"/>
            </p:cNvSpPr>
            <p:nvPr/>
          </p:nvSpPr>
          <p:spPr bwMode="auto">
            <a:xfrm>
              <a:off x="1746" y="2364"/>
              <a:ext cx="3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1,0</a:t>
              </a:r>
            </a:p>
          </p:txBody>
        </p:sp>
        <p:sp>
          <p:nvSpPr>
            <p:cNvPr id="9233" name="Text Box 115"/>
            <p:cNvSpPr txBox="1">
              <a:spLocks noChangeArrowheads="1"/>
            </p:cNvSpPr>
            <p:nvPr/>
          </p:nvSpPr>
          <p:spPr bwMode="auto">
            <a:xfrm>
              <a:off x="2789" y="3047"/>
              <a:ext cx="3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1,0</a:t>
              </a:r>
            </a:p>
          </p:txBody>
        </p:sp>
      </p:grpSp>
      <p:sp>
        <p:nvSpPr>
          <p:cNvPr id="9222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EXERCÍCIO</a:t>
            </a:r>
          </a:p>
        </p:txBody>
      </p:sp>
      <p:grpSp>
        <p:nvGrpSpPr>
          <p:cNvPr id="7" name="Group 120"/>
          <p:cNvGrpSpPr>
            <a:grpSpLocks/>
          </p:cNvGrpSpPr>
          <p:nvPr/>
        </p:nvGrpSpPr>
        <p:grpSpPr bwMode="auto">
          <a:xfrm>
            <a:off x="4498975" y="2133600"/>
            <a:ext cx="433388" cy="431800"/>
            <a:chOff x="2562" y="1344"/>
            <a:chExt cx="273" cy="272"/>
          </a:xfrm>
        </p:grpSpPr>
        <p:sp>
          <p:nvSpPr>
            <p:cNvPr id="9227" name="Line 118"/>
            <p:cNvSpPr>
              <a:spLocks noChangeShapeType="1"/>
            </p:cNvSpPr>
            <p:nvPr/>
          </p:nvSpPr>
          <p:spPr bwMode="auto">
            <a:xfrm flipV="1">
              <a:off x="2562" y="1344"/>
              <a:ext cx="0" cy="272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28" name="Line 119"/>
            <p:cNvSpPr>
              <a:spLocks noChangeShapeType="1"/>
            </p:cNvSpPr>
            <p:nvPr/>
          </p:nvSpPr>
          <p:spPr bwMode="auto">
            <a:xfrm rot="5400000" flipV="1">
              <a:off x="2698" y="1480"/>
              <a:ext cx="1" cy="272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5794375" y="2133600"/>
            <a:ext cx="865188" cy="1225550"/>
            <a:chOff x="3650" y="1344"/>
            <a:chExt cx="545" cy="772"/>
          </a:xfrm>
        </p:grpSpPr>
        <p:sp>
          <p:nvSpPr>
            <p:cNvPr id="9225" name="Line 122"/>
            <p:cNvSpPr>
              <a:spLocks noChangeShapeType="1"/>
            </p:cNvSpPr>
            <p:nvPr/>
          </p:nvSpPr>
          <p:spPr bwMode="auto">
            <a:xfrm flipV="1">
              <a:off x="3650" y="1344"/>
              <a:ext cx="0" cy="771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226" name="Line 123"/>
            <p:cNvSpPr>
              <a:spLocks noChangeShapeType="1"/>
            </p:cNvSpPr>
            <p:nvPr/>
          </p:nvSpPr>
          <p:spPr bwMode="auto">
            <a:xfrm rot="5400000" flipV="1">
              <a:off x="3922" y="1843"/>
              <a:ext cx="2" cy="544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0320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>
                  <a:latin typeface="Arial" panose="020B0604020202020204" pitchFamily="34" charset="0"/>
                </a:rPr>
                <a:t>Momento de F1 em relação ao ponto A.</a:t>
              </a:r>
            </a:p>
          </p:txBody>
        </p:sp>
        <p:pic>
          <p:nvPicPr>
            <p:cNvPr id="10321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1908175" y="1268413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  </a:t>
            </a:r>
            <a:r>
              <a:rPr lang="pt-BR" altLang="pt-BR" sz="2000">
                <a:latin typeface="Arial" panose="020B0604020202020204" pitchFamily="34" charset="0"/>
              </a:rPr>
              <a:t>= 8 kN</a:t>
            </a:r>
          </a:p>
        </p:txBody>
      </p:sp>
      <p:grpSp>
        <p:nvGrpSpPr>
          <p:cNvPr id="3" name="Grupo 87"/>
          <p:cNvGrpSpPr>
            <a:grpSpLocks/>
          </p:cNvGrpSpPr>
          <p:nvPr/>
        </p:nvGrpSpPr>
        <p:grpSpPr bwMode="auto">
          <a:xfrm>
            <a:off x="4140200" y="3429000"/>
            <a:ext cx="431800" cy="469900"/>
            <a:chOff x="4140200" y="3429000"/>
            <a:chExt cx="431801" cy="469901"/>
          </a:xfrm>
        </p:grpSpPr>
        <p:sp>
          <p:nvSpPr>
            <p:cNvPr id="10318" name="Text Box 25"/>
            <p:cNvSpPr txBox="1">
              <a:spLocks noChangeArrowheads="1"/>
            </p:cNvSpPr>
            <p:nvPr/>
          </p:nvSpPr>
          <p:spPr bwMode="auto">
            <a:xfrm>
              <a:off x="4140200" y="3429000"/>
              <a:ext cx="3603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10319" name="Oval 91"/>
            <p:cNvSpPr>
              <a:spLocks noChangeArrowheads="1"/>
            </p:cNvSpPr>
            <p:nvPr/>
          </p:nvSpPr>
          <p:spPr bwMode="auto">
            <a:xfrm>
              <a:off x="4427538" y="3754438"/>
              <a:ext cx="144463" cy="144463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grpSp>
        <p:nvGrpSpPr>
          <p:cNvPr id="4" name="Grupo 85"/>
          <p:cNvGrpSpPr>
            <a:grpSpLocks/>
          </p:cNvGrpSpPr>
          <p:nvPr/>
        </p:nvGrpSpPr>
        <p:grpSpPr bwMode="auto">
          <a:xfrm>
            <a:off x="4529138" y="1638300"/>
            <a:ext cx="925512" cy="952500"/>
            <a:chOff x="4510088" y="1628776"/>
            <a:chExt cx="926008" cy="952500"/>
          </a:xfrm>
        </p:grpSpPr>
        <p:sp>
          <p:nvSpPr>
            <p:cNvPr id="10316" name="Line 8"/>
            <p:cNvSpPr>
              <a:spLocks noChangeShapeType="1"/>
            </p:cNvSpPr>
            <p:nvPr/>
          </p:nvSpPr>
          <p:spPr bwMode="auto">
            <a:xfrm rot="347567" flipV="1">
              <a:off x="4510088" y="2060576"/>
              <a:ext cx="431800" cy="5207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17" name="Text Box 94"/>
            <p:cNvSpPr txBox="1">
              <a:spLocks noChangeArrowheads="1"/>
            </p:cNvSpPr>
            <p:nvPr/>
          </p:nvSpPr>
          <p:spPr bwMode="auto">
            <a:xfrm>
              <a:off x="4932858" y="1628776"/>
              <a:ext cx="503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1</a:t>
              </a:r>
              <a:endParaRPr lang="pt-BR" altLang="pt-BR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upo 89"/>
          <p:cNvGrpSpPr>
            <a:grpSpLocks/>
          </p:cNvGrpSpPr>
          <p:nvPr/>
        </p:nvGrpSpPr>
        <p:grpSpPr bwMode="auto">
          <a:xfrm>
            <a:off x="5435600" y="2133600"/>
            <a:ext cx="433388" cy="504825"/>
            <a:chOff x="5435600" y="2133601"/>
            <a:chExt cx="433388" cy="504825"/>
          </a:xfrm>
        </p:grpSpPr>
        <p:sp>
          <p:nvSpPr>
            <p:cNvPr id="10314" name="Oval 92"/>
            <p:cNvSpPr>
              <a:spLocks noChangeArrowheads="1"/>
            </p:cNvSpPr>
            <p:nvPr/>
          </p:nvSpPr>
          <p:spPr bwMode="auto">
            <a:xfrm>
              <a:off x="5724525" y="2493963"/>
              <a:ext cx="144463" cy="144463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0315" name="Text Box 98"/>
            <p:cNvSpPr txBox="1">
              <a:spLocks noChangeArrowheads="1"/>
            </p:cNvSpPr>
            <p:nvPr/>
          </p:nvSpPr>
          <p:spPr bwMode="auto">
            <a:xfrm>
              <a:off x="5435600" y="2133601"/>
              <a:ext cx="3603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B</a:t>
              </a:r>
            </a:p>
          </p:txBody>
        </p:sp>
      </p:grpSp>
      <p:grpSp>
        <p:nvGrpSpPr>
          <p:cNvPr id="6" name="Grupo 88"/>
          <p:cNvGrpSpPr>
            <a:grpSpLocks/>
          </p:cNvGrpSpPr>
          <p:nvPr/>
        </p:nvGrpSpPr>
        <p:grpSpPr bwMode="auto">
          <a:xfrm>
            <a:off x="6315075" y="3760788"/>
            <a:ext cx="431800" cy="503237"/>
            <a:chOff x="6300788" y="3754438"/>
            <a:chExt cx="431800" cy="503237"/>
          </a:xfrm>
        </p:grpSpPr>
        <p:sp>
          <p:nvSpPr>
            <p:cNvPr id="10312" name="Oval 93"/>
            <p:cNvSpPr>
              <a:spLocks noChangeArrowheads="1"/>
            </p:cNvSpPr>
            <p:nvPr/>
          </p:nvSpPr>
          <p:spPr bwMode="auto">
            <a:xfrm>
              <a:off x="6588125" y="3754438"/>
              <a:ext cx="144463" cy="144463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0313" name="Text Box 99"/>
            <p:cNvSpPr txBox="1">
              <a:spLocks noChangeArrowheads="1"/>
            </p:cNvSpPr>
            <p:nvPr/>
          </p:nvSpPr>
          <p:spPr bwMode="auto">
            <a:xfrm>
              <a:off x="6300788" y="3860800"/>
              <a:ext cx="3603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C</a:t>
              </a:r>
            </a:p>
          </p:txBody>
        </p:sp>
      </p:grpSp>
      <p:grpSp>
        <p:nvGrpSpPr>
          <p:cNvPr id="7" name="Grupo 93"/>
          <p:cNvGrpSpPr>
            <a:grpSpLocks/>
          </p:cNvGrpSpPr>
          <p:nvPr/>
        </p:nvGrpSpPr>
        <p:grpSpPr bwMode="auto">
          <a:xfrm>
            <a:off x="2771775" y="1268413"/>
            <a:ext cx="4321175" cy="3965575"/>
            <a:chOff x="2771775" y="1268413"/>
            <a:chExt cx="4320505" cy="3965575"/>
          </a:xfrm>
        </p:grpSpPr>
        <p:grpSp>
          <p:nvGrpSpPr>
            <p:cNvPr id="10279" name="Grupo 70"/>
            <p:cNvGrpSpPr>
              <a:grpSpLocks/>
            </p:cNvGrpSpPr>
            <p:nvPr/>
          </p:nvGrpSpPr>
          <p:grpSpPr bwMode="auto">
            <a:xfrm>
              <a:off x="4066382" y="1268413"/>
              <a:ext cx="3025898" cy="2975768"/>
              <a:chOff x="4066382" y="1268413"/>
              <a:chExt cx="3025898" cy="2975768"/>
            </a:xfrm>
          </p:grpSpPr>
          <p:sp>
            <p:nvSpPr>
              <p:cNvPr id="10296" name="Line 74"/>
              <p:cNvSpPr>
                <a:spLocks noChangeShapeType="1"/>
              </p:cNvSpPr>
              <p:nvPr/>
            </p:nvSpPr>
            <p:spPr bwMode="auto">
              <a:xfrm>
                <a:off x="45005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297" name="Line 75"/>
              <p:cNvSpPr>
                <a:spLocks noChangeShapeType="1"/>
              </p:cNvSpPr>
              <p:nvPr/>
            </p:nvSpPr>
            <p:spPr bwMode="auto">
              <a:xfrm>
                <a:off x="49323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298" name="Line 76"/>
              <p:cNvSpPr>
                <a:spLocks noChangeShapeType="1"/>
              </p:cNvSpPr>
              <p:nvPr/>
            </p:nvSpPr>
            <p:spPr bwMode="auto">
              <a:xfrm>
                <a:off x="53641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299" name="Line 77"/>
              <p:cNvSpPr>
                <a:spLocks noChangeShapeType="1"/>
              </p:cNvSpPr>
              <p:nvPr/>
            </p:nvSpPr>
            <p:spPr bwMode="auto">
              <a:xfrm>
                <a:off x="57959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0" name="Line 78"/>
              <p:cNvSpPr>
                <a:spLocks noChangeShapeType="1"/>
              </p:cNvSpPr>
              <p:nvPr/>
            </p:nvSpPr>
            <p:spPr bwMode="auto">
              <a:xfrm>
                <a:off x="62277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1" name="Line 79"/>
              <p:cNvSpPr>
                <a:spLocks noChangeShapeType="1"/>
              </p:cNvSpPr>
              <p:nvPr/>
            </p:nvSpPr>
            <p:spPr bwMode="auto">
              <a:xfrm>
                <a:off x="66595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2" name="Line 80"/>
              <p:cNvSpPr>
                <a:spLocks noChangeShapeType="1"/>
              </p:cNvSpPr>
              <p:nvPr/>
            </p:nvSpPr>
            <p:spPr bwMode="auto">
              <a:xfrm rot="-5400000">
                <a:off x="5577588" y="-242000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3" name="Line 81"/>
              <p:cNvSpPr>
                <a:spLocks noChangeShapeType="1"/>
              </p:cNvSpPr>
              <p:nvPr/>
            </p:nvSpPr>
            <p:spPr bwMode="auto">
              <a:xfrm rot="-5400000">
                <a:off x="5579969" y="189007"/>
                <a:ext cx="0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4" name="Line 82"/>
              <p:cNvSpPr>
                <a:spLocks noChangeShapeType="1"/>
              </p:cNvSpPr>
              <p:nvPr/>
            </p:nvSpPr>
            <p:spPr bwMode="auto">
              <a:xfrm rot="-5400000">
                <a:off x="5579175" y="620013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5" name="Line 83"/>
              <p:cNvSpPr>
                <a:spLocks noChangeShapeType="1"/>
              </p:cNvSpPr>
              <p:nvPr/>
            </p:nvSpPr>
            <p:spPr bwMode="auto">
              <a:xfrm rot="-5400000">
                <a:off x="5579175" y="1051813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6" name="Line 84"/>
              <p:cNvSpPr>
                <a:spLocks noChangeShapeType="1"/>
              </p:cNvSpPr>
              <p:nvPr/>
            </p:nvSpPr>
            <p:spPr bwMode="auto">
              <a:xfrm rot="-5400000">
                <a:off x="5579175" y="1489491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7" name="Line 85"/>
              <p:cNvSpPr>
                <a:spLocks noChangeShapeType="1"/>
              </p:cNvSpPr>
              <p:nvPr/>
            </p:nvSpPr>
            <p:spPr bwMode="auto">
              <a:xfrm rot="-5400000">
                <a:off x="5579175" y="1887631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8" name="Line 86"/>
              <p:cNvSpPr>
                <a:spLocks noChangeShapeType="1"/>
              </p:cNvSpPr>
              <p:nvPr/>
            </p:nvSpPr>
            <p:spPr bwMode="auto">
              <a:xfrm rot="-5400000">
                <a:off x="5579175" y="2312287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09" name="Line 87"/>
              <p:cNvSpPr>
                <a:spLocks noChangeShapeType="1"/>
              </p:cNvSpPr>
              <p:nvPr/>
            </p:nvSpPr>
            <p:spPr bwMode="auto">
              <a:xfrm rot="-5400000">
                <a:off x="5579175" y="2731387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10" name="Line 88"/>
              <p:cNvSpPr>
                <a:spLocks noChangeShapeType="1"/>
              </p:cNvSpPr>
              <p:nvPr/>
            </p:nvSpPr>
            <p:spPr bwMode="auto">
              <a:xfrm>
                <a:off x="40687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11" name="Line 89"/>
              <p:cNvSpPr>
                <a:spLocks noChangeShapeType="1"/>
              </p:cNvSpPr>
              <p:nvPr/>
            </p:nvSpPr>
            <p:spPr bwMode="auto">
              <a:xfrm>
                <a:off x="7092280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0280" name="Grupo 92"/>
            <p:cNvGrpSpPr>
              <a:grpSpLocks/>
            </p:cNvGrpSpPr>
            <p:nvPr/>
          </p:nvGrpSpPr>
          <p:grpSpPr bwMode="auto">
            <a:xfrm>
              <a:off x="2771775" y="3705225"/>
              <a:ext cx="1084263" cy="604838"/>
              <a:chOff x="2771775" y="3705225"/>
              <a:chExt cx="1084263" cy="604838"/>
            </a:xfrm>
          </p:grpSpPr>
          <p:grpSp>
            <p:nvGrpSpPr>
              <p:cNvPr id="10289" name="Group 108"/>
              <p:cNvGrpSpPr>
                <a:grpSpLocks/>
              </p:cNvGrpSpPr>
              <p:nvPr/>
            </p:nvGrpSpPr>
            <p:grpSpPr bwMode="auto">
              <a:xfrm rot="5400000">
                <a:off x="3335338" y="3789362"/>
                <a:ext cx="604838" cy="436563"/>
                <a:chOff x="2771" y="2786"/>
                <a:chExt cx="381" cy="275"/>
              </a:xfrm>
            </p:grpSpPr>
            <p:sp>
              <p:nvSpPr>
                <p:cNvPr id="10291" name="Line 109"/>
                <p:cNvSpPr>
                  <a:spLocks noChangeShapeType="1"/>
                </p:cNvSpPr>
                <p:nvPr/>
              </p:nvSpPr>
              <p:spPr bwMode="auto">
                <a:xfrm>
                  <a:off x="2835" y="2931"/>
                  <a:ext cx="27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92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2771" y="2868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93" name="Line 111"/>
                <p:cNvSpPr>
                  <a:spLocks noChangeShapeType="1"/>
                </p:cNvSpPr>
                <p:nvPr/>
              </p:nvSpPr>
              <p:spPr bwMode="auto">
                <a:xfrm>
                  <a:off x="2844" y="2786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94" name="Line 112"/>
                <p:cNvSpPr>
                  <a:spLocks noChangeShapeType="1"/>
                </p:cNvSpPr>
                <p:nvPr/>
              </p:nvSpPr>
              <p:spPr bwMode="auto">
                <a:xfrm flipH="1">
                  <a:off x="3016" y="2871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95" name="Line 113"/>
                <p:cNvSpPr>
                  <a:spLocks noChangeShapeType="1"/>
                </p:cNvSpPr>
                <p:nvPr/>
              </p:nvSpPr>
              <p:spPr bwMode="auto">
                <a:xfrm>
                  <a:off x="3089" y="2789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0290" name="Text Box 114"/>
              <p:cNvSpPr txBox="1">
                <a:spLocks noChangeArrowheads="1"/>
              </p:cNvSpPr>
              <p:nvPr/>
            </p:nvSpPr>
            <p:spPr bwMode="auto">
              <a:xfrm>
                <a:off x="2771775" y="3789363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1,0</a:t>
                </a:r>
              </a:p>
            </p:txBody>
          </p:sp>
        </p:grpSp>
        <p:grpSp>
          <p:nvGrpSpPr>
            <p:cNvPr id="10281" name="Grupo 91"/>
            <p:cNvGrpSpPr>
              <a:grpSpLocks/>
            </p:cNvGrpSpPr>
            <p:nvPr/>
          </p:nvGrpSpPr>
          <p:grpSpPr bwMode="auto">
            <a:xfrm>
              <a:off x="4398963" y="4422776"/>
              <a:ext cx="604838" cy="811212"/>
              <a:chOff x="4398963" y="4422776"/>
              <a:chExt cx="604838" cy="811212"/>
            </a:xfrm>
          </p:grpSpPr>
          <p:grpSp>
            <p:nvGrpSpPr>
              <p:cNvPr id="10282" name="Group 107"/>
              <p:cNvGrpSpPr>
                <a:grpSpLocks/>
              </p:cNvGrpSpPr>
              <p:nvPr/>
            </p:nvGrpSpPr>
            <p:grpSpPr bwMode="auto">
              <a:xfrm>
                <a:off x="4398963" y="4422776"/>
                <a:ext cx="604838" cy="436563"/>
                <a:chOff x="2771" y="2786"/>
                <a:chExt cx="381" cy="275"/>
              </a:xfrm>
            </p:grpSpPr>
            <p:sp>
              <p:nvSpPr>
                <p:cNvPr id="10284" name="Line 102"/>
                <p:cNvSpPr>
                  <a:spLocks noChangeShapeType="1"/>
                </p:cNvSpPr>
                <p:nvPr/>
              </p:nvSpPr>
              <p:spPr bwMode="auto">
                <a:xfrm>
                  <a:off x="2835" y="2931"/>
                  <a:ext cx="27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85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2771" y="2868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86" name="Line 104"/>
                <p:cNvSpPr>
                  <a:spLocks noChangeShapeType="1"/>
                </p:cNvSpPr>
                <p:nvPr/>
              </p:nvSpPr>
              <p:spPr bwMode="auto">
                <a:xfrm>
                  <a:off x="2844" y="2786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87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3016" y="2871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88" name="Line 106"/>
                <p:cNvSpPr>
                  <a:spLocks noChangeShapeType="1"/>
                </p:cNvSpPr>
                <p:nvPr/>
              </p:nvSpPr>
              <p:spPr bwMode="auto">
                <a:xfrm>
                  <a:off x="3089" y="2789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0283" name="Text Box 115"/>
              <p:cNvSpPr txBox="1">
                <a:spLocks noChangeArrowheads="1"/>
              </p:cNvSpPr>
              <p:nvPr/>
            </p:nvSpPr>
            <p:spPr bwMode="auto">
              <a:xfrm>
                <a:off x="4427538" y="4837113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1,0</a:t>
                </a:r>
              </a:p>
            </p:txBody>
          </p:sp>
        </p:grpSp>
      </p:grpSp>
      <p:sp>
        <p:nvSpPr>
          <p:cNvPr id="185461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EXERCÍCIO</a:t>
            </a:r>
          </a:p>
        </p:txBody>
      </p:sp>
      <p:grpSp>
        <p:nvGrpSpPr>
          <p:cNvPr id="13" name="Grupo 94"/>
          <p:cNvGrpSpPr>
            <a:grpSpLocks/>
          </p:cNvGrpSpPr>
          <p:nvPr/>
        </p:nvGrpSpPr>
        <p:grpSpPr bwMode="auto">
          <a:xfrm>
            <a:off x="5905500" y="4608513"/>
            <a:ext cx="1042988" cy="762000"/>
            <a:chOff x="5868144" y="4608041"/>
            <a:chExt cx="1042988" cy="762000"/>
          </a:xfrm>
        </p:grpSpPr>
        <p:sp>
          <p:nvSpPr>
            <p:cNvPr id="10276" name="Text Box 319"/>
            <p:cNvSpPr txBox="1">
              <a:spLocks noChangeArrowheads="1"/>
            </p:cNvSpPr>
            <p:nvPr/>
          </p:nvSpPr>
          <p:spPr bwMode="auto">
            <a:xfrm>
              <a:off x="5868144" y="4701704"/>
              <a:ext cx="10429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  </a:t>
              </a:r>
              <a:r>
                <a:rPr lang="pt-BR" altLang="pt-BR" baseline="-25000"/>
                <a:t>     </a:t>
              </a:r>
              <a:r>
                <a:rPr lang="pt-BR" altLang="pt-BR"/>
                <a:t>=</a:t>
              </a:r>
            </a:p>
          </p:txBody>
        </p:sp>
        <p:sp>
          <p:nvSpPr>
            <p:cNvPr id="10277" name="Text Box 321"/>
            <p:cNvSpPr txBox="1">
              <a:spLocks noChangeArrowheads="1"/>
            </p:cNvSpPr>
            <p:nvPr/>
          </p:nvSpPr>
          <p:spPr bwMode="auto">
            <a:xfrm>
              <a:off x="6174532" y="4608041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A</a:t>
              </a:r>
            </a:p>
          </p:txBody>
        </p:sp>
        <p:sp>
          <p:nvSpPr>
            <p:cNvPr id="10278" name="Text Box 389"/>
            <p:cNvSpPr txBox="1">
              <a:spLocks noChangeArrowheads="1"/>
            </p:cNvSpPr>
            <p:nvPr/>
          </p:nvSpPr>
          <p:spPr bwMode="auto">
            <a:xfrm>
              <a:off x="6141194" y="4912841"/>
              <a:ext cx="5540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  <a:endParaRPr lang="pt-BR" altLang="pt-BR"/>
            </a:p>
          </p:txBody>
        </p:sp>
      </p:grpSp>
      <p:grpSp>
        <p:nvGrpSpPr>
          <p:cNvPr id="14" name="Grupo 95"/>
          <p:cNvGrpSpPr>
            <a:grpSpLocks/>
          </p:cNvGrpSpPr>
          <p:nvPr/>
        </p:nvGrpSpPr>
        <p:grpSpPr bwMode="auto">
          <a:xfrm>
            <a:off x="6881813" y="4611688"/>
            <a:ext cx="827087" cy="762000"/>
            <a:chOff x="6882557" y="4611216"/>
            <a:chExt cx="827088" cy="762000"/>
          </a:xfrm>
        </p:grpSpPr>
        <p:sp>
          <p:nvSpPr>
            <p:cNvPr id="10273" name="Text Box 390"/>
            <p:cNvSpPr txBox="1">
              <a:spLocks noChangeArrowheads="1"/>
            </p:cNvSpPr>
            <p:nvPr/>
          </p:nvSpPr>
          <p:spPr bwMode="auto">
            <a:xfrm>
              <a:off x="6882557" y="4704879"/>
              <a:ext cx="5032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10274" name="Text Box 391"/>
            <p:cNvSpPr txBox="1">
              <a:spLocks noChangeArrowheads="1"/>
            </p:cNvSpPr>
            <p:nvPr/>
          </p:nvSpPr>
          <p:spPr bwMode="auto">
            <a:xfrm>
              <a:off x="7188944" y="4611216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A</a:t>
              </a:r>
            </a:p>
          </p:txBody>
        </p:sp>
        <p:sp>
          <p:nvSpPr>
            <p:cNvPr id="10275" name="Text Box 392"/>
            <p:cNvSpPr txBox="1">
              <a:spLocks noChangeArrowheads="1"/>
            </p:cNvSpPr>
            <p:nvPr/>
          </p:nvSpPr>
          <p:spPr bwMode="auto">
            <a:xfrm>
              <a:off x="7155607" y="4916016"/>
              <a:ext cx="5540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1x</a:t>
              </a:r>
              <a:endParaRPr lang="pt-BR" altLang="pt-BR"/>
            </a:p>
          </p:txBody>
        </p:sp>
      </p:grpSp>
      <p:grpSp>
        <p:nvGrpSpPr>
          <p:cNvPr id="15" name="Grupo 96"/>
          <p:cNvGrpSpPr>
            <a:grpSpLocks/>
          </p:cNvGrpSpPr>
          <p:nvPr/>
        </p:nvGrpSpPr>
        <p:grpSpPr bwMode="auto">
          <a:xfrm>
            <a:off x="7558088" y="4610100"/>
            <a:ext cx="1296987" cy="762000"/>
            <a:chOff x="7558832" y="4609629"/>
            <a:chExt cx="1296988" cy="762000"/>
          </a:xfrm>
        </p:grpSpPr>
        <p:sp>
          <p:nvSpPr>
            <p:cNvPr id="10269" name="Text Box 393"/>
            <p:cNvSpPr txBox="1">
              <a:spLocks noChangeArrowheads="1"/>
            </p:cNvSpPr>
            <p:nvPr/>
          </p:nvSpPr>
          <p:spPr bwMode="auto">
            <a:xfrm>
              <a:off x="8028732" y="4703291"/>
              <a:ext cx="5032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10270" name="Text Box 394"/>
            <p:cNvSpPr txBox="1">
              <a:spLocks noChangeArrowheads="1"/>
            </p:cNvSpPr>
            <p:nvPr/>
          </p:nvSpPr>
          <p:spPr bwMode="auto">
            <a:xfrm>
              <a:off x="8335119" y="4609629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A</a:t>
              </a:r>
            </a:p>
          </p:txBody>
        </p:sp>
        <p:sp>
          <p:nvSpPr>
            <p:cNvPr id="10271" name="Text Box 395"/>
            <p:cNvSpPr txBox="1">
              <a:spLocks noChangeArrowheads="1"/>
            </p:cNvSpPr>
            <p:nvPr/>
          </p:nvSpPr>
          <p:spPr bwMode="auto">
            <a:xfrm>
              <a:off x="8301782" y="4914429"/>
              <a:ext cx="5540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1y</a:t>
              </a:r>
              <a:endParaRPr lang="pt-BR" altLang="pt-BR"/>
            </a:p>
          </p:txBody>
        </p:sp>
        <p:sp>
          <p:nvSpPr>
            <p:cNvPr id="10272" name="Text Box 396"/>
            <p:cNvSpPr txBox="1">
              <a:spLocks noChangeArrowheads="1"/>
            </p:cNvSpPr>
            <p:nvPr/>
          </p:nvSpPr>
          <p:spPr bwMode="auto">
            <a:xfrm>
              <a:off x="7558832" y="4731866"/>
              <a:ext cx="4365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+</a:t>
              </a:r>
              <a:endParaRPr lang="pt-BR" altLang="pt-BR"/>
            </a:p>
          </p:txBody>
        </p:sp>
      </p:grpSp>
      <p:grpSp>
        <p:nvGrpSpPr>
          <p:cNvPr id="16" name="Grupo 90"/>
          <p:cNvGrpSpPr>
            <a:grpSpLocks/>
          </p:cNvGrpSpPr>
          <p:nvPr/>
        </p:nvGrpSpPr>
        <p:grpSpPr bwMode="auto">
          <a:xfrm>
            <a:off x="3995738" y="1700213"/>
            <a:ext cx="1079500" cy="1223962"/>
            <a:chOff x="3995936" y="1700808"/>
            <a:chExt cx="1079302" cy="1224136"/>
          </a:xfrm>
        </p:grpSpPr>
        <p:grpSp>
          <p:nvGrpSpPr>
            <p:cNvPr id="10264" name="Group 120"/>
            <p:cNvGrpSpPr>
              <a:grpSpLocks/>
            </p:cNvGrpSpPr>
            <p:nvPr/>
          </p:nvGrpSpPr>
          <p:grpSpPr bwMode="auto">
            <a:xfrm>
              <a:off x="4489450" y="2132856"/>
              <a:ext cx="433388" cy="431800"/>
              <a:chOff x="2562" y="1344"/>
              <a:chExt cx="273" cy="272"/>
            </a:xfrm>
          </p:grpSpPr>
          <p:sp>
            <p:nvSpPr>
              <p:cNvPr id="10267" name="Line 118"/>
              <p:cNvSpPr>
                <a:spLocks noChangeShapeType="1"/>
              </p:cNvSpPr>
              <p:nvPr/>
            </p:nvSpPr>
            <p:spPr bwMode="auto">
              <a:xfrm flipV="1">
                <a:off x="2562" y="134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268" name="Line 119"/>
              <p:cNvSpPr>
                <a:spLocks noChangeShapeType="1"/>
              </p:cNvSpPr>
              <p:nvPr/>
            </p:nvSpPr>
            <p:spPr bwMode="auto">
              <a:xfrm rot="5400000" flipV="1">
                <a:off x="2698" y="1480"/>
                <a:ext cx="1" cy="272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0265" name="Text Box 94"/>
            <p:cNvSpPr txBox="1">
              <a:spLocks noChangeArrowheads="1"/>
            </p:cNvSpPr>
            <p:nvPr/>
          </p:nvSpPr>
          <p:spPr bwMode="auto">
            <a:xfrm>
              <a:off x="3995936" y="1700808"/>
              <a:ext cx="5752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1y</a:t>
              </a:r>
              <a:endParaRPr lang="pt-BR" altLang="pt-BR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6" name="Text Box 94"/>
            <p:cNvSpPr txBox="1">
              <a:spLocks noChangeArrowheads="1"/>
            </p:cNvSpPr>
            <p:nvPr/>
          </p:nvSpPr>
          <p:spPr bwMode="auto">
            <a:xfrm>
              <a:off x="4499992" y="2524834"/>
              <a:ext cx="5752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1x</a:t>
              </a:r>
              <a:endParaRPr lang="pt-BR" altLang="pt-BR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8" name="Group 430"/>
          <p:cNvGrpSpPr>
            <a:grpSpLocks/>
          </p:cNvGrpSpPr>
          <p:nvPr/>
        </p:nvGrpSpPr>
        <p:grpSpPr bwMode="auto">
          <a:xfrm>
            <a:off x="8135938" y="4192588"/>
            <a:ext cx="757237" cy="1181100"/>
            <a:chOff x="4441" y="1815"/>
            <a:chExt cx="477" cy="744"/>
          </a:xfrm>
        </p:grpSpPr>
        <p:sp>
          <p:nvSpPr>
            <p:cNvPr id="10262" name="Line 428"/>
            <p:cNvSpPr>
              <a:spLocks noChangeShapeType="1"/>
            </p:cNvSpPr>
            <p:nvPr/>
          </p:nvSpPr>
          <p:spPr bwMode="auto">
            <a:xfrm flipV="1">
              <a:off x="4441" y="2060"/>
              <a:ext cx="363" cy="49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63" name="Text Box 429"/>
            <p:cNvSpPr txBox="1">
              <a:spLocks noChangeArrowheads="1"/>
            </p:cNvSpPr>
            <p:nvPr/>
          </p:nvSpPr>
          <p:spPr bwMode="auto">
            <a:xfrm>
              <a:off x="4692" y="1815"/>
              <a:ext cx="2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75" name="Text Box 83"/>
          <p:cNvSpPr txBox="1">
            <a:spLocks noChangeArrowheads="1"/>
          </p:cNvSpPr>
          <p:nvPr/>
        </p:nvSpPr>
        <p:spPr bwMode="auto">
          <a:xfrm>
            <a:off x="1619250" y="5373688"/>
            <a:ext cx="2160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1x</a:t>
            </a:r>
            <a:r>
              <a:rPr lang="pt-BR" altLang="pt-BR" sz="2000">
                <a:latin typeface="Arial" panose="020B0604020202020204" pitchFamily="34" charset="0"/>
              </a:rPr>
              <a:t> = F</a:t>
            </a:r>
            <a:r>
              <a:rPr lang="pt-BR" altLang="pt-BR" sz="2000" baseline="-25000">
                <a:latin typeface="Arial" panose="020B0604020202020204" pitchFamily="34" charset="0"/>
              </a:rPr>
              <a:t>1</a:t>
            </a:r>
            <a:r>
              <a:rPr lang="pt-BR" altLang="pt-BR" sz="2000">
                <a:latin typeface="Arial" panose="020B0604020202020204" pitchFamily="34" charset="0"/>
              </a:rPr>
              <a:t> . </a:t>
            </a:r>
            <a:r>
              <a:rPr lang="pt-BR" altLang="pt-BR" sz="1800">
                <a:latin typeface="Arial" panose="020B0604020202020204" pitchFamily="34" charset="0"/>
                <a:cs typeface="Arial" panose="020B0604020202020204" pitchFamily="34" charset="0"/>
              </a:rPr>
              <a:t>cos </a:t>
            </a:r>
            <a:r>
              <a:rPr lang="pt-BR" altLang="pt-BR" sz="200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pt-BR" altLang="pt-BR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83"/>
          <p:cNvSpPr txBox="1">
            <a:spLocks noChangeArrowheads="1"/>
          </p:cNvSpPr>
          <p:nvPr/>
        </p:nvSpPr>
        <p:spPr bwMode="auto">
          <a:xfrm>
            <a:off x="1619250" y="5765800"/>
            <a:ext cx="2520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1x</a:t>
            </a:r>
            <a:r>
              <a:rPr lang="pt-BR" altLang="pt-BR" sz="2000">
                <a:latin typeface="Arial" panose="020B0604020202020204" pitchFamily="34" charset="0"/>
              </a:rPr>
              <a:t> = 8 x 0,707 = 5,7</a:t>
            </a:r>
            <a:endParaRPr lang="pt-BR" altLang="pt-BR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AutoShape 81"/>
          <p:cNvSpPr>
            <a:spLocks/>
          </p:cNvSpPr>
          <p:nvPr/>
        </p:nvSpPr>
        <p:spPr bwMode="auto">
          <a:xfrm>
            <a:off x="1585913" y="5330825"/>
            <a:ext cx="71437" cy="792163"/>
          </a:xfrm>
          <a:prstGeom prst="leftBracket">
            <a:avLst>
              <a:gd name="adj" fmla="val 152319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grpSp>
        <p:nvGrpSpPr>
          <p:cNvPr id="19" name="Grupo 84"/>
          <p:cNvGrpSpPr>
            <a:grpSpLocks/>
          </p:cNvGrpSpPr>
          <p:nvPr/>
        </p:nvGrpSpPr>
        <p:grpSpPr bwMode="auto">
          <a:xfrm>
            <a:off x="5867400" y="5589588"/>
            <a:ext cx="3168650" cy="650875"/>
            <a:chOff x="5868144" y="5497487"/>
            <a:chExt cx="3168352" cy="651957"/>
          </a:xfrm>
        </p:grpSpPr>
        <p:sp>
          <p:nvSpPr>
            <p:cNvPr id="10259" name="Text Box 319"/>
            <p:cNvSpPr txBox="1">
              <a:spLocks noChangeArrowheads="1"/>
            </p:cNvSpPr>
            <p:nvPr/>
          </p:nvSpPr>
          <p:spPr bwMode="auto">
            <a:xfrm>
              <a:off x="5868144" y="5568975"/>
              <a:ext cx="31683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800">
                  <a:latin typeface="Arial" panose="020B0604020202020204" pitchFamily="34" charset="0"/>
                  <a:cs typeface="Arial" panose="020B0604020202020204" pitchFamily="34" charset="0"/>
                </a:rPr>
                <a:t>M  </a:t>
              </a:r>
              <a:r>
                <a:rPr lang="pt-BR" altLang="pt-BR" sz="2000" baseline="-2500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pt-BR" altLang="pt-BR" sz="2000">
                  <a:latin typeface="Arial" panose="020B0604020202020204" pitchFamily="34" charset="0"/>
                  <a:cs typeface="Arial" panose="020B0604020202020204" pitchFamily="34" charset="0"/>
                </a:rPr>
                <a:t>= 5,7 x 3 = 17,1 kN.m</a:t>
              </a:r>
            </a:p>
          </p:txBody>
        </p:sp>
        <p:sp>
          <p:nvSpPr>
            <p:cNvPr id="10260" name="Text Box 389"/>
            <p:cNvSpPr txBox="1">
              <a:spLocks noChangeArrowheads="1"/>
            </p:cNvSpPr>
            <p:nvPr/>
          </p:nvSpPr>
          <p:spPr bwMode="auto">
            <a:xfrm>
              <a:off x="6141194" y="5780112"/>
              <a:ext cx="5540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600">
                  <a:latin typeface="Arial" panose="020B0604020202020204" pitchFamily="34" charset="0"/>
                </a:rPr>
                <a:t>F</a:t>
              </a:r>
              <a:r>
                <a:rPr lang="pt-BR" altLang="pt-BR" sz="1800" baseline="-25000"/>
                <a:t>1</a:t>
              </a:r>
              <a:endParaRPr lang="pt-BR" altLang="pt-BR" sz="1800"/>
            </a:p>
          </p:txBody>
        </p:sp>
        <p:sp>
          <p:nvSpPr>
            <p:cNvPr id="10261" name="Text Box 321"/>
            <p:cNvSpPr txBox="1">
              <a:spLocks noChangeArrowheads="1"/>
            </p:cNvSpPr>
            <p:nvPr/>
          </p:nvSpPr>
          <p:spPr bwMode="auto">
            <a:xfrm>
              <a:off x="6156176" y="5497487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A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70" grpId="0"/>
      <p:bldP spid="185461" grpId="0" animBg="1"/>
      <p:bldP spid="75" grpId="0"/>
      <p:bldP spid="76" grpId="0"/>
      <p:bldP spid="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19250" y="495300"/>
            <a:ext cx="7065963" cy="485775"/>
            <a:chOff x="1020" y="312"/>
            <a:chExt cx="4451" cy="306"/>
          </a:xfrm>
        </p:grpSpPr>
        <p:sp>
          <p:nvSpPr>
            <p:cNvPr id="11344" name="Rectangle 4"/>
            <p:cNvSpPr>
              <a:spLocks noChangeArrowheads="1"/>
            </p:cNvSpPr>
            <p:nvPr/>
          </p:nvSpPr>
          <p:spPr bwMode="auto">
            <a:xfrm>
              <a:off x="1247" y="312"/>
              <a:ext cx="4224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altLang="pt-BR" sz="1600">
                  <a:latin typeface="Arial" panose="020B0604020202020204" pitchFamily="34" charset="0"/>
                </a:rPr>
                <a:t>Momento de F1 em relação ao ponto B.</a:t>
              </a:r>
            </a:p>
          </p:txBody>
        </p:sp>
        <p:pic>
          <p:nvPicPr>
            <p:cNvPr id="11345" name="Picture 5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346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1908175" y="1268413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  </a:t>
            </a:r>
            <a:r>
              <a:rPr lang="pt-BR" altLang="pt-BR" sz="2000">
                <a:latin typeface="Arial" panose="020B0604020202020204" pitchFamily="34" charset="0"/>
              </a:rPr>
              <a:t>= 8 kN</a:t>
            </a:r>
          </a:p>
        </p:txBody>
      </p:sp>
      <p:grpSp>
        <p:nvGrpSpPr>
          <p:cNvPr id="3" name="Grupo 87"/>
          <p:cNvGrpSpPr>
            <a:grpSpLocks/>
          </p:cNvGrpSpPr>
          <p:nvPr/>
        </p:nvGrpSpPr>
        <p:grpSpPr bwMode="auto">
          <a:xfrm>
            <a:off x="4140200" y="3429000"/>
            <a:ext cx="431800" cy="469900"/>
            <a:chOff x="4140200" y="3429000"/>
            <a:chExt cx="431801" cy="469901"/>
          </a:xfrm>
        </p:grpSpPr>
        <p:sp>
          <p:nvSpPr>
            <p:cNvPr id="11342" name="Text Box 25"/>
            <p:cNvSpPr txBox="1">
              <a:spLocks noChangeArrowheads="1"/>
            </p:cNvSpPr>
            <p:nvPr/>
          </p:nvSpPr>
          <p:spPr bwMode="auto">
            <a:xfrm>
              <a:off x="4140200" y="3429000"/>
              <a:ext cx="3603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11343" name="Oval 91"/>
            <p:cNvSpPr>
              <a:spLocks noChangeArrowheads="1"/>
            </p:cNvSpPr>
            <p:nvPr/>
          </p:nvSpPr>
          <p:spPr bwMode="auto">
            <a:xfrm>
              <a:off x="4427538" y="3754438"/>
              <a:ext cx="144463" cy="144463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grpSp>
        <p:nvGrpSpPr>
          <p:cNvPr id="4" name="Grupo 85"/>
          <p:cNvGrpSpPr>
            <a:grpSpLocks/>
          </p:cNvGrpSpPr>
          <p:nvPr/>
        </p:nvGrpSpPr>
        <p:grpSpPr bwMode="auto">
          <a:xfrm>
            <a:off x="4529138" y="1638300"/>
            <a:ext cx="925512" cy="952500"/>
            <a:chOff x="4510088" y="1628776"/>
            <a:chExt cx="926008" cy="952500"/>
          </a:xfrm>
        </p:grpSpPr>
        <p:sp>
          <p:nvSpPr>
            <p:cNvPr id="11340" name="Line 8"/>
            <p:cNvSpPr>
              <a:spLocks noChangeShapeType="1"/>
            </p:cNvSpPr>
            <p:nvPr/>
          </p:nvSpPr>
          <p:spPr bwMode="auto">
            <a:xfrm rot="347567" flipV="1">
              <a:off x="4510088" y="2060576"/>
              <a:ext cx="431800" cy="5207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341" name="Text Box 94"/>
            <p:cNvSpPr txBox="1">
              <a:spLocks noChangeArrowheads="1"/>
            </p:cNvSpPr>
            <p:nvPr/>
          </p:nvSpPr>
          <p:spPr bwMode="auto">
            <a:xfrm>
              <a:off x="4932858" y="1628776"/>
              <a:ext cx="5032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</a:t>
              </a:r>
              <a:r>
                <a:rPr lang="pt-BR" altLang="pt-BR" baseline="-25000">
                  <a:latin typeface="Arial" panose="020B0604020202020204" pitchFamily="34" charset="0"/>
                </a:rPr>
                <a:t>1</a:t>
              </a:r>
              <a:endParaRPr lang="pt-BR" altLang="pt-BR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upo 89"/>
          <p:cNvGrpSpPr>
            <a:grpSpLocks/>
          </p:cNvGrpSpPr>
          <p:nvPr/>
        </p:nvGrpSpPr>
        <p:grpSpPr bwMode="auto">
          <a:xfrm>
            <a:off x="5435600" y="2133600"/>
            <a:ext cx="433388" cy="504825"/>
            <a:chOff x="5435600" y="2133601"/>
            <a:chExt cx="433388" cy="504825"/>
          </a:xfrm>
        </p:grpSpPr>
        <p:sp>
          <p:nvSpPr>
            <p:cNvPr id="11338" name="Oval 92"/>
            <p:cNvSpPr>
              <a:spLocks noChangeArrowheads="1"/>
            </p:cNvSpPr>
            <p:nvPr/>
          </p:nvSpPr>
          <p:spPr bwMode="auto">
            <a:xfrm>
              <a:off x="5724525" y="2493963"/>
              <a:ext cx="144463" cy="144463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1339" name="Text Box 98"/>
            <p:cNvSpPr txBox="1">
              <a:spLocks noChangeArrowheads="1"/>
            </p:cNvSpPr>
            <p:nvPr/>
          </p:nvSpPr>
          <p:spPr bwMode="auto">
            <a:xfrm>
              <a:off x="5435600" y="2133601"/>
              <a:ext cx="3603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B</a:t>
              </a:r>
            </a:p>
          </p:txBody>
        </p:sp>
      </p:grpSp>
      <p:grpSp>
        <p:nvGrpSpPr>
          <p:cNvPr id="6" name="Grupo 88"/>
          <p:cNvGrpSpPr>
            <a:grpSpLocks/>
          </p:cNvGrpSpPr>
          <p:nvPr/>
        </p:nvGrpSpPr>
        <p:grpSpPr bwMode="auto">
          <a:xfrm>
            <a:off x="6315075" y="3760788"/>
            <a:ext cx="431800" cy="503237"/>
            <a:chOff x="6300788" y="3754438"/>
            <a:chExt cx="431800" cy="503237"/>
          </a:xfrm>
        </p:grpSpPr>
        <p:sp>
          <p:nvSpPr>
            <p:cNvPr id="11336" name="Oval 93"/>
            <p:cNvSpPr>
              <a:spLocks noChangeArrowheads="1"/>
            </p:cNvSpPr>
            <p:nvPr/>
          </p:nvSpPr>
          <p:spPr bwMode="auto">
            <a:xfrm>
              <a:off x="6588125" y="3754438"/>
              <a:ext cx="144463" cy="144463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11337" name="Text Box 99"/>
            <p:cNvSpPr txBox="1">
              <a:spLocks noChangeArrowheads="1"/>
            </p:cNvSpPr>
            <p:nvPr/>
          </p:nvSpPr>
          <p:spPr bwMode="auto">
            <a:xfrm>
              <a:off x="6300788" y="3860800"/>
              <a:ext cx="3603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C</a:t>
              </a:r>
            </a:p>
          </p:txBody>
        </p:sp>
      </p:grpSp>
      <p:grpSp>
        <p:nvGrpSpPr>
          <p:cNvPr id="7" name="Grupo 93"/>
          <p:cNvGrpSpPr>
            <a:grpSpLocks/>
          </p:cNvGrpSpPr>
          <p:nvPr/>
        </p:nvGrpSpPr>
        <p:grpSpPr bwMode="auto">
          <a:xfrm>
            <a:off x="2771775" y="1268413"/>
            <a:ext cx="4321175" cy="3965575"/>
            <a:chOff x="2771775" y="1268413"/>
            <a:chExt cx="4320505" cy="3965575"/>
          </a:xfrm>
        </p:grpSpPr>
        <p:grpSp>
          <p:nvGrpSpPr>
            <p:cNvPr id="11303" name="Grupo 70"/>
            <p:cNvGrpSpPr>
              <a:grpSpLocks/>
            </p:cNvGrpSpPr>
            <p:nvPr/>
          </p:nvGrpSpPr>
          <p:grpSpPr bwMode="auto">
            <a:xfrm>
              <a:off x="4066382" y="1268413"/>
              <a:ext cx="3025898" cy="2975768"/>
              <a:chOff x="4066382" y="1268413"/>
              <a:chExt cx="3025898" cy="2975768"/>
            </a:xfrm>
          </p:grpSpPr>
          <p:sp>
            <p:nvSpPr>
              <p:cNvPr id="11320" name="Line 74"/>
              <p:cNvSpPr>
                <a:spLocks noChangeShapeType="1"/>
              </p:cNvSpPr>
              <p:nvPr/>
            </p:nvSpPr>
            <p:spPr bwMode="auto">
              <a:xfrm>
                <a:off x="45005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1" name="Line 75"/>
              <p:cNvSpPr>
                <a:spLocks noChangeShapeType="1"/>
              </p:cNvSpPr>
              <p:nvPr/>
            </p:nvSpPr>
            <p:spPr bwMode="auto">
              <a:xfrm>
                <a:off x="49323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2" name="Line 76"/>
              <p:cNvSpPr>
                <a:spLocks noChangeShapeType="1"/>
              </p:cNvSpPr>
              <p:nvPr/>
            </p:nvSpPr>
            <p:spPr bwMode="auto">
              <a:xfrm>
                <a:off x="53641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3" name="Line 77"/>
              <p:cNvSpPr>
                <a:spLocks noChangeShapeType="1"/>
              </p:cNvSpPr>
              <p:nvPr/>
            </p:nvSpPr>
            <p:spPr bwMode="auto">
              <a:xfrm>
                <a:off x="57959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4" name="Line 78"/>
              <p:cNvSpPr>
                <a:spLocks noChangeShapeType="1"/>
              </p:cNvSpPr>
              <p:nvPr/>
            </p:nvSpPr>
            <p:spPr bwMode="auto">
              <a:xfrm>
                <a:off x="62277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5" name="Line 79"/>
              <p:cNvSpPr>
                <a:spLocks noChangeShapeType="1"/>
              </p:cNvSpPr>
              <p:nvPr/>
            </p:nvSpPr>
            <p:spPr bwMode="auto">
              <a:xfrm>
                <a:off x="66595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6" name="Line 80"/>
              <p:cNvSpPr>
                <a:spLocks noChangeShapeType="1"/>
              </p:cNvSpPr>
              <p:nvPr/>
            </p:nvSpPr>
            <p:spPr bwMode="auto">
              <a:xfrm rot="-5400000">
                <a:off x="5577588" y="-242000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7" name="Line 81"/>
              <p:cNvSpPr>
                <a:spLocks noChangeShapeType="1"/>
              </p:cNvSpPr>
              <p:nvPr/>
            </p:nvSpPr>
            <p:spPr bwMode="auto">
              <a:xfrm rot="-5400000">
                <a:off x="5579969" y="189007"/>
                <a:ext cx="0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8" name="Line 82"/>
              <p:cNvSpPr>
                <a:spLocks noChangeShapeType="1"/>
              </p:cNvSpPr>
              <p:nvPr/>
            </p:nvSpPr>
            <p:spPr bwMode="auto">
              <a:xfrm rot="-5400000">
                <a:off x="5579175" y="620013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29" name="Line 83"/>
              <p:cNvSpPr>
                <a:spLocks noChangeShapeType="1"/>
              </p:cNvSpPr>
              <p:nvPr/>
            </p:nvSpPr>
            <p:spPr bwMode="auto">
              <a:xfrm rot="-5400000">
                <a:off x="5579175" y="1051813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30" name="Line 84"/>
              <p:cNvSpPr>
                <a:spLocks noChangeShapeType="1"/>
              </p:cNvSpPr>
              <p:nvPr/>
            </p:nvSpPr>
            <p:spPr bwMode="auto">
              <a:xfrm rot="-5400000">
                <a:off x="5579175" y="1489491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31" name="Line 85"/>
              <p:cNvSpPr>
                <a:spLocks noChangeShapeType="1"/>
              </p:cNvSpPr>
              <p:nvPr/>
            </p:nvSpPr>
            <p:spPr bwMode="auto">
              <a:xfrm rot="-5400000">
                <a:off x="5579175" y="1887631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32" name="Line 86"/>
              <p:cNvSpPr>
                <a:spLocks noChangeShapeType="1"/>
              </p:cNvSpPr>
              <p:nvPr/>
            </p:nvSpPr>
            <p:spPr bwMode="auto">
              <a:xfrm rot="-5400000">
                <a:off x="5579175" y="2312287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33" name="Line 87"/>
              <p:cNvSpPr>
                <a:spLocks noChangeShapeType="1"/>
              </p:cNvSpPr>
              <p:nvPr/>
            </p:nvSpPr>
            <p:spPr bwMode="auto">
              <a:xfrm rot="-5400000">
                <a:off x="5579175" y="2731387"/>
                <a:ext cx="1588" cy="302400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34" name="Line 88"/>
              <p:cNvSpPr>
                <a:spLocks noChangeShapeType="1"/>
              </p:cNvSpPr>
              <p:nvPr/>
            </p:nvSpPr>
            <p:spPr bwMode="auto">
              <a:xfrm>
                <a:off x="4068763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335" name="Line 89"/>
              <p:cNvSpPr>
                <a:spLocks noChangeShapeType="1"/>
              </p:cNvSpPr>
              <p:nvPr/>
            </p:nvSpPr>
            <p:spPr bwMode="auto">
              <a:xfrm>
                <a:off x="7092280" y="1268413"/>
                <a:ext cx="0" cy="295275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1304" name="Grupo 92"/>
            <p:cNvGrpSpPr>
              <a:grpSpLocks/>
            </p:cNvGrpSpPr>
            <p:nvPr/>
          </p:nvGrpSpPr>
          <p:grpSpPr bwMode="auto">
            <a:xfrm>
              <a:off x="2771775" y="3705225"/>
              <a:ext cx="1084263" cy="604838"/>
              <a:chOff x="2771775" y="3705225"/>
              <a:chExt cx="1084263" cy="604838"/>
            </a:xfrm>
          </p:grpSpPr>
          <p:grpSp>
            <p:nvGrpSpPr>
              <p:cNvPr id="11313" name="Group 108"/>
              <p:cNvGrpSpPr>
                <a:grpSpLocks/>
              </p:cNvGrpSpPr>
              <p:nvPr/>
            </p:nvGrpSpPr>
            <p:grpSpPr bwMode="auto">
              <a:xfrm rot="5400000">
                <a:off x="3335338" y="3789362"/>
                <a:ext cx="604838" cy="436563"/>
                <a:chOff x="2771" y="2786"/>
                <a:chExt cx="381" cy="275"/>
              </a:xfrm>
            </p:grpSpPr>
            <p:sp>
              <p:nvSpPr>
                <p:cNvPr id="11315" name="Line 109"/>
                <p:cNvSpPr>
                  <a:spLocks noChangeShapeType="1"/>
                </p:cNvSpPr>
                <p:nvPr/>
              </p:nvSpPr>
              <p:spPr bwMode="auto">
                <a:xfrm>
                  <a:off x="2835" y="2931"/>
                  <a:ext cx="27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316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2771" y="2868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317" name="Line 111"/>
                <p:cNvSpPr>
                  <a:spLocks noChangeShapeType="1"/>
                </p:cNvSpPr>
                <p:nvPr/>
              </p:nvSpPr>
              <p:spPr bwMode="auto">
                <a:xfrm>
                  <a:off x="2844" y="2786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318" name="Line 112"/>
                <p:cNvSpPr>
                  <a:spLocks noChangeShapeType="1"/>
                </p:cNvSpPr>
                <p:nvPr/>
              </p:nvSpPr>
              <p:spPr bwMode="auto">
                <a:xfrm flipH="1">
                  <a:off x="3016" y="2871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319" name="Line 113"/>
                <p:cNvSpPr>
                  <a:spLocks noChangeShapeType="1"/>
                </p:cNvSpPr>
                <p:nvPr/>
              </p:nvSpPr>
              <p:spPr bwMode="auto">
                <a:xfrm>
                  <a:off x="3089" y="2789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1314" name="Text Box 114"/>
              <p:cNvSpPr txBox="1">
                <a:spLocks noChangeArrowheads="1"/>
              </p:cNvSpPr>
              <p:nvPr/>
            </p:nvSpPr>
            <p:spPr bwMode="auto">
              <a:xfrm>
                <a:off x="2771775" y="3789363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1,0</a:t>
                </a:r>
              </a:p>
            </p:txBody>
          </p:sp>
        </p:grpSp>
        <p:grpSp>
          <p:nvGrpSpPr>
            <p:cNvPr id="11305" name="Grupo 91"/>
            <p:cNvGrpSpPr>
              <a:grpSpLocks/>
            </p:cNvGrpSpPr>
            <p:nvPr/>
          </p:nvGrpSpPr>
          <p:grpSpPr bwMode="auto">
            <a:xfrm>
              <a:off x="4398963" y="4422776"/>
              <a:ext cx="604838" cy="811212"/>
              <a:chOff x="4398963" y="4422776"/>
              <a:chExt cx="604838" cy="811212"/>
            </a:xfrm>
          </p:grpSpPr>
          <p:grpSp>
            <p:nvGrpSpPr>
              <p:cNvPr id="11306" name="Group 107"/>
              <p:cNvGrpSpPr>
                <a:grpSpLocks/>
              </p:cNvGrpSpPr>
              <p:nvPr/>
            </p:nvGrpSpPr>
            <p:grpSpPr bwMode="auto">
              <a:xfrm>
                <a:off x="4398963" y="4422776"/>
                <a:ext cx="604838" cy="436563"/>
                <a:chOff x="2771" y="2786"/>
                <a:chExt cx="381" cy="275"/>
              </a:xfrm>
            </p:grpSpPr>
            <p:sp>
              <p:nvSpPr>
                <p:cNvPr id="11308" name="Line 102"/>
                <p:cNvSpPr>
                  <a:spLocks noChangeShapeType="1"/>
                </p:cNvSpPr>
                <p:nvPr/>
              </p:nvSpPr>
              <p:spPr bwMode="auto">
                <a:xfrm>
                  <a:off x="2835" y="2931"/>
                  <a:ext cx="27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309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2771" y="2868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310" name="Line 104"/>
                <p:cNvSpPr>
                  <a:spLocks noChangeShapeType="1"/>
                </p:cNvSpPr>
                <p:nvPr/>
              </p:nvSpPr>
              <p:spPr bwMode="auto">
                <a:xfrm>
                  <a:off x="2844" y="2786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311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3016" y="2871"/>
                  <a:ext cx="136" cy="13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1312" name="Line 106"/>
                <p:cNvSpPr>
                  <a:spLocks noChangeShapeType="1"/>
                </p:cNvSpPr>
                <p:nvPr/>
              </p:nvSpPr>
              <p:spPr bwMode="auto">
                <a:xfrm>
                  <a:off x="3089" y="2789"/>
                  <a:ext cx="0" cy="272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1307" name="Text Box 115"/>
              <p:cNvSpPr txBox="1">
                <a:spLocks noChangeArrowheads="1"/>
              </p:cNvSpPr>
              <p:nvPr/>
            </p:nvSpPr>
            <p:spPr bwMode="auto">
              <a:xfrm>
                <a:off x="4427538" y="4837113"/>
                <a:ext cx="5762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 sz="2000">
                    <a:latin typeface="Arial" panose="020B0604020202020204" pitchFamily="34" charset="0"/>
                  </a:rPr>
                  <a:t>1,0</a:t>
                </a:r>
              </a:p>
            </p:txBody>
          </p:sp>
        </p:grpSp>
      </p:grpSp>
      <p:sp>
        <p:nvSpPr>
          <p:cNvPr id="185461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7938" y="2428875"/>
            <a:ext cx="1447801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300">
                <a:latin typeface="Verdana" panose="020B0604030504040204" pitchFamily="34" charset="0"/>
              </a:rPr>
              <a:t>EXERCÍCIO</a:t>
            </a:r>
          </a:p>
        </p:txBody>
      </p:sp>
      <p:grpSp>
        <p:nvGrpSpPr>
          <p:cNvPr id="13" name="Grupo 94"/>
          <p:cNvGrpSpPr>
            <a:grpSpLocks/>
          </p:cNvGrpSpPr>
          <p:nvPr/>
        </p:nvGrpSpPr>
        <p:grpSpPr bwMode="auto">
          <a:xfrm>
            <a:off x="5905500" y="4608513"/>
            <a:ext cx="1042988" cy="762000"/>
            <a:chOff x="5868144" y="4608041"/>
            <a:chExt cx="1042988" cy="762000"/>
          </a:xfrm>
        </p:grpSpPr>
        <p:sp>
          <p:nvSpPr>
            <p:cNvPr id="11300" name="Text Box 319"/>
            <p:cNvSpPr txBox="1">
              <a:spLocks noChangeArrowheads="1"/>
            </p:cNvSpPr>
            <p:nvPr/>
          </p:nvSpPr>
          <p:spPr bwMode="auto">
            <a:xfrm>
              <a:off x="5868144" y="4701704"/>
              <a:ext cx="10429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  </a:t>
              </a:r>
              <a:r>
                <a:rPr lang="pt-BR" altLang="pt-BR" baseline="-25000"/>
                <a:t>     </a:t>
              </a:r>
              <a:r>
                <a:rPr lang="pt-BR" altLang="pt-BR"/>
                <a:t>=</a:t>
              </a:r>
            </a:p>
          </p:txBody>
        </p:sp>
        <p:sp>
          <p:nvSpPr>
            <p:cNvPr id="11301" name="Text Box 321"/>
            <p:cNvSpPr txBox="1">
              <a:spLocks noChangeArrowheads="1"/>
            </p:cNvSpPr>
            <p:nvPr/>
          </p:nvSpPr>
          <p:spPr bwMode="auto">
            <a:xfrm>
              <a:off x="6174532" y="4608041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B</a:t>
              </a:r>
            </a:p>
          </p:txBody>
        </p:sp>
        <p:sp>
          <p:nvSpPr>
            <p:cNvPr id="11302" name="Text Box 389"/>
            <p:cNvSpPr txBox="1">
              <a:spLocks noChangeArrowheads="1"/>
            </p:cNvSpPr>
            <p:nvPr/>
          </p:nvSpPr>
          <p:spPr bwMode="auto">
            <a:xfrm>
              <a:off x="6141194" y="4912841"/>
              <a:ext cx="5540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</a:t>
              </a:r>
              <a:endParaRPr lang="pt-BR" altLang="pt-BR"/>
            </a:p>
          </p:txBody>
        </p:sp>
      </p:grpSp>
      <p:grpSp>
        <p:nvGrpSpPr>
          <p:cNvPr id="14" name="Grupo 95"/>
          <p:cNvGrpSpPr>
            <a:grpSpLocks/>
          </p:cNvGrpSpPr>
          <p:nvPr/>
        </p:nvGrpSpPr>
        <p:grpSpPr bwMode="auto">
          <a:xfrm>
            <a:off x="6881813" y="4611688"/>
            <a:ext cx="827087" cy="762000"/>
            <a:chOff x="6882557" y="4611216"/>
            <a:chExt cx="827088" cy="762000"/>
          </a:xfrm>
        </p:grpSpPr>
        <p:sp>
          <p:nvSpPr>
            <p:cNvPr id="11297" name="Text Box 390"/>
            <p:cNvSpPr txBox="1">
              <a:spLocks noChangeArrowheads="1"/>
            </p:cNvSpPr>
            <p:nvPr/>
          </p:nvSpPr>
          <p:spPr bwMode="auto">
            <a:xfrm>
              <a:off x="6882557" y="4704879"/>
              <a:ext cx="5032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11298" name="Text Box 391"/>
            <p:cNvSpPr txBox="1">
              <a:spLocks noChangeArrowheads="1"/>
            </p:cNvSpPr>
            <p:nvPr/>
          </p:nvSpPr>
          <p:spPr bwMode="auto">
            <a:xfrm>
              <a:off x="7188944" y="4611216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B</a:t>
              </a:r>
            </a:p>
          </p:txBody>
        </p:sp>
        <p:sp>
          <p:nvSpPr>
            <p:cNvPr id="11299" name="Text Box 392"/>
            <p:cNvSpPr txBox="1">
              <a:spLocks noChangeArrowheads="1"/>
            </p:cNvSpPr>
            <p:nvPr/>
          </p:nvSpPr>
          <p:spPr bwMode="auto">
            <a:xfrm>
              <a:off x="7155607" y="4916016"/>
              <a:ext cx="5540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1x</a:t>
              </a:r>
              <a:endParaRPr lang="pt-BR" altLang="pt-BR"/>
            </a:p>
          </p:txBody>
        </p:sp>
      </p:grpSp>
      <p:grpSp>
        <p:nvGrpSpPr>
          <p:cNvPr id="15" name="Grupo 96"/>
          <p:cNvGrpSpPr>
            <a:grpSpLocks/>
          </p:cNvGrpSpPr>
          <p:nvPr/>
        </p:nvGrpSpPr>
        <p:grpSpPr bwMode="auto">
          <a:xfrm>
            <a:off x="7558088" y="4610100"/>
            <a:ext cx="1296987" cy="762000"/>
            <a:chOff x="7558832" y="4609629"/>
            <a:chExt cx="1296988" cy="762000"/>
          </a:xfrm>
        </p:grpSpPr>
        <p:sp>
          <p:nvSpPr>
            <p:cNvPr id="11293" name="Text Box 393"/>
            <p:cNvSpPr txBox="1">
              <a:spLocks noChangeArrowheads="1"/>
            </p:cNvSpPr>
            <p:nvPr/>
          </p:nvSpPr>
          <p:spPr bwMode="auto">
            <a:xfrm>
              <a:off x="8028732" y="4703291"/>
              <a:ext cx="5032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M</a:t>
              </a:r>
              <a:endParaRPr lang="pt-BR" altLang="pt-BR"/>
            </a:p>
          </p:txBody>
        </p:sp>
        <p:sp>
          <p:nvSpPr>
            <p:cNvPr id="11294" name="Text Box 394"/>
            <p:cNvSpPr txBox="1">
              <a:spLocks noChangeArrowheads="1"/>
            </p:cNvSpPr>
            <p:nvPr/>
          </p:nvSpPr>
          <p:spPr bwMode="auto">
            <a:xfrm>
              <a:off x="8335119" y="4609629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B</a:t>
              </a:r>
            </a:p>
          </p:txBody>
        </p:sp>
        <p:sp>
          <p:nvSpPr>
            <p:cNvPr id="11295" name="Text Box 395"/>
            <p:cNvSpPr txBox="1">
              <a:spLocks noChangeArrowheads="1"/>
            </p:cNvSpPr>
            <p:nvPr/>
          </p:nvSpPr>
          <p:spPr bwMode="auto">
            <a:xfrm>
              <a:off x="8301782" y="4914429"/>
              <a:ext cx="5540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F</a:t>
              </a:r>
              <a:r>
                <a:rPr lang="pt-BR" altLang="pt-BR" baseline="-25000"/>
                <a:t>1y</a:t>
              </a:r>
              <a:endParaRPr lang="pt-BR" altLang="pt-BR"/>
            </a:p>
          </p:txBody>
        </p:sp>
        <p:sp>
          <p:nvSpPr>
            <p:cNvPr id="11296" name="Text Box 396"/>
            <p:cNvSpPr txBox="1">
              <a:spLocks noChangeArrowheads="1"/>
            </p:cNvSpPr>
            <p:nvPr/>
          </p:nvSpPr>
          <p:spPr bwMode="auto">
            <a:xfrm>
              <a:off x="7558832" y="4731866"/>
              <a:ext cx="4365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Symbol" panose="05050102010706020507" pitchFamily="18" charset="2"/>
                </a:rPr>
                <a:t>+</a:t>
              </a:r>
              <a:endParaRPr lang="pt-BR" altLang="pt-BR"/>
            </a:p>
          </p:txBody>
        </p:sp>
      </p:grpSp>
      <p:grpSp>
        <p:nvGrpSpPr>
          <p:cNvPr id="16" name="Grupo 90"/>
          <p:cNvGrpSpPr>
            <a:grpSpLocks/>
          </p:cNvGrpSpPr>
          <p:nvPr/>
        </p:nvGrpSpPr>
        <p:grpSpPr bwMode="auto">
          <a:xfrm>
            <a:off x="3995738" y="1700213"/>
            <a:ext cx="1079500" cy="1223962"/>
            <a:chOff x="3995936" y="1700808"/>
            <a:chExt cx="1079302" cy="1224136"/>
          </a:xfrm>
        </p:grpSpPr>
        <p:grpSp>
          <p:nvGrpSpPr>
            <p:cNvPr id="11288" name="Group 120"/>
            <p:cNvGrpSpPr>
              <a:grpSpLocks/>
            </p:cNvGrpSpPr>
            <p:nvPr/>
          </p:nvGrpSpPr>
          <p:grpSpPr bwMode="auto">
            <a:xfrm>
              <a:off x="4489450" y="2132856"/>
              <a:ext cx="433388" cy="431800"/>
              <a:chOff x="2562" y="1344"/>
              <a:chExt cx="273" cy="272"/>
            </a:xfrm>
          </p:grpSpPr>
          <p:sp>
            <p:nvSpPr>
              <p:cNvPr id="11291" name="Line 118"/>
              <p:cNvSpPr>
                <a:spLocks noChangeShapeType="1"/>
              </p:cNvSpPr>
              <p:nvPr/>
            </p:nvSpPr>
            <p:spPr bwMode="auto">
              <a:xfrm flipV="1">
                <a:off x="2562" y="1344"/>
                <a:ext cx="0" cy="272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292" name="Line 119"/>
              <p:cNvSpPr>
                <a:spLocks noChangeShapeType="1"/>
              </p:cNvSpPr>
              <p:nvPr/>
            </p:nvSpPr>
            <p:spPr bwMode="auto">
              <a:xfrm rot="5400000" flipV="1">
                <a:off x="2698" y="1480"/>
                <a:ext cx="1" cy="272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1289" name="Text Box 94"/>
            <p:cNvSpPr txBox="1">
              <a:spLocks noChangeArrowheads="1"/>
            </p:cNvSpPr>
            <p:nvPr/>
          </p:nvSpPr>
          <p:spPr bwMode="auto">
            <a:xfrm>
              <a:off x="3995936" y="1700808"/>
              <a:ext cx="5752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1y</a:t>
              </a:r>
              <a:endParaRPr lang="pt-BR" altLang="pt-BR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0" name="Text Box 94"/>
            <p:cNvSpPr txBox="1">
              <a:spLocks noChangeArrowheads="1"/>
            </p:cNvSpPr>
            <p:nvPr/>
          </p:nvSpPr>
          <p:spPr bwMode="auto">
            <a:xfrm>
              <a:off x="4499992" y="2524834"/>
              <a:ext cx="5752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  <a:r>
                <a:rPr lang="pt-BR" altLang="pt-BR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1x</a:t>
              </a:r>
              <a:endParaRPr lang="pt-BR" altLang="pt-BR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8" name="Group 430"/>
          <p:cNvGrpSpPr>
            <a:grpSpLocks/>
          </p:cNvGrpSpPr>
          <p:nvPr/>
        </p:nvGrpSpPr>
        <p:grpSpPr bwMode="auto">
          <a:xfrm>
            <a:off x="6983413" y="4192588"/>
            <a:ext cx="757237" cy="1181100"/>
            <a:chOff x="3715" y="1815"/>
            <a:chExt cx="477" cy="744"/>
          </a:xfrm>
        </p:grpSpPr>
        <p:sp>
          <p:nvSpPr>
            <p:cNvPr id="11286" name="Line 428"/>
            <p:cNvSpPr>
              <a:spLocks noChangeShapeType="1"/>
            </p:cNvSpPr>
            <p:nvPr/>
          </p:nvSpPr>
          <p:spPr bwMode="auto">
            <a:xfrm flipV="1">
              <a:off x="3715" y="2060"/>
              <a:ext cx="363" cy="49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87" name="Text Box 429"/>
            <p:cNvSpPr txBox="1">
              <a:spLocks noChangeArrowheads="1"/>
            </p:cNvSpPr>
            <p:nvPr/>
          </p:nvSpPr>
          <p:spPr bwMode="auto">
            <a:xfrm>
              <a:off x="3966" y="1815"/>
              <a:ext cx="2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2000"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75" name="Text Box 83"/>
          <p:cNvSpPr txBox="1">
            <a:spLocks noChangeArrowheads="1"/>
          </p:cNvSpPr>
          <p:nvPr/>
        </p:nvSpPr>
        <p:spPr bwMode="auto">
          <a:xfrm>
            <a:off x="1619250" y="5373688"/>
            <a:ext cx="2160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1y</a:t>
            </a:r>
            <a:r>
              <a:rPr lang="pt-BR" altLang="pt-BR" sz="2000">
                <a:latin typeface="Arial" panose="020B0604020202020204" pitchFamily="34" charset="0"/>
              </a:rPr>
              <a:t> = F</a:t>
            </a:r>
            <a:r>
              <a:rPr lang="pt-BR" altLang="pt-BR" sz="2000" baseline="-25000">
                <a:latin typeface="Arial" panose="020B0604020202020204" pitchFamily="34" charset="0"/>
              </a:rPr>
              <a:t>1</a:t>
            </a:r>
            <a:r>
              <a:rPr lang="pt-BR" altLang="pt-BR" sz="2000">
                <a:latin typeface="Arial" panose="020B0604020202020204" pitchFamily="34" charset="0"/>
              </a:rPr>
              <a:t> . </a:t>
            </a:r>
            <a:r>
              <a:rPr lang="pt-BR" altLang="pt-BR" sz="1800">
                <a:latin typeface="Arial" panose="020B0604020202020204" pitchFamily="34" charset="0"/>
                <a:cs typeface="Arial" panose="020B0604020202020204" pitchFamily="34" charset="0"/>
              </a:rPr>
              <a:t>cos </a:t>
            </a:r>
            <a:r>
              <a:rPr lang="pt-BR" altLang="pt-BR" sz="200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pt-BR" altLang="pt-BR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83"/>
          <p:cNvSpPr txBox="1">
            <a:spLocks noChangeArrowheads="1"/>
          </p:cNvSpPr>
          <p:nvPr/>
        </p:nvSpPr>
        <p:spPr bwMode="auto">
          <a:xfrm>
            <a:off x="1619250" y="5765800"/>
            <a:ext cx="2520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2000">
                <a:latin typeface="Arial" panose="020B0604020202020204" pitchFamily="34" charset="0"/>
              </a:rPr>
              <a:t>F</a:t>
            </a:r>
            <a:r>
              <a:rPr lang="pt-BR" altLang="pt-BR" sz="2000" baseline="-25000">
                <a:latin typeface="Arial" panose="020B0604020202020204" pitchFamily="34" charset="0"/>
              </a:rPr>
              <a:t>1y</a:t>
            </a:r>
            <a:r>
              <a:rPr lang="pt-BR" altLang="pt-BR" sz="2000">
                <a:latin typeface="Arial" panose="020B0604020202020204" pitchFamily="34" charset="0"/>
              </a:rPr>
              <a:t> = 8 x 0,707 = 5,7</a:t>
            </a:r>
            <a:endParaRPr lang="pt-BR" altLang="pt-BR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AutoShape 81"/>
          <p:cNvSpPr>
            <a:spLocks/>
          </p:cNvSpPr>
          <p:nvPr/>
        </p:nvSpPr>
        <p:spPr bwMode="auto">
          <a:xfrm>
            <a:off x="1585913" y="5330825"/>
            <a:ext cx="71437" cy="792163"/>
          </a:xfrm>
          <a:prstGeom prst="leftBracket">
            <a:avLst>
              <a:gd name="adj" fmla="val 152319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grpSp>
        <p:nvGrpSpPr>
          <p:cNvPr id="19" name="Grupo 84"/>
          <p:cNvGrpSpPr>
            <a:grpSpLocks/>
          </p:cNvGrpSpPr>
          <p:nvPr/>
        </p:nvGrpSpPr>
        <p:grpSpPr bwMode="auto">
          <a:xfrm>
            <a:off x="5867400" y="5589588"/>
            <a:ext cx="3168650" cy="650875"/>
            <a:chOff x="5868144" y="5497487"/>
            <a:chExt cx="3168352" cy="651957"/>
          </a:xfrm>
        </p:grpSpPr>
        <p:sp>
          <p:nvSpPr>
            <p:cNvPr id="11283" name="Text Box 319"/>
            <p:cNvSpPr txBox="1">
              <a:spLocks noChangeArrowheads="1"/>
            </p:cNvSpPr>
            <p:nvPr/>
          </p:nvSpPr>
          <p:spPr bwMode="auto">
            <a:xfrm>
              <a:off x="5868144" y="5568975"/>
              <a:ext cx="31683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800">
                  <a:latin typeface="Arial" panose="020B0604020202020204" pitchFamily="34" charset="0"/>
                  <a:cs typeface="Arial" panose="020B0604020202020204" pitchFamily="34" charset="0"/>
                </a:rPr>
                <a:t>M  </a:t>
              </a:r>
              <a:r>
                <a:rPr lang="pt-BR" altLang="pt-BR" sz="2000" baseline="-2500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pt-BR" altLang="pt-BR" sz="2000">
                  <a:latin typeface="Arial" panose="020B0604020202020204" pitchFamily="34" charset="0"/>
                  <a:cs typeface="Arial" panose="020B0604020202020204" pitchFamily="34" charset="0"/>
                </a:rPr>
                <a:t>= 5,7 x 3 = 17,1 kN.m</a:t>
              </a:r>
            </a:p>
          </p:txBody>
        </p:sp>
        <p:sp>
          <p:nvSpPr>
            <p:cNvPr id="11284" name="Text Box 389"/>
            <p:cNvSpPr txBox="1">
              <a:spLocks noChangeArrowheads="1"/>
            </p:cNvSpPr>
            <p:nvPr/>
          </p:nvSpPr>
          <p:spPr bwMode="auto">
            <a:xfrm>
              <a:off x="6141194" y="5780112"/>
              <a:ext cx="5540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600">
                  <a:latin typeface="Arial" panose="020B0604020202020204" pitchFamily="34" charset="0"/>
                </a:rPr>
                <a:t>F</a:t>
              </a:r>
              <a:r>
                <a:rPr lang="pt-BR" altLang="pt-BR" sz="1800" baseline="-25000"/>
                <a:t>1</a:t>
              </a:r>
              <a:endParaRPr lang="pt-BR" altLang="pt-BR" sz="1800"/>
            </a:p>
          </p:txBody>
        </p:sp>
        <p:sp>
          <p:nvSpPr>
            <p:cNvPr id="11285" name="Text Box 321"/>
            <p:cNvSpPr txBox="1">
              <a:spLocks noChangeArrowheads="1"/>
            </p:cNvSpPr>
            <p:nvPr/>
          </p:nvSpPr>
          <p:spPr bwMode="auto">
            <a:xfrm>
              <a:off x="6156176" y="5497487"/>
              <a:ext cx="304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/>
                <a:t>B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70" grpId="0"/>
      <p:bldP spid="185461" grpId="0" animBg="1"/>
      <p:bldP spid="75" grpId="0"/>
      <p:bldP spid="76" grpId="0"/>
      <p:bldP spid="8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4"/>
</p:tagLst>
</file>

<file path=ppt/theme/theme1.xml><?xml version="1.0" encoding="utf-8"?>
<a:theme xmlns:a="http://schemas.openxmlformats.org/drawingml/2006/main" name="Home page da empresa (on-line)">
  <a:themeElements>
    <a:clrScheme name="Home page da empresa (on-line)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CC"/>
      </a:accent1>
      <a:accent2>
        <a:srgbClr val="CC33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B92D00"/>
      </a:accent6>
      <a:hlink>
        <a:srgbClr val="CCCC00"/>
      </a:hlink>
      <a:folHlink>
        <a:srgbClr val="B2B2B2"/>
      </a:folHlink>
    </a:clrScheme>
    <a:fontScheme name="Home page da empresa (on-line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ome page da empresa (on-line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CC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B92D00"/>
        </a:accent6>
        <a:hlink>
          <a:srgbClr val="CC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4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5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7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Office\Modelos\Apresentações\Home page da empresa (on-line).pot</Template>
  <TotalTime>2703</TotalTime>
  <Words>540</Words>
  <Application>Microsoft Office PowerPoint</Application>
  <PresentationFormat>Apresentação na tela (4:3)</PresentationFormat>
  <Paragraphs>261</Paragraphs>
  <Slides>11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Times New Roman</vt:lpstr>
      <vt:lpstr>Arial</vt:lpstr>
      <vt:lpstr>Symbol</vt:lpstr>
      <vt:lpstr>Verdana</vt:lpstr>
      <vt:lpstr>Home page da empresa (on-line)</vt:lpstr>
      <vt:lpstr>AutoCAD Drawing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CEFETRN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Montagem &amp; Manutenção de Computadores</dc:title>
  <dc:creator>LABINFO</dc:creator>
  <cp:lastModifiedBy>USER</cp:lastModifiedBy>
  <cp:revision>512</cp:revision>
  <dcterms:created xsi:type="dcterms:W3CDTF">2001-01-16T21:42:19Z</dcterms:created>
  <dcterms:modified xsi:type="dcterms:W3CDTF">2016-04-12T03:08:34Z</dcterms:modified>
</cp:coreProperties>
</file>