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0" r:id="rId5"/>
    <p:sldId id="270" r:id="rId6"/>
    <p:sldId id="261" r:id="rId7"/>
    <p:sldId id="258" r:id="rId8"/>
    <p:sldId id="271" r:id="rId9"/>
    <p:sldId id="259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158"/>
    <a:srgbClr val="FED9D9"/>
    <a:srgbClr val="9BD5C3"/>
    <a:srgbClr val="E8BC98"/>
    <a:srgbClr val="D4E5ED"/>
    <a:srgbClr val="F9D9D9"/>
    <a:srgbClr val="FFC589"/>
    <a:srgbClr val="FF5F1C"/>
    <a:srgbClr val="00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>
        <p:scale>
          <a:sx n="70" d="100"/>
          <a:sy n="70" d="100"/>
        </p:scale>
        <p:origin x="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6.wmf"/><Relationship Id="rId4" Type="http://schemas.openxmlformats.org/officeDocument/2006/relationships/image" Target="../media/image9.wmf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64028" y="2171230"/>
            <a:ext cx="7875431" cy="1825096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hiller" panose="04020404031007020602" pitchFamily="82" charset="0"/>
              </a:rPr>
              <a:t>CENTRO DE GRAVIDADE</a:t>
            </a:r>
            <a:br>
              <a:rPr lang="pt-BR" sz="3600" dirty="0">
                <a:latin typeface="Chiller" panose="04020404031007020602" pitchFamily="82" charset="0"/>
              </a:rPr>
            </a:br>
            <a:r>
              <a:rPr lang="pt-BR" sz="3600" dirty="0">
                <a:latin typeface="Chiller" panose="04020404031007020602" pitchFamily="82" charset="0"/>
              </a:rPr>
              <a:t>FIGURAS PLANAS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4669" y="5267818"/>
            <a:ext cx="4539804" cy="1326165"/>
          </a:xfrm>
        </p:spPr>
        <p:txBody>
          <a:bodyPr>
            <a:noAutofit/>
          </a:bodyPr>
          <a:lstStyle/>
          <a:p>
            <a:r>
              <a:rPr lang="pt-BR" sz="8000" dirty="0">
                <a:latin typeface="Segoe Print" panose="02000600000000000000" pitchFamily="2" charset="0"/>
              </a:rPr>
              <a:t>BORJA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92935" y="899738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ESTABILIDADE</a:t>
            </a:r>
          </a:p>
        </p:txBody>
      </p:sp>
    </p:spTree>
    <p:extLst>
      <p:ext uri="{BB962C8B-B14F-4D97-AF65-F5344CB8AC3E}">
        <p14:creationId xmlns:p14="http://schemas.microsoft.com/office/powerpoint/2010/main" val="30113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175321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exercícios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8238" y="1111236"/>
            <a:ext cx="1194179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as coordenadas de localização do centro de gravidade da peça abaixo: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2752" r="64629" b="12744"/>
          <a:stretch>
            <a:fillRect/>
          </a:stretch>
        </p:blipFill>
        <p:spPr bwMode="auto">
          <a:xfrm>
            <a:off x="4758815" y="1757567"/>
            <a:ext cx="25606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65" y="3221242"/>
            <a:ext cx="10200335" cy="35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175321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exercícios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8238" y="1111236"/>
            <a:ext cx="1194179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as coordenadas de localização do centro de gravidade da peça abaixo: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742" t="32976" r="49965" b="32509"/>
          <a:stretch/>
        </p:blipFill>
        <p:spPr>
          <a:xfrm>
            <a:off x="272954" y="2130730"/>
            <a:ext cx="4790365" cy="4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645" t="27543" r="30245" b="18517"/>
          <a:stretch/>
        </p:blipFill>
        <p:spPr>
          <a:xfrm>
            <a:off x="177420" y="626162"/>
            <a:ext cx="11771219" cy="61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063" t="31109" r="46713" b="22882"/>
          <a:stretch/>
        </p:blipFill>
        <p:spPr>
          <a:xfrm>
            <a:off x="5404517" y="491322"/>
            <a:ext cx="6032311" cy="59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7565" y="530087"/>
            <a:ext cx="11357113" cy="11311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Seja um corpo qualquer, dividido em </a:t>
            </a:r>
            <a:r>
              <a:rPr lang="pt-BR" altLang="pt-BR" b="1" dirty="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  <a:r>
              <a:rPr lang="pt-BR" altLang="pt-BR" b="1" dirty="0">
                <a:latin typeface="Arial" panose="020B0604020202020204" pitchFamily="34" charset="0"/>
              </a:rPr>
              <a:t> partes finitesimais, com seus respectivos pesos finitesimais (</a:t>
            </a:r>
            <a:r>
              <a:rPr lang="pt-BR" altLang="pt-BR" b="1" dirty="0" err="1">
                <a:latin typeface="Symbol" panose="05050102010706020507" pitchFamily="18" charset="2"/>
              </a:rPr>
              <a:t>D</a:t>
            </a:r>
            <a:r>
              <a:rPr lang="pt-BR" altLang="pt-BR" b="1" dirty="0" err="1">
                <a:latin typeface="Arial" panose="020B0604020202020204" pitchFamily="34" charset="0"/>
              </a:rPr>
              <a:t>p</a:t>
            </a:r>
            <a:r>
              <a:rPr lang="pt-BR" altLang="pt-BR" b="1" dirty="0">
                <a:latin typeface="Arial" panose="020B0604020202020204" pitchFamily="34" charset="0"/>
              </a:rPr>
              <a:t>):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97565" y="5529526"/>
            <a:ext cx="11357113" cy="11318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A Terra exerce uma força (de gravidade) sobre cada um dos pontos materiais que formam um corpo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4" r="7851" b="7036"/>
          <a:stretch>
            <a:fillRect/>
          </a:stretch>
        </p:blipFill>
        <p:spPr bwMode="auto">
          <a:xfrm>
            <a:off x="1763718" y="1617133"/>
            <a:ext cx="3686108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10100" r="29723"/>
          <a:stretch>
            <a:fillRect/>
          </a:stretch>
        </p:blipFill>
        <p:spPr bwMode="auto">
          <a:xfrm>
            <a:off x="6076121" y="1778972"/>
            <a:ext cx="3384000" cy="32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36478" y="75062"/>
            <a:ext cx="1192814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Toda estas pequenas forças podem ser substituídas por uma única força equivalente.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5581793"/>
            <a:ext cx="12192000" cy="1200329"/>
          </a:xfrm>
          <a:prstGeom prst="rect">
            <a:avLst/>
          </a:prstGeom>
          <a:gradFill flip="none" rotWithShape="1">
            <a:gsLst>
              <a:gs pos="0">
                <a:srgbClr val="F9D9D9"/>
              </a:gs>
              <a:gs pos="8000">
                <a:schemeClr val="accent3">
                  <a:lumMod val="20000"/>
                  <a:lumOff val="80000"/>
                </a:schemeClr>
              </a:gs>
              <a:gs pos="100000">
                <a:srgbClr val="F9D9D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A atração exercida pela Terra sobre um corpo rígido pode ser representada por uma única força P, aplicada no baricentro (C.G.)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6723778" y="1366761"/>
            <a:ext cx="4249021" cy="2909596"/>
            <a:chOff x="6723778" y="1366761"/>
            <a:chExt cx="4249021" cy="2909596"/>
          </a:xfrm>
        </p:grpSpPr>
        <p:graphicFrame>
          <p:nvGraphicFramePr>
            <p:cNvPr id="66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1138150"/>
                </p:ext>
              </p:extLst>
            </p:nvPr>
          </p:nvGraphicFramePr>
          <p:xfrm>
            <a:off x="6723778" y="1366761"/>
            <a:ext cx="4249021" cy="2465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Clip" r:id="rId3" imgW="5317920" imgH="3085560" progId="MS_ClipArt_Gallery.2">
                    <p:embed/>
                  </p:oleObj>
                </mc:Choice>
                <mc:Fallback>
                  <p:oleObj name="Clip" r:id="rId3" imgW="5317920" imgH="3085560" progId="MS_ClipArt_Gallery.2">
                    <p:embed/>
                    <p:pic>
                      <p:nvPicPr>
                        <p:cNvPr id="22551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3778" y="1366761"/>
                          <a:ext cx="4249021" cy="24657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Agrupar 3"/>
            <p:cNvGrpSpPr/>
            <p:nvPr/>
          </p:nvGrpSpPr>
          <p:grpSpPr>
            <a:xfrm>
              <a:off x="7955485" y="2372150"/>
              <a:ext cx="1151128" cy="1524000"/>
              <a:chOff x="7041088" y="2440388"/>
              <a:chExt cx="1151128" cy="1524000"/>
            </a:xfrm>
          </p:grpSpPr>
          <p:sp>
            <p:nvSpPr>
              <p:cNvPr id="67" name="Line 18"/>
              <p:cNvSpPr>
                <a:spLocks noChangeShapeType="1"/>
              </p:cNvSpPr>
              <p:nvPr/>
            </p:nvSpPr>
            <p:spPr bwMode="auto">
              <a:xfrm>
                <a:off x="8095379" y="2745188"/>
                <a:ext cx="0" cy="1219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" name="Elipse 17"/>
              <p:cNvSpPr>
                <a:spLocks noChangeAspect="1"/>
              </p:cNvSpPr>
              <p:nvPr/>
            </p:nvSpPr>
            <p:spPr bwMode="auto">
              <a:xfrm>
                <a:off x="8011241" y="2584851"/>
                <a:ext cx="180975" cy="17938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7041088" y="2440388"/>
                <a:ext cx="72548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b="1" dirty="0">
                    <a:latin typeface="Arial" panose="020B0604020202020204" pitchFamily="34" charset="0"/>
                  </a:rPr>
                  <a:t>C.G</a:t>
                </a:r>
                <a:endParaRPr lang="pt-BR" altLang="pt-BR" dirty="0"/>
              </a:p>
            </p:txBody>
          </p:sp>
        </p:grp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8449082" y="3630026"/>
              <a:ext cx="442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sz="3600" b="1" dirty="0">
                  <a:latin typeface="+mj-lt"/>
                </a:rPr>
                <a:t>P</a:t>
              </a:r>
              <a:endParaRPr lang="pt-BR" altLang="pt-BR" b="1" dirty="0">
                <a:latin typeface="+mj-lt"/>
              </a:endParaRPr>
            </a:p>
          </p:txBody>
        </p:sp>
      </p:grpSp>
      <p:grpSp>
        <p:nvGrpSpPr>
          <p:cNvPr id="31" name="Grupo 25"/>
          <p:cNvGrpSpPr>
            <a:grpSpLocks/>
          </p:cNvGrpSpPr>
          <p:nvPr/>
        </p:nvGrpSpPr>
        <p:grpSpPr bwMode="auto">
          <a:xfrm>
            <a:off x="2468680" y="1549140"/>
            <a:ext cx="3240087" cy="2951163"/>
            <a:chOff x="4355976" y="2348880"/>
            <a:chExt cx="3240360" cy="2952328"/>
          </a:xfrm>
          <a:gradFill flip="none" rotWithShape="1">
            <a:gsLst>
              <a:gs pos="0">
                <a:srgbClr val="FED9D9">
                  <a:shade val="30000"/>
                  <a:satMod val="115000"/>
                </a:srgbClr>
              </a:gs>
              <a:gs pos="0">
                <a:srgbClr val="FED9D9">
                  <a:alpha val="0"/>
                  <a:lumMod val="39000"/>
                  <a:lumOff val="61000"/>
                </a:srgbClr>
              </a:gs>
              <a:gs pos="100000">
                <a:srgbClr val="FED9D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32" name="Retângulo 24"/>
            <p:cNvSpPr>
              <a:spLocks noChangeArrowheads="1"/>
            </p:cNvSpPr>
            <p:nvPr/>
          </p:nvSpPr>
          <p:spPr bwMode="auto">
            <a:xfrm>
              <a:off x="4355976" y="2348880"/>
              <a:ext cx="3240360" cy="295232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33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" r="53401" b="7036"/>
            <a:stretch>
              <a:fillRect/>
            </a:stretch>
          </p:blipFill>
          <p:spPr bwMode="auto">
            <a:xfrm>
              <a:off x="4363747" y="2420887"/>
              <a:ext cx="3232589" cy="2880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3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7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321093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MOMENTO DE ÁREA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0" y="1228353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Se o material é uma placa homogênea e de espessura finitesimal; e substituindo o peso pela área, teremos:</a:t>
            </a:r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489358" y="557698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A expressão</a:t>
            </a:r>
          </a:p>
        </p:txBody>
      </p:sp>
      <p:sp>
        <p:nvSpPr>
          <p:cNvPr id="26" name="Text Box 72"/>
          <p:cNvSpPr txBox="1">
            <a:spLocks noChangeArrowheads="1"/>
          </p:cNvSpPr>
          <p:nvPr/>
        </p:nvSpPr>
        <p:spPr bwMode="auto">
          <a:xfrm>
            <a:off x="6665623" y="5744425"/>
            <a:ext cx="4962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2"/>
                </a:solidFill>
                <a:latin typeface="Arial" panose="020B0604020202020204" pitchFamily="34" charset="0"/>
              </a:rPr>
              <a:t>MOMENTO ESTÁTICO DE ÁREA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4259024" y="4989807"/>
            <a:ext cx="1775049" cy="461963"/>
            <a:chOff x="3203848" y="4551213"/>
            <a:chExt cx="1775049" cy="461963"/>
          </a:xfrm>
        </p:grpSpPr>
        <p:grpSp>
          <p:nvGrpSpPr>
            <p:cNvPr id="28" name="Group 48"/>
            <p:cNvGrpSpPr>
              <a:grpSpLocks/>
            </p:cNvGrpSpPr>
            <p:nvPr/>
          </p:nvGrpSpPr>
          <p:grpSpPr bwMode="auto">
            <a:xfrm>
              <a:off x="3203848" y="4555976"/>
              <a:ext cx="969963" cy="457200"/>
              <a:chOff x="1746" y="3006"/>
              <a:chExt cx="611" cy="288"/>
            </a:xfrm>
          </p:grpSpPr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auto">
              <a:xfrm>
                <a:off x="1746" y="3006"/>
                <a:ext cx="6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A x = </a:t>
                </a:r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>
                <a:off x="1962" y="303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29" name="Text Box 55"/>
            <p:cNvSpPr txBox="1">
              <a:spLocks noChangeArrowheads="1"/>
            </p:cNvSpPr>
            <p:nvPr/>
          </p:nvSpPr>
          <p:spPr bwMode="auto">
            <a:xfrm>
              <a:off x="3995936" y="4551213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a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x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341072" y="6012178"/>
            <a:ext cx="1812157" cy="467722"/>
            <a:chOff x="3203575" y="4796428"/>
            <a:chExt cx="1812157" cy="467722"/>
          </a:xfrm>
        </p:grpSpPr>
        <p:grpSp>
          <p:nvGrpSpPr>
            <p:cNvPr id="33" name="Group 56"/>
            <p:cNvGrpSpPr>
              <a:grpSpLocks/>
            </p:cNvGrpSpPr>
            <p:nvPr/>
          </p:nvGrpSpPr>
          <p:grpSpPr bwMode="auto">
            <a:xfrm>
              <a:off x="3203575" y="4806950"/>
              <a:ext cx="969963" cy="457200"/>
              <a:chOff x="1746" y="3006"/>
              <a:chExt cx="611" cy="288"/>
            </a:xfrm>
          </p:grpSpPr>
          <p:sp>
            <p:nvSpPr>
              <p:cNvPr id="35" name="Text Box 57"/>
              <p:cNvSpPr txBox="1">
                <a:spLocks noChangeArrowheads="1"/>
              </p:cNvSpPr>
              <p:nvPr/>
            </p:nvSpPr>
            <p:spPr bwMode="auto">
              <a:xfrm>
                <a:off x="1746" y="3006"/>
                <a:ext cx="6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>
                    <a:latin typeface="Arial" panose="020B0604020202020204" pitchFamily="34" charset="0"/>
                  </a:rPr>
                  <a:t>A y = </a:t>
                </a:r>
              </a:p>
            </p:txBody>
          </p:sp>
          <p:sp>
            <p:nvSpPr>
              <p:cNvPr id="36" name="Line 58"/>
              <p:cNvSpPr>
                <a:spLocks noChangeShapeType="1"/>
              </p:cNvSpPr>
              <p:nvPr/>
            </p:nvSpPr>
            <p:spPr bwMode="auto">
              <a:xfrm>
                <a:off x="1962" y="303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4" name="Text Box 63"/>
            <p:cNvSpPr txBox="1">
              <a:spLocks noChangeArrowheads="1"/>
            </p:cNvSpPr>
            <p:nvPr/>
          </p:nvSpPr>
          <p:spPr bwMode="auto">
            <a:xfrm>
              <a:off x="4032771" y="4796428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a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y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067383" y="4991889"/>
            <a:ext cx="93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dirty="0" err="1">
                <a:latin typeface="Symbol" panose="05050102010706020507" pitchFamily="18" charset="2"/>
              </a:rPr>
              <a:t>S</a:t>
            </a:r>
            <a:r>
              <a:rPr lang="pt-BR" altLang="pt-BR" b="1" dirty="0" err="1">
                <a:latin typeface="+mj-lt"/>
              </a:rPr>
              <a:t>M</a:t>
            </a:r>
            <a:r>
              <a:rPr lang="pt-BR" altLang="pt-BR" b="1" baseline="-25000" dirty="0" err="1">
                <a:latin typeface="+mj-lt"/>
              </a:rPr>
              <a:t>y</a:t>
            </a:r>
            <a:r>
              <a:rPr lang="pt-BR" altLang="pt-BR" b="1" dirty="0">
                <a:latin typeface="+mj-lt"/>
              </a:rPr>
              <a:t> :</a:t>
            </a:r>
            <a:endParaRPr lang="pt-BR" altLang="pt-BR" b="1" baseline="-25000" dirty="0">
              <a:latin typeface="+mj-lt"/>
            </a:endParaRP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3069655" y="6045045"/>
            <a:ext cx="9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dirty="0" err="1">
                <a:latin typeface="Symbol" panose="05050102010706020507" pitchFamily="18" charset="2"/>
              </a:rPr>
              <a:t>S</a:t>
            </a:r>
            <a:r>
              <a:rPr lang="pt-BR" altLang="pt-BR" b="1" dirty="0" err="1">
                <a:latin typeface="+mj-lt"/>
              </a:rPr>
              <a:t>M</a:t>
            </a:r>
            <a:r>
              <a:rPr lang="pt-BR" altLang="pt-BR" b="1" baseline="-25000" dirty="0" err="1">
                <a:latin typeface="+mj-lt"/>
              </a:rPr>
              <a:t>x</a:t>
            </a:r>
            <a:r>
              <a:rPr lang="pt-BR" altLang="pt-BR" b="1" dirty="0">
                <a:latin typeface="+mj-lt"/>
              </a:rPr>
              <a:t> :</a:t>
            </a:r>
            <a:endParaRPr lang="pt-BR" altLang="pt-BR" b="1" baseline="-25000" dirty="0">
              <a:latin typeface="+mj-lt"/>
            </a:endParaRPr>
          </a:p>
        </p:txBody>
      </p:sp>
      <p:grpSp>
        <p:nvGrpSpPr>
          <p:cNvPr id="59" name="Agrupar 58"/>
          <p:cNvGrpSpPr/>
          <p:nvPr/>
        </p:nvGrpSpPr>
        <p:grpSpPr>
          <a:xfrm>
            <a:off x="302033" y="2547418"/>
            <a:ext cx="5512054" cy="471190"/>
            <a:chOff x="302033" y="4321624"/>
            <a:chExt cx="5512054" cy="471190"/>
          </a:xfrm>
        </p:grpSpPr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302033" y="4331149"/>
              <a:ext cx="969963" cy="457200"/>
              <a:chOff x="1746" y="3006"/>
              <a:chExt cx="611" cy="288"/>
            </a:xfrm>
          </p:grpSpPr>
          <p:sp>
            <p:nvSpPr>
              <p:cNvPr id="48" name="Text Box 49"/>
              <p:cNvSpPr txBox="1">
                <a:spLocks noChangeArrowheads="1"/>
              </p:cNvSpPr>
              <p:nvPr/>
            </p:nvSpPr>
            <p:spPr bwMode="auto">
              <a:xfrm>
                <a:off x="1746" y="3006"/>
                <a:ext cx="6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A x = </a:t>
                </a:r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1962" y="303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1238658" y="4331149"/>
              <a:ext cx="1213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Symbol" panose="05050102010706020507" pitchFamily="18" charset="2"/>
                </a:rPr>
                <a:t>D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altLang="pt-BR" dirty="0">
                  <a:latin typeface="Arial" panose="020B0604020202020204" pitchFamily="34" charset="0"/>
                </a:rPr>
                <a:t>+ 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2296528" y="4321624"/>
              <a:ext cx="1213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Symbol" panose="05050102010706020507" pitchFamily="18" charset="2"/>
                </a:rPr>
                <a:t>D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altLang="pt-BR" dirty="0">
                  <a:latin typeface="Arial" panose="020B0604020202020204" pitchFamily="34" charset="0"/>
                </a:rPr>
                <a:t>+ 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313145" y="4331149"/>
              <a:ext cx="1213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Symbol" panose="05050102010706020507" pitchFamily="18" charset="2"/>
                </a:rPr>
                <a:t>D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altLang="pt-BR" dirty="0">
                  <a:latin typeface="Arial" panose="020B0604020202020204" pitchFamily="34" charset="0"/>
                </a:rPr>
                <a:t>+ 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237018" y="4321624"/>
              <a:ext cx="782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Arial" panose="020B0604020202020204" pitchFamily="34" charset="0"/>
                </a:rPr>
                <a:t>... = </a:t>
              </a:r>
            </a:p>
          </p:txBody>
        </p:sp>
        <p:sp>
          <p:nvSpPr>
            <p:cNvPr id="47" name="Text Box 55"/>
            <p:cNvSpPr txBox="1">
              <a:spLocks noChangeArrowheads="1"/>
            </p:cNvSpPr>
            <p:nvPr/>
          </p:nvSpPr>
          <p:spPr bwMode="auto">
            <a:xfrm>
              <a:off x="4831126" y="4326386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a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x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9" name="Agrupar 68"/>
          <p:cNvGrpSpPr/>
          <p:nvPr/>
        </p:nvGrpSpPr>
        <p:grpSpPr>
          <a:xfrm>
            <a:off x="304305" y="3573278"/>
            <a:ext cx="5512054" cy="471493"/>
            <a:chOff x="302033" y="4321624"/>
            <a:chExt cx="5512054" cy="471493"/>
          </a:xfrm>
        </p:grpSpPr>
        <p:grpSp>
          <p:nvGrpSpPr>
            <p:cNvPr id="70" name="Group 48"/>
            <p:cNvGrpSpPr>
              <a:grpSpLocks/>
            </p:cNvGrpSpPr>
            <p:nvPr/>
          </p:nvGrpSpPr>
          <p:grpSpPr bwMode="auto">
            <a:xfrm>
              <a:off x="302033" y="4331154"/>
              <a:ext cx="960438" cy="461963"/>
              <a:chOff x="1746" y="3006"/>
              <a:chExt cx="605" cy="291"/>
            </a:xfrm>
          </p:grpSpPr>
          <p:sp>
            <p:nvSpPr>
              <p:cNvPr id="76" name="Text Box 49"/>
              <p:cNvSpPr txBox="1">
                <a:spLocks noChangeArrowheads="1"/>
              </p:cNvSpPr>
              <p:nvPr/>
            </p:nvSpPr>
            <p:spPr bwMode="auto">
              <a:xfrm>
                <a:off x="1746" y="3006"/>
                <a:ext cx="6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A y = </a:t>
                </a:r>
              </a:p>
            </p:txBody>
          </p:sp>
          <p:sp>
            <p:nvSpPr>
              <p:cNvPr id="77" name="Line 50"/>
              <p:cNvSpPr>
                <a:spLocks noChangeShapeType="1"/>
              </p:cNvSpPr>
              <p:nvPr/>
            </p:nvSpPr>
            <p:spPr bwMode="auto">
              <a:xfrm>
                <a:off x="1962" y="303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1238658" y="4331149"/>
              <a:ext cx="11897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Symbol" panose="05050102010706020507" pitchFamily="18" charset="2"/>
                </a:rPr>
                <a:t>D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altLang="pt-BR" dirty="0">
                  <a:latin typeface="Arial" panose="020B0604020202020204" pitchFamily="34" charset="0"/>
                </a:rPr>
                <a:t>+ </a:t>
              </a:r>
            </a:p>
          </p:txBody>
        </p:sp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2296528" y="4321624"/>
              <a:ext cx="11897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Symbol" panose="05050102010706020507" pitchFamily="18" charset="2"/>
                </a:rPr>
                <a:t>D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altLang="pt-BR" dirty="0">
                  <a:latin typeface="Arial" panose="020B0604020202020204" pitchFamily="34" charset="0"/>
                </a:rPr>
                <a:t>+ </a:t>
              </a:r>
            </a:p>
          </p:txBody>
        </p:sp>
        <p:sp>
          <p:nvSpPr>
            <p:cNvPr id="73" name="Text Box 53"/>
            <p:cNvSpPr txBox="1">
              <a:spLocks noChangeArrowheads="1"/>
            </p:cNvSpPr>
            <p:nvPr/>
          </p:nvSpPr>
          <p:spPr bwMode="auto">
            <a:xfrm>
              <a:off x="3313145" y="4331149"/>
              <a:ext cx="11897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Symbol" panose="05050102010706020507" pitchFamily="18" charset="2"/>
                </a:rPr>
                <a:t>D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altLang="pt-BR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pt-BR" altLang="pt-B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altLang="pt-BR" dirty="0">
                  <a:latin typeface="Arial" panose="020B0604020202020204" pitchFamily="34" charset="0"/>
                </a:rPr>
                <a:t>+ </a:t>
              </a:r>
            </a:p>
          </p:txBody>
        </p:sp>
        <p:sp>
          <p:nvSpPr>
            <p:cNvPr id="74" name="Text Box 54"/>
            <p:cNvSpPr txBox="1">
              <a:spLocks noChangeArrowheads="1"/>
            </p:cNvSpPr>
            <p:nvPr/>
          </p:nvSpPr>
          <p:spPr bwMode="auto">
            <a:xfrm>
              <a:off x="4237018" y="4321624"/>
              <a:ext cx="782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Arial" panose="020B0604020202020204" pitchFamily="34" charset="0"/>
                </a:rPr>
                <a:t>... = </a:t>
              </a:r>
            </a:p>
          </p:txBody>
        </p:sp>
        <p:sp>
          <p:nvSpPr>
            <p:cNvPr id="75" name="Text Box 55"/>
            <p:cNvSpPr txBox="1">
              <a:spLocks noChangeArrowheads="1"/>
            </p:cNvSpPr>
            <p:nvPr/>
          </p:nvSpPr>
          <p:spPr bwMode="auto">
            <a:xfrm>
              <a:off x="4831126" y="4326386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a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y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8096409" y="35919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8" y="1750232"/>
            <a:ext cx="3060000" cy="293475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193" y="1829862"/>
            <a:ext cx="2844000" cy="28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5" grpId="0"/>
      <p:bldP spid="2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321093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Centro de gravidade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0" y="122835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Assim, para se determinar o centro de gravidade de uma figura plana, temos: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991095" y="2281879"/>
            <a:ext cx="1775049" cy="461963"/>
            <a:chOff x="3203848" y="4551213"/>
            <a:chExt cx="1775049" cy="461963"/>
          </a:xfrm>
        </p:grpSpPr>
        <p:grpSp>
          <p:nvGrpSpPr>
            <p:cNvPr id="28" name="Group 48"/>
            <p:cNvGrpSpPr>
              <a:grpSpLocks/>
            </p:cNvGrpSpPr>
            <p:nvPr/>
          </p:nvGrpSpPr>
          <p:grpSpPr bwMode="auto">
            <a:xfrm>
              <a:off x="3203848" y="4555976"/>
              <a:ext cx="969963" cy="457200"/>
              <a:chOff x="1746" y="3006"/>
              <a:chExt cx="611" cy="288"/>
            </a:xfrm>
          </p:grpSpPr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auto">
              <a:xfrm>
                <a:off x="1746" y="3006"/>
                <a:ext cx="6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A x = </a:t>
                </a:r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>
                <a:off x="1962" y="303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29" name="Text Box 55"/>
            <p:cNvSpPr txBox="1">
              <a:spLocks noChangeArrowheads="1"/>
            </p:cNvSpPr>
            <p:nvPr/>
          </p:nvSpPr>
          <p:spPr bwMode="auto">
            <a:xfrm>
              <a:off x="3995936" y="4551213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a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x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2063097" y="4438960"/>
            <a:ext cx="1812157" cy="467722"/>
            <a:chOff x="3203575" y="4796428"/>
            <a:chExt cx="1812157" cy="467722"/>
          </a:xfrm>
        </p:grpSpPr>
        <p:grpSp>
          <p:nvGrpSpPr>
            <p:cNvPr id="33" name="Group 56"/>
            <p:cNvGrpSpPr>
              <a:grpSpLocks/>
            </p:cNvGrpSpPr>
            <p:nvPr/>
          </p:nvGrpSpPr>
          <p:grpSpPr bwMode="auto">
            <a:xfrm>
              <a:off x="3203575" y="4806950"/>
              <a:ext cx="969963" cy="457200"/>
              <a:chOff x="1746" y="3006"/>
              <a:chExt cx="611" cy="288"/>
            </a:xfrm>
          </p:grpSpPr>
          <p:sp>
            <p:nvSpPr>
              <p:cNvPr id="35" name="Text Box 57"/>
              <p:cNvSpPr txBox="1">
                <a:spLocks noChangeArrowheads="1"/>
              </p:cNvSpPr>
              <p:nvPr/>
            </p:nvSpPr>
            <p:spPr bwMode="auto">
              <a:xfrm>
                <a:off x="1746" y="3006"/>
                <a:ext cx="6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>
                    <a:latin typeface="Arial" panose="020B0604020202020204" pitchFamily="34" charset="0"/>
                  </a:rPr>
                  <a:t>A y = </a:t>
                </a:r>
              </a:p>
            </p:txBody>
          </p:sp>
          <p:sp>
            <p:nvSpPr>
              <p:cNvPr id="36" name="Line 58"/>
              <p:cNvSpPr>
                <a:spLocks noChangeShapeType="1"/>
              </p:cNvSpPr>
              <p:nvPr/>
            </p:nvSpPr>
            <p:spPr bwMode="auto">
              <a:xfrm>
                <a:off x="1962" y="303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4" name="Text Box 63"/>
            <p:cNvSpPr txBox="1">
              <a:spLocks noChangeArrowheads="1"/>
            </p:cNvSpPr>
            <p:nvPr/>
          </p:nvSpPr>
          <p:spPr bwMode="auto">
            <a:xfrm>
              <a:off x="4032771" y="4796428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a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y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8096409" y="35919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90" y="1962382"/>
            <a:ext cx="4439044" cy="4392260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1139687" y="2968487"/>
            <a:ext cx="3896139" cy="1205948"/>
            <a:chOff x="1139687" y="2968487"/>
            <a:chExt cx="3896139" cy="1205948"/>
          </a:xfrm>
        </p:grpSpPr>
        <p:sp>
          <p:nvSpPr>
            <p:cNvPr id="7" name="Retângulo 6"/>
            <p:cNvSpPr/>
            <p:nvPr/>
          </p:nvSpPr>
          <p:spPr>
            <a:xfrm>
              <a:off x="1139687" y="2968487"/>
              <a:ext cx="3896139" cy="12059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Agrupar 4"/>
            <p:cNvGrpSpPr/>
            <p:nvPr/>
          </p:nvGrpSpPr>
          <p:grpSpPr>
            <a:xfrm>
              <a:off x="1865206" y="3110145"/>
              <a:ext cx="1900938" cy="905613"/>
              <a:chOff x="1865206" y="3110145"/>
              <a:chExt cx="1900938" cy="905613"/>
            </a:xfrm>
          </p:grpSpPr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1865206" y="3353449"/>
                <a:ext cx="1027114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    x = </a:t>
                </a:r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2261115" y="3392585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51" name="Text Box 55"/>
              <p:cNvSpPr txBox="1">
                <a:spLocks noChangeArrowheads="1"/>
              </p:cNvSpPr>
              <p:nvPr/>
            </p:nvSpPr>
            <p:spPr bwMode="auto">
              <a:xfrm>
                <a:off x="2776559" y="3110145"/>
                <a:ext cx="9829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Symbol" panose="05050102010706020507" pitchFamily="18" charset="2"/>
                  </a:rPr>
                  <a:t>SD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a</a:t>
                </a:r>
                <a:r>
                  <a:rPr lang="pt-BR" altLang="pt-BR" baseline="-25000" dirty="0" err="1"/>
                  <a:t>i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x</a:t>
                </a:r>
                <a:r>
                  <a:rPr lang="pt-BR" altLang="pt-BR" baseline="-25000" dirty="0" err="1">
                    <a:latin typeface="Arial" panose="020B0604020202020204" pitchFamily="34" charset="0"/>
                  </a:rPr>
                  <a:t>i</a:t>
                </a:r>
                <a:endParaRPr lang="pt-BR" altLang="pt-BR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>
                <a:off x="2783183" y="3572108"/>
                <a:ext cx="9829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 Box 55"/>
              <p:cNvSpPr txBox="1">
                <a:spLocks noChangeArrowheads="1"/>
              </p:cNvSpPr>
              <p:nvPr/>
            </p:nvSpPr>
            <p:spPr bwMode="auto">
              <a:xfrm>
                <a:off x="2995219" y="3554093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9" name="Agrupar 8"/>
          <p:cNvGrpSpPr/>
          <p:nvPr/>
        </p:nvGrpSpPr>
        <p:grpSpPr>
          <a:xfrm>
            <a:off x="1146315" y="5161728"/>
            <a:ext cx="3896139" cy="1205948"/>
            <a:chOff x="1146315" y="5161728"/>
            <a:chExt cx="3896139" cy="1205948"/>
          </a:xfrm>
        </p:grpSpPr>
        <p:sp>
          <p:nvSpPr>
            <p:cNvPr id="63" name="Retângulo 62"/>
            <p:cNvSpPr/>
            <p:nvPr/>
          </p:nvSpPr>
          <p:spPr>
            <a:xfrm>
              <a:off x="1146315" y="5161728"/>
              <a:ext cx="3896139" cy="12059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6" name="Agrupar 55"/>
            <p:cNvGrpSpPr/>
            <p:nvPr/>
          </p:nvGrpSpPr>
          <p:grpSpPr>
            <a:xfrm>
              <a:off x="1871834" y="5329885"/>
              <a:ext cx="1900938" cy="905613"/>
              <a:chOff x="1865206" y="3110145"/>
              <a:chExt cx="1900938" cy="905613"/>
            </a:xfrm>
          </p:grpSpPr>
          <p:sp>
            <p:nvSpPr>
              <p:cNvPr id="57" name="Text Box 49"/>
              <p:cNvSpPr txBox="1">
                <a:spLocks noChangeArrowheads="1"/>
              </p:cNvSpPr>
              <p:nvPr/>
            </p:nvSpPr>
            <p:spPr bwMode="auto">
              <a:xfrm>
                <a:off x="1865206" y="3353449"/>
                <a:ext cx="1027114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    y = </a:t>
                </a:r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2261115" y="3392585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0" name="Text Box 55"/>
              <p:cNvSpPr txBox="1">
                <a:spLocks noChangeArrowheads="1"/>
              </p:cNvSpPr>
              <p:nvPr/>
            </p:nvSpPr>
            <p:spPr bwMode="auto">
              <a:xfrm>
                <a:off x="2776559" y="3110145"/>
                <a:ext cx="9829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Symbol" panose="05050102010706020507" pitchFamily="18" charset="2"/>
                  </a:rPr>
                  <a:t>SD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a</a:t>
                </a:r>
                <a:r>
                  <a:rPr lang="pt-BR" altLang="pt-BR" baseline="-25000" dirty="0" err="1"/>
                  <a:t>i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y</a:t>
                </a:r>
                <a:r>
                  <a:rPr lang="pt-BR" altLang="pt-BR" baseline="-25000" dirty="0" err="1">
                    <a:latin typeface="Arial" panose="020B0604020202020204" pitchFamily="34" charset="0"/>
                  </a:rPr>
                  <a:t>i</a:t>
                </a:r>
                <a:endParaRPr lang="pt-BR" altLang="pt-BR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61" name="Conector reto 60"/>
              <p:cNvCxnSpPr/>
              <p:nvPr/>
            </p:nvCxnSpPr>
            <p:spPr>
              <a:xfrm>
                <a:off x="2783183" y="3572108"/>
                <a:ext cx="9829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55"/>
              <p:cNvSpPr txBox="1">
                <a:spLocks noChangeArrowheads="1"/>
              </p:cNvSpPr>
              <p:nvPr/>
            </p:nvSpPr>
            <p:spPr bwMode="auto">
              <a:xfrm>
                <a:off x="2995219" y="3554093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6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175321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Centro de gravidade de linhas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0" y="1228353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Por analogia, podemos determinar o centro de gravidade de linhas utilizando as mesmas equações (ao invés de área, utilizaremos comprimento).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139687" y="3246782"/>
            <a:ext cx="3896139" cy="1205948"/>
            <a:chOff x="1139687" y="2968487"/>
            <a:chExt cx="3896139" cy="1205948"/>
          </a:xfrm>
        </p:grpSpPr>
        <p:sp>
          <p:nvSpPr>
            <p:cNvPr id="17" name="Retângulo 16"/>
            <p:cNvSpPr/>
            <p:nvPr/>
          </p:nvSpPr>
          <p:spPr>
            <a:xfrm>
              <a:off x="1139687" y="2968487"/>
              <a:ext cx="3896139" cy="12059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/>
            <p:cNvGrpSpPr/>
            <p:nvPr/>
          </p:nvGrpSpPr>
          <p:grpSpPr>
            <a:xfrm>
              <a:off x="1865206" y="3110145"/>
              <a:ext cx="1900938" cy="905613"/>
              <a:chOff x="1865206" y="3110145"/>
              <a:chExt cx="1900938" cy="905613"/>
            </a:xfrm>
          </p:grpSpPr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1865206" y="3353449"/>
                <a:ext cx="1027114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    x = </a:t>
                </a:r>
              </a:p>
            </p:txBody>
          </p:sp>
          <p:sp>
            <p:nvSpPr>
              <p:cNvPr id="20" name="Line 50"/>
              <p:cNvSpPr>
                <a:spLocks noChangeShapeType="1"/>
              </p:cNvSpPr>
              <p:nvPr/>
            </p:nvSpPr>
            <p:spPr bwMode="auto">
              <a:xfrm>
                <a:off x="2261115" y="3392585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1" name="Text Box 55"/>
              <p:cNvSpPr txBox="1">
                <a:spLocks noChangeArrowheads="1"/>
              </p:cNvSpPr>
              <p:nvPr/>
            </p:nvSpPr>
            <p:spPr bwMode="auto">
              <a:xfrm>
                <a:off x="2776559" y="3110145"/>
                <a:ext cx="9829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Symbol" panose="05050102010706020507" pitchFamily="18" charset="2"/>
                  </a:rPr>
                  <a:t>SD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L</a:t>
                </a:r>
                <a:r>
                  <a:rPr lang="pt-BR" altLang="pt-BR" baseline="-25000" dirty="0" err="1"/>
                  <a:t>i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x</a:t>
                </a:r>
                <a:r>
                  <a:rPr lang="pt-BR" altLang="pt-BR" baseline="-25000" dirty="0" err="1">
                    <a:latin typeface="Arial" panose="020B0604020202020204" pitchFamily="34" charset="0"/>
                  </a:rPr>
                  <a:t>i</a:t>
                </a:r>
                <a:endParaRPr lang="pt-BR" altLang="pt-BR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2" name="Conector reto 21"/>
              <p:cNvCxnSpPr/>
              <p:nvPr/>
            </p:nvCxnSpPr>
            <p:spPr>
              <a:xfrm>
                <a:off x="2783183" y="3572108"/>
                <a:ext cx="9829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2995219" y="3554093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L</a:t>
                </a:r>
              </a:p>
            </p:txBody>
          </p:sp>
        </p:grpSp>
      </p:grpSp>
      <p:grpSp>
        <p:nvGrpSpPr>
          <p:cNvPr id="24" name="Agrupar 23"/>
          <p:cNvGrpSpPr/>
          <p:nvPr/>
        </p:nvGrpSpPr>
        <p:grpSpPr>
          <a:xfrm>
            <a:off x="1146315" y="5440023"/>
            <a:ext cx="3896139" cy="1205948"/>
            <a:chOff x="1146315" y="5161728"/>
            <a:chExt cx="3896139" cy="1205948"/>
          </a:xfrm>
        </p:grpSpPr>
        <p:sp>
          <p:nvSpPr>
            <p:cNvPr id="25" name="Retângulo 24"/>
            <p:cNvSpPr/>
            <p:nvPr/>
          </p:nvSpPr>
          <p:spPr>
            <a:xfrm>
              <a:off x="1146315" y="5161728"/>
              <a:ext cx="3896139" cy="12059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" name="Agrupar 25"/>
            <p:cNvGrpSpPr/>
            <p:nvPr/>
          </p:nvGrpSpPr>
          <p:grpSpPr>
            <a:xfrm>
              <a:off x="1871834" y="5329885"/>
              <a:ext cx="1900938" cy="905613"/>
              <a:chOff x="1865206" y="3110145"/>
              <a:chExt cx="1900938" cy="905613"/>
            </a:xfrm>
          </p:grpSpPr>
          <p:sp>
            <p:nvSpPr>
              <p:cNvPr id="27" name="Text Box 49"/>
              <p:cNvSpPr txBox="1">
                <a:spLocks noChangeArrowheads="1"/>
              </p:cNvSpPr>
              <p:nvPr/>
            </p:nvSpPr>
            <p:spPr bwMode="auto">
              <a:xfrm>
                <a:off x="1865206" y="3353449"/>
                <a:ext cx="1027114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    y = </a:t>
                </a:r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2261115" y="3392585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29" name="Text Box 55"/>
              <p:cNvSpPr txBox="1">
                <a:spLocks noChangeArrowheads="1"/>
              </p:cNvSpPr>
              <p:nvPr/>
            </p:nvSpPr>
            <p:spPr bwMode="auto">
              <a:xfrm>
                <a:off x="2776559" y="3110145"/>
                <a:ext cx="9829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Symbol" panose="05050102010706020507" pitchFamily="18" charset="2"/>
                  </a:rPr>
                  <a:t>SD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L</a:t>
                </a:r>
                <a:r>
                  <a:rPr lang="pt-BR" altLang="pt-BR" baseline="-25000" dirty="0" err="1"/>
                  <a:t>i</a:t>
                </a:r>
                <a:r>
                  <a:rPr lang="pt-BR" altLang="pt-BR" dirty="0" err="1">
                    <a:latin typeface="Arial" panose="020B0604020202020204" pitchFamily="34" charset="0"/>
                  </a:rPr>
                  <a:t>y</a:t>
                </a:r>
                <a:r>
                  <a:rPr lang="pt-BR" altLang="pt-BR" baseline="-25000" dirty="0" err="1">
                    <a:latin typeface="Arial" panose="020B0604020202020204" pitchFamily="34" charset="0"/>
                  </a:rPr>
                  <a:t>i</a:t>
                </a:r>
                <a:endParaRPr lang="pt-BR" altLang="pt-BR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0" name="Conector reto 29"/>
              <p:cNvCxnSpPr/>
              <p:nvPr/>
            </p:nvCxnSpPr>
            <p:spPr>
              <a:xfrm>
                <a:off x="2783183" y="3572108"/>
                <a:ext cx="9829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55"/>
              <p:cNvSpPr txBox="1">
                <a:spLocks noChangeArrowheads="1"/>
              </p:cNvSpPr>
              <p:nvPr/>
            </p:nvSpPr>
            <p:spPr bwMode="auto">
              <a:xfrm>
                <a:off x="2995219" y="3554093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pt-BR" altLang="pt-BR" dirty="0">
                    <a:latin typeface="Arial" panose="020B0604020202020204" pitchFamily="34" charset="0"/>
                  </a:rPr>
                  <a:t>L</a:t>
                </a:r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2695267" y="2432129"/>
            <a:ext cx="1651298" cy="466433"/>
            <a:chOff x="2695267" y="2432129"/>
            <a:chExt cx="1651298" cy="466433"/>
          </a:xfrm>
        </p:grpSpPr>
        <p:sp>
          <p:nvSpPr>
            <p:cNvPr id="36" name="Text Box 49"/>
            <p:cNvSpPr txBox="1">
              <a:spLocks noChangeArrowheads="1"/>
            </p:cNvSpPr>
            <p:nvPr/>
          </p:nvSpPr>
          <p:spPr bwMode="auto">
            <a:xfrm>
              <a:off x="2695267" y="2436897"/>
              <a:ext cx="933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Arial" panose="020B0604020202020204" pitchFamily="34" charset="0"/>
                </a:rPr>
                <a:t>L x = </a:t>
              </a:r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2999689" y="2489285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5" name="Text Box 55"/>
            <p:cNvSpPr txBox="1">
              <a:spLocks noChangeArrowheads="1"/>
            </p:cNvSpPr>
            <p:nvPr/>
          </p:nvSpPr>
          <p:spPr bwMode="auto">
            <a:xfrm>
              <a:off x="3551154" y="2432129"/>
              <a:ext cx="7954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</a:t>
              </a:r>
              <a:r>
                <a:rPr lang="pt-BR" altLang="pt-BR" dirty="0" err="1">
                  <a:latin typeface="Arial" panose="020B0604020202020204" pitchFamily="34" charset="0"/>
                </a:rPr>
                <a:t>L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x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503627" y="2434211"/>
            <a:ext cx="93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dirty="0" err="1">
                <a:latin typeface="Symbol" panose="05050102010706020507" pitchFamily="18" charset="2"/>
              </a:rPr>
              <a:t>S</a:t>
            </a:r>
            <a:r>
              <a:rPr lang="pt-BR" altLang="pt-BR" b="1" dirty="0" err="1">
                <a:latin typeface="+mj-lt"/>
              </a:rPr>
              <a:t>M</a:t>
            </a:r>
            <a:r>
              <a:rPr lang="pt-BR" altLang="pt-BR" b="1" baseline="-25000" dirty="0" err="1">
                <a:latin typeface="+mj-lt"/>
              </a:rPr>
              <a:t>y</a:t>
            </a:r>
            <a:r>
              <a:rPr lang="pt-BR" altLang="pt-BR" b="1" dirty="0">
                <a:latin typeface="+mj-lt"/>
              </a:rPr>
              <a:t> :</a:t>
            </a:r>
            <a:endParaRPr lang="pt-BR" altLang="pt-BR" b="1" baseline="-25000" dirty="0">
              <a:latin typeface="+mj-lt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2698805" y="4742945"/>
            <a:ext cx="1838848" cy="466433"/>
            <a:chOff x="2695267" y="2432129"/>
            <a:chExt cx="1838848" cy="466433"/>
          </a:xfrm>
        </p:grpSpPr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2695267" y="2436897"/>
              <a:ext cx="933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Arial" panose="020B0604020202020204" pitchFamily="34" charset="0"/>
                </a:rPr>
                <a:t>L y = </a:t>
              </a: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2999689" y="2489285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3" name="Text Box 55"/>
            <p:cNvSpPr txBox="1">
              <a:spLocks noChangeArrowheads="1"/>
            </p:cNvSpPr>
            <p:nvPr/>
          </p:nvSpPr>
          <p:spPr bwMode="auto">
            <a:xfrm>
              <a:off x="3551154" y="2432129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dirty="0" err="1">
                  <a:latin typeface="Symbol" panose="05050102010706020507" pitchFamily="18" charset="2"/>
                </a:rPr>
                <a:t>SD</a:t>
              </a:r>
              <a:r>
                <a:rPr lang="pt-BR" altLang="pt-BR" dirty="0" err="1">
                  <a:latin typeface="Arial" panose="020B0604020202020204" pitchFamily="34" charset="0"/>
                </a:rPr>
                <a:t>L</a:t>
              </a:r>
              <a:r>
                <a:rPr lang="pt-BR" altLang="pt-BR" baseline="-25000" dirty="0" err="1"/>
                <a:t>i</a:t>
              </a:r>
              <a:r>
                <a:rPr lang="pt-BR" altLang="pt-BR" dirty="0" err="1">
                  <a:latin typeface="Arial" panose="020B0604020202020204" pitchFamily="34" charset="0"/>
                </a:rPr>
                <a:t>y</a:t>
              </a:r>
              <a:r>
                <a:rPr lang="pt-BR" altLang="pt-BR" baseline="-25000" dirty="0" err="1">
                  <a:latin typeface="Arial" panose="020B0604020202020204" pitchFamily="34" charset="0"/>
                </a:rPr>
                <a:t>i</a:t>
              </a:r>
              <a:endParaRPr lang="pt-BR" altLang="pt-BR" dirty="0">
                <a:latin typeface="Arial" panose="020B0604020202020204" pitchFamily="34" charset="0"/>
              </a:endParaRPr>
            </a:p>
          </p:txBody>
        </p:sp>
      </p:grp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1507165" y="4745027"/>
            <a:ext cx="9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dirty="0" err="1">
                <a:latin typeface="Symbol" panose="05050102010706020507" pitchFamily="18" charset="2"/>
              </a:rPr>
              <a:t>S</a:t>
            </a:r>
            <a:r>
              <a:rPr lang="pt-BR" altLang="pt-BR" b="1" dirty="0" err="1">
                <a:latin typeface="+mj-lt"/>
              </a:rPr>
              <a:t>M</a:t>
            </a:r>
            <a:r>
              <a:rPr lang="pt-BR" altLang="pt-BR" b="1" baseline="-25000" dirty="0" err="1">
                <a:latin typeface="+mj-lt"/>
              </a:rPr>
              <a:t>x</a:t>
            </a:r>
            <a:r>
              <a:rPr lang="pt-BR" altLang="pt-BR" b="1" dirty="0">
                <a:latin typeface="+mj-lt"/>
              </a:rPr>
              <a:t> :</a:t>
            </a:r>
            <a:endParaRPr lang="pt-BR" altLang="pt-BR" b="1" baseline="-25000" dirty="0">
              <a:latin typeface="+mj-lt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413628" y="2240610"/>
            <a:ext cx="6494837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panose="020B0604020202020204" pitchFamily="34" charset="0"/>
              </a:rPr>
              <a:t>Perceba que o centro de gravidade da linha não está localizado sobre a linha.</a:t>
            </a: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639" y="3707854"/>
            <a:ext cx="5538414" cy="2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8" grpId="0"/>
      <p:bldP spid="44" grpId="0"/>
      <p:bldP spid="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175321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simetria</a:t>
            </a: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0" y="1228353"/>
            <a:ext cx="1219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b="1" i="1" u="sng" dirty="0">
                <a:latin typeface="Arial" panose="020B0604020202020204" pitchFamily="34" charset="0"/>
              </a:rPr>
              <a:t>Simetria relativamente a eixo</a:t>
            </a:r>
            <a:r>
              <a:rPr lang="pt-BR" altLang="pt-BR" b="1" dirty="0">
                <a:latin typeface="Arial" panose="020B0604020202020204" pitchFamily="34" charset="0"/>
              </a:rPr>
              <a:t>: </a:t>
            </a:r>
            <a:r>
              <a:rPr lang="pt-BR" altLang="pt-BR" dirty="0">
                <a:latin typeface="Arial" panose="020B0604020202020204" pitchFamily="34" charset="0"/>
              </a:rPr>
              <a:t>quando uma superfície é simétrica relativamente a um eixo, o seu momento estático relativamente ao eixo é nulo e o seu centroide situa-se sobre o eixo</a:t>
            </a:r>
            <a:r>
              <a:rPr lang="pt-BR" altLang="pt-BR" b="1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885038" y="3657603"/>
            <a:ext cx="2268834" cy="2296130"/>
            <a:chOff x="1758500" y="3275463"/>
            <a:chExt cx="2268834" cy="2296130"/>
          </a:xfrm>
        </p:grpSpPr>
        <p:sp>
          <p:nvSpPr>
            <p:cNvPr id="8" name="Retângulo 7"/>
            <p:cNvSpPr/>
            <p:nvPr/>
          </p:nvSpPr>
          <p:spPr>
            <a:xfrm>
              <a:off x="1758500" y="3275463"/>
              <a:ext cx="520676" cy="2265528"/>
            </a:xfrm>
            <a:prstGeom prst="rect">
              <a:avLst/>
            </a:prstGeom>
            <a:solidFill>
              <a:srgbClr val="DAC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16200000">
              <a:off x="2634232" y="4178491"/>
              <a:ext cx="520676" cy="2265528"/>
            </a:xfrm>
            <a:prstGeom prst="rect">
              <a:avLst/>
            </a:prstGeom>
            <a:solidFill>
              <a:srgbClr val="DAC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" name="Conector reto 10"/>
          <p:cNvCxnSpPr/>
          <p:nvPr/>
        </p:nvCxnSpPr>
        <p:spPr>
          <a:xfrm rot="2700000">
            <a:off x="1282881" y="4129695"/>
            <a:ext cx="0" cy="2857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e 11"/>
          <p:cNvSpPr/>
          <p:nvPr/>
        </p:nvSpPr>
        <p:spPr>
          <a:xfrm>
            <a:off x="5063316" y="3657603"/>
            <a:ext cx="1951630" cy="2265528"/>
          </a:xfrm>
          <a:prstGeom prst="trapezoid">
            <a:avLst/>
          </a:prstGeom>
          <a:gradFill flip="none" rotWithShape="1">
            <a:gsLst>
              <a:gs pos="0">
                <a:srgbClr val="E8BC98">
                  <a:tint val="66000"/>
                  <a:satMod val="160000"/>
                </a:srgbClr>
              </a:gs>
              <a:gs pos="50000">
                <a:srgbClr val="E8BC98">
                  <a:tint val="44500"/>
                  <a:satMod val="160000"/>
                </a:srgbClr>
              </a:gs>
              <a:gs pos="100000">
                <a:srgbClr val="E8BC9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6059600" y="3171128"/>
            <a:ext cx="0" cy="3363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ágono 16"/>
          <p:cNvSpPr/>
          <p:nvPr/>
        </p:nvSpPr>
        <p:spPr>
          <a:xfrm>
            <a:off x="8598095" y="4135275"/>
            <a:ext cx="2825087" cy="1570741"/>
          </a:xfrm>
          <a:prstGeom prst="homePlate">
            <a:avLst/>
          </a:prstGeom>
          <a:solidFill>
            <a:srgbClr val="9BD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 rot="16200000">
            <a:off x="9951494" y="3241640"/>
            <a:ext cx="0" cy="3363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4885895" y="3343703"/>
            <a:ext cx="2417926" cy="3093803"/>
            <a:chOff x="8284192" y="2743200"/>
            <a:chExt cx="2417926" cy="3093803"/>
          </a:xfrm>
        </p:grpSpPr>
        <p:sp>
          <p:nvSpPr>
            <p:cNvPr id="7" name="Retângulo 6"/>
            <p:cNvSpPr/>
            <p:nvPr/>
          </p:nvSpPr>
          <p:spPr>
            <a:xfrm>
              <a:off x="8939284" y="3364473"/>
              <a:ext cx="1132764" cy="2463121"/>
            </a:xfrm>
            <a:prstGeom prst="rect">
              <a:avLst/>
            </a:prstGeom>
            <a:solidFill>
              <a:srgbClr val="E8B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284192" y="2743200"/>
              <a:ext cx="2402006" cy="621273"/>
            </a:xfrm>
            <a:prstGeom prst="rect">
              <a:avLst/>
            </a:prstGeom>
            <a:solidFill>
              <a:srgbClr val="E8B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8300112" y="5215730"/>
              <a:ext cx="2402006" cy="621273"/>
            </a:xfrm>
            <a:prstGeom prst="rect">
              <a:avLst/>
            </a:prstGeom>
            <a:solidFill>
              <a:srgbClr val="E8B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Título 1"/>
          <p:cNvSpPr txBox="1">
            <a:spLocks/>
          </p:cNvSpPr>
          <p:nvPr/>
        </p:nvSpPr>
        <p:spPr>
          <a:xfrm>
            <a:off x="1" y="175321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simetria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6114192" y="3171128"/>
            <a:ext cx="0" cy="3363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8238" y="1111236"/>
            <a:ext cx="1194179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a superfície apresente dois eixos de simetria, o </a:t>
            </a:r>
            <a:r>
              <a:rPr lang="pt-BR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centróide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situa-se no ponto de intersecção destes eixos.</a:t>
            </a:r>
          </a:p>
        </p:txBody>
      </p:sp>
      <p:sp>
        <p:nvSpPr>
          <p:cNvPr id="5" name="Triângulo isósceles 4"/>
          <p:cNvSpPr/>
          <p:nvPr/>
        </p:nvSpPr>
        <p:spPr>
          <a:xfrm>
            <a:off x="409427" y="3343701"/>
            <a:ext cx="2565779" cy="2893326"/>
          </a:xfrm>
          <a:prstGeom prst="triangle">
            <a:avLst/>
          </a:prstGeom>
          <a:gradFill flip="none" rotWithShape="1">
            <a:gsLst>
              <a:gs pos="0">
                <a:srgbClr val="DAC158">
                  <a:tint val="66000"/>
                  <a:satMod val="160000"/>
                </a:srgbClr>
              </a:gs>
              <a:gs pos="99000">
                <a:srgbClr val="E8BC98"/>
              </a:gs>
              <a:gs pos="100000">
                <a:srgbClr val="DAC15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422566" y="4012442"/>
            <a:ext cx="3125846" cy="2229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16200000">
            <a:off x="6225648" y="3200696"/>
            <a:ext cx="0" cy="3363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9460177" y="3967248"/>
            <a:ext cx="1132764" cy="2463121"/>
          </a:xfrm>
          <a:prstGeom prst="rect">
            <a:avLst/>
          </a:prstGeom>
          <a:solidFill>
            <a:srgbClr val="DAC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460181" y="3345975"/>
            <a:ext cx="2402006" cy="621273"/>
          </a:xfrm>
          <a:prstGeom prst="rect">
            <a:avLst/>
          </a:prstGeom>
          <a:solidFill>
            <a:srgbClr val="DAC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179560" y="5818505"/>
            <a:ext cx="2402006" cy="621273"/>
          </a:xfrm>
          <a:prstGeom prst="rect">
            <a:avLst/>
          </a:prstGeom>
          <a:solidFill>
            <a:srgbClr val="DAC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10033382" y="3173400"/>
            <a:ext cx="0" cy="3363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6200000">
            <a:off x="10144838" y="3202968"/>
            <a:ext cx="0" cy="3363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5" idx="0"/>
            <a:endCxn id="5" idx="3"/>
          </p:cNvCxnSpPr>
          <p:nvPr/>
        </p:nvCxnSpPr>
        <p:spPr>
          <a:xfrm>
            <a:off x="1692317" y="3343701"/>
            <a:ext cx="0" cy="334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175321"/>
            <a:ext cx="12010030" cy="907260"/>
          </a:xfrm>
          <a:prstGeom prst="rect">
            <a:avLst/>
          </a:prstGeom>
          <a:gradFill flip="none" rotWithShape="1">
            <a:gsLst>
              <a:gs pos="0">
                <a:srgbClr val="FFC589">
                  <a:tint val="66000"/>
                  <a:satMod val="160000"/>
                </a:srgbClr>
              </a:gs>
              <a:gs pos="50000">
                <a:srgbClr val="FFC589">
                  <a:tint val="44500"/>
                  <a:satMod val="160000"/>
                </a:srgbClr>
              </a:gs>
              <a:gs pos="100000">
                <a:srgbClr val="FFC58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err="1"/>
              <a:t>Centróide</a:t>
            </a:r>
            <a:r>
              <a:rPr lang="pt-BR" sz="3600" dirty="0"/>
              <a:t> de figuras planas usuais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31352"/>
              </p:ext>
            </p:extLst>
          </p:nvPr>
        </p:nvGraphicFramePr>
        <p:xfrm>
          <a:off x="259307" y="1419367"/>
          <a:ext cx="11518711" cy="51315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10938">
                  <a:extLst>
                    <a:ext uri="{9D8B030D-6E8A-4147-A177-3AD203B41FA5}">
                      <a16:colId xmlns:a16="http://schemas.microsoft.com/office/drawing/2014/main" val="3954054736"/>
                    </a:ext>
                  </a:extLst>
                </a:gridCol>
                <a:gridCol w="3851672">
                  <a:extLst>
                    <a:ext uri="{9D8B030D-6E8A-4147-A177-3AD203B41FA5}">
                      <a16:colId xmlns:a16="http://schemas.microsoft.com/office/drawing/2014/main" val="1266732394"/>
                    </a:ext>
                  </a:extLst>
                </a:gridCol>
                <a:gridCol w="1807124">
                  <a:extLst>
                    <a:ext uri="{9D8B030D-6E8A-4147-A177-3AD203B41FA5}">
                      <a16:colId xmlns:a16="http://schemas.microsoft.com/office/drawing/2014/main" val="4169611262"/>
                    </a:ext>
                  </a:extLst>
                </a:gridCol>
                <a:gridCol w="1807124">
                  <a:extLst>
                    <a:ext uri="{9D8B030D-6E8A-4147-A177-3AD203B41FA5}">
                      <a16:colId xmlns:a16="http://schemas.microsoft.com/office/drawing/2014/main" val="727674971"/>
                    </a:ext>
                  </a:extLst>
                </a:gridCol>
                <a:gridCol w="1841853">
                  <a:extLst>
                    <a:ext uri="{9D8B030D-6E8A-4147-A177-3AD203B41FA5}">
                      <a16:colId xmlns:a16="http://schemas.microsoft.com/office/drawing/2014/main" val="1365524942"/>
                    </a:ext>
                  </a:extLst>
                </a:gridCol>
              </a:tblGrid>
              <a:tr h="533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Figura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área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10695"/>
                  </a:ext>
                </a:extLst>
              </a:tr>
              <a:tr h="53303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</a:rPr>
                        <a:t>Triângulo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57741"/>
                  </a:ext>
                </a:extLst>
              </a:tr>
              <a:tr h="99980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29024"/>
                  </a:ext>
                </a:extLst>
              </a:tr>
              <a:tr h="99980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¼ de</a:t>
                      </a:r>
                      <a:r>
                        <a:rPr lang="pt-BR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círculo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3723"/>
                  </a:ext>
                </a:extLst>
              </a:tr>
              <a:tr h="53303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53634"/>
                  </a:ext>
                </a:extLst>
              </a:tr>
              <a:tr h="5330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Semi-círculo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69331"/>
                  </a:ext>
                </a:extLst>
              </a:tr>
              <a:tr h="99980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03999"/>
                  </a:ext>
                </a:extLst>
              </a:tr>
            </a:tbl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6112"/>
              </p:ext>
            </p:extLst>
          </p:nvPr>
        </p:nvGraphicFramePr>
        <p:xfrm>
          <a:off x="6974469" y="1364931"/>
          <a:ext cx="324000" cy="4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ção" r:id="rId3" imgW="126890" imgH="190335" progId="Equation.3">
                  <p:embed/>
                </p:oleObj>
              </mc:Choice>
              <mc:Fallback>
                <p:oleObj name="Equação" r:id="rId3" imgW="126890" imgH="19033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469" y="1364931"/>
                        <a:ext cx="324000" cy="4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39316"/>
              </p:ext>
            </p:extLst>
          </p:nvPr>
        </p:nvGraphicFramePr>
        <p:xfrm>
          <a:off x="8887288" y="1410849"/>
          <a:ext cx="273000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ção" r:id="rId5" imgW="126890" imgH="228402" progId="Equation.3">
                  <p:embed/>
                </p:oleObj>
              </mc:Choice>
              <mc:Fallback>
                <p:oleObj name="Equação" r:id="rId5" imgW="126890" imgH="22840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288" y="1410849"/>
                        <a:ext cx="273000" cy="50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5" t="20450" r="38959" b="68977"/>
          <a:stretch>
            <a:fillRect/>
          </a:stretch>
        </p:blipFill>
        <p:spPr bwMode="auto">
          <a:xfrm>
            <a:off x="3433780" y="1947479"/>
            <a:ext cx="2221334" cy="17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93625"/>
              </p:ext>
            </p:extLst>
          </p:nvPr>
        </p:nvGraphicFramePr>
        <p:xfrm>
          <a:off x="8827105" y="2142917"/>
          <a:ext cx="351223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ção" r:id="rId8" imgW="152334" imgH="393529" progId="Equation.3">
                  <p:embed/>
                </p:oleObj>
              </mc:Choice>
              <mc:Fallback>
                <p:oleObj name="Equação" r:id="rId8" imgW="152334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105" y="2142917"/>
                        <a:ext cx="351223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20796"/>
              </p:ext>
            </p:extLst>
          </p:nvPr>
        </p:nvGraphicFramePr>
        <p:xfrm>
          <a:off x="10623940" y="2127617"/>
          <a:ext cx="547902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ção" r:id="rId10" imgW="228501" imgH="393529" progId="Equation.3">
                  <p:embed/>
                </p:oleObj>
              </mc:Choice>
              <mc:Fallback>
                <p:oleObj name="Equação" r:id="rId10" imgW="228501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940" y="2127617"/>
                        <a:ext cx="547902" cy="93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77765"/>
              </p:ext>
            </p:extLst>
          </p:nvPr>
        </p:nvGraphicFramePr>
        <p:xfrm>
          <a:off x="6860414" y="3552005"/>
          <a:ext cx="6075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ção" r:id="rId12" imgW="253890" imgH="380835" progId="Equation.3">
                  <p:embed/>
                </p:oleObj>
              </mc:Choice>
              <mc:Fallback>
                <p:oleObj name="Equação" r:id="rId12" imgW="253890" imgH="38083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414" y="3552005"/>
                        <a:ext cx="607500" cy="9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063446"/>
              </p:ext>
            </p:extLst>
          </p:nvPr>
        </p:nvGraphicFramePr>
        <p:xfrm>
          <a:off x="8724641" y="3548879"/>
          <a:ext cx="6075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Equação" r:id="rId14" imgW="253890" imgH="380835" progId="Equation.3">
                  <p:embed/>
                </p:oleObj>
              </mc:Choice>
              <mc:Fallback>
                <p:oleObj name="Equação" r:id="rId14" imgW="253890" imgH="38083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4641" y="3548879"/>
                        <a:ext cx="607500" cy="9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04634"/>
              </p:ext>
            </p:extLst>
          </p:nvPr>
        </p:nvGraphicFramePr>
        <p:xfrm>
          <a:off x="10553678" y="3444522"/>
          <a:ext cx="861498" cy="11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Equação" r:id="rId16" imgW="330120" imgH="419040" progId="Equation.3">
                  <p:embed/>
                </p:oleObj>
              </mc:Choice>
              <mc:Fallback>
                <p:oleObj name="Equação" r:id="rId16" imgW="33012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3678" y="3444522"/>
                        <a:ext cx="861498" cy="11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34483"/>
              </p:ext>
            </p:extLst>
          </p:nvPr>
        </p:nvGraphicFramePr>
        <p:xfrm>
          <a:off x="6986574" y="5604217"/>
          <a:ext cx="324000" cy="47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Equação" r:id="rId18" imgW="126725" imgH="177415" progId="Equation.3">
                  <p:embed/>
                </p:oleObj>
              </mc:Choice>
              <mc:Fallback>
                <p:oleObj name="Equação" r:id="rId18" imgW="126725" imgH="17741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74" y="5604217"/>
                        <a:ext cx="324000" cy="473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32219" r="37715" b="59798"/>
          <a:stretch/>
        </p:blipFill>
        <p:spPr bwMode="auto">
          <a:xfrm>
            <a:off x="3221447" y="5324326"/>
            <a:ext cx="200527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Agrupar 26"/>
          <p:cNvGrpSpPr>
            <a:grpSpLocks noChangeAspect="1"/>
          </p:cNvGrpSpPr>
          <p:nvPr/>
        </p:nvGrpSpPr>
        <p:grpSpPr>
          <a:xfrm>
            <a:off x="3807728" y="3609140"/>
            <a:ext cx="1758576" cy="1404000"/>
            <a:chOff x="3575713" y="3868453"/>
            <a:chExt cx="1479881" cy="1181499"/>
          </a:xfrm>
        </p:grpSpPr>
        <p:pic>
          <p:nvPicPr>
            <p:cNvPr id="7186" name="Picture 1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6" t="32219" r="43256" b="59798"/>
            <a:stretch/>
          </p:blipFill>
          <p:spPr bwMode="auto">
            <a:xfrm>
              <a:off x="3575713" y="3951037"/>
              <a:ext cx="1294085" cy="99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ângulo 25"/>
            <p:cNvSpPr/>
            <p:nvPr/>
          </p:nvSpPr>
          <p:spPr>
            <a:xfrm>
              <a:off x="4784881" y="3868453"/>
              <a:ext cx="270713" cy="1181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216621"/>
              </p:ext>
            </p:extLst>
          </p:nvPr>
        </p:nvGraphicFramePr>
        <p:xfrm>
          <a:off x="8720038" y="5256860"/>
          <a:ext cx="6075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ção" r:id="rId20" imgW="253890" imgH="380835" progId="Equation.3">
                  <p:embed/>
                </p:oleObj>
              </mc:Choice>
              <mc:Fallback>
                <p:oleObj name="Equação" r:id="rId20" imgW="253890" imgH="380835" progId="Equation.3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0038" y="5256860"/>
                        <a:ext cx="607500" cy="9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42317"/>
              </p:ext>
            </p:extLst>
          </p:nvPr>
        </p:nvGraphicFramePr>
        <p:xfrm>
          <a:off x="10553678" y="5148860"/>
          <a:ext cx="861498" cy="11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ção" r:id="rId21" imgW="330120" imgH="419040" progId="Equation.3">
                  <p:embed/>
                </p:oleObj>
              </mc:Choice>
              <mc:Fallback>
                <p:oleObj name="Equação" r:id="rId21" imgW="330120" imgH="41904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3678" y="5148860"/>
                        <a:ext cx="861498" cy="11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8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829</TotalTime>
  <Words>345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Century Gothic</vt:lpstr>
      <vt:lpstr>Chiller</vt:lpstr>
      <vt:lpstr>Segoe Print</vt:lpstr>
      <vt:lpstr>Symbol</vt:lpstr>
      <vt:lpstr>Times New Roman</vt:lpstr>
      <vt:lpstr>Trilha de Vapor</vt:lpstr>
      <vt:lpstr>Clip</vt:lpstr>
      <vt:lpstr>Microsoft Equation 3.0</vt:lpstr>
      <vt:lpstr>CENTRO DE GRAVIDADE FIGURAS PLANAS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PÓRTICOS PLANOS</dc:title>
  <dc:creator>Edilberto</dc:creator>
  <cp:lastModifiedBy>Edilberto</cp:lastModifiedBy>
  <cp:revision>99</cp:revision>
  <dcterms:created xsi:type="dcterms:W3CDTF">2016-02-01T14:21:47Z</dcterms:created>
  <dcterms:modified xsi:type="dcterms:W3CDTF">2016-05-23T00:40:39Z</dcterms:modified>
</cp:coreProperties>
</file>