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272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FF00"/>
    <a:srgbClr val="3399FF"/>
    <a:srgbClr val="000066"/>
    <a:srgbClr val="66CCFF"/>
    <a:srgbClr val="B2B2B2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6FD9BED-1CFB-49AE-8825-0511450D256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30 w 21600"/>
                <a:gd name="T1" fmla="*/ 0 h 21231"/>
                <a:gd name="T2" fmla="*/ 163 w 21600"/>
                <a:gd name="T3" fmla="*/ 83 h 21231"/>
                <a:gd name="T4" fmla="*/ 0 w 21600"/>
                <a:gd name="T5" fmla="*/ 8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1768BBA-FABA-4638-9CEF-7C30627AA05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8332771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12462243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1640182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88784919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3619449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16575792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33913897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736667023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47138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61772987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03789251"/>
      </p:ext>
    </p:extLst>
  </p:cSld>
  <p:clrMapOvr>
    <a:masterClrMapping/>
  </p:clrMapOvr>
  <p:transition spd="slow">
    <p:wipe dir="r"/>
    <p:sndAc>
      <p:stSnd loop="1">
        <p:snd r:embed="rId1" name="barbie3[1]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CC"/>
            </a:gs>
            <a:gs pos="100000">
              <a:srgbClr val="00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pt-BR">
                <a:latin typeface="Times New Roman" charset="0"/>
              </a:endParaRPr>
            </a:p>
          </p:txBody>
        </p:sp>
        <p:sp>
          <p:nvSpPr>
            <p:cNvPr id="1038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319 w 21600"/>
                <a:gd name="T3" fmla="*/ 172 h 21600"/>
                <a:gd name="T4" fmla="*/ 0 w 21600"/>
                <a:gd name="T5" fmla="*/ 17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76200" y="0"/>
            <a:ext cx="2286000" cy="6858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/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95250" y="152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INTRODUÇÃO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14300" y="1676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CENTRO DE MASSA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14300" y="3200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TRIÂNGULO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114300" y="3962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RETÂNGULO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95250" y="5486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SEMI-CÍRCULO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3" name="Rectangle 23"/>
          <p:cNvSpPr>
            <a:spLocks noChangeArrowheads="1"/>
          </p:cNvSpPr>
          <p:nvPr/>
        </p:nvSpPr>
        <p:spPr bwMode="auto">
          <a:xfrm>
            <a:off x="114300" y="2438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500">
                <a:solidFill>
                  <a:schemeClr val="bg2"/>
                </a:solidFill>
                <a:latin typeface="Arial" panose="020B0604020202020204" pitchFamily="34" charset="0"/>
              </a:rPr>
              <a:t>PROCESSO ANALÍTICO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95250" y="4724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CÍRCULO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5" name="Rectangle 25"/>
          <p:cNvSpPr>
            <a:spLocks noChangeArrowheads="1"/>
          </p:cNvSpPr>
          <p:nvPr/>
        </p:nvSpPr>
        <p:spPr bwMode="auto">
          <a:xfrm>
            <a:off x="96838" y="914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DEFINIÇÃO</a:t>
            </a:r>
            <a:endParaRPr lang="pt-BR" altLang="pt-BR">
              <a:solidFill>
                <a:schemeClr val="bg2"/>
              </a:solidFill>
            </a:endParaRPr>
          </a:p>
        </p:txBody>
      </p:sp>
      <p:sp>
        <p:nvSpPr>
          <p:cNvPr id="1036" name="Rectangle 26"/>
          <p:cNvSpPr>
            <a:spLocks noChangeArrowheads="1"/>
          </p:cNvSpPr>
          <p:nvPr/>
        </p:nvSpPr>
        <p:spPr bwMode="auto">
          <a:xfrm>
            <a:off x="96838" y="6248400"/>
            <a:ext cx="2209800" cy="457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600">
                <a:solidFill>
                  <a:schemeClr val="bg2"/>
                </a:solidFill>
                <a:latin typeface="Arial" panose="020B0604020202020204" pitchFamily="34" charset="0"/>
              </a:rPr>
              <a:t>EXEMPLOS</a:t>
            </a:r>
            <a:endParaRPr lang="pt-BR" altLang="pt-BR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wipe dir="r"/>
    <p:sndAc>
      <p:stSnd loop="1">
        <p:snd r:embed="rId13" name="barbie3[1]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Relationship Id="rId9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549275" y="12636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pt-BR" b="1" dirty="0"/>
              <a:t>MOMENTO ESTÁTICO</a:t>
            </a:r>
          </a:p>
        </p:txBody>
      </p:sp>
      <p:sp>
        <p:nvSpPr>
          <p:cNvPr id="14339" name="Subtítulo 2"/>
          <p:cNvSpPr>
            <a:spLocks noGrp="1"/>
          </p:cNvSpPr>
          <p:nvPr>
            <p:ph type="subTitle" sz="quarter" idx="1"/>
          </p:nvPr>
        </p:nvSpPr>
        <p:spPr>
          <a:xfrm>
            <a:off x="395288" y="4845050"/>
            <a:ext cx="4240212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11500" b="1">
                <a:latin typeface="Chiller" panose="04020404031007020602" pitchFamily="82" charset="0"/>
              </a:rPr>
              <a:t>BORJA</a:t>
            </a:r>
          </a:p>
        </p:txBody>
      </p:sp>
      <p:grpSp>
        <p:nvGrpSpPr>
          <p:cNvPr id="14340" name="Grupo 10"/>
          <p:cNvGrpSpPr>
            <a:grpSpLocks/>
          </p:cNvGrpSpPr>
          <p:nvPr/>
        </p:nvGrpSpPr>
        <p:grpSpPr bwMode="auto">
          <a:xfrm rot="6793088">
            <a:off x="5647532" y="2285206"/>
            <a:ext cx="1700212" cy="2143125"/>
            <a:chOff x="3635896" y="2924944"/>
            <a:chExt cx="1699746" cy="2142824"/>
          </a:xfrm>
        </p:grpSpPr>
        <p:sp>
          <p:nvSpPr>
            <p:cNvPr id="14348" name="Elipse 11"/>
            <p:cNvSpPr>
              <a:spLocks noChangeArrowheads="1"/>
            </p:cNvSpPr>
            <p:nvPr/>
          </p:nvSpPr>
          <p:spPr bwMode="auto">
            <a:xfrm>
              <a:off x="3635896" y="2924944"/>
              <a:ext cx="722312" cy="72008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9" name="Elipse 12"/>
            <p:cNvSpPr>
              <a:spLocks noChangeAspect="1"/>
            </p:cNvSpPr>
            <p:nvPr/>
          </p:nvSpPr>
          <p:spPr bwMode="auto">
            <a:xfrm>
              <a:off x="4210174" y="3442648"/>
              <a:ext cx="577850" cy="57606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50" name="Elipse 13"/>
            <p:cNvSpPr>
              <a:spLocks noChangeAspect="1"/>
            </p:cNvSpPr>
            <p:nvPr/>
          </p:nvSpPr>
          <p:spPr bwMode="auto">
            <a:xfrm>
              <a:off x="4585648" y="3960352"/>
              <a:ext cx="433388" cy="4320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51" name="Elipse 14"/>
            <p:cNvSpPr>
              <a:spLocks noChangeAspect="1"/>
            </p:cNvSpPr>
            <p:nvPr/>
          </p:nvSpPr>
          <p:spPr bwMode="auto">
            <a:xfrm>
              <a:off x="4860032" y="4351456"/>
              <a:ext cx="361157" cy="36004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52" name="Elipse 15"/>
            <p:cNvSpPr>
              <a:spLocks noChangeAspect="1"/>
            </p:cNvSpPr>
            <p:nvPr/>
          </p:nvSpPr>
          <p:spPr bwMode="auto">
            <a:xfrm>
              <a:off x="5089704" y="4697848"/>
              <a:ext cx="21669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53" name="Elipse 16"/>
            <p:cNvSpPr>
              <a:spLocks noChangeAspect="1"/>
            </p:cNvSpPr>
            <p:nvPr/>
          </p:nvSpPr>
          <p:spPr bwMode="auto">
            <a:xfrm>
              <a:off x="5220072" y="4952555"/>
              <a:ext cx="115570" cy="11521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pSp>
        <p:nvGrpSpPr>
          <p:cNvPr id="14341" name="Grupo 17"/>
          <p:cNvGrpSpPr>
            <a:grpSpLocks/>
          </p:cNvGrpSpPr>
          <p:nvPr/>
        </p:nvGrpSpPr>
        <p:grpSpPr bwMode="auto">
          <a:xfrm rot="-4216706">
            <a:off x="1056481" y="-27781"/>
            <a:ext cx="1700213" cy="2143125"/>
            <a:chOff x="3635896" y="2924944"/>
            <a:chExt cx="1699746" cy="2142824"/>
          </a:xfrm>
        </p:grpSpPr>
        <p:sp>
          <p:nvSpPr>
            <p:cNvPr id="14342" name="Elipse 18"/>
            <p:cNvSpPr>
              <a:spLocks noChangeArrowheads="1"/>
            </p:cNvSpPr>
            <p:nvPr/>
          </p:nvSpPr>
          <p:spPr bwMode="auto">
            <a:xfrm>
              <a:off x="3635896" y="2924944"/>
              <a:ext cx="722312" cy="72008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3" name="Elipse 19"/>
            <p:cNvSpPr>
              <a:spLocks noChangeAspect="1"/>
            </p:cNvSpPr>
            <p:nvPr/>
          </p:nvSpPr>
          <p:spPr bwMode="auto">
            <a:xfrm>
              <a:off x="4210174" y="3442648"/>
              <a:ext cx="577850" cy="57606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4" name="Elipse 20"/>
            <p:cNvSpPr>
              <a:spLocks noChangeAspect="1"/>
            </p:cNvSpPr>
            <p:nvPr/>
          </p:nvSpPr>
          <p:spPr bwMode="auto">
            <a:xfrm>
              <a:off x="4585648" y="3960352"/>
              <a:ext cx="433388" cy="43204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5" name="Elipse 21"/>
            <p:cNvSpPr>
              <a:spLocks noChangeAspect="1"/>
            </p:cNvSpPr>
            <p:nvPr/>
          </p:nvSpPr>
          <p:spPr bwMode="auto">
            <a:xfrm>
              <a:off x="4860032" y="4351456"/>
              <a:ext cx="361157" cy="36004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6" name="Elipse 22"/>
            <p:cNvSpPr>
              <a:spLocks noChangeAspect="1"/>
            </p:cNvSpPr>
            <p:nvPr/>
          </p:nvSpPr>
          <p:spPr bwMode="auto">
            <a:xfrm>
              <a:off x="5089704" y="4697848"/>
              <a:ext cx="216694" cy="216024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4347" name="Elipse 23"/>
            <p:cNvSpPr>
              <a:spLocks noChangeAspect="1"/>
            </p:cNvSpPr>
            <p:nvPr/>
          </p:nvSpPr>
          <p:spPr bwMode="auto">
            <a:xfrm>
              <a:off x="5220072" y="4952555"/>
              <a:ext cx="115570" cy="11521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ransition spd="slow">
    <p:wipe dir="r"/>
    <p:sndAc>
      <p:stSnd loop="1">
        <p:snd r:embed="rId2" name="barbie3[1]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620713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696913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5041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3. Calculo do momento estático retângulo azul.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23558" name="Retângulo 15"/>
          <p:cNvSpPr>
            <a:spLocks noChangeArrowheads="1"/>
          </p:cNvSpPr>
          <p:nvPr/>
        </p:nvSpPr>
        <p:spPr bwMode="auto">
          <a:xfrm>
            <a:off x="796925" y="4614863"/>
            <a:ext cx="7453313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3559" name="Objeto 16"/>
          <p:cNvGraphicFramePr>
            <a:graphicFrameLocks noChangeAspect="1"/>
          </p:cNvGraphicFramePr>
          <p:nvPr/>
        </p:nvGraphicFramePr>
        <p:xfrm>
          <a:off x="1454150" y="4535488"/>
          <a:ext cx="6140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ção" r:id="rId5" imgW="1841500" imgH="254000" progId="Equation.3">
                  <p:embed/>
                </p:oleObj>
              </mc:Choice>
              <mc:Fallback>
                <p:oleObj name="Equação" r:id="rId5" imgW="1841500" imgH="2540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4535488"/>
                        <a:ext cx="6140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Retângulo 12"/>
          <p:cNvSpPr>
            <a:spLocks noChangeArrowheads="1"/>
          </p:cNvSpPr>
          <p:nvPr/>
        </p:nvSpPr>
        <p:spPr bwMode="auto">
          <a:xfrm>
            <a:off x="2592388" y="5695950"/>
            <a:ext cx="3600450" cy="6842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3561" name="Objeto 14"/>
          <p:cNvGraphicFramePr>
            <a:graphicFrameLocks noChangeAspect="1"/>
          </p:cNvGraphicFramePr>
          <p:nvPr/>
        </p:nvGraphicFramePr>
        <p:xfrm>
          <a:off x="2501900" y="5661025"/>
          <a:ext cx="37703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ção" r:id="rId7" imgW="1129810" imgH="241195" progId="Equation.3">
                  <p:embed/>
                </p:oleObj>
              </mc:Choice>
              <mc:Fallback>
                <p:oleObj name="Equação" r:id="rId7" imgW="1129810" imgH="241195" progId="Equation.3">
                  <p:embed/>
                  <p:pic>
                    <p:nvPicPr>
                      <p:cNvPr id="0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661025"/>
                        <a:ext cx="377031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2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3" t="19583" r="31569" b="12331"/>
          <a:stretch>
            <a:fillRect/>
          </a:stretch>
        </p:blipFill>
        <p:spPr bwMode="auto">
          <a:xfrm>
            <a:off x="5378450" y="836613"/>
            <a:ext cx="35274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2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4465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4. Calculo do momento estático quadrado vazado (em vermelho)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24582" name="Retângulo 15"/>
          <p:cNvSpPr>
            <a:spLocks noChangeArrowheads="1"/>
          </p:cNvSpPr>
          <p:nvPr/>
        </p:nvSpPr>
        <p:spPr bwMode="auto">
          <a:xfrm>
            <a:off x="796925" y="4514850"/>
            <a:ext cx="7453313" cy="6842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4583" name="Objeto 16"/>
          <p:cNvGraphicFramePr>
            <a:graphicFrameLocks noChangeAspect="1"/>
          </p:cNvGraphicFramePr>
          <p:nvPr/>
        </p:nvGraphicFramePr>
        <p:xfrm>
          <a:off x="1263650" y="4383088"/>
          <a:ext cx="652303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Equação" r:id="rId5" imgW="1954951" imgH="253890" progId="Equation.3">
                  <p:embed/>
                </p:oleObj>
              </mc:Choice>
              <mc:Fallback>
                <p:oleObj name="Equação" r:id="rId5" imgW="1954951" imgH="25389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383088"/>
                        <a:ext cx="652303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tângulo 12"/>
          <p:cNvSpPr>
            <a:spLocks noChangeArrowheads="1"/>
          </p:cNvSpPr>
          <p:nvPr/>
        </p:nvSpPr>
        <p:spPr bwMode="auto">
          <a:xfrm>
            <a:off x="2411413" y="5768975"/>
            <a:ext cx="3852862" cy="6842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4585" name="Objeto 14"/>
          <p:cNvGraphicFramePr>
            <a:graphicFrameLocks noChangeAspect="1"/>
          </p:cNvGraphicFramePr>
          <p:nvPr/>
        </p:nvGraphicFramePr>
        <p:xfrm>
          <a:off x="2462213" y="5661025"/>
          <a:ext cx="38528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ção" r:id="rId7" imgW="1155700" imgH="254000" progId="Equation.3">
                  <p:embed/>
                </p:oleObj>
              </mc:Choice>
              <mc:Fallback>
                <p:oleObj name="Equação" r:id="rId7" imgW="1155700" imgH="254000" progId="Equation.3">
                  <p:embed/>
                  <p:pic>
                    <p:nvPicPr>
                      <p:cNvPr id="0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5661025"/>
                        <a:ext cx="3852862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16171" r="27863" b="11919"/>
          <a:stretch>
            <a:fillRect/>
          </a:stretch>
        </p:blipFill>
        <p:spPr bwMode="auto">
          <a:xfrm>
            <a:off x="5292725" y="982663"/>
            <a:ext cx="331152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2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2</a:t>
            </a:r>
          </a:p>
        </p:txBody>
      </p:sp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44656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5. Calculo do momento estático área azul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25607" name="Retângulo 15"/>
          <p:cNvSpPr>
            <a:spLocks noChangeArrowheads="1"/>
          </p:cNvSpPr>
          <p:nvPr/>
        </p:nvSpPr>
        <p:spPr bwMode="auto">
          <a:xfrm>
            <a:off x="796925" y="6027738"/>
            <a:ext cx="7453313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5608" name="Objeto 16"/>
          <p:cNvGraphicFramePr>
            <a:graphicFrameLocks noChangeAspect="1"/>
          </p:cNvGraphicFramePr>
          <p:nvPr/>
        </p:nvGraphicFramePr>
        <p:xfrm>
          <a:off x="2513013" y="5895975"/>
          <a:ext cx="40227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ção" r:id="rId5" imgW="1205977" imgH="253890" progId="Equation.3">
                  <p:embed/>
                </p:oleObj>
              </mc:Choice>
              <mc:Fallback>
                <p:oleObj name="Equação" r:id="rId5" imgW="1205977" imgH="25389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5895975"/>
                        <a:ext cx="40227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9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17387" r="30820" b="10660"/>
          <a:stretch>
            <a:fillRect/>
          </a:stretch>
        </p:blipFill>
        <p:spPr bwMode="auto">
          <a:xfrm>
            <a:off x="5397500" y="1096963"/>
            <a:ext cx="3311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Retângulo 10"/>
          <p:cNvSpPr>
            <a:spLocks noChangeArrowheads="1"/>
          </p:cNvSpPr>
          <p:nvPr/>
        </p:nvSpPr>
        <p:spPr bwMode="auto">
          <a:xfrm>
            <a:off x="900113" y="4949825"/>
            <a:ext cx="7451725" cy="6842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5611" name="Objeto 12"/>
          <p:cNvGraphicFramePr>
            <a:graphicFrameLocks noChangeAspect="1"/>
          </p:cNvGraphicFramePr>
          <p:nvPr/>
        </p:nvGraphicFramePr>
        <p:xfrm>
          <a:off x="1136650" y="4868863"/>
          <a:ext cx="7156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ção" r:id="rId8" imgW="2146300" imgH="241300" progId="Equation.3">
                  <p:embed/>
                </p:oleObj>
              </mc:Choice>
              <mc:Fallback>
                <p:oleObj name="Equação" r:id="rId8" imgW="2146300" imgH="241300" progId="Equation.3">
                  <p:embed/>
                  <p:pic>
                    <p:nvPicPr>
                      <p:cNvPr id="0" name="Obje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868863"/>
                        <a:ext cx="7156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3. CALCULE O MOMENTO ESTÁTICO DA ÁREA AZUL</a:t>
            </a:r>
          </a:p>
        </p:txBody>
      </p:sp>
      <p:grpSp>
        <p:nvGrpSpPr>
          <p:cNvPr id="26629" name="Grupo 7"/>
          <p:cNvGrpSpPr>
            <a:grpSpLocks/>
          </p:cNvGrpSpPr>
          <p:nvPr/>
        </p:nvGrpSpPr>
        <p:grpSpPr bwMode="auto">
          <a:xfrm>
            <a:off x="2700338" y="5445125"/>
            <a:ext cx="2232025" cy="1044575"/>
            <a:chOff x="5364088" y="3104973"/>
            <a:chExt cx="2232248" cy="1044107"/>
          </a:xfrm>
        </p:grpSpPr>
        <p:sp>
          <p:nvSpPr>
            <p:cNvPr id="26632" name="Retângulo 6"/>
            <p:cNvSpPr>
              <a:spLocks noChangeArrowheads="1"/>
            </p:cNvSpPr>
            <p:nvPr/>
          </p:nvSpPr>
          <p:spPr bwMode="auto">
            <a:xfrm>
              <a:off x="5364088" y="3104973"/>
              <a:ext cx="2232248" cy="10441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aphicFrame>
          <p:nvGraphicFramePr>
            <p:cNvPr id="26633" name="Objeto 5"/>
            <p:cNvGraphicFramePr>
              <a:graphicFrameLocks noChangeAspect="1"/>
            </p:cNvGraphicFramePr>
            <p:nvPr/>
          </p:nvGraphicFramePr>
          <p:xfrm>
            <a:off x="5469474" y="3356992"/>
            <a:ext cx="2075346" cy="592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Equação" r:id="rId5" imgW="621760" imgH="177646" progId="Equation.3">
                    <p:embed/>
                  </p:oleObj>
                </mc:Choice>
                <mc:Fallback>
                  <p:oleObj name="Equação" r:id="rId5" imgW="621760" imgH="177646" progId="Equation.3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9474" y="3356992"/>
                          <a:ext cx="2075346" cy="592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3</a:t>
            </a:r>
          </a:p>
        </p:txBody>
      </p:sp>
      <p:pic>
        <p:nvPicPr>
          <p:cNvPr id="26631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4220" r="11430" b="14626"/>
          <a:stretch>
            <a:fillRect/>
          </a:stretch>
        </p:blipFill>
        <p:spPr bwMode="auto">
          <a:xfrm>
            <a:off x="1979613" y="1843088"/>
            <a:ext cx="52562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MOMENTO ESTÁTICO</a:t>
            </a:r>
          </a:p>
        </p:txBody>
      </p:sp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8539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CALCULE O MOMENTO ESTÁTICO DA ÁREA AZUL</a:t>
            </a:r>
          </a:p>
        </p:txBody>
      </p:sp>
      <p:pic>
        <p:nvPicPr>
          <p:cNvPr id="15366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14597" r="17348" b="13866"/>
          <a:stretch>
            <a:fillRect/>
          </a:stretch>
        </p:blipFill>
        <p:spPr bwMode="auto">
          <a:xfrm>
            <a:off x="466725" y="1700213"/>
            <a:ext cx="42116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66725" y="4868863"/>
            <a:ext cx="7747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“</a:t>
            </a:r>
            <a:r>
              <a:rPr lang="pt-BR" b="1" dirty="0">
                <a:latin typeface="Technic" panose="00000400000000000000" pitchFamily="2" charset="2"/>
              </a:rPr>
              <a:t>O MOMENTO ESTÁTICO DE ÁREA  É IGUAL AO PRODUTO DA ÁREA VEZES A DISTÂNCIA DO CENTRO DE GRAVIDADE (da área em questão) ATÉ UM DETERMINADO EIXO</a:t>
            </a:r>
            <a:r>
              <a:rPr lang="pt-BR" b="1" dirty="0">
                <a:latin typeface="+mj-lt"/>
              </a:rPr>
              <a:t>”</a:t>
            </a:r>
            <a:r>
              <a:rPr lang="pt-BR" b="1" dirty="0">
                <a:latin typeface="Technic" panose="00000400000000000000" pitchFamily="2" charset="2"/>
              </a:rPr>
              <a:t> </a:t>
            </a:r>
          </a:p>
        </p:txBody>
      </p:sp>
      <p:grpSp>
        <p:nvGrpSpPr>
          <p:cNvPr id="15368" name="Grupo 7"/>
          <p:cNvGrpSpPr>
            <a:grpSpLocks/>
          </p:cNvGrpSpPr>
          <p:nvPr/>
        </p:nvGrpSpPr>
        <p:grpSpPr bwMode="auto">
          <a:xfrm>
            <a:off x="5694363" y="2286000"/>
            <a:ext cx="2232025" cy="1044575"/>
            <a:chOff x="5364088" y="3104973"/>
            <a:chExt cx="2232248" cy="1044107"/>
          </a:xfrm>
        </p:grpSpPr>
        <p:sp>
          <p:nvSpPr>
            <p:cNvPr id="15369" name="Retângulo 6"/>
            <p:cNvSpPr>
              <a:spLocks noChangeArrowheads="1"/>
            </p:cNvSpPr>
            <p:nvPr/>
          </p:nvSpPr>
          <p:spPr bwMode="auto">
            <a:xfrm>
              <a:off x="5364088" y="3104973"/>
              <a:ext cx="2232248" cy="10441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aphicFrame>
          <p:nvGraphicFramePr>
            <p:cNvPr id="15370" name="Objeto 5"/>
            <p:cNvGraphicFramePr>
              <a:graphicFrameLocks noChangeAspect="1"/>
            </p:cNvGraphicFramePr>
            <p:nvPr/>
          </p:nvGraphicFramePr>
          <p:xfrm>
            <a:off x="5469474" y="3356992"/>
            <a:ext cx="2075346" cy="592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Equação" r:id="rId6" imgW="621760" imgH="177646" progId="Equation.3">
                    <p:embed/>
                  </p:oleObj>
                </mc:Choice>
                <mc:Fallback>
                  <p:oleObj name="Equação" r:id="rId6" imgW="621760" imgH="177646" progId="Equation.3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9474" y="3356992"/>
                          <a:ext cx="2075346" cy="592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309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9388" y="1590675"/>
            <a:ext cx="774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1. A figura tem eixos definidos?</a:t>
            </a:r>
            <a:endParaRPr lang="pt-BR" b="1" dirty="0">
              <a:latin typeface="Technic" panose="00000400000000000000" pitchFamily="2" charset="2"/>
            </a:endParaRPr>
          </a:p>
        </p:txBody>
      </p:sp>
      <p:pic>
        <p:nvPicPr>
          <p:cNvPr id="16390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14597" r="17348" b="13866"/>
          <a:stretch>
            <a:fillRect/>
          </a:stretch>
        </p:blipFill>
        <p:spPr bwMode="auto">
          <a:xfrm>
            <a:off x="5097463" y="1028700"/>
            <a:ext cx="38877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23850" y="3989388"/>
            <a:ext cx="7747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+mj-lt"/>
              </a:rPr>
              <a:t>Para o exemplo em questão, está definido apenas o eixo x.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850" y="4973638"/>
            <a:ext cx="77470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+mj-lt"/>
              </a:rPr>
              <a:t>Então, subentende-se que deve-se calcular o momento estático em relação ao eixo definido, ou seja, em relação ao eixo x.</a:t>
            </a:r>
            <a:endParaRPr lang="pt-BR" b="1" dirty="0">
              <a:latin typeface="Technic" panose="00000400000000000000" pitchFamily="2" charset="2"/>
            </a:endParaRPr>
          </a:p>
        </p:txBody>
      </p:sp>
      <p:grpSp>
        <p:nvGrpSpPr>
          <p:cNvPr id="16393" name="Grupo 1"/>
          <p:cNvGrpSpPr>
            <a:grpSpLocks/>
          </p:cNvGrpSpPr>
          <p:nvPr/>
        </p:nvGrpSpPr>
        <p:grpSpPr bwMode="auto">
          <a:xfrm>
            <a:off x="5508625" y="5910263"/>
            <a:ext cx="2735263" cy="723900"/>
            <a:chOff x="5508104" y="5910263"/>
            <a:chExt cx="2736000" cy="723113"/>
          </a:xfrm>
        </p:grpSpPr>
        <p:sp>
          <p:nvSpPr>
            <p:cNvPr id="16395" name="Retângulo 15"/>
            <p:cNvSpPr>
              <a:spLocks noChangeArrowheads="1"/>
            </p:cNvSpPr>
            <p:nvPr/>
          </p:nvSpPr>
          <p:spPr bwMode="auto">
            <a:xfrm>
              <a:off x="5508104" y="5949376"/>
              <a:ext cx="2736000" cy="6840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aphicFrame>
          <p:nvGraphicFramePr>
            <p:cNvPr id="16396" name="Objeto 16"/>
            <p:cNvGraphicFramePr>
              <a:graphicFrameLocks noChangeAspect="1"/>
            </p:cNvGraphicFramePr>
            <p:nvPr/>
          </p:nvGraphicFramePr>
          <p:xfrm>
            <a:off x="5588000" y="5910263"/>
            <a:ext cx="2498725" cy="71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ção" r:id="rId6" imgW="748975" imgH="215806" progId="Equation.3">
                    <p:embed/>
                  </p:oleObj>
                </mc:Choice>
                <mc:Fallback>
                  <p:oleObj name="Equação" r:id="rId6" imgW="748975" imgH="215806" progId="Equation.3">
                    <p:embed/>
                    <p:pic>
                      <p:nvPicPr>
                        <p:cNvPr id="0" name="Objeto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0" y="5910263"/>
                          <a:ext cx="2498725" cy="719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211513" y="1968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1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338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5041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2. Existe algum elemento vazado na figura (não faz parte )?</a:t>
            </a:r>
            <a:endParaRPr lang="pt-BR" b="1" dirty="0">
              <a:latin typeface="Technic" panose="00000400000000000000" pitchFamily="2" charset="2"/>
            </a:endParaRPr>
          </a:p>
        </p:txBody>
      </p:sp>
      <p:pic>
        <p:nvPicPr>
          <p:cNvPr id="17414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14597" r="17348" b="13866"/>
          <a:stretch>
            <a:fillRect/>
          </a:stretch>
        </p:blipFill>
        <p:spPr bwMode="auto">
          <a:xfrm>
            <a:off x="5097463" y="1028700"/>
            <a:ext cx="38877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323850" y="3989388"/>
            <a:ext cx="7747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b="1" dirty="0">
                <a:latin typeface="+mj-lt"/>
              </a:rPr>
              <a:t>Sim, então deve-se calcular o momento estático para cada área. Soma-se as que fazem parte da figura e subtrai-se a que não faz parte da figura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17416" name="Retângulo 15"/>
          <p:cNvSpPr>
            <a:spLocks noChangeArrowheads="1"/>
          </p:cNvSpPr>
          <p:nvPr/>
        </p:nvSpPr>
        <p:spPr bwMode="auto">
          <a:xfrm>
            <a:off x="971550" y="5597525"/>
            <a:ext cx="7453313" cy="6842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7417" name="Objeto 16"/>
          <p:cNvGraphicFramePr>
            <a:graphicFrameLocks noChangeAspect="1"/>
          </p:cNvGraphicFramePr>
          <p:nvPr/>
        </p:nvGraphicFramePr>
        <p:xfrm>
          <a:off x="1209675" y="5516563"/>
          <a:ext cx="7156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ção" r:id="rId6" imgW="2146300" imgH="241300" progId="Equation.3">
                  <p:embed/>
                </p:oleObj>
              </mc:Choice>
              <mc:Fallback>
                <p:oleObj name="Equação" r:id="rId6" imgW="2146300" imgH="2413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516563"/>
                        <a:ext cx="7156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211513" y="1968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1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5041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3. Calculo do momento estático retângulo azul.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18438" name="Retângulo 15"/>
          <p:cNvSpPr>
            <a:spLocks noChangeArrowheads="1"/>
          </p:cNvSpPr>
          <p:nvPr/>
        </p:nvSpPr>
        <p:spPr bwMode="auto">
          <a:xfrm>
            <a:off x="796925" y="4065588"/>
            <a:ext cx="7453313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8439" name="Objeto 16"/>
          <p:cNvGraphicFramePr>
            <a:graphicFrameLocks noChangeAspect="1"/>
          </p:cNvGraphicFramePr>
          <p:nvPr/>
        </p:nvGraphicFramePr>
        <p:xfrm>
          <a:off x="1454150" y="3984625"/>
          <a:ext cx="61404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ção" r:id="rId5" imgW="1841500" imgH="254000" progId="Equation.3">
                  <p:embed/>
                </p:oleObj>
              </mc:Choice>
              <mc:Fallback>
                <p:oleObj name="Equação" r:id="rId5" imgW="1841500" imgH="2540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984625"/>
                        <a:ext cx="61404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16531" r="16403" b="11182"/>
          <a:stretch>
            <a:fillRect/>
          </a:stretch>
        </p:blipFill>
        <p:spPr bwMode="auto">
          <a:xfrm>
            <a:off x="5076825" y="1085850"/>
            <a:ext cx="38639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tângulo 12"/>
          <p:cNvSpPr>
            <a:spLocks noChangeArrowheads="1"/>
          </p:cNvSpPr>
          <p:nvPr/>
        </p:nvSpPr>
        <p:spPr bwMode="auto">
          <a:xfrm>
            <a:off x="2592388" y="5422900"/>
            <a:ext cx="3600450" cy="6826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8442" name="Objeto 14"/>
          <p:cNvGraphicFramePr>
            <a:graphicFrameLocks noChangeAspect="1"/>
          </p:cNvGraphicFramePr>
          <p:nvPr/>
        </p:nvGraphicFramePr>
        <p:xfrm>
          <a:off x="2522538" y="5387975"/>
          <a:ext cx="3727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ção" r:id="rId8" imgW="1117600" imgH="241300" progId="Equation.3">
                  <p:embed/>
                </p:oleObj>
              </mc:Choice>
              <mc:Fallback>
                <p:oleObj name="Equação" r:id="rId8" imgW="1117600" imgH="241300" progId="Equation.3">
                  <p:embed/>
                  <p:pic>
                    <p:nvPicPr>
                      <p:cNvPr id="0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387975"/>
                        <a:ext cx="3727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1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44656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4. Calculo do momento estático quadrado vazado (em vermelho)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19462" name="Retângulo 15"/>
          <p:cNvSpPr>
            <a:spLocks noChangeArrowheads="1"/>
          </p:cNvSpPr>
          <p:nvPr/>
        </p:nvSpPr>
        <p:spPr bwMode="auto">
          <a:xfrm>
            <a:off x="796925" y="4065588"/>
            <a:ext cx="7453313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9463" name="Objeto 16"/>
          <p:cNvGraphicFramePr>
            <a:graphicFrameLocks noChangeAspect="1"/>
          </p:cNvGraphicFramePr>
          <p:nvPr/>
        </p:nvGraphicFramePr>
        <p:xfrm>
          <a:off x="1263650" y="3933825"/>
          <a:ext cx="65230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ção" r:id="rId5" imgW="1954951" imgH="253890" progId="Equation.3">
                  <p:embed/>
                </p:oleObj>
              </mc:Choice>
              <mc:Fallback>
                <p:oleObj name="Equação" r:id="rId5" imgW="1954951" imgH="25389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3933825"/>
                        <a:ext cx="65230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tângulo 12"/>
          <p:cNvSpPr>
            <a:spLocks noChangeArrowheads="1"/>
          </p:cNvSpPr>
          <p:nvPr/>
        </p:nvSpPr>
        <p:spPr bwMode="auto">
          <a:xfrm>
            <a:off x="2592388" y="5422900"/>
            <a:ext cx="3600450" cy="6826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19465" name="Objeto 14"/>
          <p:cNvGraphicFramePr>
            <a:graphicFrameLocks noChangeAspect="1"/>
          </p:cNvGraphicFramePr>
          <p:nvPr/>
        </p:nvGraphicFramePr>
        <p:xfrm>
          <a:off x="2482850" y="5375275"/>
          <a:ext cx="3811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ção" r:id="rId7" imgW="1143000" imgH="241300" progId="Equation.3">
                  <p:embed/>
                </p:oleObj>
              </mc:Choice>
              <mc:Fallback>
                <p:oleObj name="Equação" r:id="rId7" imgW="1143000" imgH="241300" progId="Equation.3">
                  <p:embed/>
                  <p:pic>
                    <p:nvPicPr>
                      <p:cNvPr id="0" name="Obje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375275"/>
                        <a:ext cx="3811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6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8" t="16066" r="12100" b="18381"/>
          <a:stretch>
            <a:fillRect/>
          </a:stretch>
        </p:blipFill>
        <p:spPr bwMode="auto">
          <a:xfrm>
            <a:off x="4679950" y="968375"/>
            <a:ext cx="428466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1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latin typeface="Segoe Print" panose="02000600000000000000" pitchFamily="2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44656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5. Calculo do momento estático área azul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20486" name="Retângulo 15"/>
          <p:cNvSpPr>
            <a:spLocks noChangeArrowheads="1"/>
          </p:cNvSpPr>
          <p:nvPr/>
        </p:nvSpPr>
        <p:spPr bwMode="auto">
          <a:xfrm>
            <a:off x="796925" y="4802188"/>
            <a:ext cx="7453313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0487" name="Objeto 16"/>
          <p:cNvGraphicFramePr>
            <a:graphicFrameLocks noChangeAspect="1"/>
          </p:cNvGraphicFramePr>
          <p:nvPr/>
        </p:nvGraphicFramePr>
        <p:xfrm>
          <a:off x="2703513" y="4670425"/>
          <a:ext cx="36417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ção" r:id="rId5" imgW="1091726" imgH="253890" progId="Equation.3">
                  <p:embed/>
                </p:oleObj>
              </mc:Choice>
              <mc:Fallback>
                <p:oleObj name="Equação" r:id="rId5" imgW="1091726" imgH="25389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670425"/>
                        <a:ext cx="36417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8" name="Image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14597" r="17348" b="13866"/>
          <a:stretch>
            <a:fillRect/>
          </a:stretch>
        </p:blipFill>
        <p:spPr bwMode="auto">
          <a:xfrm>
            <a:off x="5097463" y="1028700"/>
            <a:ext cx="38877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1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CaixaDeTexto 3"/>
          <p:cNvSpPr txBox="1">
            <a:spLocks noChangeArrowheads="1"/>
          </p:cNvSpPr>
          <p:nvPr/>
        </p:nvSpPr>
        <p:spPr bwMode="auto">
          <a:xfrm>
            <a:off x="179388" y="836712"/>
            <a:ext cx="871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>
                <a:latin typeface="Segoe Print" panose="02000600000000000000" pitchFamily="2" charset="0"/>
              </a:rPr>
              <a:t>2. CALCULE O MOMENTO ESTÁTICO DA ÁREA AZUL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0825" y="5315724"/>
            <a:ext cx="851852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Segoe Print" panose="02000600000000000000" pitchFamily="2" charset="0"/>
              </a:rPr>
              <a:t>“O MOMENTO ESTÁTICO DE ÁREA  É IGUAL AO PRODUTO DA ÁREA VEZES A DISTÂNCIA DO CENTRO DE GRAVIDADE (da área em questão) ATÉ UM DETERMINADO EIXO” </a:t>
            </a:r>
          </a:p>
        </p:txBody>
      </p:sp>
      <p:grpSp>
        <p:nvGrpSpPr>
          <p:cNvPr id="21510" name="Grupo 7"/>
          <p:cNvGrpSpPr>
            <a:grpSpLocks/>
          </p:cNvGrpSpPr>
          <p:nvPr/>
        </p:nvGrpSpPr>
        <p:grpSpPr bwMode="auto">
          <a:xfrm>
            <a:off x="5694363" y="2286000"/>
            <a:ext cx="2232025" cy="1044575"/>
            <a:chOff x="5364088" y="3104973"/>
            <a:chExt cx="2232248" cy="1044107"/>
          </a:xfrm>
        </p:grpSpPr>
        <p:sp>
          <p:nvSpPr>
            <p:cNvPr id="21515" name="Retângulo 6"/>
            <p:cNvSpPr>
              <a:spLocks noChangeArrowheads="1"/>
            </p:cNvSpPr>
            <p:nvPr/>
          </p:nvSpPr>
          <p:spPr bwMode="auto">
            <a:xfrm>
              <a:off x="5364088" y="3104973"/>
              <a:ext cx="2232248" cy="10441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aphicFrame>
          <p:nvGraphicFramePr>
            <p:cNvPr id="21516" name="Objeto 5"/>
            <p:cNvGraphicFramePr>
              <a:graphicFrameLocks noChangeAspect="1"/>
            </p:cNvGraphicFramePr>
            <p:nvPr/>
          </p:nvGraphicFramePr>
          <p:xfrm>
            <a:off x="5469474" y="3356992"/>
            <a:ext cx="2075346" cy="592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7" name="Equação" r:id="rId5" imgW="621760" imgH="177646" progId="Equation.3">
                    <p:embed/>
                  </p:oleObj>
                </mc:Choice>
                <mc:Fallback>
                  <p:oleObj name="Equação" r:id="rId5" imgW="621760" imgH="177646" progId="Equation.3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9474" y="3356992"/>
                          <a:ext cx="2075346" cy="592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511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17387" r="30820" b="10660"/>
          <a:stretch>
            <a:fillRect/>
          </a:stretch>
        </p:blipFill>
        <p:spPr bwMode="auto">
          <a:xfrm>
            <a:off x="971550" y="1340768"/>
            <a:ext cx="3311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79388" y="4763616"/>
            <a:ext cx="24479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 eaLnBrk="1" hangingPunct="1">
              <a:defRPr/>
            </a:pPr>
            <a:r>
              <a:rPr lang="pt-B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DEFINIÇÃO</a:t>
            </a:r>
          </a:p>
        </p:txBody>
      </p:sp>
      <p:cxnSp>
        <p:nvCxnSpPr>
          <p:cNvPr id="21513" name="Conector em curva 8"/>
          <p:cNvCxnSpPr>
            <a:cxnSpLocks noChangeShapeType="1"/>
          </p:cNvCxnSpPr>
          <p:nvPr/>
        </p:nvCxnSpPr>
        <p:spPr bwMode="auto">
          <a:xfrm rot="5400000" flipH="1" flipV="1">
            <a:off x="4607719" y="3825082"/>
            <a:ext cx="1800225" cy="1296987"/>
          </a:xfrm>
          <a:prstGeom prst="curvedConnector3">
            <a:avLst>
              <a:gd name="adj1" fmla="val 50000"/>
            </a:avLst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2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7747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 descr="centro0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850900"/>
            <a:ext cx="57150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aixaDeTexto 3"/>
          <p:cNvSpPr txBox="1">
            <a:spLocks noChangeArrowheads="1"/>
          </p:cNvSpPr>
          <p:nvPr/>
        </p:nvSpPr>
        <p:spPr bwMode="auto">
          <a:xfrm>
            <a:off x="179388" y="981075"/>
            <a:ext cx="774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>
                <a:latin typeface="Segoe Script" panose="020B0504020000000003" pitchFamily="34" charset="0"/>
              </a:rPr>
              <a:t>Etapas de cálculo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925" y="1590675"/>
            <a:ext cx="50419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b="1" dirty="0">
                <a:latin typeface="+mj-lt"/>
              </a:rPr>
              <a:t>2. Existe algum elemento vazado na figura (não faz parte )?</a:t>
            </a:r>
            <a:endParaRPr lang="pt-BR" b="1" dirty="0">
              <a:latin typeface="Technic" panose="00000400000000000000" pitchFamily="2" charset="2"/>
            </a:endParaRPr>
          </a:p>
        </p:txBody>
      </p:sp>
      <p:sp>
        <p:nvSpPr>
          <p:cNvPr id="22534" name="Retângulo 15"/>
          <p:cNvSpPr>
            <a:spLocks noChangeArrowheads="1"/>
          </p:cNvSpPr>
          <p:nvPr/>
        </p:nvSpPr>
        <p:spPr bwMode="auto">
          <a:xfrm>
            <a:off x="1081088" y="5526088"/>
            <a:ext cx="7451725" cy="684212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22535" name="Objeto 16"/>
          <p:cNvGraphicFramePr>
            <a:graphicFrameLocks noChangeAspect="1"/>
          </p:cNvGraphicFramePr>
          <p:nvPr/>
        </p:nvGraphicFramePr>
        <p:xfrm>
          <a:off x="1317625" y="5445125"/>
          <a:ext cx="7156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ção" r:id="rId5" imgW="2146300" imgH="241300" progId="Equation.3">
                  <p:embed/>
                </p:oleObj>
              </mc:Choice>
              <mc:Fallback>
                <p:oleObj name="Equação" r:id="rId5" imgW="2146300" imgH="241300" progId="Equation.3">
                  <p:embed/>
                  <p:pic>
                    <p:nvPicPr>
                      <p:cNvPr id="0" name="Obje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5445125"/>
                        <a:ext cx="7156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5" t="17387" r="30820" b="10660"/>
          <a:stretch>
            <a:fillRect/>
          </a:stretch>
        </p:blipFill>
        <p:spPr bwMode="auto">
          <a:xfrm>
            <a:off x="5397500" y="1096963"/>
            <a:ext cx="331152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3059113" y="4445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Exercício 2</a:t>
            </a:r>
          </a:p>
        </p:txBody>
      </p:sp>
    </p:spTree>
  </p:cSld>
  <p:clrMapOvr>
    <a:masterClrMapping/>
  </p:clrMapOvr>
  <p:transition spd="slow">
    <p:wipe dir="r"/>
    <p:sndAc>
      <p:stSnd loop="1">
        <p:snd r:embed="rId3" name="barbie3[1]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theme/theme1.xml><?xml version="1.0" encoding="utf-8"?>
<a:theme xmlns:a="http://schemas.openxmlformats.org/drawingml/2006/main" name="Planagem">
  <a:themeElements>
    <a:clrScheme name="Planagem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Planagem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lanagem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agem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agem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apresentação\Planagem.pot</Template>
  <TotalTime>991</TotalTime>
  <Words>297</Words>
  <Application>Microsoft Office PowerPoint</Application>
  <PresentationFormat>Apresentação na tela (4:3)</PresentationFormat>
  <Paragraphs>41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Wingdings</vt:lpstr>
      <vt:lpstr>Chiller</vt:lpstr>
      <vt:lpstr>Technic</vt:lpstr>
      <vt:lpstr>Segoe Print</vt:lpstr>
      <vt:lpstr>Segoe Script</vt:lpstr>
      <vt:lpstr>Planagem</vt:lpstr>
      <vt:lpstr>Microsoft Equation 3.0</vt:lpstr>
      <vt:lpstr>MOMENTO ESTÁTICO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Esperança... o que seria de nós sem ela?</dc:title>
  <dc:creator>João Henrique Carvalho</dc:creator>
  <dc:description>telefone (62) 9997-6699</dc:description>
  <cp:lastModifiedBy>USER</cp:lastModifiedBy>
  <cp:revision>146</cp:revision>
  <dcterms:created xsi:type="dcterms:W3CDTF">1999-10-07T14:08:01Z</dcterms:created>
  <dcterms:modified xsi:type="dcterms:W3CDTF">2016-04-12T03:13:26Z</dcterms:modified>
</cp:coreProperties>
</file>