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8"/>
  </p:notesMasterIdLst>
  <p:sldIdLst>
    <p:sldId id="258" r:id="rId2"/>
    <p:sldId id="276" r:id="rId3"/>
    <p:sldId id="277" r:id="rId4"/>
    <p:sldId id="278" r:id="rId5"/>
    <p:sldId id="279" r:id="rId6"/>
    <p:sldId id="275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9999"/>
    <a:srgbClr val="FFFF00"/>
    <a:srgbClr val="3399FF"/>
    <a:srgbClr val="66CCFF"/>
    <a:srgbClr val="FFFFCC"/>
    <a:srgbClr val="FFFFFF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Clique para editar os estilos do texto mestre</a:t>
            </a:r>
          </a:p>
          <a:p>
            <a:pPr lvl="1"/>
            <a:r>
              <a:rPr lang="en-US" noProof="0"/>
              <a:t>Segundo nível</a:t>
            </a:r>
          </a:p>
          <a:p>
            <a:pPr lvl="2"/>
            <a:r>
              <a:rPr lang="en-US" noProof="0"/>
              <a:t>Terceiro nível</a:t>
            </a:r>
          </a:p>
          <a:p>
            <a:pPr lvl="3"/>
            <a:r>
              <a:rPr lang="en-US" noProof="0"/>
              <a:t>Quarto nível</a:t>
            </a:r>
          </a:p>
          <a:p>
            <a:pPr lvl="4"/>
            <a:r>
              <a:rPr lang="en-US" noProof="0"/>
              <a:t>Quinto nível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E55FF2F9-F3E1-4979-844B-34D5738CD81C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</p:grpSp>
      <p:sp>
        <p:nvSpPr>
          <p:cNvPr id="17413" name="Rectangle 5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1293813" y="762000"/>
            <a:ext cx="77724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685800" y="34290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2DA7F52-82A3-43A4-887E-1CF0A5DAB38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02487949"/>
      </p:ext>
    </p:extLst>
  </p:cSld>
  <p:clrMapOvr>
    <a:masterClrMapping/>
  </p:clrMapOvr>
  <p:transition spd="slow">
    <p:wipe dir="r"/>
    <p:sndAc>
      <p:stSnd loop="1">
        <p:snd r:embed="rId1" name="barbie3[1]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4282199417"/>
      </p:ext>
    </p:extLst>
  </p:cSld>
  <p:clrMapOvr>
    <a:masterClrMapping/>
  </p:clrMapOvr>
  <p:transition spd="slow">
    <p:wipe dir="r"/>
    <p:sndAc>
      <p:stSnd loop="1">
        <p:snd r:embed="rId1" name="barbie3[1]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893169203"/>
      </p:ext>
    </p:extLst>
  </p:cSld>
  <p:clrMapOvr>
    <a:masterClrMapping/>
  </p:clrMapOvr>
  <p:transition spd="slow">
    <p:wipe dir="r"/>
    <p:sndAc>
      <p:stSnd loop="1">
        <p:snd r:embed="rId1" name="barbie3[1]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908630248"/>
      </p:ext>
    </p:extLst>
  </p:cSld>
  <p:clrMapOvr>
    <a:masterClrMapping/>
  </p:clrMapOvr>
  <p:transition spd="slow">
    <p:wipe dir="r"/>
    <p:sndAc>
      <p:stSnd loop="1">
        <p:snd r:embed="rId1" name="barbie3[1]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196920901"/>
      </p:ext>
    </p:extLst>
  </p:cSld>
  <p:clrMapOvr>
    <a:masterClrMapping/>
  </p:clrMapOvr>
  <p:transition spd="slow">
    <p:wipe dir="r"/>
    <p:sndAc>
      <p:stSnd loop="1">
        <p:snd r:embed="rId1" name="barbie3[1]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120292174"/>
      </p:ext>
    </p:extLst>
  </p:cSld>
  <p:clrMapOvr>
    <a:masterClrMapping/>
  </p:clrMapOvr>
  <p:transition spd="slow">
    <p:wipe dir="r"/>
    <p:sndAc>
      <p:stSnd loop="1">
        <p:snd r:embed="rId1" name="barbie3[1]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086885698"/>
      </p:ext>
    </p:extLst>
  </p:cSld>
  <p:clrMapOvr>
    <a:masterClrMapping/>
  </p:clrMapOvr>
  <p:transition spd="slow">
    <p:wipe dir="r"/>
    <p:sndAc>
      <p:stSnd loop="1">
        <p:snd r:embed="rId1" name="barbie3[1]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195679595"/>
      </p:ext>
    </p:extLst>
  </p:cSld>
  <p:clrMapOvr>
    <a:masterClrMapping/>
  </p:clrMapOvr>
  <p:transition spd="slow">
    <p:wipe dir="r"/>
    <p:sndAc>
      <p:stSnd loop="1">
        <p:snd r:embed="rId1" name="barbie3[1]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2478721"/>
      </p:ext>
    </p:extLst>
  </p:cSld>
  <p:clrMapOvr>
    <a:masterClrMapping/>
  </p:clrMapOvr>
  <p:transition spd="slow">
    <p:wipe dir="r"/>
    <p:sndAc>
      <p:stSnd loop="1">
        <p:snd r:embed="rId1" name="barbie3[1]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6433813"/>
      </p:ext>
    </p:extLst>
  </p:cSld>
  <p:clrMapOvr>
    <a:masterClrMapping/>
  </p:clrMapOvr>
  <p:transition spd="slow">
    <p:wipe dir="r"/>
    <p:sndAc>
      <p:stSnd loop="1">
        <p:snd r:embed="rId1" name="barbie3[1]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718403594"/>
      </p:ext>
    </p:extLst>
  </p:cSld>
  <p:clrMapOvr>
    <a:masterClrMapping/>
  </p:clrMapOvr>
  <p:transition spd="slow">
    <p:wipe dir="r"/>
    <p:sndAc>
      <p:stSnd loop="1">
        <p:snd r:embed="rId1" name="barbie3[1]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3333CC"/>
            </a:gs>
            <a:gs pos="100000">
              <a:srgbClr val="000066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16387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6388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</p:grp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76200" y="0"/>
            <a:ext cx="2286000" cy="68580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pt-BR">
              <a:latin typeface="Times New Roman" charset="0"/>
            </a:endParaRP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95250" y="152400"/>
            <a:ext cx="2209800" cy="457200"/>
          </a:xfrm>
          <a:prstGeom prst="rect">
            <a:avLst/>
          </a:prstGeom>
          <a:solidFill>
            <a:srgbClr val="B2B2B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pt-BR" sz="1600">
                <a:solidFill>
                  <a:schemeClr val="bg2"/>
                </a:solidFill>
                <a:latin typeface="Arial" charset="0"/>
              </a:rPr>
              <a:t>INTRODUÇÃO</a:t>
            </a:r>
            <a:endParaRPr lang="pt-BR">
              <a:solidFill>
                <a:schemeClr val="bg2"/>
              </a:solidFill>
              <a:latin typeface="Times New Roman" charset="0"/>
            </a:endParaRP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114300" y="1676400"/>
            <a:ext cx="2209800" cy="457200"/>
          </a:xfrm>
          <a:prstGeom prst="rect">
            <a:avLst/>
          </a:prstGeom>
          <a:solidFill>
            <a:srgbClr val="B2B2B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pt-BR" sz="1600">
                <a:solidFill>
                  <a:schemeClr val="bg2"/>
                </a:solidFill>
                <a:latin typeface="Arial" charset="0"/>
              </a:rPr>
              <a:t>CENTRO DE MASSA</a:t>
            </a:r>
            <a:endParaRPr lang="pt-BR">
              <a:solidFill>
                <a:schemeClr val="bg2"/>
              </a:solidFill>
              <a:latin typeface="Times New Roman" charset="0"/>
            </a:endParaRPr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114300" y="3200400"/>
            <a:ext cx="2209800" cy="457200"/>
          </a:xfrm>
          <a:prstGeom prst="rect">
            <a:avLst/>
          </a:prstGeom>
          <a:solidFill>
            <a:srgbClr val="B2B2B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pt-BR" sz="1600">
                <a:solidFill>
                  <a:schemeClr val="bg2"/>
                </a:solidFill>
                <a:latin typeface="Arial" charset="0"/>
              </a:rPr>
              <a:t>TRIÂNGULO</a:t>
            </a:r>
            <a:endParaRPr lang="pt-BR">
              <a:solidFill>
                <a:schemeClr val="bg2"/>
              </a:solidFill>
              <a:latin typeface="Times New Roman" charset="0"/>
            </a:endParaRPr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114300" y="3962400"/>
            <a:ext cx="2209800" cy="457200"/>
          </a:xfrm>
          <a:prstGeom prst="rect">
            <a:avLst/>
          </a:prstGeom>
          <a:solidFill>
            <a:srgbClr val="B2B2B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pt-BR" sz="1600">
                <a:solidFill>
                  <a:schemeClr val="bg2"/>
                </a:solidFill>
                <a:latin typeface="Arial" charset="0"/>
              </a:rPr>
              <a:t>RETÂNGULO</a:t>
            </a:r>
            <a:endParaRPr lang="pt-BR">
              <a:solidFill>
                <a:schemeClr val="bg2"/>
              </a:solidFill>
              <a:latin typeface="Times New Roman" charset="0"/>
            </a:endParaRPr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95250" y="5486400"/>
            <a:ext cx="2209800" cy="457200"/>
          </a:xfrm>
          <a:prstGeom prst="rect">
            <a:avLst/>
          </a:prstGeom>
          <a:solidFill>
            <a:srgbClr val="B2B2B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pt-BR" sz="1600">
                <a:solidFill>
                  <a:schemeClr val="bg2"/>
                </a:solidFill>
                <a:latin typeface="Arial" charset="0"/>
              </a:rPr>
              <a:t>SEMI-CÍRCULO</a:t>
            </a:r>
            <a:endParaRPr lang="pt-BR">
              <a:solidFill>
                <a:schemeClr val="bg2"/>
              </a:solidFill>
              <a:latin typeface="Times New Roman" charset="0"/>
            </a:endParaRPr>
          </a:p>
        </p:txBody>
      </p:sp>
      <p:sp>
        <p:nvSpPr>
          <p:cNvPr id="16407" name="Rectangle 23"/>
          <p:cNvSpPr>
            <a:spLocks noChangeArrowheads="1"/>
          </p:cNvSpPr>
          <p:nvPr/>
        </p:nvSpPr>
        <p:spPr bwMode="auto">
          <a:xfrm>
            <a:off x="114300" y="2438400"/>
            <a:ext cx="2209800" cy="457200"/>
          </a:xfrm>
          <a:prstGeom prst="rect">
            <a:avLst/>
          </a:prstGeom>
          <a:solidFill>
            <a:srgbClr val="B2B2B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pt-BR" sz="1500">
                <a:solidFill>
                  <a:schemeClr val="bg2"/>
                </a:solidFill>
                <a:latin typeface="Arial" charset="0"/>
              </a:rPr>
              <a:t>PROCESSO ANALÍTICO</a:t>
            </a:r>
            <a:endParaRPr lang="pt-BR">
              <a:solidFill>
                <a:schemeClr val="bg2"/>
              </a:solidFill>
              <a:latin typeface="Times New Roman" charset="0"/>
            </a:endParaRPr>
          </a:p>
        </p:txBody>
      </p: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95250" y="4724400"/>
            <a:ext cx="2209800" cy="457200"/>
          </a:xfrm>
          <a:prstGeom prst="rect">
            <a:avLst/>
          </a:prstGeom>
          <a:solidFill>
            <a:srgbClr val="B2B2B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pt-BR" sz="1600">
                <a:solidFill>
                  <a:schemeClr val="bg2"/>
                </a:solidFill>
                <a:latin typeface="Arial" charset="0"/>
              </a:rPr>
              <a:t>CÍRCULO</a:t>
            </a:r>
            <a:endParaRPr lang="pt-BR">
              <a:solidFill>
                <a:schemeClr val="bg2"/>
              </a:solidFill>
              <a:latin typeface="Times New Roman" charset="0"/>
            </a:endParaRPr>
          </a:p>
        </p:txBody>
      </p:sp>
      <p:sp>
        <p:nvSpPr>
          <p:cNvPr id="16409" name="Rectangle 25"/>
          <p:cNvSpPr>
            <a:spLocks noChangeArrowheads="1"/>
          </p:cNvSpPr>
          <p:nvPr/>
        </p:nvSpPr>
        <p:spPr bwMode="auto">
          <a:xfrm>
            <a:off x="96838" y="914400"/>
            <a:ext cx="2209800" cy="457200"/>
          </a:xfrm>
          <a:prstGeom prst="rect">
            <a:avLst/>
          </a:prstGeom>
          <a:solidFill>
            <a:srgbClr val="B2B2B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pt-BR" sz="1600">
                <a:solidFill>
                  <a:schemeClr val="bg2"/>
                </a:solidFill>
                <a:latin typeface="Arial" charset="0"/>
              </a:rPr>
              <a:t>DEFINIÇÃO</a:t>
            </a:r>
            <a:endParaRPr lang="pt-BR">
              <a:solidFill>
                <a:schemeClr val="bg2"/>
              </a:solidFill>
              <a:latin typeface="Times New Roman" charset="0"/>
            </a:endParaRPr>
          </a:p>
        </p:txBody>
      </p:sp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96838" y="6248400"/>
            <a:ext cx="2209800" cy="457200"/>
          </a:xfrm>
          <a:prstGeom prst="rect">
            <a:avLst/>
          </a:prstGeom>
          <a:solidFill>
            <a:srgbClr val="B2B2B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pt-BR" sz="1600">
                <a:solidFill>
                  <a:schemeClr val="bg2"/>
                </a:solidFill>
                <a:latin typeface="Arial" charset="0"/>
              </a:rPr>
              <a:t>EXEMPLOS</a:t>
            </a:r>
            <a:endParaRPr lang="pt-BR">
              <a:solidFill>
                <a:schemeClr val="bg2"/>
              </a:solidFill>
              <a:latin typeface="Times New Roman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 spd="slow">
    <p:wipe dir="r"/>
    <p:sndAc>
      <p:stSnd loop="1">
        <p:snd r:embed="rId13" name="barbie3[1]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.png"/><Relationship Id="rId7" Type="http://schemas.openxmlformats.org/officeDocument/2006/relationships/image" Target="../media/image5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1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10" Type="http://schemas.openxmlformats.org/officeDocument/2006/relationships/image" Target="../media/image8.wmf"/><Relationship Id="rId4" Type="http://schemas.openxmlformats.org/officeDocument/2006/relationships/image" Target="../media/image1.png"/><Relationship Id="rId9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audio" Target="../media/audio1.wav"/><Relationship Id="rId7" Type="http://schemas.openxmlformats.org/officeDocument/2006/relationships/image" Target="../media/image10.wmf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6.bin"/><Relationship Id="rId5" Type="http://schemas.openxmlformats.org/officeDocument/2006/relationships/image" Target="../media/image2.wmf"/><Relationship Id="rId10" Type="http://schemas.openxmlformats.org/officeDocument/2006/relationships/image" Target="../media/image4.wmf"/><Relationship Id="rId4" Type="http://schemas.openxmlformats.org/officeDocument/2006/relationships/image" Target="../media/image1.png"/><Relationship Id="rId9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audio" Target="../media/audio1.wav"/><Relationship Id="rId7" Type="http://schemas.openxmlformats.org/officeDocument/2006/relationships/image" Target="../media/image13.wmf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9.bin"/><Relationship Id="rId4" Type="http://schemas.openxmlformats.org/officeDocument/2006/relationships/image" Target="../media/image1.png"/><Relationship Id="rId9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audio" Target="../media/audio1.wav"/><Relationship Id="rId7" Type="http://schemas.openxmlformats.org/officeDocument/2006/relationships/image" Target="../media/image16.wmf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11" Type="http://schemas.openxmlformats.org/officeDocument/2006/relationships/oleObject" Target="../embeddings/oleObject12.bin"/><Relationship Id="rId5" Type="http://schemas.openxmlformats.org/officeDocument/2006/relationships/image" Target="../media/image2.wmf"/><Relationship Id="rId10" Type="http://schemas.openxmlformats.org/officeDocument/2006/relationships/image" Target="../media/image6.wmf"/><Relationship Id="rId4" Type="http://schemas.openxmlformats.org/officeDocument/2006/relationships/image" Target="../media/image1.png"/><Relationship Id="rId9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1"/>
          <p:cNvSpPr txBox="1">
            <a:spLocks noChangeArrowheads="1"/>
          </p:cNvSpPr>
          <p:nvPr/>
        </p:nvSpPr>
        <p:spPr bwMode="auto">
          <a:xfrm>
            <a:off x="179388" y="1295400"/>
            <a:ext cx="8583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BR" altLang="pt-BR" b="1">
                <a:latin typeface="Arial" panose="020B0604020202020204" pitchFamily="34" charset="0"/>
              </a:rPr>
              <a:t>Determinar centro de gravidade da figura plana abaixo:</a:t>
            </a:r>
          </a:p>
        </p:txBody>
      </p:sp>
      <p:sp>
        <p:nvSpPr>
          <p:cNvPr id="5149" name="Rectangle 29"/>
          <p:cNvSpPr>
            <a:spLocks noChangeArrowheads="1"/>
          </p:cNvSpPr>
          <p:nvPr/>
        </p:nvSpPr>
        <p:spPr bwMode="auto">
          <a:xfrm>
            <a:off x="250825" y="228600"/>
            <a:ext cx="88868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pt-BR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Centro de Gravidade - exercício</a:t>
            </a:r>
          </a:p>
        </p:txBody>
      </p:sp>
      <p:pic>
        <p:nvPicPr>
          <p:cNvPr id="18436" name="Picture 30" descr="centro03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933450"/>
            <a:ext cx="5715000" cy="5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31" descr="centro03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250" y="1009650"/>
            <a:ext cx="5715000" cy="5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438" name="Grupo 28"/>
          <p:cNvGrpSpPr>
            <a:grpSpLocks noChangeAspect="1"/>
          </p:cNvGrpSpPr>
          <p:nvPr/>
        </p:nvGrpSpPr>
        <p:grpSpPr bwMode="auto">
          <a:xfrm>
            <a:off x="395288" y="2565400"/>
            <a:ext cx="3862387" cy="3059113"/>
            <a:chOff x="2123728" y="2420888"/>
            <a:chExt cx="2739008" cy="2170113"/>
          </a:xfrm>
        </p:grpSpPr>
        <p:sp>
          <p:nvSpPr>
            <p:cNvPr id="27" name="Retângulo 26"/>
            <p:cNvSpPr/>
            <p:nvPr/>
          </p:nvSpPr>
          <p:spPr bwMode="auto">
            <a:xfrm>
              <a:off x="2123728" y="2420888"/>
              <a:ext cx="2736304" cy="216024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20000"/>
                    <a:lumOff val="80000"/>
                    <a:shade val="30000"/>
                    <a:satMod val="115000"/>
                  </a:schemeClr>
                </a:gs>
                <a:gs pos="50000">
                  <a:schemeClr val="accent1">
                    <a:lumMod val="20000"/>
                    <a:lumOff val="80000"/>
                    <a:shade val="67500"/>
                    <a:satMod val="115000"/>
                  </a:schemeClr>
                </a:gs>
                <a:gs pos="100000">
                  <a:schemeClr val="accent1">
                    <a:lumMod val="20000"/>
                    <a:lumOff val="80000"/>
                    <a:shade val="100000"/>
                    <a:satMod val="11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pic>
          <p:nvPicPr>
            <p:cNvPr id="18454" name="Picture 2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095" t="47781" r="45595" b="9131"/>
            <a:stretch>
              <a:fillRect/>
            </a:stretch>
          </p:blipFill>
          <p:spPr bwMode="auto">
            <a:xfrm>
              <a:off x="2195736" y="2420888"/>
              <a:ext cx="2667000" cy="2170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upo 31"/>
          <p:cNvGrpSpPr>
            <a:grpSpLocks noChangeAspect="1"/>
          </p:cNvGrpSpPr>
          <p:nvPr/>
        </p:nvGrpSpPr>
        <p:grpSpPr bwMode="auto">
          <a:xfrm>
            <a:off x="4716463" y="2060575"/>
            <a:ext cx="1727200" cy="1401763"/>
            <a:chOff x="5508104" y="1844824"/>
            <a:chExt cx="2664296" cy="2160240"/>
          </a:xfrm>
        </p:grpSpPr>
        <p:sp>
          <p:nvSpPr>
            <p:cNvPr id="18449" name="Retângulo 30"/>
            <p:cNvSpPr>
              <a:spLocks noChangeArrowheads="1"/>
            </p:cNvSpPr>
            <p:nvPr/>
          </p:nvSpPr>
          <p:spPr bwMode="auto">
            <a:xfrm>
              <a:off x="5508104" y="1844824"/>
              <a:ext cx="2664296" cy="2160240"/>
            </a:xfrm>
            <a:prstGeom prst="rect">
              <a:avLst/>
            </a:prstGeom>
            <a:solidFill>
              <a:srgbClr val="FF99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pic>
          <p:nvPicPr>
            <p:cNvPr id="18450" name="Picture 2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02" t="9131" r="41258" b="10052"/>
            <a:stretch>
              <a:fillRect/>
            </a:stretch>
          </p:blipFill>
          <p:spPr bwMode="auto">
            <a:xfrm>
              <a:off x="5516867" y="1916832"/>
              <a:ext cx="2655533" cy="208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upo 34"/>
          <p:cNvGrpSpPr>
            <a:grpSpLocks noChangeAspect="1"/>
          </p:cNvGrpSpPr>
          <p:nvPr/>
        </p:nvGrpSpPr>
        <p:grpSpPr bwMode="auto">
          <a:xfrm>
            <a:off x="6732588" y="2924175"/>
            <a:ext cx="1547812" cy="1473200"/>
            <a:chOff x="5868144" y="4221088"/>
            <a:chExt cx="2196000" cy="2088232"/>
          </a:xfrm>
        </p:grpSpPr>
        <p:sp>
          <p:nvSpPr>
            <p:cNvPr id="18447" name="Retângulo 33"/>
            <p:cNvSpPr>
              <a:spLocks noChangeArrowheads="1"/>
            </p:cNvSpPr>
            <p:nvPr/>
          </p:nvSpPr>
          <p:spPr bwMode="auto">
            <a:xfrm>
              <a:off x="5868144" y="4221088"/>
              <a:ext cx="2160240" cy="2088232"/>
            </a:xfrm>
            <a:prstGeom prst="rect">
              <a:avLst/>
            </a:prstGeom>
            <a:solidFill>
              <a:srgbClr val="FF99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pic>
          <p:nvPicPr>
            <p:cNvPr id="18448" name="Picture 2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24" r="32199"/>
            <a:stretch>
              <a:fillRect/>
            </a:stretch>
          </p:blipFill>
          <p:spPr bwMode="auto">
            <a:xfrm>
              <a:off x="5868144" y="4221088"/>
              <a:ext cx="2196000" cy="20836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upo 37"/>
          <p:cNvGrpSpPr>
            <a:grpSpLocks/>
          </p:cNvGrpSpPr>
          <p:nvPr/>
        </p:nvGrpSpPr>
        <p:grpSpPr bwMode="auto">
          <a:xfrm>
            <a:off x="4716463" y="4005263"/>
            <a:ext cx="1727200" cy="1584325"/>
            <a:chOff x="4572000" y="4509120"/>
            <a:chExt cx="1728192" cy="1584176"/>
          </a:xfrm>
        </p:grpSpPr>
        <p:sp>
          <p:nvSpPr>
            <p:cNvPr id="18445" name="Retângulo 36"/>
            <p:cNvSpPr>
              <a:spLocks noChangeArrowheads="1"/>
            </p:cNvSpPr>
            <p:nvPr/>
          </p:nvSpPr>
          <p:spPr bwMode="auto">
            <a:xfrm>
              <a:off x="4572000" y="4509120"/>
              <a:ext cx="1728192" cy="1584176"/>
            </a:xfrm>
            <a:prstGeom prst="rect">
              <a:avLst/>
            </a:prstGeom>
            <a:solidFill>
              <a:srgbClr val="FF99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pic>
          <p:nvPicPr>
            <p:cNvPr id="18446" name="Picture 27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138" t="22552" r="41020" b="6381"/>
            <a:stretch>
              <a:fillRect/>
            </a:stretch>
          </p:blipFill>
          <p:spPr bwMode="auto">
            <a:xfrm>
              <a:off x="4572000" y="4509120"/>
              <a:ext cx="1707354" cy="154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Grupo 40"/>
          <p:cNvGrpSpPr>
            <a:grpSpLocks noChangeAspect="1"/>
          </p:cNvGrpSpPr>
          <p:nvPr/>
        </p:nvGrpSpPr>
        <p:grpSpPr bwMode="auto">
          <a:xfrm>
            <a:off x="7092950" y="5013325"/>
            <a:ext cx="1449388" cy="1619250"/>
            <a:chOff x="7092280" y="5013176"/>
            <a:chExt cx="936625" cy="1046163"/>
          </a:xfrm>
        </p:grpSpPr>
        <p:sp>
          <p:nvSpPr>
            <p:cNvPr id="18443" name="Retângulo 39"/>
            <p:cNvSpPr>
              <a:spLocks noChangeArrowheads="1"/>
            </p:cNvSpPr>
            <p:nvPr/>
          </p:nvSpPr>
          <p:spPr bwMode="auto">
            <a:xfrm>
              <a:off x="7092280" y="5013176"/>
              <a:ext cx="936104" cy="1008112"/>
            </a:xfrm>
            <a:prstGeom prst="rect">
              <a:avLst/>
            </a:prstGeom>
            <a:solidFill>
              <a:srgbClr val="FF99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pic>
          <p:nvPicPr>
            <p:cNvPr id="18444" name="Picture 28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55" t="3185" r="39606" b="6396"/>
            <a:stretch>
              <a:fillRect/>
            </a:stretch>
          </p:blipFill>
          <p:spPr bwMode="auto">
            <a:xfrm>
              <a:off x="7092280" y="5013176"/>
              <a:ext cx="936625" cy="1046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wipe dir="r"/>
    <p:sndAc>
      <p:stSnd loop="1">
        <p:snd r:embed="rId2" name="barbie3[1]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9" name="Rectangle 29"/>
          <p:cNvSpPr>
            <a:spLocks noChangeArrowheads="1"/>
          </p:cNvSpPr>
          <p:nvPr/>
        </p:nvSpPr>
        <p:spPr bwMode="auto">
          <a:xfrm>
            <a:off x="250825" y="228600"/>
            <a:ext cx="88868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pt-BR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Centro de Gravidade - exercício</a:t>
            </a:r>
          </a:p>
        </p:txBody>
      </p:sp>
      <p:pic>
        <p:nvPicPr>
          <p:cNvPr id="1030" name="Picture 30" descr="centro03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933450"/>
            <a:ext cx="5715000" cy="5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31" descr="centro03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250" y="1009650"/>
            <a:ext cx="5715000" cy="5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32" name="Grupo 28"/>
          <p:cNvGrpSpPr>
            <a:grpSpLocks noChangeAspect="1"/>
          </p:cNvGrpSpPr>
          <p:nvPr/>
        </p:nvGrpSpPr>
        <p:grpSpPr bwMode="auto">
          <a:xfrm>
            <a:off x="395288" y="2565400"/>
            <a:ext cx="3862387" cy="3059113"/>
            <a:chOff x="2123728" y="2420888"/>
            <a:chExt cx="2739008" cy="2170113"/>
          </a:xfrm>
        </p:grpSpPr>
        <p:sp>
          <p:nvSpPr>
            <p:cNvPr id="27" name="Retângulo 26"/>
            <p:cNvSpPr/>
            <p:nvPr/>
          </p:nvSpPr>
          <p:spPr bwMode="auto">
            <a:xfrm>
              <a:off x="2123728" y="2420888"/>
              <a:ext cx="2736304" cy="216024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20000"/>
                    <a:lumOff val="80000"/>
                    <a:shade val="30000"/>
                    <a:satMod val="115000"/>
                  </a:schemeClr>
                </a:gs>
                <a:gs pos="50000">
                  <a:schemeClr val="accent1">
                    <a:lumMod val="20000"/>
                    <a:lumOff val="80000"/>
                    <a:shade val="67500"/>
                    <a:satMod val="115000"/>
                  </a:schemeClr>
                </a:gs>
                <a:gs pos="100000">
                  <a:schemeClr val="accent1">
                    <a:lumMod val="20000"/>
                    <a:lumOff val="80000"/>
                    <a:shade val="100000"/>
                    <a:satMod val="11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pic>
          <p:nvPicPr>
            <p:cNvPr id="1045" name="Picture 2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095" t="47781" r="45595" b="9131"/>
            <a:stretch>
              <a:fillRect/>
            </a:stretch>
          </p:blipFill>
          <p:spPr bwMode="auto">
            <a:xfrm>
              <a:off x="2195736" y="2420888"/>
              <a:ext cx="2667000" cy="2170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upo 31"/>
          <p:cNvGrpSpPr>
            <a:grpSpLocks noChangeAspect="1"/>
          </p:cNvGrpSpPr>
          <p:nvPr/>
        </p:nvGrpSpPr>
        <p:grpSpPr bwMode="auto">
          <a:xfrm>
            <a:off x="4716463" y="2060575"/>
            <a:ext cx="1727200" cy="1401763"/>
            <a:chOff x="5508104" y="1844824"/>
            <a:chExt cx="2664296" cy="2160240"/>
          </a:xfrm>
        </p:grpSpPr>
        <p:sp>
          <p:nvSpPr>
            <p:cNvPr id="1040" name="Retângulo 30"/>
            <p:cNvSpPr>
              <a:spLocks noChangeArrowheads="1"/>
            </p:cNvSpPr>
            <p:nvPr/>
          </p:nvSpPr>
          <p:spPr bwMode="auto">
            <a:xfrm>
              <a:off x="5508104" y="1844824"/>
              <a:ext cx="2664296" cy="2160240"/>
            </a:xfrm>
            <a:prstGeom prst="rect">
              <a:avLst/>
            </a:prstGeom>
            <a:solidFill>
              <a:srgbClr val="FF99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pic>
          <p:nvPicPr>
            <p:cNvPr id="1041" name="Picture 2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02" t="9131" r="41258" b="10052"/>
            <a:stretch>
              <a:fillRect/>
            </a:stretch>
          </p:blipFill>
          <p:spPr bwMode="auto">
            <a:xfrm>
              <a:off x="5516867" y="1916832"/>
              <a:ext cx="2655533" cy="208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upo 24"/>
          <p:cNvGrpSpPr>
            <a:grpSpLocks/>
          </p:cNvGrpSpPr>
          <p:nvPr/>
        </p:nvGrpSpPr>
        <p:grpSpPr bwMode="auto">
          <a:xfrm>
            <a:off x="5148263" y="3933825"/>
            <a:ext cx="2760662" cy="358775"/>
            <a:chOff x="5148063" y="3933056"/>
            <a:chExt cx="2760307" cy="360040"/>
          </a:xfrm>
        </p:grpSpPr>
        <p:sp>
          <p:nvSpPr>
            <p:cNvPr id="1039" name="Retângulo 22"/>
            <p:cNvSpPr>
              <a:spLocks noChangeArrowheads="1"/>
            </p:cNvSpPr>
            <p:nvPr/>
          </p:nvSpPr>
          <p:spPr bwMode="auto">
            <a:xfrm>
              <a:off x="5148064" y="3933056"/>
              <a:ext cx="2736304" cy="3600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graphicFrame>
          <p:nvGraphicFramePr>
            <p:cNvPr id="1026" name="Object 2"/>
            <p:cNvGraphicFramePr>
              <a:graphicFrameLocks noChangeAspect="1"/>
            </p:cNvGraphicFramePr>
            <p:nvPr/>
          </p:nvGraphicFramePr>
          <p:xfrm>
            <a:off x="5148063" y="3933056"/>
            <a:ext cx="2760307" cy="3600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6" name="Equação" r:id="rId7" imgW="1460160" imgH="190440" progId="Equation.3">
                    <p:embed/>
                  </p:oleObj>
                </mc:Choice>
                <mc:Fallback>
                  <p:oleObj name="Equação" r:id="rId7" imgW="1460160" imgH="19044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48063" y="3933056"/>
                          <a:ext cx="2760307" cy="3600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upo 25"/>
          <p:cNvGrpSpPr>
            <a:grpSpLocks/>
          </p:cNvGrpSpPr>
          <p:nvPr/>
        </p:nvGrpSpPr>
        <p:grpSpPr bwMode="auto">
          <a:xfrm>
            <a:off x="5148263" y="4498975"/>
            <a:ext cx="2736850" cy="382588"/>
            <a:chOff x="5148064" y="4498975"/>
            <a:chExt cx="2736304" cy="382588"/>
          </a:xfrm>
        </p:grpSpPr>
        <p:sp>
          <p:nvSpPr>
            <p:cNvPr id="1038" name="Retângulo 23"/>
            <p:cNvSpPr>
              <a:spLocks noChangeArrowheads="1"/>
            </p:cNvSpPr>
            <p:nvPr/>
          </p:nvSpPr>
          <p:spPr bwMode="auto">
            <a:xfrm>
              <a:off x="5148064" y="4509120"/>
              <a:ext cx="2736304" cy="3600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graphicFrame>
          <p:nvGraphicFramePr>
            <p:cNvPr id="1027" name="Object 3"/>
            <p:cNvGraphicFramePr>
              <a:graphicFrameLocks noChangeAspect="1"/>
            </p:cNvGraphicFramePr>
            <p:nvPr/>
          </p:nvGraphicFramePr>
          <p:xfrm>
            <a:off x="5256213" y="4498975"/>
            <a:ext cx="2544762" cy="3825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7" name="Equação" r:id="rId9" imgW="1346040" imgH="203040" progId="Equation.3">
                    <p:embed/>
                  </p:oleObj>
                </mc:Choice>
                <mc:Fallback>
                  <p:oleObj name="Equação" r:id="rId9" imgW="1346040" imgH="203040" progId="Equation.3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56213" y="4498975"/>
                          <a:ext cx="2544762" cy="3825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upo 32"/>
          <p:cNvGrpSpPr>
            <a:grpSpLocks/>
          </p:cNvGrpSpPr>
          <p:nvPr/>
        </p:nvGrpSpPr>
        <p:grpSpPr bwMode="auto">
          <a:xfrm>
            <a:off x="5135563" y="5141913"/>
            <a:ext cx="2736850" cy="828675"/>
            <a:chOff x="5135364" y="5142480"/>
            <a:chExt cx="2736304" cy="828000"/>
          </a:xfrm>
        </p:grpSpPr>
        <p:sp>
          <p:nvSpPr>
            <p:cNvPr id="1037" name="Retângulo 28"/>
            <p:cNvSpPr>
              <a:spLocks noChangeArrowheads="1"/>
            </p:cNvSpPr>
            <p:nvPr/>
          </p:nvSpPr>
          <p:spPr bwMode="auto">
            <a:xfrm>
              <a:off x="5135364" y="5142480"/>
              <a:ext cx="2736304" cy="8280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graphicFrame>
          <p:nvGraphicFramePr>
            <p:cNvPr id="1028" name="Object 4"/>
            <p:cNvGraphicFramePr>
              <a:graphicFrameLocks noChangeAspect="1"/>
            </p:cNvGraphicFramePr>
            <p:nvPr/>
          </p:nvGraphicFramePr>
          <p:xfrm>
            <a:off x="5411788" y="5184105"/>
            <a:ext cx="2232025" cy="765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8" name="Equação" r:id="rId11" imgW="1180800" imgH="406080" progId="Equation.3">
                    <p:embed/>
                  </p:oleObj>
                </mc:Choice>
                <mc:Fallback>
                  <p:oleObj name="Equação" r:id="rId11" imgW="1180800" imgH="40608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11788" y="5184105"/>
                          <a:ext cx="2232025" cy="7651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wipe dir="r"/>
    <p:sndAc>
      <p:stSnd loop="1">
        <p:snd r:embed="rId3" name="barbie3[1]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9" name="Rectangle 29"/>
          <p:cNvSpPr>
            <a:spLocks noChangeArrowheads="1"/>
          </p:cNvSpPr>
          <p:nvPr/>
        </p:nvSpPr>
        <p:spPr bwMode="auto">
          <a:xfrm>
            <a:off x="250825" y="228600"/>
            <a:ext cx="88868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pt-BR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Centro de Gravidade - exercício</a:t>
            </a:r>
          </a:p>
        </p:txBody>
      </p:sp>
      <p:pic>
        <p:nvPicPr>
          <p:cNvPr id="2054" name="Picture 30" descr="centro03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933450"/>
            <a:ext cx="5715000" cy="5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31" descr="centro03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250" y="1009650"/>
            <a:ext cx="5715000" cy="5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6" name="Grupo 28"/>
          <p:cNvGrpSpPr>
            <a:grpSpLocks noChangeAspect="1"/>
          </p:cNvGrpSpPr>
          <p:nvPr/>
        </p:nvGrpSpPr>
        <p:grpSpPr bwMode="auto">
          <a:xfrm>
            <a:off x="395288" y="2565400"/>
            <a:ext cx="3862387" cy="3059113"/>
            <a:chOff x="2123728" y="2420888"/>
            <a:chExt cx="2739008" cy="2170113"/>
          </a:xfrm>
        </p:grpSpPr>
        <p:sp>
          <p:nvSpPr>
            <p:cNvPr id="27" name="Retângulo 26"/>
            <p:cNvSpPr/>
            <p:nvPr/>
          </p:nvSpPr>
          <p:spPr bwMode="auto">
            <a:xfrm>
              <a:off x="2123728" y="2420888"/>
              <a:ext cx="2736304" cy="216024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20000"/>
                    <a:lumOff val="80000"/>
                    <a:shade val="30000"/>
                    <a:satMod val="115000"/>
                  </a:schemeClr>
                </a:gs>
                <a:gs pos="50000">
                  <a:schemeClr val="accent1">
                    <a:lumMod val="20000"/>
                    <a:lumOff val="80000"/>
                    <a:shade val="67500"/>
                    <a:satMod val="115000"/>
                  </a:schemeClr>
                </a:gs>
                <a:gs pos="100000">
                  <a:schemeClr val="accent1">
                    <a:lumMod val="20000"/>
                    <a:lumOff val="80000"/>
                    <a:shade val="100000"/>
                    <a:satMod val="11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pic>
          <p:nvPicPr>
            <p:cNvPr id="2069" name="Picture 2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095" t="47781" r="45595" b="9131"/>
            <a:stretch>
              <a:fillRect/>
            </a:stretch>
          </p:blipFill>
          <p:spPr bwMode="auto">
            <a:xfrm>
              <a:off x="2195736" y="2420888"/>
              <a:ext cx="2667000" cy="2170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upo 25"/>
          <p:cNvGrpSpPr>
            <a:grpSpLocks/>
          </p:cNvGrpSpPr>
          <p:nvPr/>
        </p:nvGrpSpPr>
        <p:grpSpPr bwMode="auto">
          <a:xfrm>
            <a:off x="5148263" y="3716338"/>
            <a:ext cx="2736850" cy="768350"/>
            <a:chOff x="5148064" y="3717032"/>
            <a:chExt cx="2736304" cy="767656"/>
          </a:xfrm>
        </p:grpSpPr>
        <p:sp>
          <p:nvSpPr>
            <p:cNvPr id="2065" name="Retângulo 22"/>
            <p:cNvSpPr>
              <a:spLocks noChangeArrowheads="1"/>
            </p:cNvSpPr>
            <p:nvPr/>
          </p:nvSpPr>
          <p:spPr bwMode="auto">
            <a:xfrm>
              <a:off x="5148064" y="3717032"/>
              <a:ext cx="2736304" cy="7560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graphicFrame>
          <p:nvGraphicFramePr>
            <p:cNvPr id="2050" name="Object 2"/>
            <p:cNvGraphicFramePr>
              <a:graphicFrameLocks noChangeAspect="1"/>
            </p:cNvGraphicFramePr>
            <p:nvPr/>
          </p:nvGraphicFramePr>
          <p:xfrm>
            <a:off x="5688013" y="3743325"/>
            <a:ext cx="1681162" cy="741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0" name="Equação" r:id="rId6" imgW="888840" imgH="393480" progId="Equation.3">
                    <p:embed/>
                  </p:oleObj>
                </mc:Choice>
                <mc:Fallback>
                  <p:oleObj name="Equação" r:id="rId6" imgW="888840" imgH="39348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88013" y="3743325"/>
                          <a:ext cx="1681162" cy="741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upo 32"/>
          <p:cNvGrpSpPr>
            <a:grpSpLocks/>
          </p:cNvGrpSpPr>
          <p:nvPr/>
        </p:nvGrpSpPr>
        <p:grpSpPr bwMode="auto">
          <a:xfrm>
            <a:off x="5135563" y="5626100"/>
            <a:ext cx="2736850" cy="827088"/>
            <a:chOff x="5135364" y="5142480"/>
            <a:chExt cx="2736304" cy="828000"/>
          </a:xfrm>
        </p:grpSpPr>
        <p:sp>
          <p:nvSpPr>
            <p:cNvPr id="2064" name="Retângulo 28"/>
            <p:cNvSpPr>
              <a:spLocks noChangeArrowheads="1"/>
            </p:cNvSpPr>
            <p:nvPr/>
          </p:nvSpPr>
          <p:spPr bwMode="auto">
            <a:xfrm>
              <a:off x="5135364" y="5142480"/>
              <a:ext cx="2736304" cy="8280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graphicFrame>
          <p:nvGraphicFramePr>
            <p:cNvPr id="2051" name="Object 4"/>
            <p:cNvGraphicFramePr>
              <a:graphicFrameLocks noChangeAspect="1"/>
            </p:cNvGraphicFramePr>
            <p:nvPr/>
          </p:nvGraphicFramePr>
          <p:xfrm>
            <a:off x="5627688" y="5195632"/>
            <a:ext cx="1800225" cy="741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1" name="Equação" r:id="rId8" imgW="952200" imgH="393480" progId="Equation.3">
                    <p:embed/>
                  </p:oleObj>
                </mc:Choice>
                <mc:Fallback>
                  <p:oleObj name="Equação" r:id="rId8" imgW="952200" imgH="39348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27688" y="5195632"/>
                          <a:ext cx="1800225" cy="7413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upo 19"/>
          <p:cNvGrpSpPr>
            <a:grpSpLocks noChangeAspect="1"/>
          </p:cNvGrpSpPr>
          <p:nvPr/>
        </p:nvGrpSpPr>
        <p:grpSpPr bwMode="auto">
          <a:xfrm>
            <a:off x="4787900" y="1628775"/>
            <a:ext cx="1547813" cy="1471613"/>
            <a:chOff x="5868144" y="4221088"/>
            <a:chExt cx="2196000" cy="2088232"/>
          </a:xfrm>
        </p:grpSpPr>
        <p:sp>
          <p:nvSpPr>
            <p:cNvPr id="2062" name="Retângulo 21"/>
            <p:cNvSpPr>
              <a:spLocks noChangeArrowheads="1"/>
            </p:cNvSpPr>
            <p:nvPr/>
          </p:nvSpPr>
          <p:spPr bwMode="auto">
            <a:xfrm>
              <a:off x="5868144" y="4221088"/>
              <a:ext cx="2160240" cy="2088232"/>
            </a:xfrm>
            <a:prstGeom prst="rect">
              <a:avLst/>
            </a:prstGeom>
            <a:solidFill>
              <a:srgbClr val="FF99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pic>
          <p:nvPicPr>
            <p:cNvPr id="2063" name="Picture 26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24" r="32199"/>
            <a:stretch>
              <a:fillRect/>
            </a:stretch>
          </p:blipFill>
          <p:spPr bwMode="auto">
            <a:xfrm>
              <a:off x="5868144" y="4221088"/>
              <a:ext cx="2196000" cy="20836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Grupo 27"/>
          <p:cNvGrpSpPr>
            <a:grpSpLocks/>
          </p:cNvGrpSpPr>
          <p:nvPr/>
        </p:nvGrpSpPr>
        <p:grpSpPr bwMode="auto">
          <a:xfrm>
            <a:off x="5148263" y="4676775"/>
            <a:ext cx="2736850" cy="768350"/>
            <a:chOff x="5148064" y="3717032"/>
            <a:chExt cx="2736304" cy="767557"/>
          </a:xfrm>
        </p:grpSpPr>
        <p:sp>
          <p:nvSpPr>
            <p:cNvPr id="2061" name="Retângulo 31"/>
            <p:cNvSpPr>
              <a:spLocks noChangeArrowheads="1"/>
            </p:cNvSpPr>
            <p:nvPr/>
          </p:nvSpPr>
          <p:spPr bwMode="auto">
            <a:xfrm>
              <a:off x="5148064" y="3717032"/>
              <a:ext cx="2736304" cy="7560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graphicFrame>
          <p:nvGraphicFramePr>
            <p:cNvPr id="2052" name="Object 2"/>
            <p:cNvGraphicFramePr>
              <a:graphicFrameLocks noChangeAspect="1"/>
            </p:cNvGraphicFramePr>
            <p:nvPr/>
          </p:nvGraphicFramePr>
          <p:xfrm>
            <a:off x="5556250" y="3743227"/>
            <a:ext cx="1944688" cy="741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2" name="Equação" r:id="rId11" imgW="1028520" imgH="393480" progId="Equation.3">
                    <p:embed/>
                  </p:oleObj>
                </mc:Choice>
                <mc:Fallback>
                  <p:oleObj name="Equação" r:id="rId11" imgW="1028520" imgH="39348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56250" y="3743227"/>
                          <a:ext cx="1944688" cy="7413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wipe dir="r"/>
    <p:sndAc>
      <p:stSnd loop="1">
        <p:snd r:embed="rId3" name="barbie3[1]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9" name="Rectangle 29"/>
          <p:cNvSpPr>
            <a:spLocks noChangeArrowheads="1"/>
          </p:cNvSpPr>
          <p:nvPr/>
        </p:nvSpPr>
        <p:spPr bwMode="auto">
          <a:xfrm>
            <a:off x="250825" y="228600"/>
            <a:ext cx="88868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pt-BR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Centro de Gravidade - exercício</a:t>
            </a:r>
          </a:p>
        </p:txBody>
      </p:sp>
      <p:pic>
        <p:nvPicPr>
          <p:cNvPr id="3078" name="Picture 30" descr="centro03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933450"/>
            <a:ext cx="5715000" cy="5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31" descr="centro03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250" y="1009650"/>
            <a:ext cx="5715000" cy="5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80" name="Grupo 28"/>
          <p:cNvGrpSpPr>
            <a:grpSpLocks noChangeAspect="1"/>
          </p:cNvGrpSpPr>
          <p:nvPr/>
        </p:nvGrpSpPr>
        <p:grpSpPr bwMode="auto">
          <a:xfrm>
            <a:off x="395288" y="2565400"/>
            <a:ext cx="3862387" cy="3059113"/>
            <a:chOff x="2123728" y="2420888"/>
            <a:chExt cx="2739008" cy="2170113"/>
          </a:xfrm>
        </p:grpSpPr>
        <p:sp>
          <p:nvSpPr>
            <p:cNvPr id="27" name="Retângulo 26"/>
            <p:cNvSpPr/>
            <p:nvPr/>
          </p:nvSpPr>
          <p:spPr bwMode="auto">
            <a:xfrm>
              <a:off x="2123728" y="2420888"/>
              <a:ext cx="2736304" cy="216024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20000"/>
                    <a:lumOff val="80000"/>
                    <a:shade val="30000"/>
                    <a:satMod val="115000"/>
                  </a:schemeClr>
                </a:gs>
                <a:gs pos="50000">
                  <a:schemeClr val="accent1">
                    <a:lumMod val="20000"/>
                    <a:lumOff val="80000"/>
                    <a:shade val="67500"/>
                    <a:satMod val="115000"/>
                  </a:schemeClr>
                </a:gs>
                <a:gs pos="100000">
                  <a:schemeClr val="accent1">
                    <a:lumMod val="20000"/>
                    <a:lumOff val="80000"/>
                    <a:shade val="100000"/>
                    <a:satMod val="11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pic>
          <p:nvPicPr>
            <p:cNvPr id="3093" name="Picture 2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095" t="47781" r="45595" b="9131"/>
            <a:stretch>
              <a:fillRect/>
            </a:stretch>
          </p:blipFill>
          <p:spPr bwMode="auto">
            <a:xfrm>
              <a:off x="2195736" y="2420888"/>
              <a:ext cx="2667000" cy="2170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upo 25"/>
          <p:cNvGrpSpPr>
            <a:grpSpLocks/>
          </p:cNvGrpSpPr>
          <p:nvPr/>
        </p:nvGrpSpPr>
        <p:grpSpPr bwMode="auto">
          <a:xfrm>
            <a:off x="5148263" y="3716338"/>
            <a:ext cx="2736850" cy="757237"/>
            <a:chOff x="5148064" y="3717032"/>
            <a:chExt cx="2736304" cy="756000"/>
          </a:xfrm>
        </p:grpSpPr>
        <p:sp>
          <p:nvSpPr>
            <p:cNvPr id="3089" name="Retângulo 22"/>
            <p:cNvSpPr>
              <a:spLocks noChangeArrowheads="1"/>
            </p:cNvSpPr>
            <p:nvPr/>
          </p:nvSpPr>
          <p:spPr bwMode="auto">
            <a:xfrm>
              <a:off x="5148064" y="3717032"/>
              <a:ext cx="2736304" cy="7560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graphicFrame>
          <p:nvGraphicFramePr>
            <p:cNvPr id="3074" name="Object 2"/>
            <p:cNvGraphicFramePr>
              <a:graphicFrameLocks noChangeAspect="1"/>
            </p:cNvGraphicFramePr>
            <p:nvPr/>
          </p:nvGraphicFramePr>
          <p:xfrm>
            <a:off x="6035675" y="3933825"/>
            <a:ext cx="984250" cy="358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4" name="Equação" r:id="rId6" imgW="520560" imgH="190440" progId="Equation.3">
                    <p:embed/>
                  </p:oleObj>
                </mc:Choice>
                <mc:Fallback>
                  <p:oleObj name="Equação" r:id="rId6" imgW="520560" imgH="19044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35675" y="3933825"/>
                          <a:ext cx="984250" cy="3587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upo 32"/>
          <p:cNvGrpSpPr>
            <a:grpSpLocks/>
          </p:cNvGrpSpPr>
          <p:nvPr/>
        </p:nvGrpSpPr>
        <p:grpSpPr bwMode="auto">
          <a:xfrm>
            <a:off x="5135563" y="5626100"/>
            <a:ext cx="2736850" cy="827088"/>
            <a:chOff x="5135364" y="5142480"/>
            <a:chExt cx="2736304" cy="828000"/>
          </a:xfrm>
        </p:grpSpPr>
        <p:sp>
          <p:nvSpPr>
            <p:cNvPr id="3088" name="Retângulo 28"/>
            <p:cNvSpPr>
              <a:spLocks noChangeArrowheads="1"/>
            </p:cNvSpPr>
            <p:nvPr/>
          </p:nvSpPr>
          <p:spPr bwMode="auto">
            <a:xfrm>
              <a:off x="5135364" y="5142480"/>
              <a:ext cx="2736304" cy="8280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graphicFrame>
          <p:nvGraphicFramePr>
            <p:cNvPr id="3075" name="Object 4"/>
            <p:cNvGraphicFramePr>
              <a:graphicFrameLocks noChangeAspect="1"/>
            </p:cNvGraphicFramePr>
            <p:nvPr/>
          </p:nvGraphicFramePr>
          <p:xfrm>
            <a:off x="5651500" y="5386132"/>
            <a:ext cx="1752600" cy="358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5" name="Equação" r:id="rId8" imgW="927000" imgH="190440" progId="Equation.3">
                    <p:embed/>
                  </p:oleObj>
                </mc:Choice>
                <mc:Fallback>
                  <p:oleObj name="Equação" r:id="rId8" imgW="927000" imgH="19044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51500" y="5386132"/>
                          <a:ext cx="1752600" cy="3587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upo 27"/>
          <p:cNvGrpSpPr>
            <a:grpSpLocks/>
          </p:cNvGrpSpPr>
          <p:nvPr/>
        </p:nvGrpSpPr>
        <p:grpSpPr bwMode="auto">
          <a:xfrm>
            <a:off x="5148263" y="4676775"/>
            <a:ext cx="2736850" cy="757238"/>
            <a:chOff x="5148064" y="3717032"/>
            <a:chExt cx="2736304" cy="756000"/>
          </a:xfrm>
        </p:grpSpPr>
        <p:sp>
          <p:nvSpPr>
            <p:cNvPr id="3087" name="Retângulo 31"/>
            <p:cNvSpPr>
              <a:spLocks noChangeArrowheads="1"/>
            </p:cNvSpPr>
            <p:nvPr/>
          </p:nvSpPr>
          <p:spPr bwMode="auto">
            <a:xfrm>
              <a:off x="5148064" y="3717032"/>
              <a:ext cx="2736304" cy="7560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graphicFrame>
          <p:nvGraphicFramePr>
            <p:cNvPr id="3076" name="Object 2"/>
            <p:cNvGraphicFramePr>
              <a:graphicFrameLocks noChangeAspect="1"/>
            </p:cNvGraphicFramePr>
            <p:nvPr/>
          </p:nvGraphicFramePr>
          <p:xfrm>
            <a:off x="6011863" y="3922614"/>
            <a:ext cx="1031875" cy="3825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6" name="Equação" r:id="rId10" imgW="545760" imgH="203040" progId="Equation.3">
                    <p:embed/>
                  </p:oleObj>
                </mc:Choice>
                <mc:Fallback>
                  <p:oleObj name="Equação" r:id="rId10" imgW="545760" imgH="20304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11863" y="3922614"/>
                          <a:ext cx="1031875" cy="3825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upo 19"/>
          <p:cNvGrpSpPr>
            <a:grpSpLocks/>
          </p:cNvGrpSpPr>
          <p:nvPr/>
        </p:nvGrpSpPr>
        <p:grpSpPr bwMode="auto">
          <a:xfrm>
            <a:off x="4859338" y="1484313"/>
            <a:ext cx="1728787" cy="1584325"/>
            <a:chOff x="4572000" y="4509120"/>
            <a:chExt cx="1728192" cy="1584176"/>
          </a:xfrm>
        </p:grpSpPr>
        <p:sp>
          <p:nvSpPr>
            <p:cNvPr id="3085" name="Retângulo 23"/>
            <p:cNvSpPr>
              <a:spLocks noChangeArrowheads="1"/>
            </p:cNvSpPr>
            <p:nvPr/>
          </p:nvSpPr>
          <p:spPr bwMode="auto">
            <a:xfrm>
              <a:off x="4572000" y="4509120"/>
              <a:ext cx="1728192" cy="1584176"/>
            </a:xfrm>
            <a:prstGeom prst="rect">
              <a:avLst/>
            </a:prstGeom>
            <a:solidFill>
              <a:srgbClr val="FF99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pic>
          <p:nvPicPr>
            <p:cNvPr id="3086" name="Picture 27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138" t="22552" r="41020" b="6381"/>
            <a:stretch>
              <a:fillRect/>
            </a:stretch>
          </p:blipFill>
          <p:spPr bwMode="auto">
            <a:xfrm>
              <a:off x="4572000" y="4509120"/>
              <a:ext cx="1707354" cy="154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wipe dir="r"/>
    <p:sndAc>
      <p:stSnd loop="1">
        <p:snd r:embed="rId3" name="barbie3[1]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9" name="Rectangle 29"/>
          <p:cNvSpPr>
            <a:spLocks noChangeArrowheads="1"/>
          </p:cNvSpPr>
          <p:nvPr/>
        </p:nvSpPr>
        <p:spPr bwMode="auto">
          <a:xfrm>
            <a:off x="250825" y="228600"/>
            <a:ext cx="88868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pt-BR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Centro de Gravidade - exercício</a:t>
            </a:r>
          </a:p>
        </p:txBody>
      </p:sp>
      <p:pic>
        <p:nvPicPr>
          <p:cNvPr id="4102" name="Picture 30" descr="centro03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933450"/>
            <a:ext cx="5715000" cy="5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31" descr="centro03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250" y="1009650"/>
            <a:ext cx="5715000" cy="5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04" name="Grupo 28"/>
          <p:cNvGrpSpPr>
            <a:grpSpLocks noChangeAspect="1"/>
          </p:cNvGrpSpPr>
          <p:nvPr/>
        </p:nvGrpSpPr>
        <p:grpSpPr bwMode="auto">
          <a:xfrm>
            <a:off x="395288" y="2565400"/>
            <a:ext cx="3862387" cy="3059113"/>
            <a:chOff x="2123728" y="2420888"/>
            <a:chExt cx="2739008" cy="2170113"/>
          </a:xfrm>
        </p:grpSpPr>
        <p:sp>
          <p:nvSpPr>
            <p:cNvPr id="27" name="Retângulo 26"/>
            <p:cNvSpPr/>
            <p:nvPr/>
          </p:nvSpPr>
          <p:spPr bwMode="auto">
            <a:xfrm>
              <a:off x="2123728" y="2420888"/>
              <a:ext cx="2736304" cy="216024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20000"/>
                    <a:lumOff val="80000"/>
                    <a:shade val="30000"/>
                    <a:satMod val="115000"/>
                  </a:schemeClr>
                </a:gs>
                <a:gs pos="50000">
                  <a:schemeClr val="accent1">
                    <a:lumMod val="20000"/>
                    <a:lumOff val="80000"/>
                    <a:shade val="67500"/>
                    <a:satMod val="115000"/>
                  </a:schemeClr>
                </a:gs>
                <a:gs pos="100000">
                  <a:schemeClr val="accent1">
                    <a:lumMod val="20000"/>
                    <a:lumOff val="80000"/>
                    <a:shade val="100000"/>
                    <a:satMod val="11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pic>
          <p:nvPicPr>
            <p:cNvPr id="4117" name="Picture 2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095" t="47781" r="45595" b="9131"/>
            <a:stretch>
              <a:fillRect/>
            </a:stretch>
          </p:blipFill>
          <p:spPr bwMode="auto">
            <a:xfrm>
              <a:off x="2195736" y="2420888"/>
              <a:ext cx="2667000" cy="2170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upo 27"/>
          <p:cNvGrpSpPr>
            <a:grpSpLocks noChangeAspect="1"/>
          </p:cNvGrpSpPr>
          <p:nvPr/>
        </p:nvGrpSpPr>
        <p:grpSpPr bwMode="auto">
          <a:xfrm>
            <a:off x="4932363" y="3716338"/>
            <a:ext cx="3203575" cy="757237"/>
            <a:chOff x="4932040" y="3717032"/>
            <a:chExt cx="3204000" cy="756000"/>
          </a:xfrm>
        </p:grpSpPr>
        <p:sp>
          <p:nvSpPr>
            <p:cNvPr id="4113" name="Retângulo 22"/>
            <p:cNvSpPr>
              <a:spLocks noChangeArrowheads="1"/>
            </p:cNvSpPr>
            <p:nvPr/>
          </p:nvSpPr>
          <p:spPr bwMode="auto">
            <a:xfrm>
              <a:off x="4932040" y="3717032"/>
              <a:ext cx="3204000" cy="7560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graphicFrame>
          <p:nvGraphicFramePr>
            <p:cNvPr id="4098" name="Object 2"/>
            <p:cNvGraphicFramePr>
              <a:graphicFrameLocks noChangeAspect="1"/>
            </p:cNvGraphicFramePr>
            <p:nvPr/>
          </p:nvGraphicFramePr>
          <p:xfrm>
            <a:off x="5003800" y="3922713"/>
            <a:ext cx="3048000" cy="3825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8" name="Equação" r:id="rId6" imgW="1612800" imgH="203040" progId="Equation.3">
                    <p:embed/>
                  </p:oleObj>
                </mc:Choice>
                <mc:Fallback>
                  <p:oleObj name="Equação" r:id="rId6" imgW="1612800" imgH="20304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03800" y="3922713"/>
                          <a:ext cx="3048000" cy="3825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upo 32"/>
          <p:cNvGrpSpPr>
            <a:grpSpLocks/>
          </p:cNvGrpSpPr>
          <p:nvPr/>
        </p:nvGrpSpPr>
        <p:grpSpPr bwMode="auto">
          <a:xfrm>
            <a:off x="5135563" y="5626100"/>
            <a:ext cx="2736850" cy="827088"/>
            <a:chOff x="5135364" y="5142480"/>
            <a:chExt cx="2736304" cy="828000"/>
          </a:xfrm>
        </p:grpSpPr>
        <p:sp>
          <p:nvSpPr>
            <p:cNvPr id="4112" name="Retângulo 28"/>
            <p:cNvSpPr>
              <a:spLocks noChangeArrowheads="1"/>
            </p:cNvSpPr>
            <p:nvPr/>
          </p:nvSpPr>
          <p:spPr bwMode="auto">
            <a:xfrm>
              <a:off x="5135364" y="5142480"/>
              <a:ext cx="2736304" cy="8280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graphicFrame>
          <p:nvGraphicFramePr>
            <p:cNvPr id="4099" name="Object 4"/>
            <p:cNvGraphicFramePr>
              <a:graphicFrameLocks noChangeAspect="1"/>
            </p:cNvGraphicFramePr>
            <p:nvPr/>
          </p:nvGraphicFramePr>
          <p:xfrm>
            <a:off x="5340350" y="5182932"/>
            <a:ext cx="2376488" cy="765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9" name="Equação" r:id="rId8" imgW="1257120" imgH="406080" progId="Equation.3">
                    <p:embed/>
                  </p:oleObj>
                </mc:Choice>
                <mc:Fallback>
                  <p:oleObj name="Equação" r:id="rId8" imgW="1257120" imgH="40608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40350" y="5182932"/>
                          <a:ext cx="2376488" cy="7651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upo 19"/>
          <p:cNvGrpSpPr>
            <a:grpSpLocks noChangeAspect="1"/>
          </p:cNvGrpSpPr>
          <p:nvPr/>
        </p:nvGrpSpPr>
        <p:grpSpPr bwMode="auto">
          <a:xfrm>
            <a:off x="4787900" y="1592263"/>
            <a:ext cx="1450975" cy="1620837"/>
            <a:chOff x="7092280" y="5013176"/>
            <a:chExt cx="936625" cy="1046163"/>
          </a:xfrm>
        </p:grpSpPr>
        <p:sp>
          <p:nvSpPr>
            <p:cNvPr id="4110" name="Retângulo 21"/>
            <p:cNvSpPr>
              <a:spLocks noChangeArrowheads="1"/>
            </p:cNvSpPr>
            <p:nvPr/>
          </p:nvSpPr>
          <p:spPr bwMode="auto">
            <a:xfrm>
              <a:off x="7092280" y="5013176"/>
              <a:ext cx="936104" cy="1008112"/>
            </a:xfrm>
            <a:prstGeom prst="rect">
              <a:avLst/>
            </a:prstGeom>
            <a:solidFill>
              <a:srgbClr val="FF99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pic>
          <p:nvPicPr>
            <p:cNvPr id="4111" name="Picture 28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55" t="3185" r="39606" b="6396"/>
            <a:stretch>
              <a:fillRect/>
            </a:stretch>
          </p:blipFill>
          <p:spPr bwMode="auto">
            <a:xfrm>
              <a:off x="7092280" y="5013176"/>
              <a:ext cx="936625" cy="1046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Grupo 35"/>
          <p:cNvGrpSpPr>
            <a:grpSpLocks/>
          </p:cNvGrpSpPr>
          <p:nvPr/>
        </p:nvGrpSpPr>
        <p:grpSpPr bwMode="auto">
          <a:xfrm>
            <a:off x="4860925" y="4689475"/>
            <a:ext cx="3335338" cy="755650"/>
            <a:chOff x="4860400" y="4689224"/>
            <a:chExt cx="3335863" cy="756000"/>
          </a:xfrm>
        </p:grpSpPr>
        <p:sp>
          <p:nvSpPr>
            <p:cNvPr id="4109" name="Retângulo 33"/>
            <p:cNvSpPr>
              <a:spLocks noChangeArrowheads="1"/>
            </p:cNvSpPr>
            <p:nvPr/>
          </p:nvSpPr>
          <p:spPr bwMode="auto">
            <a:xfrm>
              <a:off x="4860400" y="4689224"/>
              <a:ext cx="3312000" cy="7560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graphicFrame>
          <p:nvGraphicFramePr>
            <p:cNvPr id="4100" name="Object 2"/>
            <p:cNvGraphicFramePr>
              <a:graphicFrameLocks noChangeAspect="1"/>
            </p:cNvGraphicFramePr>
            <p:nvPr/>
          </p:nvGraphicFramePr>
          <p:xfrm>
            <a:off x="4860925" y="4894263"/>
            <a:ext cx="3335338" cy="3825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0" name="Equação" r:id="rId11" imgW="1765080" imgH="203040" progId="Equation.3">
                    <p:embed/>
                  </p:oleObj>
                </mc:Choice>
                <mc:Fallback>
                  <p:oleObj name="Equação" r:id="rId11" imgW="1765080" imgH="20304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60925" y="4894263"/>
                          <a:ext cx="3335338" cy="3825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wipe dir="r"/>
    <p:sndAc>
      <p:stSnd loop="1">
        <p:snd r:embed="rId3" name="barbie3[1]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>
            <a:spLocks noChangeArrowheads="1"/>
          </p:cNvSpPr>
          <p:nvPr/>
        </p:nvSpPr>
        <p:spPr bwMode="auto">
          <a:xfrm>
            <a:off x="3132138" y="4487863"/>
            <a:ext cx="2771775" cy="9366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3190875" y="5668963"/>
            <a:ext cx="2376488" cy="9366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pt-BR" altLang="pt-BR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3276600" y="5732463"/>
          <a:ext cx="2232025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9" name="Equação" r:id="rId4" imgW="1091726" imgH="418918" progId="Equation.3">
                  <p:embed/>
                </p:oleObj>
              </mc:Choice>
              <mc:Fallback>
                <p:oleObj name="Equação" r:id="rId4" imgW="1091726" imgH="418918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732463"/>
                        <a:ext cx="2232025" cy="855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900113" y="404813"/>
          <a:ext cx="7559675" cy="3600450"/>
        </p:xfrm>
        <a:graphic>
          <a:graphicData uri="http://schemas.openxmlformats.org/drawingml/2006/table">
            <a:tbl>
              <a:tblPr/>
              <a:tblGrid>
                <a:gridCol w="12585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0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0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2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0075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 dirty="0">
                          <a:latin typeface="Arial"/>
                          <a:ea typeface="Times New Roman"/>
                        </a:rPr>
                        <a:t>FIG</a:t>
                      </a:r>
                      <a:endParaRPr lang="pt-BR" sz="3600" b="1" dirty="0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X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Y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A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AX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AY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075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1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-1,696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1,696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12,57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 dirty="0">
                          <a:latin typeface="Arial"/>
                          <a:ea typeface="Times New Roman"/>
                        </a:rPr>
                        <a:t>-21,32</a:t>
                      </a:r>
                      <a:endParaRPr lang="pt-BR" sz="3600" b="1" dirty="0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21,32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075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2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1,0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1,33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6,0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6,0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7,98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0075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3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1,5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-1,5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9,0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13,5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-13,5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0075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4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1,728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-1,728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-7,07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-12,22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12,22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0075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endParaRPr lang="pt-BR" sz="2000" b="1">
                        <a:latin typeface="Arial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endParaRPr lang="pt-BR" sz="2000" b="1">
                        <a:latin typeface="Arial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endParaRPr lang="pt-BR" sz="2000" b="1">
                        <a:latin typeface="Arial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20,50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>
                          <a:latin typeface="Arial"/>
                          <a:ea typeface="Times New Roman"/>
                        </a:rPr>
                        <a:t>-14,04</a:t>
                      </a:r>
                      <a:endParaRPr lang="pt-BR" sz="3600" b="1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pt-BR" sz="2000" b="1" dirty="0">
                          <a:latin typeface="Arial"/>
                          <a:ea typeface="Times New Roman"/>
                        </a:rPr>
                        <a:t>28,02</a:t>
                      </a:r>
                      <a:endParaRPr lang="pt-BR" sz="3600" b="1" dirty="0">
                        <a:latin typeface="Times New Roman"/>
                        <a:ea typeface="Times New Roman"/>
                      </a:endParaRPr>
                    </a:p>
                  </a:txBody>
                  <a:tcPr marL="68569" marR="68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3203575" y="4581525"/>
          <a:ext cx="261143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0" name="Equação" r:id="rId6" imgW="1270000" imgH="419100" progId="Equation.3">
                  <p:embed/>
                </p:oleObj>
              </mc:Choice>
              <mc:Fallback>
                <p:oleObj name="Equação" r:id="rId6" imgW="1270000" imgH="419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4581525"/>
                        <a:ext cx="2611438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5178" name="Rectangle 6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pt-BR" altLang="pt-BR"/>
          </a:p>
        </p:txBody>
      </p:sp>
    </p:spTree>
  </p:cSld>
  <p:clrMapOvr>
    <a:masterClrMapping/>
  </p:clrMapOvr>
  <p:transition spd="slow">
    <p:wipe dir="r"/>
    <p:sndAc>
      <p:stSnd loop="1">
        <p:snd r:embed="rId3" name="barbie3[1]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0" grpId="0" animBg="1"/>
    </p:bldLst>
  </p:timing>
</p:sld>
</file>

<file path=ppt/theme/theme1.xml><?xml version="1.0" encoding="utf-8"?>
<a:theme xmlns:a="http://schemas.openxmlformats.org/drawingml/2006/main" name="Planagem">
  <a:themeElements>
    <a:clrScheme name="Planagem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Planagem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Planagem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agem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agem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agem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agem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Office\Templates\Estruturas de apresentação\Planagem.pot</Template>
  <TotalTime>930</TotalTime>
  <Words>75</Words>
  <Application>Microsoft Office PowerPoint</Application>
  <PresentationFormat>Apresentação na tela (4:3)</PresentationFormat>
  <Paragraphs>39</Paragraphs>
  <Slides>6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Times New Roman</vt:lpstr>
      <vt:lpstr>Arial</vt:lpstr>
      <vt:lpstr>Wingdings</vt:lpstr>
      <vt:lpstr>Planagem</vt:lpstr>
      <vt:lpstr>Microsoft Equation 3.0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Esperança... o que seria de nós sem ela?</dc:title>
  <dc:creator>João Henrique Carvalho</dc:creator>
  <dc:description>telefone (62) 9997-6699</dc:description>
  <cp:lastModifiedBy>USER</cp:lastModifiedBy>
  <cp:revision>129</cp:revision>
  <dcterms:created xsi:type="dcterms:W3CDTF">1999-10-07T14:08:01Z</dcterms:created>
  <dcterms:modified xsi:type="dcterms:W3CDTF">2016-04-12T03:15:21Z</dcterms:modified>
</cp:coreProperties>
</file>