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361" r:id="rId2"/>
    <p:sldId id="256" r:id="rId3"/>
    <p:sldId id="360" r:id="rId4"/>
    <p:sldId id="352" r:id="rId5"/>
    <p:sldId id="353" r:id="rId6"/>
    <p:sldId id="264" r:id="rId7"/>
    <p:sldId id="354" r:id="rId8"/>
    <p:sldId id="355" r:id="rId9"/>
    <p:sldId id="356" r:id="rId10"/>
    <p:sldId id="357" r:id="rId11"/>
    <p:sldId id="362" r:id="rId12"/>
    <p:sldId id="358" r:id="rId13"/>
    <p:sldId id="363" r:id="rId14"/>
    <p:sldId id="364" r:id="rId15"/>
    <p:sldId id="365" r:id="rId16"/>
    <p:sldId id="359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CC"/>
    <a:srgbClr val="4D4D4D"/>
    <a:srgbClr val="666633"/>
    <a:srgbClr val="111111"/>
    <a:srgbClr val="CC3300"/>
    <a:srgbClr val="FC62F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90844" autoAdjust="0"/>
  </p:normalViewPr>
  <p:slideViewPr>
    <p:cSldViewPr>
      <p:cViewPr varScale="1">
        <p:scale>
          <a:sx n="66" d="100"/>
          <a:sy n="66" d="100"/>
        </p:scale>
        <p:origin x="16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6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2936FBC1-75FD-48AD-8BDB-F6B5AF6ADF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0" y="228600"/>
            <a:ext cx="9144000" cy="6627813"/>
            <a:chOff x="0" y="144"/>
            <a:chExt cx="5760" cy="4175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0" y="144"/>
              <a:ext cx="1536" cy="41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pt-BR" altLang="pt-BR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488" y="144"/>
              <a:ext cx="4272" cy="1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pt-BR" altLang="pt-BR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440" y="4032"/>
              <a:ext cx="4320" cy="1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pt-BR" altLang="pt-BR"/>
            </a:p>
          </p:txBody>
        </p:sp>
      </p:grp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70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AutoShap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866900" y="6665913"/>
            <a:ext cx="171450" cy="166687"/>
          </a:xfrm>
          <a:prstGeom prst="diamond">
            <a:avLst/>
          </a:prstGeom>
          <a:solidFill>
            <a:srgbClr val="CC3300"/>
          </a:solidFill>
          <a:ln w="12700" cap="sq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800225" y="6642100"/>
            <a:ext cx="1524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" name="AutoShape 2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133350" y="6667500"/>
            <a:ext cx="171450" cy="166688"/>
          </a:xfrm>
          <a:prstGeom prst="diamond">
            <a:avLst/>
          </a:prstGeom>
          <a:solidFill>
            <a:srgbClr val="CC3300"/>
          </a:solidFill>
          <a:ln w="12700" cap="sq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228600" y="6637338"/>
            <a:ext cx="1524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2" name="Rectangle 28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271463" y="6657975"/>
            <a:ext cx="795337" cy="18256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200"/>
              <a:t>Voltar</a:t>
            </a:r>
            <a:endParaRPr kumimoji="0" lang="pt-BR" altLang="pt-BR" sz="2800"/>
          </a:p>
        </p:txBody>
      </p:sp>
      <p:sp>
        <p:nvSpPr>
          <p:cNvPr id="13" name="Rectangle 2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143000" y="6659563"/>
            <a:ext cx="788988" cy="19843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200"/>
              <a:t>Avançar</a:t>
            </a:r>
            <a:endParaRPr kumimoji="0" lang="pt-BR" altLang="pt-BR"/>
          </a:p>
        </p:txBody>
      </p:sp>
      <p:sp>
        <p:nvSpPr>
          <p:cNvPr id="14" name="Rectangle 2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334000" y="6627813"/>
            <a:ext cx="1905000" cy="2286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121453AC-47CB-48EC-97EB-8D71425D4BF3}" type="datetime1">
              <a:rPr lang="pt-BR"/>
              <a:pPr>
                <a:defRPr/>
              </a:pPr>
              <a:t>17/04/2016</a:t>
            </a:fld>
            <a:endParaRPr kumimoji="0" lang="pt-BR"/>
          </a:p>
        </p:txBody>
      </p:sp>
      <p:sp>
        <p:nvSpPr>
          <p:cNvPr id="15" name="Rectangle 2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438400" y="6627813"/>
            <a:ext cx="2895600" cy="2286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Rectangle 2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239000" y="6627813"/>
            <a:ext cx="1905000" cy="2286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sng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1D399F-8AC2-472E-9BDB-6E83981CF383}" type="slidenum">
              <a:rPr lang="pt-BR" altLang="pt-BR"/>
              <a:pPr>
                <a:defRPr/>
              </a:pPr>
              <a:t>‹nº›</a:t>
            </a:fld>
            <a:endParaRPr kumimoji="0" lang="pt-BR" altLang="pt-BR"/>
          </a:p>
        </p:txBody>
      </p:sp>
    </p:spTree>
    <p:extLst>
      <p:ext uri="{BB962C8B-B14F-4D97-AF65-F5344CB8AC3E}">
        <p14:creationId xmlns:p14="http://schemas.microsoft.com/office/powerpoint/2010/main" val="296111662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58749133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79221823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505486448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748889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44788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280449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35179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315870942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454864937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6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28600"/>
            <a:ext cx="2438400" cy="66278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2362200" y="228600"/>
            <a:ext cx="6780213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2362200" y="6400800"/>
            <a:ext cx="6781800" cy="2286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0" y="6629400"/>
            <a:ext cx="9144000" cy="2270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31" name="Rectangle 25"/>
          <p:cNvSpPr>
            <a:spLocks noChangeArrowheads="1"/>
          </p:cNvSpPr>
          <p:nvPr/>
        </p:nvSpPr>
        <p:spPr bwMode="auto">
          <a:xfrm>
            <a:off x="1800225" y="6642100"/>
            <a:ext cx="1524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32" name="Rectangle 27"/>
          <p:cNvSpPr>
            <a:spLocks noChangeArrowheads="1"/>
          </p:cNvSpPr>
          <p:nvPr/>
        </p:nvSpPr>
        <p:spPr bwMode="auto">
          <a:xfrm>
            <a:off x="228600" y="6637338"/>
            <a:ext cx="1524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pt-BR" altLang="pt-BR"/>
          </a:p>
        </p:txBody>
      </p:sp>
      <p:sp>
        <p:nvSpPr>
          <p:cNvPr id="1033" name="Line 42"/>
          <p:cNvSpPr>
            <a:spLocks noChangeShapeType="1"/>
          </p:cNvSpPr>
          <p:nvPr/>
        </p:nvSpPr>
        <p:spPr bwMode="auto">
          <a:xfrm>
            <a:off x="2438400" y="1295400"/>
            <a:ext cx="6704013" cy="0"/>
          </a:xfrm>
          <a:prstGeom prst="line">
            <a:avLst/>
          </a:prstGeom>
          <a:noFill/>
          <a:ln w="12700" cap="sq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4" name="AutoShape 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282950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Lei do Paralelogramo</a:t>
            </a:r>
            <a:endParaRPr kumimoji="0" lang="pt-BR" altLang="pt-BR" sz="1000">
              <a:latin typeface="Verdana" panose="020B0604030504040204" pitchFamily="34" charset="0"/>
            </a:endParaRPr>
          </a:p>
        </p:txBody>
      </p:sp>
      <p:sp>
        <p:nvSpPr>
          <p:cNvPr id="1035" name="AutoShape 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3816350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Polígono de Forças</a:t>
            </a:r>
            <a:endParaRPr kumimoji="0" lang="pt-BR" altLang="pt-BR" sz="1000">
              <a:latin typeface="Verdana" panose="020B0604030504040204" pitchFamily="34" charset="0"/>
            </a:endParaRPr>
          </a:p>
        </p:txBody>
      </p:sp>
      <p:sp>
        <p:nvSpPr>
          <p:cNvPr id="1036" name="AutoShape 4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4349750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Método das Projeções</a:t>
            </a:r>
            <a:endParaRPr kumimoji="0" lang="pt-BR" altLang="pt-BR" sz="1000">
              <a:latin typeface="Verdana" panose="020B0604030504040204" pitchFamily="34" charset="0"/>
            </a:endParaRPr>
          </a:p>
        </p:txBody>
      </p:sp>
      <p:sp>
        <p:nvSpPr>
          <p:cNvPr id="1037" name="AutoShape 4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93800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Conceitos</a:t>
            </a:r>
          </a:p>
        </p:txBody>
      </p:sp>
      <p:sp>
        <p:nvSpPr>
          <p:cNvPr id="1038" name="AutoShape 4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90563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 dirty="0">
                <a:latin typeface="Verdana" panose="020B0604030504040204" pitchFamily="34" charset="0"/>
              </a:rPr>
              <a:t>Introdução</a:t>
            </a:r>
          </a:p>
        </p:txBody>
      </p:sp>
      <p:sp>
        <p:nvSpPr>
          <p:cNvPr id="1039" name="AutoShape 4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698625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Força</a:t>
            </a:r>
            <a:endParaRPr kumimoji="0" lang="pt-BR" altLang="pt-BR" sz="1000">
              <a:latin typeface="Verdana" panose="020B0604030504040204" pitchFamily="34" charset="0"/>
            </a:endParaRPr>
          </a:p>
        </p:txBody>
      </p:sp>
      <p:sp>
        <p:nvSpPr>
          <p:cNvPr id="1040" name="AutoShape 49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16150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Forças concorrentes</a:t>
            </a:r>
            <a:endParaRPr kumimoji="0" lang="pt-BR" altLang="pt-BR" sz="1000">
              <a:latin typeface="Verdana" panose="020B0604030504040204" pitchFamily="34" charset="0"/>
            </a:endParaRPr>
          </a:p>
        </p:txBody>
      </p:sp>
      <p:sp>
        <p:nvSpPr>
          <p:cNvPr id="1041" name="AutoShape 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2749550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Composição de Forças</a:t>
            </a:r>
          </a:p>
        </p:txBody>
      </p:sp>
      <p:sp>
        <p:nvSpPr>
          <p:cNvPr id="1042" name="AutoShape 51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0" y="5927725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>
                <a:latin typeface="Verdana" panose="020B0604030504040204" pitchFamily="34" charset="0"/>
              </a:rPr>
              <a:t>Axiomas</a:t>
            </a:r>
            <a:endParaRPr kumimoji="0" lang="pt-BR" altLang="pt-BR" sz="1000">
              <a:latin typeface="Verdana" panose="020B0604030504040204" pitchFamily="34" charset="0"/>
            </a:endParaRPr>
          </a:p>
        </p:txBody>
      </p:sp>
      <p:sp>
        <p:nvSpPr>
          <p:cNvPr id="19" name="AutoShape 45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1588" y="4905375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 dirty="0">
                <a:latin typeface="Verdana" panose="020B0604030504040204" pitchFamily="34" charset="0"/>
              </a:rPr>
              <a:t>Relações Trigonométricas</a:t>
            </a:r>
            <a:endParaRPr kumimoji="0" lang="pt-BR" altLang="pt-BR" sz="1000" dirty="0">
              <a:latin typeface="Verdana" panose="020B0604030504040204" pitchFamily="34" charset="0"/>
            </a:endParaRPr>
          </a:p>
        </p:txBody>
      </p:sp>
      <p:sp>
        <p:nvSpPr>
          <p:cNvPr id="20" name="AutoShape 45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1588" y="5426075"/>
            <a:ext cx="2362200" cy="381000"/>
          </a:xfrm>
          <a:prstGeom prst="actionButtonBlank">
            <a:avLst/>
          </a:prstGeom>
          <a:solidFill>
            <a:srgbClr val="C0C0C0"/>
          </a:solidFill>
          <a:ln w="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kumimoji="0" lang="pt-BR" altLang="pt-BR" sz="1300" dirty="0">
                <a:latin typeface="Verdana" panose="020B0604030504040204" pitchFamily="34" charset="0"/>
              </a:rPr>
              <a:t>Triângulo Qualquer</a:t>
            </a:r>
            <a:endParaRPr kumimoji="0" lang="pt-BR" altLang="pt-BR" sz="1000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</p:sldLayoutIdLst>
  <p:transition advClick="0"/>
  <p:txStyles>
    <p:titleStyle>
      <a:lvl1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kumimoji="1" sz="2800" i="1">
          <a:solidFill>
            <a:schemeClr val="tx1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6.wmf"/><Relationship Id="rId4" Type="http://schemas.openxmlformats.org/officeDocument/2006/relationships/image" Target="../media/image11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2.wmf"/><Relationship Id="rId10" Type="http://schemas.openxmlformats.org/officeDocument/2006/relationships/image" Target="../media/image14.wmf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3492500" y="1549400"/>
            <a:ext cx="48244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6000">
                <a:latin typeface="Teen" pitchFamily="2" charset="0"/>
              </a:rPr>
              <a:t>ESTABILIDADE</a:t>
            </a:r>
          </a:p>
        </p:txBody>
      </p:sp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6084888" y="2852738"/>
            <a:ext cx="279876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8800" b="1">
                <a:solidFill>
                  <a:srgbClr val="FF0000"/>
                </a:solidFill>
                <a:latin typeface="Chiller" panose="04020404031007020602" pitchFamily="82" charset="0"/>
              </a:rPr>
              <a:t>BORJA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70556" y="1268760"/>
            <a:ext cx="677108" cy="4896544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chemeClr val="bg1"/>
                </a:solidFill>
                <a:latin typeface="Teen Light" panose="02000400000000000000" pitchFamily="2" charset="0"/>
              </a:rPr>
              <a:t>EDIFICAÇÕES - SUBSEQUENTE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82550" y="3905250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Polígono de Forças</a:t>
            </a:r>
            <a:endParaRPr kumimoji="0" lang="pt-BR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2514600" y="1524000"/>
            <a:ext cx="640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Para um número qualquer de forças aplicadas a um ponto material, forma-se o “Polígono de Força”. Cada lado é paralelo e igual a força correspondente.  A resultante é dada em grandeza e direção pelo vetor que </a:t>
            </a:r>
            <a:r>
              <a:rPr kumimoji="0" lang="pt-BR" altLang="pt-BR" sz="1600" b="1" i="1" u="sng">
                <a:solidFill>
                  <a:srgbClr val="000000"/>
                </a:solidFill>
                <a:latin typeface="Verdana" panose="020B0604030504040204" pitchFamily="34" charset="0"/>
              </a:rPr>
              <a:t>fecha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o polígono.</a:t>
            </a:r>
            <a:endParaRPr kumimoji="0" lang="pt-BR" altLang="pt-BR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7296150" y="3838575"/>
            <a:ext cx="914400" cy="1511300"/>
            <a:chOff x="4368" y="1824"/>
            <a:chExt cx="576" cy="933"/>
          </a:xfrm>
        </p:grpSpPr>
        <p:sp>
          <p:nvSpPr>
            <p:cNvPr id="13352" name="Text Box 13"/>
            <p:cNvSpPr txBox="1">
              <a:spLocks noChangeArrowheads="1"/>
            </p:cNvSpPr>
            <p:nvPr/>
          </p:nvSpPr>
          <p:spPr bwMode="auto">
            <a:xfrm>
              <a:off x="4656" y="206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solidFill>
                    <a:srgbClr val="FF3300"/>
                  </a:solidFill>
                </a:rPr>
                <a:t>R</a:t>
              </a:r>
            </a:p>
          </p:txBody>
        </p:sp>
        <p:sp>
          <p:nvSpPr>
            <p:cNvPr id="13353" name="Line 14"/>
            <p:cNvSpPr>
              <a:spLocks noChangeShapeType="1"/>
            </p:cNvSpPr>
            <p:nvPr/>
          </p:nvSpPr>
          <p:spPr bwMode="auto">
            <a:xfrm rot="10800000">
              <a:off x="4368" y="1824"/>
              <a:ext cx="489" cy="933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3200400" y="5943600"/>
            <a:ext cx="541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b="1" i="1">
                <a:latin typeface="Verdana" panose="020B0604030504040204" pitchFamily="34" charset="0"/>
              </a:rPr>
              <a:t>COMPOSIÇÃO DE VÁRIAS  FORÇAS CONCORRENTES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346450" y="914400"/>
            <a:ext cx="5791200" cy="334963"/>
            <a:chOff x="2108" y="576"/>
            <a:chExt cx="3648" cy="211"/>
          </a:xfrm>
        </p:grpSpPr>
        <p:sp>
          <p:nvSpPr>
            <p:cNvPr id="143379" name="Rectangle 19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Adição de forças – Polígono de Forças</a:t>
              </a:r>
              <a:endParaRPr lang="pt-BR" sz="2000" i="1">
                <a:latin typeface="Times New Roman" charset="0"/>
              </a:endParaRPr>
            </a:p>
          </p:txBody>
        </p:sp>
        <p:pic>
          <p:nvPicPr>
            <p:cNvPr id="13351" name="Picture 20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438400" y="2895600"/>
            <a:ext cx="3181350" cy="2468563"/>
            <a:chOff x="1932" y="1776"/>
            <a:chExt cx="2004" cy="1555"/>
          </a:xfrm>
        </p:grpSpPr>
        <p:sp>
          <p:nvSpPr>
            <p:cNvPr id="13334" name="Text Box 8"/>
            <p:cNvSpPr txBox="1">
              <a:spLocks noChangeArrowheads="1"/>
            </p:cNvSpPr>
            <p:nvPr/>
          </p:nvSpPr>
          <p:spPr bwMode="auto">
            <a:xfrm>
              <a:off x="2352" y="177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F</a:t>
              </a:r>
              <a:r>
                <a:rPr lang="pt-BR" altLang="pt-BR" sz="1200"/>
                <a:t>1</a:t>
              </a:r>
            </a:p>
          </p:txBody>
        </p:sp>
        <p:grpSp>
          <p:nvGrpSpPr>
            <p:cNvPr id="13335" name="Group 33"/>
            <p:cNvGrpSpPr>
              <a:grpSpLocks/>
            </p:cNvGrpSpPr>
            <p:nvPr/>
          </p:nvGrpSpPr>
          <p:grpSpPr bwMode="auto">
            <a:xfrm>
              <a:off x="1932" y="1899"/>
              <a:ext cx="2004" cy="1432"/>
              <a:chOff x="1902" y="1899"/>
              <a:chExt cx="2004" cy="1432"/>
            </a:xfrm>
          </p:grpSpPr>
          <p:grpSp>
            <p:nvGrpSpPr>
              <p:cNvPr id="13336" name="Group 9"/>
              <p:cNvGrpSpPr>
                <a:grpSpLocks/>
              </p:cNvGrpSpPr>
              <p:nvPr/>
            </p:nvGrpSpPr>
            <p:grpSpPr bwMode="auto">
              <a:xfrm rot="2183843">
                <a:off x="1902" y="2208"/>
                <a:ext cx="1353" cy="48"/>
                <a:chOff x="1728" y="2592"/>
                <a:chExt cx="1353" cy="48"/>
              </a:xfrm>
            </p:grpSpPr>
            <p:sp>
              <p:nvSpPr>
                <p:cNvPr id="13348" name="Line 10"/>
                <p:cNvSpPr>
                  <a:spLocks noChangeShapeType="1"/>
                </p:cNvSpPr>
                <p:nvPr/>
              </p:nvSpPr>
              <p:spPr bwMode="auto">
                <a:xfrm rot="10800000">
                  <a:off x="1728" y="2622"/>
                  <a:ext cx="1296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3349" name="Oval 11"/>
                <p:cNvSpPr>
                  <a:spLocks noChangeArrowheads="1"/>
                </p:cNvSpPr>
                <p:nvPr/>
              </p:nvSpPr>
              <p:spPr bwMode="auto">
                <a:xfrm>
                  <a:off x="3033" y="2592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pt-BR" altLang="pt-BR"/>
                </a:p>
              </p:txBody>
            </p:sp>
          </p:grpSp>
          <p:grpSp>
            <p:nvGrpSpPr>
              <p:cNvPr id="13337" name="Group 32"/>
              <p:cNvGrpSpPr>
                <a:grpSpLocks/>
              </p:cNvGrpSpPr>
              <p:nvPr/>
            </p:nvGrpSpPr>
            <p:grpSpPr bwMode="auto">
              <a:xfrm>
                <a:off x="2832" y="1899"/>
                <a:ext cx="1074" cy="1432"/>
                <a:chOff x="4869" y="1899"/>
                <a:chExt cx="1074" cy="1432"/>
              </a:xfrm>
            </p:grpSpPr>
            <p:grpSp>
              <p:nvGrpSpPr>
                <p:cNvPr id="13338" name="Group 31"/>
                <p:cNvGrpSpPr>
                  <a:grpSpLocks/>
                </p:cNvGrpSpPr>
                <p:nvPr/>
              </p:nvGrpSpPr>
              <p:grpSpPr bwMode="auto">
                <a:xfrm>
                  <a:off x="5318" y="1899"/>
                  <a:ext cx="385" cy="768"/>
                  <a:chOff x="2879" y="2161"/>
                  <a:chExt cx="385" cy="768"/>
                </a:xfrm>
              </p:grpSpPr>
              <p:sp>
                <p:nvSpPr>
                  <p:cNvPr id="13346" name="Line 22"/>
                  <p:cNvSpPr>
                    <a:spLocks noChangeShapeType="1"/>
                  </p:cNvSpPr>
                  <p:nvPr/>
                </p:nvSpPr>
                <p:spPr bwMode="auto">
                  <a:xfrm rot="-3677832">
                    <a:off x="2496" y="2544"/>
                    <a:ext cx="768" cy="1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sm" len="sm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1334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2352"/>
                    <a:ext cx="288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pt-BR" altLang="pt-BR"/>
                      <a:t>F</a:t>
                    </a:r>
                    <a:r>
                      <a:rPr lang="pt-BR" altLang="pt-BR" sz="1200"/>
                      <a:t>2</a:t>
                    </a:r>
                  </a:p>
                </p:txBody>
              </p:sp>
            </p:grpSp>
            <p:grpSp>
              <p:nvGrpSpPr>
                <p:cNvPr id="13339" name="Group 30"/>
                <p:cNvGrpSpPr>
                  <a:grpSpLocks/>
                </p:cNvGrpSpPr>
                <p:nvPr/>
              </p:nvGrpSpPr>
              <p:grpSpPr bwMode="auto">
                <a:xfrm>
                  <a:off x="4869" y="2496"/>
                  <a:ext cx="1074" cy="835"/>
                  <a:chOff x="4869" y="2496"/>
                  <a:chExt cx="1074" cy="835"/>
                </a:xfrm>
              </p:grpSpPr>
              <p:grpSp>
                <p:nvGrpSpPr>
                  <p:cNvPr id="13340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5127" y="2496"/>
                    <a:ext cx="816" cy="288"/>
                    <a:chOff x="1968" y="2976"/>
                    <a:chExt cx="816" cy="288"/>
                  </a:xfrm>
                </p:grpSpPr>
                <p:sp>
                  <p:nvSpPr>
                    <p:cNvPr id="13344" name="Line 4"/>
                    <p:cNvSpPr>
                      <a:spLocks noChangeShapeType="1"/>
                    </p:cNvSpPr>
                    <p:nvPr/>
                  </p:nvSpPr>
                  <p:spPr bwMode="auto">
                    <a:xfrm rot="-762462">
                      <a:off x="1968" y="3024"/>
                      <a:ext cx="768" cy="1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3345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6" y="2976"/>
                      <a:ext cx="288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pt-BR" altLang="pt-BR"/>
                        <a:t>F</a:t>
                      </a:r>
                      <a:r>
                        <a:rPr lang="pt-BR" altLang="pt-BR" sz="1200"/>
                        <a:t>3</a:t>
                      </a:r>
                    </a:p>
                  </p:txBody>
                </p:sp>
              </p:grpSp>
              <p:grpSp>
                <p:nvGrpSpPr>
                  <p:cNvPr id="13341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4869" y="2537"/>
                    <a:ext cx="363" cy="794"/>
                    <a:chOff x="4869" y="2537"/>
                    <a:chExt cx="363" cy="794"/>
                  </a:xfrm>
                </p:grpSpPr>
                <p:sp>
                  <p:nvSpPr>
                    <p:cNvPr id="13342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44" y="3024"/>
                      <a:ext cx="288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pt-BR" altLang="pt-BR"/>
                        <a:t>F</a:t>
                      </a:r>
                      <a:r>
                        <a:rPr lang="pt-BR" altLang="pt-BR" sz="1200"/>
                        <a:t>4</a:t>
                      </a:r>
                    </a:p>
                  </p:txBody>
                </p:sp>
                <p:sp>
                  <p:nvSpPr>
                    <p:cNvPr id="13343" name="Line 27"/>
                    <p:cNvSpPr>
                      <a:spLocks noChangeShapeType="1"/>
                    </p:cNvSpPr>
                    <p:nvPr/>
                  </p:nvSpPr>
                  <p:spPr bwMode="auto">
                    <a:xfrm rot="7776595">
                      <a:off x="4477" y="2929"/>
                      <a:ext cx="794" cy="9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</p:grpSp>
        </p:grpSp>
      </p:grpSp>
      <p:grpSp>
        <p:nvGrpSpPr>
          <p:cNvPr id="12" name="Grupo 41"/>
          <p:cNvGrpSpPr>
            <a:grpSpLocks/>
          </p:cNvGrpSpPr>
          <p:nvPr/>
        </p:nvGrpSpPr>
        <p:grpSpPr bwMode="auto">
          <a:xfrm>
            <a:off x="6172200" y="4700588"/>
            <a:ext cx="2147888" cy="457200"/>
            <a:chOff x="6172200" y="4699992"/>
            <a:chExt cx="2147888" cy="457200"/>
          </a:xfrm>
        </p:grpSpPr>
        <p:sp>
          <p:nvSpPr>
            <p:cNvPr id="13330" name="Text Box 37"/>
            <p:cNvSpPr txBox="1">
              <a:spLocks noChangeArrowheads="1"/>
            </p:cNvSpPr>
            <p:nvPr/>
          </p:nvSpPr>
          <p:spPr bwMode="auto">
            <a:xfrm>
              <a:off x="6635080" y="4699992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F</a:t>
              </a:r>
              <a:r>
                <a:rPr lang="pt-BR" altLang="pt-BR" sz="1200"/>
                <a:t>1</a:t>
              </a:r>
            </a:p>
          </p:txBody>
        </p:sp>
        <p:grpSp>
          <p:nvGrpSpPr>
            <p:cNvPr id="13331" name="Group 39"/>
            <p:cNvGrpSpPr>
              <a:grpSpLocks/>
            </p:cNvGrpSpPr>
            <p:nvPr/>
          </p:nvGrpSpPr>
          <p:grpSpPr bwMode="auto">
            <a:xfrm rot="2183843">
              <a:off x="6172200" y="4738688"/>
              <a:ext cx="2147888" cy="76200"/>
              <a:chOff x="1728" y="2592"/>
              <a:chExt cx="1353" cy="48"/>
            </a:xfrm>
          </p:grpSpPr>
          <p:sp>
            <p:nvSpPr>
              <p:cNvPr id="13332" name="Line 40"/>
              <p:cNvSpPr>
                <a:spLocks noChangeShapeType="1"/>
              </p:cNvSpPr>
              <p:nvPr/>
            </p:nvSpPr>
            <p:spPr bwMode="auto">
              <a:xfrm rot="10800000">
                <a:off x="1728" y="2622"/>
                <a:ext cx="129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333" name="Oval 41"/>
              <p:cNvSpPr>
                <a:spLocks noChangeArrowheads="1"/>
              </p:cNvSpPr>
              <p:nvPr/>
            </p:nvSpPr>
            <p:spPr bwMode="auto">
              <a:xfrm>
                <a:off x="3033" y="259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</p:grpSp>
      <p:grpSp>
        <p:nvGrpSpPr>
          <p:cNvPr id="14" name="Grupo 42"/>
          <p:cNvGrpSpPr>
            <a:grpSpLocks/>
          </p:cNvGrpSpPr>
          <p:nvPr/>
        </p:nvGrpSpPr>
        <p:grpSpPr bwMode="auto">
          <a:xfrm>
            <a:off x="6156325" y="2998788"/>
            <a:ext cx="533400" cy="1219200"/>
            <a:chOff x="6156176" y="2999581"/>
            <a:chExt cx="532756" cy="1219200"/>
          </a:xfrm>
        </p:grpSpPr>
        <p:sp>
          <p:nvSpPr>
            <p:cNvPr id="13328" name="Line 44"/>
            <p:cNvSpPr>
              <a:spLocks noChangeShapeType="1"/>
            </p:cNvSpPr>
            <p:nvPr/>
          </p:nvSpPr>
          <p:spPr bwMode="auto">
            <a:xfrm rot="-3677832">
              <a:off x="6078538" y="3608387"/>
              <a:ext cx="1219200" cy="15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29" name="Text Box 45"/>
            <p:cNvSpPr txBox="1">
              <a:spLocks noChangeArrowheads="1"/>
            </p:cNvSpPr>
            <p:nvPr/>
          </p:nvSpPr>
          <p:spPr bwMode="auto">
            <a:xfrm>
              <a:off x="6156176" y="330358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F</a:t>
              </a:r>
              <a:r>
                <a:rPr lang="pt-BR" altLang="pt-BR" sz="1200"/>
                <a:t>2</a:t>
              </a:r>
            </a:p>
          </p:txBody>
        </p:sp>
      </p:grpSp>
      <p:grpSp>
        <p:nvGrpSpPr>
          <p:cNvPr id="15" name="Grupo 43"/>
          <p:cNvGrpSpPr>
            <a:grpSpLocks/>
          </p:cNvGrpSpPr>
          <p:nvPr/>
        </p:nvGrpSpPr>
        <p:grpSpPr bwMode="auto">
          <a:xfrm>
            <a:off x="6948488" y="2492375"/>
            <a:ext cx="1219200" cy="495300"/>
            <a:chOff x="6948264" y="2492896"/>
            <a:chExt cx="1219200" cy="494780"/>
          </a:xfrm>
        </p:grpSpPr>
        <p:sp>
          <p:nvSpPr>
            <p:cNvPr id="13326" name="Line 48"/>
            <p:cNvSpPr>
              <a:spLocks noChangeShapeType="1"/>
            </p:cNvSpPr>
            <p:nvPr/>
          </p:nvSpPr>
          <p:spPr bwMode="auto">
            <a:xfrm rot="-762462">
              <a:off x="6948264" y="2986088"/>
              <a:ext cx="1219200" cy="15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327" name="Text Box 49"/>
            <p:cNvSpPr txBox="1">
              <a:spLocks noChangeArrowheads="1"/>
            </p:cNvSpPr>
            <p:nvPr/>
          </p:nvSpPr>
          <p:spPr bwMode="auto">
            <a:xfrm>
              <a:off x="7236296" y="249289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F</a:t>
              </a:r>
              <a:r>
                <a:rPr lang="pt-BR" altLang="pt-BR" sz="1200"/>
                <a:t>3</a:t>
              </a:r>
            </a:p>
          </p:txBody>
        </p:sp>
      </p:grpSp>
      <p:grpSp>
        <p:nvGrpSpPr>
          <p:cNvPr id="16" name="Grupo 44"/>
          <p:cNvGrpSpPr>
            <a:grpSpLocks/>
          </p:cNvGrpSpPr>
          <p:nvPr/>
        </p:nvGrpSpPr>
        <p:grpSpPr bwMode="auto">
          <a:xfrm>
            <a:off x="7694613" y="2728913"/>
            <a:ext cx="503237" cy="1260475"/>
            <a:chOff x="7693819" y="2728119"/>
            <a:chExt cx="503733" cy="1260475"/>
          </a:xfrm>
        </p:grpSpPr>
        <p:sp>
          <p:nvSpPr>
            <p:cNvPr id="13324" name="Text Box 51"/>
            <p:cNvSpPr txBox="1">
              <a:spLocks noChangeArrowheads="1"/>
            </p:cNvSpPr>
            <p:nvPr/>
          </p:nvSpPr>
          <p:spPr bwMode="auto">
            <a:xfrm>
              <a:off x="7740352" y="321297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F</a:t>
              </a:r>
              <a:r>
                <a:rPr lang="pt-BR" altLang="pt-BR" sz="1200"/>
                <a:t>4</a:t>
              </a:r>
            </a:p>
          </p:txBody>
        </p:sp>
        <p:sp>
          <p:nvSpPr>
            <p:cNvPr id="13325" name="Line 52"/>
            <p:cNvSpPr>
              <a:spLocks noChangeShapeType="1"/>
            </p:cNvSpPr>
            <p:nvPr/>
          </p:nvSpPr>
          <p:spPr bwMode="auto">
            <a:xfrm rot="7776595">
              <a:off x="7070725" y="3351213"/>
              <a:ext cx="1260475" cy="14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nimBg="1" autoUpdateAnimBg="0"/>
      <p:bldP spid="143366" grpId="0" autoUpdateAnimBg="0"/>
      <p:bldP spid="14337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96838" y="3908425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Polígono de Forças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5000625" y="5784850"/>
            <a:ext cx="2379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b="1" i="1">
                <a:latin typeface="Verdana" panose="020B0604030504040204" pitchFamily="34" charset="0"/>
              </a:rPr>
              <a:t>SISTEMA DE FORÇAS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346450" y="914400"/>
            <a:ext cx="5791200" cy="334963"/>
            <a:chOff x="2108" y="576"/>
            <a:chExt cx="3648" cy="211"/>
          </a:xfrm>
        </p:grpSpPr>
        <p:sp>
          <p:nvSpPr>
            <p:cNvPr id="143379" name="Rectangle 19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Adição de forças – Polígono de Forças</a:t>
              </a:r>
              <a:endParaRPr lang="pt-BR" sz="2000" i="1">
                <a:latin typeface="Times New Roman" charset="0"/>
              </a:endParaRPr>
            </a:p>
          </p:txBody>
        </p:sp>
        <p:pic>
          <p:nvPicPr>
            <p:cNvPr id="14343" name="Picture 20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341" name="Picture 2" descr="fig02_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133600"/>
            <a:ext cx="3649663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nimBg="1" autoUpdateAnimBg="0"/>
      <p:bldP spid="14337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114300" y="4419600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Método das Projeções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2514600" y="15240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Para decompor uma força basta substituí-lá por um certo número de outras forças que produzam o mesmo efeito; É o inverso da composição.</a:t>
            </a:r>
            <a:endParaRPr kumimoji="0" lang="pt-BR" altLang="pt-BR"/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2667000" y="5410200"/>
            <a:ext cx="5943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1400" b="1" i="1">
                <a:latin typeface="Verdana" panose="020B0604030504040204" pitchFamily="34" charset="0"/>
              </a:rPr>
              <a:t>DECOMPOSIÇÃO DE UMA FORÇA SEGUNDO 2 EIXOS DE COORDENADAS ORTOGONAIS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71800" y="914400"/>
            <a:ext cx="6165850" cy="334963"/>
            <a:chOff x="1872" y="576"/>
            <a:chExt cx="3884" cy="211"/>
          </a:xfrm>
        </p:grpSpPr>
        <p:sp>
          <p:nvSpPr>
            <p:cNvPr id="144403" name="Rectangle 19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Decomposição de forças – Método das Projeções</a:t>
              </a:r>
              <a:endParaRPr lang="pt-BR" sz="2000" i="1">
                <a:latin typeface="Times New Roman" charset="0"/>
              </a:endParaRPr>
            </a:p>
          </p:txBody>
        </p:sp>
        <p:pic>
          <p:nvPicPr>
            <p:cNvPr id="15393" name="Picture 20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4411" name="Line 27"/>
          <p:cNvSpPr>
            <a:spLocks noChangeShapeType="1"/>
          </p:cNvSpPr>
          <p:nvPr/>
        </p:nvSpPr>
        <p:spPr bwMode="auto">
          <a:xfrm>
            <a:off x="3505200" y="3276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4412" name="Line 28"/>
          <p:cNvSpPr>
            <a:spLocks noChangeShapeType="1"/>
          </p:cNvSpPr>
          <p:nvPr/>
        </p:nvSpPr>
        <p:spPr bwMode="auto">
          <a:xfrm>
            <a:off x="4419600" y="3276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2895600" y="3200400"/>
            <a:ext cx="561975" cy="1066800"/>
            <a:chOff x="1824" y="2016"/>
            <a:chExt cx="354" cy="672"/>
          </a:xfrm>
        </p:grpSpPr>
        <p:sp>
          <p:nvSpPr>
            <p:cNvPr id="15390" name="Line 10"/>
            <p:cNvSpPr>
              <a:spLocks noChangeShapeType="1"/>
            </p:cNvSpPr>
            <p:nvPr/>
          </p:nvSpPr>
          <p:spPr bwMode="auto">
            <a:xfrm rot="-5400000">
              <a:off x="1865" y="2376"/>
              <a:ext cx="62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1" name="Text Box 29"/>
            <p:cNvSpPr txBox="1">
              <a:spLocks noChangeArrowheads="1"/>
            </p:cNvSpPr>
            <p:nvPr/>
          </p:nvSpPr>
          <p:spPr bwMode="auto">
            <a:xfrm>
              <a:off x="1824" y="201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Y</a:t>
              </a: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457575" y="4267200"/>
            <a:ext cx="1190625" cy="533400"/>
            <a:chOff x="2178" y="2688"/>
            <a:chExt cx="750" cy="336"/>
          </a:xfrm>
        </p:grpSpPr>
        <p:sp>
          <p:nvSpPr>
            <p:cNvPr id="15388" name="Line 24"/>
            <p:cNvSpPr>
              <a:spLocks noChangeShapeType="1"/>
            </p:cNvSpPr>
            <p:nvPr/>
          </p:nvSpPr>
          <p:spPr bwMode="auto">
            <a:xfrm>
              <a:off x="2178" y="2688"/>
              <a:ext cx="62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9" name="Text Box 32"/>
            <p:cNvSpPr txBox="1">
              <a:spLocks noChangeArrowheads="1"/>
            </p:cNvSpPr>
            <p:nvPr/>
          </p:nvSpPr>
          <p:spPr bwMode="auto">
            <a:xfrm>
              <a:off x="2640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X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3062288" y="2286000"/>
            <a:ext cx="2895600" cy="2362200"/>
            <a:chOff x="1929" y="1440"/>
            <a:chExt cx="1824" cy="1488"/>
          </a:xfrm>
        </p:grpSpPr>
        <p:grpSp>
          <p:nvGrpSpPr>
            <p:cNvPr id="15375" name="Group 47"/>
            <p:cNvGrpSpPr>
              <a:grpSpLocks/>
            </p:cNvGrpSpPr>
            <p:nvPr/>
          </p:nvGrpSpPr>
          <p:grpSpPr bwMode="auto">
            <a:xfrm>
              <a:off x="1929" y="1440"/>
              <a:ext cx="1824" cy="1488"/>
              <a:chOff x="1929" y="1440"/>
              <a:chExt cx="1824" cy="1488"/>
            </a:xfrm>
          </p:grpSpPr>
          <p:sp>
            <p:nvSpPr>
              <p:cNvPr id="15378" name="Text Box 31"/>
              <p:cNvSpPr txBox="1">
                <a:spLocks noChangeArrowheads="1"/>
              </p:cNvSpPr>
              <p:nvPr/>
            </p:nvSpPr>
            <p:spPr bwMode="auto">
              <a:xfrm>
                <a:off x="2016" y="2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/>
                  <a:t>o</a:t>
                </a:r>
              </a:p>
            </p:txBody>
          </p:sp>
          <p:grpSp>
            <p:nvGrpSpPr>
              <p:cNvPr id="15379" name="Group 46"/>
              <p:cNvGrpSpPr>
                <a:grpSpLocks/>
              </p:cNvGrpSpPr>
              <p:nvPr/>
            </p:nvGrpSpPr>
            <p:grpSpPr bwMode="auto">
              <a:xfrm>
                <a:off x="1929" y="1440"/>
                <a:ext cx="1824" cy="1488"/>
                <a:chOff x="5808" y="1440"/>
                <a:chExt cx="1824" cy="1488"/>
              </a:xfrm>
            </p:grpSpPr>
            <p:sp>
              <p:nvSpPr>
                <p:cNvPr id="15380" name="Line 34"/>
                <p:cNvSpPr>
                  <a:spLocks noChangeShapeType="1"/>
                </p:cNvSpPr>
                <p:nvPr/>
              </p:nvSpPr>
              <p:spPr bwMode="auto">
                <a:xfrm>
                  <a:off x="6048" y="2688"/>
                  <a:ext cx="13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lgDashDotDot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15381" name="Group 45"/>
                <p:cNvGrpSpPr>
                  <a:grpSpLocks/>
                </p:cNvGrpSpPr>
                <p:nvPr/>
              </p:nvGrpSpPr>
              <p:grpSpPr bwMode="auto">
                <a:xfrm>
                  <a:off x="5808" y="1440"/>
                  <a:ext cx="1824" cy="1488"/>
                  <a:chOff x="5808" y="1440"/>
                  <a:chExt cx="1824" cy="1488"/>
                </a:xfrm>
              </p:grpSpPr>
              <p:sp>
                <p:nvSpPr>
                  <p:cNvPr id="15382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44" y="2640"/>
                    <a:ext cx="288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pt-BR" altLang="pt-BR"/>
                      <a:t>x</a:t>
                    </a:r>
                  </a:p>
                </p:txBody>
              </p:sp>
              <p:grpSp>
                <p:nvGrpSpPr>
                  <p:cNvPr id="15383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5808" y="1440"/>
                    <a:ext cx="1344" cy="1248"/>
                    <a:chOff x="5808" y="1440"/>
                    <a:chExt cx="1344" cy="1248"/>
                  </a:xfrm>
                </p:grpSpPr>
                <p:sp>
                  <p:nvSpPr>
                    <p:cNvPr id="15384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64" y="2016"/>
                      <a:ext cx="288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pt-BR" altLang="pt-BR">
                          <a:solidFill>
                            <a:srgbClr val="FF3300"/>
                          </a:solidFill>
                        </a:rPr>
                        <a:t>R</a:t>
                      </a:r>
                    </a:p>
                  </p:txBody>
                </p:sp>
                <p:sp>
                  <p:nvSpPr>
                    <p:cNvPr id="15385" name="Line 14"/>
                    <p:cNvSpPr>
                      <a:spLocks noChangeShapeType="1"/>
                    </p:cNvSpPr>
                    <p:nvPr/>
                  </p:nvSpPr>
                  <p:spPr bwMode="auto">
                    <a:xfrm rot="10865284" flipH="1">
                      <a:off x="6075" y="2081"/>
                      <a:ext cx="571" cy="597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rgbClr val="FF3300"/>
                      </a:solidFill>
                      <a:round/>
                      <a:headEnd type="none" w="sm" len="sm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15386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08" y="1440"/>
                      <a:ext cx="288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cap="sq">
                          <a:solidFill>
                            <a:srgbClr val="000000"/>
                          </a:solidFill>
                          <a:miter lim="800000"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>
                        <a:spcBef>
                          <a:spcPct val="50000"/>
                        </a:spcBef>
                      </a:pPr>
                      <a:r>
                        <a:rPr lang="pt-BR" altLang="pt-BR"/>
                        <a:t>y</a:t>
                      </a:r>
                    </a:p>
                  </p:txBody>
                </p:sp>
                <p:sp>
                  <p:nvSpPr>
                    <p:cNvPr id="15387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048" y="1536"/>
                      <a:ext cx="0" cy="1152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lgDashDotDot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</p:grpSp>
        </p:grpSp>
        <p:sp>
          <p:nvSpPr>
            <p:cNvPr id="15376" name="Arc 36"/>
            <p:cNvSpPr>
              <a:spLocks/>
            </p:cNvSpPr>
            <p:nvPr/>
          </p:nvSpPr>
          <p:spPr bwMode="auto">
            <a:xfrm rot="2516836">
              <a:off x="2313" y="2412"/>
              <a:ext cx="307" cy="384"/>
            </a:xfrm>
            <a:custGeom>
              <a:avLst/>
              <a:gdLst>
                <a:gd name="T0" fmla="*/ 0 w 17252"/>
                <a:gd name="T1" fmla="*/ 0 h 21600"/>
                <a:gd name="T2" fmla="*/ 0 w 17252"/>
                <a:gd name="T3" fmla="*/ 0 h 21600"/>
                <a:gd name="T4" fmla="*/ 0 w 17252"/>
                <a:gd name="T5" fmla="*/ 0 h 21600"/>
                <a:gd name="T6" fmla="*/ 0 60000 65536"/>
                <a:gd name="T7" fmla="*/ 0 60000 65536"/>
                <a:gd name="T8" fmla="*/ 0 60000 65536"/>
                <a:gd name="T9" fmla="*/ 0 w 17252"/>
                <a:gd name="T10" fmla="*/ 0 h 21600"/>
                <a:gd name="T11" fmla="*/ 17252 w 1725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52" h="21600" fill="none" extrusionOk="0">
                  <a:moveTo>
                    <a:pt x="-1" y="0"/>
                  </a:moveTo>
                  <a:cubicBezTo>
                    <a:pt x="6782" y="0"/>
                    <a:pt x="13171" y="3185"/>
                    <a:pt x="17252" y="8602"/>
                  </a:cubicBezTo>
                </a:path>
                <a:path w="17252" h="21600" stroke="0" extrusionOk="0">
                  <a:moveTo>
                    <a:pt x="-1" y="0"/>
                  </a:moveTo>
                  <a:cubicBezTo>
                    <a:pt x="6782" y="0"/>
                    <a:pt x="13171" y="3185"/>
                    <a:pt x="17252" y="860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377" name="Text Box 37"/>
            <p:cNvSpPr txBox="1">
              <a:spLocks noChangeArrowheads="1"/>
            </p:cNvSpPr>
            <p:nvPr/>
          </p:nvSpPr>
          <p:spPr bwMode="auto">
            <a:xfrm>
              <a:off x="2544" y="225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Symbol" panose="05050102010706020507" pitchFamily="18" charset="2"/>
                </a:rPr>
                <a:t>a</a:t>
              </a:r>
              <a:endParaRPr lang="pt-BR" altLang="pt-BR"/>
            </a:p>
          </p:txBody>
        </p:sp>
      </p:grpSp>
      <p:sp>
        <p:nvSpPr>
          <p:cNvPr id="144422" name="Text Box 38"/>
          <p:cNvSpPr txBox="1">
            <a:spLocks noChangeArrowheads="1"/>
          </p:cNvSpPr>
          <p:nvPr/>
        </p:nvSpPr>
        <p:spPr bwMode="auto">
          <a:xfrm>
            <a:off x="6172200" y="27432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/>
              <a:t>R</a:t>
            </a:r>
            <a:r>
              <a:rPr lang="pt-BR" altLang="pt-BR" baseline="30000"/>
              <a:t>2 </a:t>
            </a:r>
            <a:r>
              <a:rPr lang="pt-BR" altLang="pt-BR"/>
              <a:t>= (X</a:t>
            </a:r>
            <a:r>
              <a:rPr lang="pt-BR" altLang="pt-BR" baseline="30000"/>
              <a:t>2</a:t>
            </a:r>
            <a:r>
              <a:rPr lang="pt-BR" altLang="pt-BR"/>
              <a:t>+Y</a:t>
            </a:r>
            <a:r>
              <a:rPr lang="pt-BR" altLang="pt-BR" baseline="30000"/>
              <a:t>2</a:t>
            </a:r>
            <a:r>
              <a:rPr lang="pt-BR" altLang="pt-BR"/>
              <a:t>)</a:t>
            </a:r>
          </a:p>
        </p:txBody>
      </p:sp>
      <p:sp>
        <p:nvSpPr>
          <p:cNvPr id="144423" name="Text Box 39"/>
          <p:cNvSpPr txBox="1">
            <a:spLocks noChangeArrowheads="1"/>
          </p:cNvSpPr>
          <p:nvPr/>
        </p:nvSpPr>
        <p:spPr bwMode="auto">
          <a:xfrm>
            <a:off x="6172200" y="3281363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>
                <a:latin typeface="Arial" panose="020B0604020202020204" pitchFamily="34" charset="0"/>
              </a:rPr>
              <a:t>Tg </a:t>
            </a:r>
            <a:r>
              <a:rPr lang="pt-BR" altLang="pt-BR">
                <a:latin typeface="Symbol" panose="05050102010706020507" pitchFamily="18" charset="2"/>
              </a:rPr>
              <a:t>a </a:t>
            </a:r>
            <a:r>
              <a:rPr lang="pt-BR" altLang="pt-BR"/>
              <a:t>= Y/X</a:t>
            </a:r>
          </a:p>
        </p:txBody>
      </p:sp>
      <p:sp>
        <p:nvSpPr>
          <p:cNvPr id="144424" name="Text Box 40"/>
          <p:cNvSpPr txBox="1">
            <a:spLocks noChangeArrowheads="1"/>
          </p:cNvSpPr>
          <p:nvPr/>
        </p:nvSpPr>
        <p:spPr bwMode="auto">
          <a:xfrm>
            <a:off x="6172200" y="38862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>
                <a:latin typeface="Arial" panose="020B0604020202020204" pitchFamily="34" charset="0"/>
              </a:rPr>
              <a:t>X = R.cos </a:t>
            </a:r>
            <a:r>
              <a:rPr lang="pt-BR" altLang="pt-BR">
                <a:latin typeface="Symbol" panose="05050102010706020507" pitchFamily="18" charset="2"/>
              </a:rPr>
              <a:t>a</a:t>
            </a:r>
            <a:endParaRPr lang="pt-BR" altLang="pt-BR"/>
          </a:p>
        </p:txBody>
      </p:sp>
      <p:sp>
        <p:nvSpPr>
          <p:cNvPr id="144425" name="Text Box 41"/>
          <p:cNvSpPr txBox="1">
            <a:spLocks noChangeArrowheads="1"/>
          </p:cNvSpPr>
          <p:nvPr/>
        </p:nvSpPr>
        <p:spPr bwMode="auto">
          <a:xfrm>
            <a:off x="6172200" y="44958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>
                <a:latin typeface="Arial" panose="020B0604020202020204" pitchFamily="34" charset="0"/>
              </a:rPr>
              <a:t>Y = R.sen </a:t>
            </a:r>
            <a:r>
              <a:rPr lang="pt-BR" altLang="pt-BR">
                <a:latin typeface="Symbol" panose="05050102010706020507" pitchFamily="18" charset="2"/>
              </a:rPr>
              <a:t>a</a:t>
            </a:r>
            <a:endParaRPr lang="pt-BR" altLang="pt-B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4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4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nimBg="1" autoUpdateAnimBg="0"/>
      <p:bldP spid="144390" grpId="0" autoUpdateAnimBg="0"/>
      <p:bldP spid="144401" grpId="0" autoUpdateAnimBg="0"/>
      <p:bldP spid="144422" grpId="0" autoUpdateAnimBg="0"/>
      <p:bldP spid="144423" grpId="0" autoUpdateAnimBg="0"/>
      <p:bldP spid="144424" grpId="0" autoUpdateAnimBg="0"/>
      <p:bldP spid="14442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114300" y="5000625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Relações Trigonométricas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71800" y="914400"/>
            <a:ext cx="6165850" cy="334963"/>
            <a:chOff x="1872" y="576"/>
            <a:chExt cx="3884" cy="211"/>
          </a:xfrm>
        </p:grpSpPr>
        <p:sp>
          <p:nvSpPr>
            <p:cNvPr id="144403" name="Rectangle 19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CÍRCULO E FUNÇÕES TRIGONOMÉTRICAS</a:t>
              </a:r>
              <a:endParaRPr lang="pt-BR" sz="2000" i="1" dirty="0">
                <a:latin typeface="Times New Roman" charset="0"/>
              </a:endParaRPr>
            </a:p>
          </p:txBody>
        </p:sp>
        <p:pic>
          <p:nvPicPr>
            <p:cNvPr id="16398" name="Picture 20" descr="BD10263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388" name="Imagem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91" t="27130" r="32710" b="21884"/>
          <a:stretch>
            <a:fillRect/>
          </a:stretch>
        </p:blipFill>
        <p:spPr bwMode="auto">
          <a:xfrm>
            <a:off x="2824163" y="2276475"/>
            <a:ext cx="2971800" cy="268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6732588" y="206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aphicFrame>
        <p:nvGraphicFramePr>
          <p:cNvPr id="16390" name="Objeto 6"/>
          <p:cNvGraphicFramePr>
            <a:graphicFrameLocks noChangeAspect="1"/>
          </p:cNvGraphicFramePr>
          <p:nvPr/>
        </p:nvGraphicFramePr>
        <p:xfrm>
          <a:off x="6475413" y="1628775"/>
          <a:ext cx="1409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ção" r:id="rId5" imgW="710891" imgH="215806" progId="Equation.3">
                  <p:embed/>
                </p:oleObj>
              </mc:Choice>
              <mc:Fallback>
                <p:oleObj name="Equação" r:id="rId5" imgW="710891" imgH="215806" progId="Equation.3">
                  <p:embed/>
                  <p:pic>
                    <p:nvPicPr>
                      <p:cNvPr id="0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413" y="1628775"/>
                        <a:ext cx="14097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to 36"/>
          <p:cNvGraphicFramePr>
            <a:graphicFrameLocks noChangeAspect="1"/>
          </p:cNvGraphicFramePr>
          <p:nvPr/>
        </p:nvGraphicFramePr>
        <p:xfrm>
          <a:off x="6499225" y="2205038"/>
          <a:ext cx="14573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ção" r:id="rId7" imgW="736280" imgH="215806" progId="Equation.3">
                  <p:embed/>
                </p:oleObj>
              </mc:Choice>
              <mc:Fallback>
                <p:oleObj name="Equação" r:id="rId7" imgW="736280" imgH="215806" progId="Equation.3">
                  <p:embed/>
                  <p:pic>
                    <p:nvPicPr>
                      <p:cNvPr id="0" name="Objeto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225" y="2205038"/>
                        <a:ext cx="14573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to 37"/>
          <p:cNvGraphicFramePr>
            <a:graphicFrameLocks noChangeAspect="1"/>
          </p:cNvGraphicFramePr>
          <p:nvPr/>
        </p:nvGraphicFramePr>
        <p:xfrm>
          <a:off x="6481763" y="2898775"/>
          <a:ext cx="12588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ção" r:id="rId9" imgW="634725" imgH="241195" progId="Equation.3">
                  <p:embed/>
                </p:oleObj>
              </mc:Choice>
              <mc:Fallback>
                <p:oleObj name="Equação" r:id="rId9" imgW="634725" imgH="241195" progId="Equation.3">
                  <p:embed/>
                  <p:pic>
                    <p:nvPicPr>
                      <p:cNvPr id="0" name="Objeto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1763" y="2898775"/>
                        <a:ext cx="1258887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to 38"/>
          <p:cNvGraphicFramePr>
            <a:graphicFrameLocks noChangeAspect="1"/>
          </p:cNvGraphicFramePr>
          <p:nvPr/>
        </p:nvGraphicFramePr>
        <p:xfrm>
          <a:off x="6443663" y="3522663"/>
          <a:ext cx="16081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ção" r:id="rId11" imgW="812447" imgH="241195" progId="Equation.3">
                  <p:embed/>
                </p:oleObj>
              </mc:Choice>
              <mc:Fallback>
                <p:oleObj name="Equação" r:id="rId11" imgW="812447" imgH="241195" progId="Equation.3">
                  <p:embed/>
                  <p:pic>
                    <p:nvPicPr>
                      <p:cNvPr id="0" name="Objeto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522663"/>
                        <a:ext cx="16081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to 39"/>
          <p:cNvGraphicFramePr>
            <a:graphicFrameLocks noChangeAspect="1"/>
          </p:cNvGraphicFramePr>
          <p:nvPr/>
        </p:nvGraphicFramePr>
        <p:xfrm>
          <a:off x="6443663" y="4149725"/>
          <a:ext cx="14319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ção" r:id="rId13" imgW="723586" imgH="215806" progId="Equation.3">
                  <p:embed/>
                </p:oleObj>
              </mc:Choice>
              <mc:Fallback>
                <p:oleObj name="Equação" r:id="rId13" imgW="723586" imgH="215806" progId="Equation.3">
                  <p:embed/>
                  <p:pic>
                    <p:nvPicPr>
                      <p:cNvPr id="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149725"/>
                        <a:ext cx="14319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to 40"/>
          <p:cNvGraphicFramePr>
            <a:graphicFrameLocks noChangeAspect="1"/>
          </p:cNvGraphicFramePr>
          <p:nvPr/>
        </p:nvGraphicFramePr>
        <p:xfrm>
          <a:off x="6443663" y="4725988"/>
          <a:ext cx="17589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ção" r:id="rId15" imgW="888614" imgH="215806" progId="Equation.3">
                  <p:embed/>
                </p:oleObj>
              </mc:Choice>
              <mc:Fallback>
                <p:oleObj name="Equação" r:id="rId15" imgW="888614" imgH="215806" progId="Equation.3">
                  <p:embed/>
                  <p:pic>
                    <p:nvPicPr>
                      <p:cNvPr id="0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4725988"/>
                        <a:ext cx="17589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to 41"/>
          <p:cNvGraphicFramePr>
            <a:graphicFrameLocks noChangeAspect="1"/>
          </p:cNvGraphicFramePr>
          <p:nvPr/>
        </p:nvGraphicFramePr>
        <p:xfrm>
          <a:off x="6443663" y="5445125"/>
          <a:ext cx="14573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ção" r:id="rId17" imgW="736280" imgH="215806" progId="Equation.3">
                  <p:embed/>
                </p:oleObj>
              </mc:Choice>
              <mc:Fallback>
                <p:oleObj name="Equação" r:id="rId17" imgW="736280" imgH="215806" progId="Equation.3">
                  <p:embed/>
                  <p:pic>
                    <p:nvPicPr>
                      <p:cNvPr id="0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5445125"/>
                        <a:ext cx="14573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34925" y="5518150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Triângulo Qualquer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71800" y="914400"/>
            <a:ext cx="6165850" cy="334963"/>
            <a:chOff x="1872" y="576"/>
            <a:chExt cx="3884" cy="211"/>
          </a:xfrm>
        </p:grpSpPr>
        <p:sp>
          <p:nvSpPr>
            <p:cNvPr id="144403" name="Rectangle 19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TRIÂNGULO QUALQUER</a:t>
              </a:r>
              <a:endParaRPr lang="pt-BR" sz="2000" i="1" dirty="0">
                <a:latin typeface="Times New Roman" charset="0"/>
              </a:endParaRPr>
            </a:p>
          </p:txBody>
        </p:sp>
        <p:pic>
          <p:nvPicPr>
            <p:cNvPr id="17419" name="Picture 20" descr="BD10263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732588" y="206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aphicFrame>
        <p:nvGraphicFramePr>
          <p:cNvPr id="17413" name="Objeto 36"/>
          <p:cNvGraphicFramePr>
            <a:graphicFrameLocks noChangeAspect="1"/>
          </p:cNvGraphicFramePr>
          <p:nvPr/>
        </p:nvGraphicFramePr>
        <p:xfrm>
          <a:off x="4759325" y="4348163"/>
          <a:ext cx="39449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ção" r:id="rId4" imgW="1993900" imgH="228600" progId="Equation.3">
                  <p:embed/>
                </p:oleObj>
              </mc:Choice>
              <mc:Fallback>
                <p:oleObj name="Equação" r:id="rId4" imgW="1993900" imgH="228600" progId="Equation.3">
                  <p:embed/>
                  <p:pic>
                    <p:nvPicPr>
                      <p:cNvPr id="0" name="Objeto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4348163"/>
                        <a:ext cx="39449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Imagem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65" t="26665" r="41698" b="23869"/>
          <a:stretch>
            <a:fillRect/>
          </a:stretch>
        </p:blipFill>
        <p:spPr bwMode="auto">
          <a:xfrm>
            <a:off x="2484438" y="1592263"/>
            <a:ext cx="237490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415" name="Objeto 17"/>
          <p:cNvGraphicFramePr>
            <a:graphicFrameLocks noChangeAspect="1"/>
          </p:cNvGraphicFramePr>
          <p:nvPr/>
        </p:nvGraphicFramePr>
        <p:xfrm>
          <a:off x="4772025" y="5013325"/>
          <a:ext cx="39449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ção" r:id="rId7" imgW="1993900" imgH="228600" progId="Equation.3">
                  <p:embed/>
                </p:oleObj>
              </mc:Choice>
              <mc:Fallback>
                <p:oleObj name="Equação" r:id="rId7" imgW="1993900" imgH="228600" progId="Equation.3">
                  <p:embed/>
                  <p:pic>
                    <p:nvPicPr>
                      <p:cNvPr id="0" name="Objeto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5013325"/>
                        <a:ext cx="39449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to 18"/>
          <p:cNvGraphicFramePr>
            <a:graphicFrameLocks noChangeAspect="1"/>
          </p:cNvGraphicFramePr>
          <p:nvPr/>
        </p:nvGraphicFramePr>
        <p:xfrm>
          <a:off x="4800600" y="5708650"/>
          <a:ext cx="39195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ção" r:id="rId9" imgW="1981200" imgH="228600" progId="Equation.3">
                  <p:embed/>
                </p:oleObj>
              </mc:Choice>
              <mc:Fallback>
                <p:oleObj name="Equação" r:id="rId9" imgW="1981200" imgH="228600" progId="Equation.3">
                  <p:embed/>
                  <p:pic>
                    <p:nvPicPr>
                      <p:cNvPr id="0" name="Objeto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708650"/>
                        <a:ext cx="39195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5240841" y="3520694"/>
            <a:ext cx="347612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LEI DOS COSSENOS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34925" y="5518150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Triângulo Qualquer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971800" y="914400"/>
            <a:ext cx="6165850" cy="334963"/>
            <a:chOff x="1872" y="576"/>
            <a:chExt cx="3884" cy="211"/>
          </a:xfrm>
        </p:grpSpPr>
        <p:sp>
          <p:nvSpPr>
            <p:cNvPr id="144403" name="Rectangle 19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TRIÂNGULO QUALQUER</a:t>
              </a:r>
              <a:endParaRPr lang="pt-BR" sz="2000" i="1" dirty="0">
                <a:latin typeface="Times New Roman" charset="0"/>
              </a:endParaRPr>
            </a:p>
          </p:txBody>
        </p:sp>
        <p:pic>
          <p:nvPicPr>
            <p:cNvPr id="18441" name="Picture 20" descr="BD10263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732588" y="206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graphicFrame>
        <p:nvGraphicFramePr>
          <p:cNvPr id="18437" name="Objeto 36"/>
          <p:cNvGraphicFramePr>
            <a:graphicFrameLocks noChangeAspect="1"/>
          </p:cNvGraphicFramePr>
          <p:nvPr/>
        </p:nvGraphicFramePr>
        <p:xfrm>
          <a:off x="5494338" y="4144963"/>
          <a:ext cx="29654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ção" r:id="rId4" imgW="1497950" imgH="431613" progId="Equation.3">
                  <p:embed/>
                </p:oleObj>
              </mc:Choice>
              <mc:Fallback>
                <p:oleObj name="Equação" r:id="rId4" imgW="1497950" imgH="431613" progId="Equation.3">
                  <p:embed/>
                  <p:pic>
                    <p:nvPicPr>
                      <p:cNvPr id="0" name="Objeto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4144963"/>
                        <a:ext cx="29654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8" name="Imagem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65" t="26665" r="41698" b="23869"/>
          <a:stretch>
            <a:fillRect/>
          </a:stretch>
        </p:blipFill>
        <p:spPr bwMode="auto">
          <a:xfrm>
            <a:off x="2484438" y="1592263"/>
            <a:ext cx="237490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240841" y="3520694"/>
            <a:ext cx="347612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LEI DOS SENOS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85725" y="6011863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Axiomas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2514600" y="15240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“Quando a resultante de todas as forças que atuam sobre um ponto material é zero, este ponto está em equilíbrio”.</a:t>
            </a:r>
            <a:endParaRPr kumimoji="0" lang="pt-BR" altLang="pt-BR"/>
          </a:p>
        </p:txBody>
      </p:sp>
      <p:sp>
        <p:nvSpPr>
          <p:cNvPr id="146466" name="Text Box 34"/>
          <p:cNvSpPr txBox="1">
            <a:spLocks noChangeArrowheads="1"/>
          </p:cNvSpPr>
          <p:nvPr/>
        </p:nvSpPr>
        <p:spPr bwMode="auto">
          <a:xfrm>
            <a:off x="2514600" y="26670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kumimoji="0" lang="pt-BR" altLang="pt-BR" sz="1600" i="1">
                <a:latin typeface="Verdana" panose="020B0604030504040204" pitchFamily="34" charset="0"/>
                <a:cs typeface="Times New Roman" panose="02020603050405020304" pitchFamily="18" charset="0"/>
              </a:rPr>
              <a:t> “Duas forças são iguais se, aplicadas ao mesmo ponto, seguindo a mesma direção, mas em sentidos opostos, elas se equilibram”.</a:t>
            </a:r>
            <a:r>
              <a:rPr kumimoji="0" lang="pt-BR" altLang="pt-BR" sz="1600" i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2514600" y="4038600"/>
            <a:ext cx="640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“</a:t>
            </a:r>
            <a:r>
              <a:rPr kumimoji="0" lang="pt-BR" altLang="pt-BR" sz="1600" i="1">
                <a:latin typeface="Verdana" panose="020B0604030504040204" pitchFamily="34" charset="0"/>
                <a:cs typeface="Arial" panose="020B0604020202020204" pitchFamily="34" charset="0"/>
              </a:rPr>
              <a:t>No caso de duas forças quaisquer aplicadas ao mesmo ponto, porém atuando em direções diferentes, a resultante é em grandeza, direção e sentido, a diagonal do paralelogramo construído sobre estas duas forças (</a:t>
            </a:r>
            <a:r>
              <a:rPr kumimoji="0" lang="pt-BR" altLang="pt-BR" sz="1600" b="1" i="1">
                <a:latin typeface="Verdana" panose="020B0604030504040204" pitchFamily="34" charset="0"/>
                <a:cs typeface="Arial" panose="020B0604020202020204" pitchFamily="34" charset="0"/>
              </a:rPr>
              <a:t>Lei do paralelogramo</a:t>
            </a:r>
            <a:r>
              <a:rPr kumimoji="0" lang="pt-BR" altLang="pt-BR" sz="1600" i="1">
                <a:latin typeface="Verdana" panose="020B0604030504040204" pitchFamily="34" charset="0"/>
                <a:cs typeface="Arial" panose="020B0604020202020204" pitchFamily="34" charset="0"/>
              </a:rPr>
              <a:t>).”</a:t>
            </a:r>
            <a:r>
              <a:rPr kumimoji="0" lang="pt-BR" altLang="pt-BR" sz="1600" i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46468" name="Rectangle 36"/>
          <p:cNvSpPr>
            <a:spLocks noChangeArrowheads="1"/>
          </p:cNvSpPr>
          <p:nvPr/>
        </p:nvSpPr>
        <p:spPr bwMode="auto">
          <a:xfrm>
            <a:off x="4597400" y="914400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Axiomas</a:t>
            </a:r>
            <a:endParaRPr kumimoji="0" lang="pt-BR"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nimBg="1" autoUpdateAnimBg="0"/>
      <p:bldP spid="146435" grpId="0" autoUpdateAnimBg="0"/>
      <p:bldP spid="146466" grpId="0" autoUpdateAnimBg="0"/>
      <p:bldP spid="146467" grpId="0" autoUpdateAnimBg="0"/>
      <p:bldP spid="14646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1" name="Rectangle 3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438400" y="920750"/>
            <a:ext cx="6705600" cy="2984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25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Conceitos Fundamentais da Mecânica </a:t>
            </a:r>
            <a:r>
              <a:rPr lang="pt-BR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(Corpos Rígidos)</a:t>
            </a: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87313" y="792163"/>
            <a:ext cx="2184400" cy="228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Introdução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514600" y="25273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Ciência que descreve e prevê as condições de repouso ou movimento dos corpos que sofrem a ação de forças, através de experimentos mecânicos.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2743200" y="3505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i="1">
                <a:latin typeface="Arial" panose="020B0604020202020204" pitchFamily="34" charset="0"/>
              </a:rPr>
              <a:t>Divisão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017838" y="1828800"/>
            <a:ext cx="2392362" cy="457200"/>
            <a:chOff x="1901" y="1152"/>
            <a:chExt cx="1507" cy="288"/>
          </a:xfrm>
        </p:grpSpPr>
        <p:sp>
          <p:nvSpPr>
            <p:cNvPr id="5141" name="Text Box 43"/>
            <p:cNvSpPr txBox="1">
              <a:spLocks noChangeArrowheads="1"/>
            </p:cNvSpPr>
            <p:nvPr/>
          </p:nvSpPr>
          <p:spPr bwMode="auto">
            <a:xfrm>
              <a:off x="2160" y="1152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MECÂNICA</a:t>
              </a:r>
            </a:p>
          </p:txBody>
        </p:sp>
        <p:pic>
          <p:nvPicPr>
            <p:cNvPr id="5142" name="Picture 52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1" y="1229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5715000" y="3848100"/>
            <a:ext cx="2362200" cy="1028700"/>
            <a:chOff x="3504" y="2592"/>
            <a:chExt cx="1488" cy="648"/>
          </a:xfrm>
        </p:grpSpPr>
        <p:sp>
          <p:nvSpPr>
            <p:cNvPr id="5138" name="Text Box 73"/>
            <p:cNvSpPr txBox="1">
              <a:spLocks noChangeArrowheads="1"/>
            </p:cNvSpPr>
            <p:nvPr/>
          </p:nvSpPr>
          <p:spPr bwMode="auto">
            <a:xfrm>
              <a:off x="3648" y="2610"/>
              <a:ext cx="1008" cy="2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kumimoji="0" lang="pt-BR" altLang="pt-BR" sz="1600">
                  <a:latin typeface="Arial" panose="020B0604020202020204" pitchFamily="34" charset="0"/>
                </a:rPr>
                <a:t>Corpos Rígidos</a:t>
              </a:r>
            </a:p>
          </p:txBody>
        </p:sp>
        <p:sp>
          <p:nvSpPr>
            <p:cNvPr id="5139" name="AutoShape 74"/>
            <p:cNvSpPr>
              <a:spLocks/>
            </p:cNvSpPr>
            <p:nvPr/>
          </p:nvSpPr>
          <p:spPr bwMode="auto">
            <a:xfrm>
              <a:off x="3504" y="2592"/>
              <a:ext cx="72" cy="64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5140" name="Text Box 75"/>
            <p:cNvSpPr txBox="1">
              <a:spLocks noChangeArrowheads="1"/>
            </p:cNvSpPr>
            <p:nvPr/>
          </p:nvSpPr>
          <p:spPr bwMode="auto">
            <a:xfrm>
              <a:off x="3636" y="2976"/>
              <a:ext cx="1356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kumimoji="0" lang="pt-BR" altLang="pt-BR" sz="1600">
                  <a:latin typeface="Arial" panose="020B0604020202020204" pitchFamily="34" charset="0"/>
                </a:rPr>
                <a:t>Corpos Deformáveis</a:t>
              </a:r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7653338" y="3657600"/>
            <a:ext cx="1338262" cy="762000"/>
            <a:chOff x="4341" y="2400"/>
            <a:chExt cx="843" cy="480"/>
          </a:xfrm>
        </p:grpSpPr>
        <p:sp>
          <p:nvSpPr>
            <p:cNvPr id="5135" name="Text Box 69"/>
            <p:cNvSpPr txBox="1">
              <a:spLocks noChangeArrowheads="1"/>
            </p:cNvSpPr>
            <p:nvPr/>
          </p:nvSpPr>
          <p:spPr bwMode="auto">
            <a:xfrm>
              <a:off x="4416" y="2400"/>
              <a:ext cx="576" cy="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kumimoji="0" lang="pt-BR" altLang="pt-BR" sz="1600">
                  <a:latin typeface="Arial" panose="020B0604020202020204" pitchFamily="34" charset="0"/>
                </a:rPr>
                <a:t>Estática</a:t>
              </a:r>
            </a:p>
          </p:txBody>
        </p:sp>
        <p:sp>
          <p:nvSpPr>
            <p:cNvPr id="5136" name="AutoShape 76"/>
            <p:cNvSpPr>
              <a:spLocks/>
            </p:cNvSpPr>
            <p:nvPr/>
          </p:nvSpPr>
          <p:spPr bwMode="auto">
            <a:xfrm>
              <a:off x="4341" y="2457"/>
              <a:ext cx="72" cy="36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5137" name="Text Box 77"/>
            <p:cNvSpPr txBox="1">
              <a:spLocks noChangeArrowheads="1"/>
            </p:cNvSpPr>
            <p:nvPr/>
          </p:nvSpPr>
          <p:spPr bwMode="auto">
            <a:xfrm>
              <a:off x="4416" y="2640"/>
              <a:ext cx="768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kumimoji="0" lang="pt-BR" altLang="pt-BR" sz="1600">
                  <a:latin typeface="Arial" panose="020B0604020202020204" pitchFamily="34" charset="0"/>
                </a:rPr>
                <a:t>Dinâmica</a:t>
              </a:r>
            </a:p>
          </p:txBody>
        </p:sp>
      </p:grp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3886200" y="4081463"/>
            <a:ext cx="1676400" cy="1600200"/>
            <a:chOff x="2448" y="2571"/>
            <a:chExt cx="1056" cy="1008"/>
          </a:xfrm>
        </p:grpSpPr>
        <p:sp>
          <p:nvSpPr>
            <p:cNvPr id="5132" name="AutoShape 71"/>
            <p:cNvSpPr>
              <a:spLocks/>
            </p:cNvSpPr>
            <p:nvPr/>
          </p:nvSpPr>
          <p:spPr bwMode="auto">
            <a:xfrm>
              <a:off x="2448" y="2571"/>
              <a:ext cx="72" cy="1008"/>
            </a:xfrm>
            <a:prstGeom prst="leftBrace">
              <a:avLst>
                <a:gd name="adj1" fmla="val 116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  <p:sp>
          <p:nvSpPr>
            <p:cNvPr id="5133" name="Text Box 78"/>
            <p:cNvSpPr txBox="1">
              <a:spLocks noChangeArrowheads="1"/>
            </p:cNvSpPr>
            <p:nvPr/>
          </p:nvSpPr>
          <p:spPr bwMode="auto">
            <a:xfrm>
              <a:off x="2568" y="3240"/>
              <a:ext cx="936" cy="3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kumimoji="0" lang="pt-BR" altLang="pt-BR" sz="1600">
                  <a:latin typeface="Arial" panose="020B0604020202020204" pitchFamily="34" charset="0"/>
                </a:rPr>
                <a:t>Mecânica dos</a:t>
              </a:r>
            </a:p>
            <a:p>
              <a:pPr algn="ctr"/>
              <a:r>
                <a:rPr kumimoji="0" lang="pt-BR" altLang="pt-BR" sz="1600">
                  <a:latin typeface="Arial" panose="020B0604020202020204" pitchFamily="34" charset="0"/>
                </a:rPr>
                <a:t>fluidos</a:t>
              </a:r>
            </a:p>
          </p:txBody>
        </p:sp>
        <p:sp>
          <p:nvSpPr>
            <p:cNvPr id="5134" name="Text Box 79"/>
            <p:cNvSpPr txBox="1">
              <a:spLocks noChangeArrowheads="1"/>
            </p:cNvSpPr>
            <p:nvPr/>
          </p:nvSpPr>
          <p:spPr bwMode="auto">
            <a:xfrm>
              <a:off x="2544" y="2610"/>
              <a:ext cx="912" cy="3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kumimoji="0" lang="pt-BR" altLang="pt-BR" sz="1600">
                  <a:latin typeface="Arial" panose="020B0604020202020204" pitchFamily="34" charset="0"/>
                </a:rPr>
                <a:t>Mecânica dos sólidos</a:t>
              </a:r>
            </a:p>
          </p:txBody>
        </p:sp>
      </p:grp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2438400" y="4648200"/>
            <a:ext cx="142875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kumimoji="0" lang="pt-BR" altLang="pt-BR" sz="1600">
                <a:latin typeface="Arial" panose="020B0604020202020204" pitchFamily="34" charset="0"/>
              </a:rPr>
              <a:t>Engenharia 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7767638" y="3657600"/>
            <a:ext cx="919162" cy="342900"/>
          </a:xfrm>
          <a:prstGeom prst="rect">
            <a:avLst/>
          </a:prstGeom>
          <a:solidFill>
            <a:schemeClr val="accent2">
              <a:lumMod val="20000"/>
              <a:lumOff val="80000"/>
              <a:alpha val="52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>
              <a:latin typeface="Times New Roman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1" grpId="0" animBg="1" autoUpdateAnimBg="0"/>
      <p:bldP spid="4135" grpId="0" animBg="1" autoUpdateAnimBg="0"/>
      <p:bldP spid="4137" grpId="0" autoUpdateAnimBg="0"/>
      <p:bldP spid="4140" grpId="0" autoUpdateAnimBg="0"/>
      <p:bldP spid="4176" grpId="0" animBg="1" autoUpdateAnimBg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438400" y="920750"/>
            <a:ext cx="6705600" cy="2984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25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Conceitos Fundamentais </a:t>
            </a:r>
            <a:endParaRPr lang="pt-BR" sz="1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101600" y="1282700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Conceitos</a:t>
            </a:r>
            <a:endParaRPr kumimoji="0" lang="pt-BR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2514600" y="17526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Um corpo rígido é definido como uma quantia determinada de matéria, cujas partes são fixadas numa posição que as relacione entre si. 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2743200" y="1295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pt-BR" altLang="pt-BR" i="1">
                <a:latin typeface="Arial" panose="020B0604020202020204" pitchFamily="34" charset="0"/>
              </a:rPr>
              <a:t>  Corpo Rígido</a:t>
            </a:r>
          </a:p>
        </p:txBody>
      </p:sp>
      <p:sp>
        <p:nvSpPr>
          <p:cNvPr id="147478" name="Text Box 22"/>
          <p:cNvSpPr txBox="1">
            <a:spLocks noChangeArrowheads="1"/>
          </p:cNvSpPr>
          <p:nvPr/>
        </p:nvSpPr>
        <p:spPr bwMode="auto">
          <a:xfrm>
            <a:off x="2709863" y="2743200"/>
            <a:ext cx="2014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pt-BR" altLang="pt-BR" i="1">
                <a:latin typeface="Arial" panose="020B0604020202020204" pitchFamily="34" charset="0"/>
              </a:rPr>
              <a:t>  Corpo</a:t>
            </a:r>
          </a:p>
        </p:txBody>
      </p:sp>
      <p:sp>
        <p:nvSpPr>
          <p:cNvPr id="147479" name="Text Box 23"/>
          <p:cNvSpPr txBox="1">
            <a:spLocks noChangeArrowheads="1"/>
          </p:cNvSpPr>
          <p:nvPr/>
        </p:nvSpPr>
        <p:spPr bwMode="auto">
          <a:xfrm>
            <a:off x="2728913" y="4014788"/>
            <a:ext cx="1614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pt-BR" altLang="pt-BR" i="1">
                <a:latin typeface="Arial" panose="020B0604020202020204" pitchFamily="34" charset="0"/>
              </a:rPr>
              <a:t>  Massa</a:t>
            </a:r>
          </a:p>
        </p:txBody>
      </p:sp>
      <p:sp>
        <p:nvSpPr>
          <p:cNvPr id="147480" name="Text Box 24"/>
          <p:cNvSpPr txBox="1">
            <a:spLocks noChangeArrowheads="1"/>
          </p:cNvSpPr>
          <p:nvPr/>
        </p:nvSpPr>
        <p:spPr bwMode="auto">
          <a:xfrm>
            <a:off x="2714625" y="5257800"/>
            <a:ext cx="315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pt-BR" altLang="pt-BR" i="1">
                <a:latin typeface="Arial" panose="020B0604020202020204" pitchFamily="34" charset="0"/>
              </a:rPr>
              <a:t>  Ponto Material</a:t>
            </a:r>
          </a:p>
        </p:txBody>
      </p:sp>
      <p:sp>
        <p:nvSpPr>
          <p:cNvPr id="147481" name="Text Box 25"/>
          <p:cNvSpPr txBox="1">
            <a:spLocks noChangeArrowheads="1"/>
          </p:cNvSpPr>
          <p:nvPr/>
        </p:nvSpPr>
        <p:spPr bwMode="auto">
          <a:xfrm>
            <a:off x="2514600" y="3276600"/>
            <a:ext cx="640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É toda peça geometricamente definida capaz de receber e transmitir cargas. </a:t>
            </a:r>
          </a:p>
        </p:txBody>
      </p:sp>
      <p:sp>
        <p:nvSpPr>
          <p:cNvPr id="147482" name="Text Box 26"/>
          <p:cNvSpPr txBox="1">
            <a:spLocks noChangeArrowheads="1"/>
          </p:cNvSpPr>
          <p:nvPr/>
        </p:nvSpPr>
        <p:spPr bwMode="auto">
          <a:xfrm>
            <a:off x="2514600" y="4471988"/>
            <a:ext cx="640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kumimoji="0" lang="pt-BR" altLang="pt-BR" sz="16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a propriedade invariável de um corpo, que mede sua resistência a uma mudança de movimento.</a:t>
            </a:r>
          </a:p>
        </p:txBody>
      </p:sp>
      <p:sp>
        <p:nvSpPr>
          <p:cNvPr id="147483" name="Text Box 27"/>
          <p:cNvSpPr txBox="1">
            <a:spLocks noChangeArrowheads="1"/>
          </p:cNvSpPr>
          <p:nvPr/>
        </p:nvSpPr>
        <p:spPr bwMode="auto">
          <a:xfrm>
            <a:off x="2514600" y="5743575"/>
            <a:ext cx="640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kumimoji="0" lang="pt-BR" altLang="pt-BR" sz="1600" i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Pequena porção da matéria que pode ser considerada como se ocupasse um ponto no espaço.</a:t>
            </a:r>
            <a:r>
              <a:rPr kumimoji="0" lang="pt-BR" altLang="pt-BR" sz="16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animBg="1" autoUpdateAnimBg="0"/>
      <p:bldP spid="147459" grpId="0"/>
      <p:bldP spid="147460" grpId="0" autoUpdateAnimBg="0"/>
      <p:bldP spid="147461" grpId="0" autoUpdateAnimBg="0"/>
      <p:bldP spid="147478" grpId="0" autoUpdateAnimBg="0"/>
      <p:bldP spid="147479" grpId="0" autoUpdateAnimBg="0"/>
      <p:bldP spid="147480" grpId="0" autoUpdateAnimBg="0"/>
      <p:bldP spid="147481" grpId="0" autoUpdateAnimBg="0"/>
      <p:bldP spid="147482" grpId="0" autoUpdateAnimBg="0"/>
      <p:bldP spid="14748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87313" y="1284288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Conceitos</a:t>
            </a:r>
            <a:endParaRPr kumimoji="0" lang="pt-BR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2743200" y="1828800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i="1">
                <a:latin typeface="Arial" panose="020B0604020202020204" pitchFamily="34" charset="0"/>
              </a:rPr>
              <a:t>Parâmetros Básicos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2514600" y="2543175"/>
            <a:ext cx="640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Espaço: 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define a localização de um ponto qualquer através das suas coordenadas de referência;</a:t>
            </a:r>
            <a:endParaRPr kumimoji="0" lang="pt-BR" altLang="pt-BR"/>
          </a:p>
        </p:txBody>
      </p:sp>
      <p:sp>
        <p:nvSpPr>
          <p:cNvPr id="138252" name="Text Box 12"/>
          <p:cNvSpPr txBox="1">
            <a:spLocks noChangeArrowheads="1"/>
          </p:cNvSpPr>
          <p:nvPr/>
        </p:nvSpPr>
        <p:spPr bwMode="auto">
          <a:xfrm>
            <a:off x="2514600" y="3352800"/>
            <a:ext cx="640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Tempo: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define o instante em que o evento ocorre;</a:t>
            </a:r>
            <a:endParaRPr kumimoji="0" lang="pt-BR" altLang="pt-BR"/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2514600" y="3962400"/>
            <a:ext cx="6400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Massa: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caracteriza e compara os corpos entre si;</a:t>
            </a:r>
            <a:endParaRPr kumimoji="0" lang="pt-BR" altLang="pt-BR"/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2514600" y="4600575"/>
            <a:ext cx="640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Força: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representa a ação de um corpo sobre outro.</a:t>
            </a:r>
            <a:endParaRPr kumimoji="0" lang="pt-BR" altLang="pt-B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5" grpId="0" autoUpdateAnimBg="0"/>
      <p:bldP spid="138246" grpId="0" autoUpdateAnimBg="0"/>
      <p:bldP spid="138252" grpId="0" autoUpdateAnimBg="0"/>
      <p:bldP spid="138253" grpId="0" autoUpdateAnimBg="0"/>
      <p:bldP spid="13825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87313" y="1787525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Força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2514600" y="13843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É toda ação (vetor) capaz de produzir uma deformação ou um movimento, ou de modificar um movimento já existente de um corpo</a:t>
            </a:r>
            <a:endParaRPr kumimoji="0" lang="pt-BR" altLang="pt-BR"/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2667000" y="3276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i="1">
                <a:latin typeface="Arial" panose="020B0604020202020204" pitchFamily="34" charset="0"/>
              </a:rPr>
              <a:t>Caracteriza-se: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90800" y="685800"/>
            <a:ext cx="2392363" cy="457200"/>
            <a:chOff x="1901" y="1152"/>
            <a:chExt cx="1507" cy="288"/>
          </a:xfrm>
        </p:grpSpPr>
        <p:sp>
          <p:nvSpPr>
            <p:cNvPr id="8214" name="Text Box 9"/>
            <p:cNvSpPr txBox="1">
              <a:spLocks noChangeArrowheads="1"/>
            </p:cNvSpPr>
            <p:nvPr/>
          </p:nvSpPr>
          <p:spPr bwMode="auto">
            <a:xfrm>
              <a:off x="2160" y="1152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latin typeface="Arial" panose="020B0604020202020204" pitchFamily="34" charset="0"/>
                </a:rPr>
                <a:t>FORÇA</a:t>
              </a:r>
            </a:p>
          </p:txBody>
        </p:sp>
        <p:pic>
          <p:nvPicPr>
            <p:cNvPr id="8215" name="Picture 10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1" y="1229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9277" name="Text Box 13"/>
          <p:cNvSpPr txBox="1">
            <a:spLocks noChangeArrowheads="1"/>
          </p:cNvSpPr>
          <p:nvPr/>
        </p:nvSpPr>
        <p:spPr bwMode="auto">
          <a:xfrm>
            <a:off x="2667000" y="2362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i="1">
                <a:latin typeface="Arial" panose="020B0604020202020204" pitchFamily="34" charset="0"/>
              </a:rPr>
              <a:t>Representação: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514600" y="4371975"/>
            <a:ext cx="6400800" cy="581025"/>
            <a:chOff x="1584" y="1710"/>
            <a:chExt cx="4032" cy="366"/>
          </a:xfrm>
        </p:grpSpPr>
        <p:sp>
          <p:nvSpPr>
            <p:cNvPr id="8212" name="Text Box 6"/>
            <p:cNvSpPr txBox="1">
              <a:spLocks noChangeArrowheads="1"/>
            </p:cNvSpPr>
            <p:nvPr/>
          </p:nvSpPr>
          <p:spPr bwMode="auto">
            <a:xfrm>
              <a:off x="1584" y="1710"/>
              <a:ext cx="403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kumimoji="0" lang="pt-BR" altLang="pt-BR" sz="1600" i="1">
                  <a:solidFill>
                    <a:srgbClr val="000000"/>
                  </a:solidFill>
                  <a:latin typeface="Verdana" panose="020B0604030504040204" pitchFamily="34" charset="0"/>
                </a:rPr>
                <a:t>	</a:t>
              </a:r>
              <a:r>
                <a:rPr kumimoji="0" lang="pt-BR" altLang="pt-BR" sz="1600" b="1" i="1">
                  <a:solidFill>
                    <a:srgbClr val="000000"/>
                  </a:solidFill>
                  <a:latin typeface="Verdana" panose="020B0604030504040204" pitchFamily="34" charset="0"/>
                </a:rPr>
                <a:t>Intensidade:</a:t>
              </a:r>
              <a:r>
                <a:rPr kumimoji="0" lang="pt-BR" altLang="pt-BR" sz="1600" i="1">
                  <a:solidFill>
                    <a:srgbClr val="000000"/>
                  </a:solidFill>
                  <a:latin typeface="Verdana" panose="020B0604030504040204" pitchFamily="34" charset="0"/>
                </a:rPr>
                <a:t> seu tamanho em relação a uma determinada unidade de força (N, kN);</a:t>
              </a:r>
              <a:endParaRPr kumimoji="0" lang="pt-BR" altLang="pt-BR"/>
            </a:p>
          </p:txBody>
        </p:sp>
        <p:pic>
          <p:nvPicPr>
            <p:cNvPr id="8213" name="Picture 22" descr="BD14579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755"/>
              <a:ext cx="129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5562600" y="2433638"/>
            <a:ext cx="1143000" cy="336550"/>
            <a:chOff x="2016" y="1776"/>
            <a:chExt cx="720" cy="212"/>
          </a:xfrm>
        </p:grpSpPr>
        <p:sp>
          <p:nvSpPr>
            <p:cNvPr id="8210" name="Text Box 26"/>
            <p:cNvSpPr txBox="1">
              <a:spLocks noChangeArrowheads="1"/>
            </p:cNvSpPr>
            <p:nvPr/>
          </p:nvSpPr>
          <p:spPr bwMode="auto">
            <a:xfrm>
              <a:off x="2160" y="1776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kumimoji="0" lang="pt-BR" altLang="pt-BR" sz="1600" b="1" i="1">
                  <a:solidFill>
                    <a:srgbClr val="000000"/>
                  </a:solidFill>
                  <a:latin typeface="Verdana" panose="020B0604030504040204" pitchFamily="34" charset="0"/>
                </a:rPr>
                <a:t>Vetor.</a:t>
              </a:r>
              <a:endParaRPr kumimoji="0" lang="pt-BR" altLang="pt-BR"/>
            </a:p>
          </p:txBody>
        </p:sp>
        <p:pic>
          <p:nvPicPr>
            <p:cNvPr id="8211" name="Picture 27" descr="BD14579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821"/>
              <a:ext cx="129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514600" y="3810000"/>
            <a:ext cx="6400800" cy="336550"/>
            <a:chOff x="1584" y="1710"/>
            <a:chExt cx="4032" cy="212"/>
          </a:xfrm>
        </p:grpSpPr>
        <p:sp>
          <p:nvSpPr>
            <p:cNvPr id="8208" name="Text Box 29"/>
            <p:cNvSpPr txBox="1">
              <a:spLocks noChangeArrowheads="1"/>
            </p:cNvSpPr>
            <p:nvPr/>
          </p:nvSpPr>
          <p:spPr bwMode="auto">
            <a:xfrm>
              <a:off x="1584" y="1710"/>
              <a:ext cx="4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kumimoji="0" lang="pt-BR" altLang="pt-BR" sz="1600" i="1">
                  <a:solidFill>
                    <a:srgbClr val="000000"/>
                  </a:solidFill>
                  <a:latin typeface="Verdana" panose="020B0604030504040204" pitchFamily="34" charset="0"/>
                </a:rPr>
                <a:t>	</a:t>
              </a:r>
              <a:r>
                <a:rPr kumimoji="0" lang="pt-BR" altLang="pt-BR" sz="1600" b="1" i="1">
                  <a:solidFill>
                    <a:srgbClr val="000000"/>
                  </a:solidFill>
                  <a:latin typeface="Verdana" panose="020B0604030504040204" pitchFamily="34" charset="0"/>
                </a:rPr>
                <a:t>Ponto de Aplicação;</a:t>
              </a:r>
              <a:endParaRPr kumimoji="0" lang="pt-BR" altLang="pt-BR"/>
            </a:p>
          </p:txBody>
        </p:sp>
        <p:pic>
          <p:nvPicPr>
            <p:cNvPr id="8209" name="Picture 30" descr="BD14579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755"/>
              <a:ext cx="129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514600" y="5057775"/>
            <a:ext cx="6400800" cy="830263"/>
            <a:chOff x="1584" y="1710"/>
            <a:chExt cx="4032" cy="523"/>
          </a:xfrm>
        </p:grpSpPr>
        <p:sp>
          <p:nvSpPr>
            <p:cNvPr id="8206" name="Text Box 32"/>
            <p:cNvSpPr txBox="1">
              <a:spLocks noChangeArrowheads="1"/>
            </p:cNvSpPr>
            <p:nvPr/>
          </p:nvSpPr>
          <p:spPr bwMode="auto">
            <a:xfrm>
              <a:off x="1584" y="1710"/>
              <a:ext cx="403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kumimoji="0" lang="pt-BR" altLang="pt-BR" sz="1600" i="1">
                  <a:solidFill>
                    <a:srgbClr val="000000"/>
                  </a:solidFill>
                  <a:latin typeface="Verdana" panose="020B0604030504040204" pitchFamily="34" charset="0"/>
                </a:rPr>
                <a:t>	</a:t>
              </a:r>
              <a:r>
                <a:rPr kumimoji="0" lang="pt-BR" altLang="pt-BR" sz="1600" b="1" i="1">
                  <a:solidFill>
                    <a:srgbClr val="000000"/>
                  </a:solidFill>
                  <a:latin typeface="Verdana" panose="020B0604030504040204" pitchFamily="34" charset="0"/>
                </a:rPr>
                <a:t>Direção:</a:t>
              </a:r>
              <a:r>
                <a:rPr kumimoji="0" lang="pt-BR" altLang="pt-BR" sz="1600" i="1">
                  <a:solidFill>
                    <a:srgbClr val="000000"/>
                  </a:solidFill>
                  <a:latin typeface="Verdana" panose="020B0604030504040204" pitchFamily="34" charset="0"/>
                </a:rPr>
                <a:t> é a reta segundo a qual a força tende a deslocar o ponto material sobre o qual ela atua (linha de ação – reta ao longo da qual a força atua;</a:t>
              </a:r>
              <a:endParaRPr kumimoji="0" lang="pt-BR" altLang="pt-BR"/>
            </a:p>
          </p:txBody>
        </p:sp>
        <p:pic>
          <p:nvPicPr>
            <p:cNvPr id="8207" name="Picture 33" descr="BD14579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755"/>
              <a:ext cx="129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2514600" y="5900738"/>
            <a:ext cx="6400800" cy="336550"/>
            <a:chOff x="1584" y="1710"/>
            <a:chExt cx="4032" cy="212"/>
          </a:xfrm>
        </p:grpSpPr>
        <p:sp>
          <p:nvSpPr>
            <p:cNvPr id="8204" name="Text Box 35"/>
            <p:cNvSpPr txBox="1">
              <a:spLocks noChangeArrowheads="1"/>
            </p:cNvSpPr>
            <p:nvPr/>
          </p:nvSpPr>
          <p:spPr bwMode="auto">
            <a:xfrm>
              <a:off x="1584" y="1710"/>
              <a:ext cx="4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kumimoji="0" lang="pt-BR" altLang="pt-BR" sz="1600" i="1">
                  <a:solidFill>
                    <a:srgbClr val="000000"/>
                  </a:solidFill>
                  <a:latin typeface="Verdana" panose="020B0604030504040204" pitchFamily="34" charset="0"/>
                </a:rPr>
                <a:t>	</a:t>
              </a:r>
              <a:r>
                <a:rPr kumimoji="0" lang="pt-BR" altLang="pt-BR" sz="1600" b="1" i="1">
                  <a:solidFill>
                    <a:srgbClr val="000000"/>
                  </a:solidFill>
                  <a:latin typeface="Verdana" panose="020B0604030504040204" pitchFamily="34" charset="0"/>
                </a:rPr>
                <a:t>Sentido.</a:t>
              </a:r>
              <a:endParaRPr kumimoji="0" lang="pt-BR" altLang="pt-BR"/>
            </a:p>
          </p:txBody>
        </p:sp>
        <p:pic>
          <p:nvPicPr>
            <p:cNvPr id="8205" name="Picture 36" descr="BD14579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755"/>
              <a:ext cx="129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/>
      <p:bldP spid="139268" grpId="0" autoUpdateAnimBg="0"/>
      <p:bldP spid="139269" grpId="0" autoUpdateAnimBg="0"/>
      <p:bldP spid="1392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346450" y="914400"/>
            <a:ext cx="5791200" cy="311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pt-BR" sz="25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Vetor</a:t>
            </a:r>
            <a:endParaRPr lang="pt-BR" sz="2800" i="1">
              <a:latin typeface="Times New Roman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971800" y="2286000"/>
            <a:ext cx="22860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pt-BR" altLang="pt-BR" sz="1200" b="1">
                <a:latin typeface="Verdana" panose="020B0604030504040204" pitchFamily="34" charset="0"/>
              </a:rPr>
              <a:t>O</a:t>
            </a:r>
            <a:r>
              <a:rPr lang="pt-BR" altLang="pt-BR" sz="1200">
                <a:latin typeface="Verdana" panose="020B0604030504040204" pitchFamily="34" charset="0"/>
              </a:rPr>
              <a:t> é o ponto de aplicação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1438" y="2311400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Forças Concorrentes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2971800" y="2601913"/>
            <a:ext cx="2743200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pt-BR" altLang="pt-BR" sz="1200" b="1">
                <a:latin typeface="Verdana" panose="020B0604030504040204" pitchFamily="34" charset="0"/>
              </a:rPr>
              <a:t>OM</a:t>
            </a:r>
            <a:r>
              <a:rPr lang="pt-BR" altLang="pt-BR" sz="1200">
                <a:latin typeface="Verdana" panose="020B0604030504040204" pitchFamily="34" charset="0"/>
              </a:rPr>
              <a:t> é a direção (linha de ação)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2971800" y="2906713"/>
            <a:ext cx="2286000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pt-BR" altLang="pt-BR" sz="1200" b="1">
                <a:latin typeface="Verdana" panose="020B0604030504040204" pitchFamily="34" charset="0"/>
              </a:rPr>
              <a:t>M </a:t>
            </a:r>
            <a:r>
              <a:rPr lang="pt-BR" altLang="pt-BR" sz="1200">
                <a:latin typeface="Verdana" panose="020B0604030504040204" pitchFamily="34" charset="0"/>
              </a:rPr>
              <a:t> é o sentido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2971800" y="3211513"/>
            <a:ext cx="5562600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pt-BR" altLang="pt-BR" sz="1200">
                <a:latin typeface="Verdana" panose="020B0604030504040204" pitchFamily="34" charset="0"/>
              </a:rPr>
              <a:t>O valor geométrico do vetor </a:t>
            </a:r>
            <a:r>
              <a:rPr lang="pt-BR" altLang="pt-BR" sz="1200" b="1">
                <a:latin typeface="Verdana" panose="020B0604030504040204" pitchFamily="34" charset="0"/>
              </a:rPr>
              <a:t>OM</a:t>
            </a:r>
            <a:r>
              <a:rPr lang="pt-BR" altLang="pt-BR" sz="1200">
                <a:latin typeface="Verdana" panose="020B0604030504040204" pitchFamily="34" charset="0"/>
              </a:rPr>
              <a:t> representa a grandeza da força.</a:t>
            </a: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5295900" y="3225800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029200" y="1524000"/>
            <a:ext cx="2057400" cy="457200"/>
            <a:chOff x="3168" y="960"/>
            <a:chExt cx="1296" cy="288"/>
          </a:xfrm>
        </p:grpSpPr>
        <p:grpSp>
          <p:nvGrpSpPr>
            <p:cNvPr id="9230" name="Group 16"/>
            <p:cNvGrpSpPr>
              <a:grpSpLocks/>
            </p:cNvGrpSpPr>
            <p:nvPr/>
          </p:nvGrpSpPr>
          <p:grpSpPr bwMode="auto">
            <a:xfrm>
              <a:off x="3168" y="960"/>
              <a:ext cx="1296" cy="288"/>
              <a:chOff x="3168" y="960"/>
              <a:chExt cx="1296" cy="288"/>
            </a:xfrm>
          </p:grpSpPr>
          <p:sp>
            <p:nvSpPr>
              <p:cNvPr id="9232" name="Line 11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7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233" name="Text Box 13"/>
              <p:cNvSpPr txBox="1">
                <a:spLocks noChangeArrowheads="1"/>
              </p:cNvSpPr>
              <p:nvPr/>
            </p:nvSpPr>
            <p:spPr bwMode="auto">
              <a:xfrm>
                <a:off x="3168" y="96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/>
                  <a:t>0</a:t>
                </a:r>
              </a:p>
            </p:txBody>
          </p:sp>
          <p:sp>
            <p:nvSpPr>
              <p:cNvPr id="9234" name="Text Box 14"/>
              <p:cNvSpPr txBox="1">
                <a:spLocks noChangeArrowheads="1"/>
              </p:cNvSpPr>
              <p:nvPr/>
            </p:nvSpPr>
            <p:spPr bwMode="auto">
              <a:xfrm>
                <a:off x="4176" y="96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/>
                  <a:t>M</a:t>
                </a:r>
              </a:p>
            </p:txBody>
          </p:sp>
        </p:grpSp>
        <p:sp>
          <p:nvSpPr>
            <p:cNvPr id="9231" name="Oval 21"/>
            <p:cNvSpPr>
              <a:spLocks noChangeArrowheads="1"/>
            </p:cNvSpPr>
            <p:nvPr/>
          </p:nvSpPr>
          <p:spPr bwMode="auto">
            <a:xfrm>
              <a:off x="3360" y="116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2590800" y="3810000"/>
            <a:ext cx="6370638" cy="304800"/>
            <a:chOff x="1632" y="2400"/>
            <a:chExt cx="4013" cy="192"/>
          </a:xfrm>
        </p:grpSpPr>
        <p:sp>
          <p:nvSpPr>
            <p:cNvPr id="9228" name="Text Box 67"/>
            <p:cNvSpPr txBox="1">
              <a:spLocks noChangeArrowheads="1"/>
            </p:cNvSpPr>
            <p:nvPr/>
          </p:nvSpPr>
          <p:spPr bwMode="auto">
            <a:xfrm>
              <a:off x="1776" y="2400"/>
              <a:ext cx="386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 sz="1400" b="1" i="1">
                  <a:latin typeface="Verdana" panose="020B0604030504040204" pitchFamily="34" charset="0"/>
                </a:rPr>
                <a:t>FORÇAS CONCORRENTES SITUADAS EM UM MESMO PLANO</a:t>
              </a:r>
            </a:p>
          </p:txBody>
        </p:sp>
        <p:pic>
          <p:nvPicPr>
            <p:cNvPr id="9229" name="Picture 68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429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2053" name="Text Box 69"/>
          <p:cNvSpPr txBox="1">
            <a:spLocks noChangeArrowheads="1"/>
          </p:cNvSpPr>
          <p:nvPr/>
        </p:nvSpPr>
        <p:spPr bwMode="auto">
          <a:xfrm>
            <a:off x="2514600" y="4508500"/>
            <a:ext cx="6400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Várias forças atuando em um ponto material podem ser substituídas por uma única força chamada          “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 Resultante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”, que lhes é estaticamente equivalente.</a:t>
            </a:r>
            <a:endParaRPr kumimoji="0" lang="pt-BR" altLang="pt-B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 autoUpdateAnimBg="0"/>
      <p:bldP spid="41988" grpId="0" autoUpdateAnimBg="0"/>
      <p:bldP spid="41991" grpId="0"/>
      <p:bldP spid="42001" grpId="0" autoUpdateAnimBg="0"/>
      <p:bldP spid="42002" grpId="0" autoUpdateAnimBg="0"/>
      <p:bldP spid="42003" grpId="0" autoUpdateAnimBg="0"/>
      <p:bldP spid="4205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3346450" y="914400"/>
            <a:ext cx="5791200" cy="311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pt-BR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Adição de forças de mesmo sentido</a:t>
            </a:r>
            <a:endParaRPr lang="pt-BR" sz="2000" i="1">
              <a:latin typeface="Times New Roman" charset="0"/>
            </a:endParaRP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85725" y="2838450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Composição de Forças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276600" y="3505200"/>
            <a:ext cx="1714500" cy="533400"/>
            <a:chOff x="2064" y="2928"/>
            <a:chExt cx="1080" cy="336"/>
          </a:xfrm>
        </p:grpSpPr>
        <p:sp>
          <p:nvSpPr>
            <p:cNvPr id="10272" name="Line 16"/>
            <p:cNvSpPr>
              <a:spLocks noChangeShapeType="1"/>
            </p:cNvSpPr>
            <p:nvPr/>
          </p:nvSpPr>
          <p:spPr bwMode="auto">
            <a:xfrm>
              <a:off x="2304" y="3216"/>
              <a:ext cx="76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3" name="Text Box 17"/>
            <p:cNvSpPr txBox="1">
              <a:spLocks noChangeArrowheads="1"/>
            </p:cNvSpPr>
            <p:nvPr/>
          </p:nvSpPr>
          <p:spPr bwMode="auto">
            <a:xfrm>
              <a:off x="2064" y="297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0</a:t>
              </a:r>
            </a:p>
          </p:txBody>
        </p:sp>
        <p:sp>
          <p:nvSpPr>
            <p:cNvPr id="10274" name="Text Box 18"/>
            <p:cNvSpPr txBox="1">
              <a:spLocks noChangeArrowheads="1"/>
            </p:cNvSpPr>
            <p:nvPr/>
          </p:nvSpPr>
          <p:spPr bwMode="auto">
            <a:xfrm>
              <a:off x="2856" y="292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M</a:t>
              </a:r>
            </a:p>
          </p:txBody>
        </p:sp>
        <p:sp>
          <p:nvSpPr>
            <p:cNvPr id="10275" name="Oval 19"/>
            <p:cNvSpPr>
              <a:spLocks noChangeArrowheads="1"/>
            </p:cNvSpPr>
            <p:nvPr/>
          </p:nvSpPr>
          <p:spPr bwMode="auto">
            <a:xfrm>
              <a:off x="2256" y="318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644900" y="3505200"/>
            <a:ext cx="2057400" cy="457200"/>
            <a:chOff x="2304" y="2928"/>
            <a:chExt cx="1296" cy="288"/>
          </a:xfrm>
        </p:grpSpPr>
        <p:sp>
          <p:nvSpPr>
            <p:cNvPr id="10270" name="Line 21"/>
            <p:cNvSpPr>
              <a:spLocks noChangeShapeType="1"/>
            </p:cNvSpPr>
            <p:nvPr/>
          </p:nvSpPr>
          <p:spPr bwMode="auto">
            <a:xfrm>
              <a:off x="2304" y="3216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71" name="Text Box 22"/>
            <p:cNvSpPr txBox="1">
              <a:spLocks noChangeArrowheads="1"/>
            </p:cNvSpPr>
            <p:nvPr/>
          </p:nvSpPr>
          <p:spPr bwMode="auto">
            <a:xfrm>
              <a:off x="3312" y="292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N</a:t>
              </a:r>
            </a:p>
          </p:txBody>
        </p:sp>
      </p:grpSp>
      <p:sp>
        <p:nvSpPr>
          <p:cNvPr id="140311" name="Line 23"/>
          <p:cNvSpPr>
            <a:spLocks noChangeShapeType="1"/>
          </p:cNvSpPr>
          <p:nvPr/>
        </p:nvSpPr>
        <p:spPr bwMode="auto">
          <a:xfrm>
            <a:off x="2971800" y="39624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124200" y="5562600"/>
            <a:ext cx="1066800" cy="404813"/>
            <a:chOff x="1968" y="3504"/>
            <a:chExt cx="672" cy="255"/>
          </a:xfrm>
        </p:grpSpPr>
        <p:sp>
          <p:nvSpPr>
            <p:cNvPr id="10268" name="Rectangle 25"/>
            <p:cNvSpPr>
              <a:spLocks noChangeArrowheads="1"/>
            </p:cNvSpPr>
            <p:nvPr/>
          </p:nvSpPr>
          <p:spPr bwMode="auto">
            <a:xfrm>
              <a:off x="1968" y="3511"/>
              <a:ext cx="67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pt-BR" altLang="pt-BR" sz="1800" b="1">
                  <a:latin typeface="Verdana" panose="020B0604030504040204" pitchFamily="34" charset="0"/>
                </a:rPr>
                <a:t> R = </a:t>
              </a:r>
              <a:endParaRPr lang="pt-BR" altLang="pt-BR" sz="1800">
                <a:latin typeface="Verdana" panose="020B0604030504040204" pitchFamily="34" charset="0"/>
              </a:endParaRPr>
            </a:p>
          </p:txBody>
        </p:sp>
        <p:sp>
          <p:nvSpPr>
            <p:cNvPr id="10269" name="Line 26"/>
            <p:cNvSpPr>
              <a:spLocks noChangeShapeType="1"/>
            </p:cNvSpPr>
            <p:nvPr/>
          </p:nvSpPr>
          <p:spPr bwMode="auto">
            <a:xfrm>
              <a:off x="2064" y="3504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886200" y="5562600"/>
            <a:ext cx="990600" cy="404813"/>
            <a:chOff x="3744" y="3504"/>
            <a:chExt cx="624" cy="255"/>
          </a:xfrm>
        </p:grpSpPr>
        <p:sp>
          <p:nvSpPr>
            <p:cNvPr id="10266" name="Rectangle 28"/>
            <p:cNvSpPr>
              <a:spLocks noChangeArrowheads="1"/>
            </p:cNvSpPr>
            <p:nvPr/>
          </p:nvSpPr>
          <p:spPr bwMode="auto">
            <a:xfrm>
              <a:off x="3744" y="3511"/>
              <a:ext cx="62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pt-BR" altLang="pt-BR" sz="1800" b="1">
                  <a:latin typeface="Verdana" panose="020B0604030504040204" pitchFamily="34" charset="0"/>
                </a:rPr>
                <a:t>M   + </a:t>
              </a:r>
              <a:endParaRPr lang="pt-BR" altLang="pt-BR" sz="1800">
                <a:latin typeface="Verdana" panose="020B0604030504040204" pitchFamily="34" charset="0"/>
              </a:endParaRPr>
            </a:p>
          </p:txBody>
        </p:sp>
        <p:sp>
          <p:nvSpPr>
            <p:cNvPr id="10267" name="Line 29"/>
            <p:cNvSpPr>
              <a:spLocks noChangeShapeType="1"/>
            </p:cNvSpPr>
            <p:nvPr/>
          </p:nvSpPr>
          <p:spPr bwMode="auto">
            <a:xfrm>
              <a:off x="3840" y="3504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648200" y="5562600"/>
            <a:ext cx="609600" cy="404813"/>
            <a:chOff x="3408" y="3504"/>
            <a:chExt cx="384" cy="255"/>
          </a:xfrm>
        </p:grpSpPr>
        <p:sp>
          <p:nvSpPr>
            <p:cNvPr id="10264" name="Rectangle 31"/>
            <p:cNvSpPr>
              <a:spLocks noChangeArrowheads="1"/>
            </p:cNvSpPr>
            <p:nvPr/>
          </p:nvSpPr>
          <p:spPr bwMode="auto">
            <a:xfrm>
              <a:off x="3408" y="3511"/>
              <a:ext cx="38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pt-BR" altLang="pt-BR" sz="1800" b="1">
                  <a:latin typeface="Verdana" panose="020B0604030504040204" pitchFamily="34" charset="0"/>
                </a:rPr>
                <a:t> N</a:t>
              </a:r>
              <a:endParaRPr lang="pt-BR" altLang="pt-BR" sz="1800">
                <a:latin typeface="Verdana" panose="020B0604030504040204" pitchFamily="34" charset="0"/>
              </a:endParaRPr>
            </a:p>
          </p:txBody>
        </p:sp>
        <p:sp>
          <p:nvSpPr>
            <p:cNvPr id="10265" name="Line 32"/>
            <p:cNvSpPr>
              <a:spLocks noChangeShapeType="1"/>
            </p:cNvSpPr>
            <p:nvPr/>
          </p:nvSpPr>
          <p:spPr bwMode="auto">
            <a:xfrm>
              <a:off x="3504" y="3504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3276600" y="4267200"/>
            <a:ext cx="1714500" cy="533400"/>
            <a:chOff x="2064" y="2928"/>
            <a:chExt cx="1080" cy="336"/>
          </a:xfrm>
        </p:grpSpPr>
        <p:sp>
          <p:nvSpPr>
            <p:cNvPr id="10260" name="Line 34"/>
            <p:cNvSpPr>
              <a:spLocks noChangeShapeType="1"/>
            </p:cNvSpPr>
            <p:nvPr/>
          </p:nvSpPr>
          <p:spPr bwMode="auto">
            <a:xfrm>
              <a:off x="2304" y="3216"/>
              <a:ext cx="76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61" name="Text Box 35"/>
            <p:cNvSpPr txBox="1">
              <a:spLocks noChangeArrowheads="1"/>
            </p:cNvSpPr>
            <p:nvPr/>
          </p:nvSpPr>
          <p:spPr bwMode="auto">
            <a:xfrm>
              <a:off x="2064" y="297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0</a:t>
              </a:r>
            </a:p>
          </p:txBody>
        </p:sp>
        <p:sp>
          <p:nvSpPr>
            <p:cNvPr id="10262" name="Text Box 36"/>
            <p:cNvSpPr txBox="1">
              <a:spLocks noChangeArrowheads="1"/>
            </p:cNvSpPr>
            <p:nvPr/>
          </p:nvSpPr>
          <p:spPr bwMode="auto">
            <a:xfrm>
              <a:off x="2856" y="292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M</a:t>
              </a:r>
            </a:p>
          </p:txBody>
        </p:sp>
        <p:sp>
          <p:nvSpPr>
            <p:cNvPr id="10263" name="Oval 37"/>
            <p:cNvSpPr>
              <a:spLocks noChangeArrowheads="1"/>
            </p:cNvSpPr>
            <p:nvPr/>
          </p:nvSpPr>
          <p:spPr bwMode="auto">
            <a:xfrm>
              <a:off x="2256" y="318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4876800" y="4267200"/>
            <a:ext cx="2057400" cy="457200"/>
            <a:chOff x="2304" y="2928"/>
            <a:chExt cx="1296" cy="288"/>
          </a:xfrm>
        </p:grpSpPr>
        <p:sp>
          <p:nvSpPr>
            <p:cNvPr id="10258" name="Line 39"/>
            <p:cNvSpPr>
              <a:spLocks noChangeShapeType="1"/>
            </p:cNvSpPr>
            <p:nvPr/>
          </p:nvSpPr>
          <p:spPr bwMode="auto">
            <a:xfrm>
              <a:off x="2304" y="3216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59" name="Text Box 40"/>
            <p:cNvSpPr txBox="1">
              <a:spLocks noChangeArrowheads="1"/>
            </p:cNvSpPr>
            <p:nvPr/>
          </p:nvSpPr>
          <p:spPr bwMode="auto">
            <a:xfrm>
              <a:off x="3312" y="292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N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3276600" y="4876800"/>
            <a:ext cx="3657600" cy="533400"/>
            <a:chOff x="2064" y="3072"/>
            <a:chExt cx="2304" cy="336"/>
          </a:xfrm>
        </p:grpSpPr>
        <p:sp>
          <p:nvSpPr>
            <p:cNvPr id="10254" name="Line 42"/>
            <p:cNvSpPr>
              <a:spLocks noChangeShapeType="1"/>
            </p:cNvSpPr>
            <p:nvPr/>
          </p:nvSpPr>
          <p:spPr bwMode="auto">
            <a:xfrm>
              <a:off x="2304" y="3360"/>
              <a:ext cx="2064" cy="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255" name="Text Box 43"/>
            <p:cNvSpPr txBox="1">
              <a:spLocks noChangeArrowheads="1"/>
            </p:cNvSpPr>
            <p:nvPr/>
          </p:nvSpPr>
          <p:spPr bwMode="auto">
            <a:xfrm>
              <a:off x="2064" y="312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0</a:t>
              </a:r>
            </a:p>
          </p:txBody>
        </p:sp>
        <p:sp>
          <p:nvSpPr>
            <p:cNvPr id="10256" name="Text Box 44"/>
            <p:cNvSpPr txBox="1">
              <a:spLocks noChangeArrowheads="1"/>
            </p:cNvSpPr>
            <p:nvPr/>
          </p:nvSpPr>
          <p:spPr bwMode="auto">
            <a:xfrm>
              <a:off x="4080" y="307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R</a:t>
              </a:r>
            </a:p>
          </p:txBody>
        </p:sp>
        <p:sp>
          <p:nvSpPr>
            <p:cNvPr id="10257" name="Oval 45"/>
            <p:cNvSpPr>
              <a:spLocks noChangeArrowheads="1"/>
            </p:cNvSpPr>
            <p:nvPr/>
          </p:nvSpPr>
          <p:spPr bwMode="auto">
            <a:xfrm>
              <a:off x="2256" y="332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sp>
        <p:nvSpPr>
          <p:cNvPr id="140334" name="Text Box 46"/>
          <p:cNvSpPr txBox="1">
            <a:spLocks noChangeArrowheads="1"/>
          </p:cNvSpPr>
          <p:nvPr/>
        </p:nvSpPr>
        <p:spPr bwMode="auto">
          <a:xfrm>
            <a:off x="2514600" y="1917700"/>
            <a:ext cx="6400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Quando várias forças aplicadas ao mesmo ponto têm mesma direção e mesmo sentido, sua resultante é uma força aplicada ao mesmo ponto, tendo direção e sentido comum e cuja grandeza é a soma das forças componentes.</a:t>
            </a:r>
            <a:endParaRPr kumimoji="0" lang="pt-BR" altLang="pt-B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animBg="1" autoUpdateAnimBg="0"/>
      <p:bldP spid="140292" grpId="0"/>
      <p:bldP spid="1403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3346450" y="914400"/>
            <a:ext cx="5791200" cy="311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pt-BR" sz="2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Adição de forças de sentidos contrários</a:t>
            </a:r>
            <a:endParaRPr lang="pt-BR" sz="2000" i="1">
              <a:latin typeface="Times New Roman" charset="0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100013" y="2838450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Composição de Forças</a:t>
            </a:r>
            <a:endParaRPr kumimoji="0" lang="pt-BR" dirty="0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5410200" y="2819400"/>
            <a:ext cx="1714500" cy="533400"/>
            <a:chOff x="3672" y="2208"/>
            <a:chExt cx="1080" cy="336"/>
          </a:xfrm>
        </p:grpSpPr>
        <p:sp>
          <p:nvSpPr>
            <p:cNvPr id="11301" name="Line 5"/>
            <p:cNvSpPr>
              <a:spLocks noChangeShapeType="1"/>
            </p:cNvSpPr>
            <p:nvPr/>
          </p:nvSpPr>
          <p:spPr bwMode="auto">
            <a:xfrm>
              <a:off x="3912" y="2496"/>
              <a:ext cx="76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302" name="Text Box 6"/>
            <p:cNvSpPr txBox="1">
              <a:spLocks noChangeArrowheads="1"/>
            </p:cNvSpPr>
            <p:nvPr/>
          </p:nvSpPr>
          <p:spPr bwMode="auto">
            <a:xfrm>
              <a:off x="3672" y="225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0</a:t>
              </a:r>
            </a:p>
          </p:txBody>
        </p:sp>
        <p:sp>
          <p:nvSpPr>
            <p:cNvPr id="11303" name="Text Box 7"/>
            <p:cNvSpPr txBox="1">
              <a:spLocks noChangeArrowheads="1"/>
            </p:cNvSpPr>
            <p:nvPr/>
          </p:nvSpPr>
          <p:spPr bwMode="auto">
            <a:xfrm>
              <a:off x="4464" y="220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M</a:t>
              </a:r>
            </a:p>
          </p:txBody>
        </p:sp>
        <p:sp>
          <p:nvSpPr>
            <p:cNvPr id="11304" name="Oval 8"/>
            <p:cNvSpPr>
              <a:spLocks noChangeArrowheads="1"/>
            </p:cNvSpPr>
            <p:nvPr/>
          </p:nvSpPr>
          <p:spPr bwMode="auto">
            <a:xfrm>
              <a:off x="3864" y="246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sp>
        <p:nvSpPr>
          <p:cNvPr id="141324" name="Line 12"/>
          <p:cNvSpPr>
            <a:spLocks noChangeShapeType="1"/>
          </p:cNvSpPr>
          <p:nvPr/>
        </p:nvSpPr>
        <p:spPr bwMode="auto">
          <a:xfrm>
            <a:off x="2971800" y="32766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24200" y="5562600"/>
            <a:ext cx="1066800" cy="404813"/>
            <a:chOff x="1968" y="3504"/>
            <a:chExt cx="672" cy="255"/>
          </a:xfrm>
        </p:grpSpPr>
        <p:sp>
          <p:nvSpPr>
            <p:cNvPr id="11299" name="Rectangle 14"/>
            <p:cNvSpPr>
              <a:spLocks noChangeArrowheads="1"/>
            </p:cNvSpPr>
            <p:nvPr/>
          </p:nvSpPr>
          <p:spPr bwMode="auto">
            <a:xfrm>
              <a:off x="1968" y="3511"/>
              <a:ext cx="672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pt-BR" altLang="pt-BR" sz="1800" b="1">
                  <a:latin typeface="Verdana" panose="020B0604030504040204" pitchFamily="34" charset="0"/>
                </a:rPr>
                <a:t>R = </a:t>
              </a:r>
              <a:endParaRPr lang="pt-BR" altLang="pt-BR" sz="1800">
                <a:latin typeface="Verdana" panose="020B0604030504040204" pitchFamily="34" charset="0"/>
              </a:endParaRPr>
            </a:p>
          </p:txBody>
        </p:sp>
        <p:sp>
          <p:nvSpPr>
            <p:cNvPr id="11300" name="Line 15"/>
            <p:cNvSpPr>
              <a:spLocks noChangeShapeType="1"/>
            </p:cNvSpPr>
            <p:nvPr/>
          </p:nvSpPr>
          <p:spPr bwMode="auto">
            <a:xfrm>
              <a:off x="2064" y="3504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886200" y="5562600"/>
            <a:ext cx="990600" cy="404813"/>
            <a:chOff x="3744" y="3504"/>
            <a:chExt cx="624" cy="255"/>
          </a:xfrm>
        </p:grpSpPr>
        <p:sp>
          <p:nvSpPr>
            <p:cNvPr id="11297" name="Rectangle 17"/>
            <p:cNvSpPr>
              <a:spLocks noChangeArrowheads="1"/>
            </p:cNvSpPr>
            <p:nvPr/>
          </p:nvSpPr>
          <p:spPr bwMode="auto">
            <a:xfrm>
              <a:off x="3744" y="3511"/>
              <a:ext cx="62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pt-BR" altLang="pt-BR" sz="1800" b="1">
                  <a:latin typeface="Verdana" panose="020B0604030504040204" pitchFamily="34" charset="0"/>
                </a:rPr>
                <a:t>N   -</a:t>
              </a:r>
              <a:endParaRPr lang="pt-BR" altLang="pt-BR" sz="1800">
                <a:latin typeface="Verdana" panose="020B0604030504040204" pitchFamily="34" charset="0"/>
              </a:endParaRPr>
            </a:p>
          </p:txBody>
        </p:sp>
        <p:sp>
          <p:nvSpPr>
            <p:cNvPr id="11298" name="Line 18"/>
            <p:cNvSpPr>
              <a:spLocks noChangeShapeType="1"/>
            </p:cNvSpPr>
            <p:nvPr/>
          </p:nvSpPr>
          <p:spPr bwMode="auto">
            <a:xfrm>
              <a:off x="3840" y="3504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648200" y="5562600"/>
            <a:ext cx="609600" cy="404813"/>
            <a:chOff x="3408" y="3504"/>
            <a:chExt cx="384" cy="255"/>
          </a:xfrm>
        </p:grpSpPr>
        <p:sp>
          <p:nvSpPr>
            <p:cNvPr id="11295" name="Rectangle 20"/>
            <p:cNvSpPr>
              <a:spLocks noChangeArrowheads="1"/>
            </p:cNvSpPr>
            <p:nvPr/>
          </p:nvSpPr>
          <p:spPr bwMode="auto">
            <a:xfrm>
              <a:off x="3408" y="3511"/>
              <a:ext cx="38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pt-BR" altLang="pt-BR" sz="1800" b="1">
                  <a:latin typeface="Verdana" panose="020B0604030504040204" pitchFamily="34" charset="0"/>
                </a:rPr>
                <a:t>M</a:t>
              </a:r>
              <a:endParaRPr lang="pt-BR" altLang="pt-BR" sz="1800">
                <a:latin typeface="Verdana" panose="020B0604030504040204" pitchFamily="34" charset="0"/>
              </a:endParaRPr>
            </a:p>
          </p:txBody>
        </p:sp>
        <p:sp>
          <p:nvSpPr>
            <p:cNvPr id="11296" name="Line 21"/>
            <p:cNvSpPr>
              <a:spLocks noChangeShapeType="1"/>
            </p:cNvSpPr>
            <p:nvPr/>
          </p:nvSpPr>
          <p:spPr bwMode="auto">
            <a:xfrm>
              <a:off x="3504" y="3504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1347" name="Text Box 35"/>
          <p:cNvSpPr txBox="1">
            <a:spLocks noChangeArrowheads="1"/>
          </p:cNvSpPr>
          <p:nvPr/>
        </p:nvSpPr>
        <p:spPr bwMode="auto">
          <a:xfrm>
            <a:off x="2514600" y="1524000"/>
            <a:ext cx="6400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Para duas forças que têm mesma direção, porém sentidos contrários, a resultante terá direção comum e será dirigida no sentido da maior e sua grandeza será igual a diferença das grandezas das duas forças componentes.</a:t>
            </a:r>
            <a:endParaRPr kumimoji="0" lang="pt-BR" altLang="pt-BR"/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3643313" y="2743200"/>
            <a:ext cx="2147887" cy="561975"/>
            <a:chOff x="2295" y="2160"/>
            <a:chExt cx="1353" cy="354"/>
          </a:xfrm>
        </p:grpSpPr>
        <p:sp>
          <p:nvSpPr>
            <p:cNvPr id="11292" name="Line 10"/>
            <p:cNvSpPr>
              <a:spLocks noChangeShapeType="1"/>
            </p:cNvSpPr>
            <p:nvPr/>
          </p:nvSpPr>
          <p:spPr bwMode="auto">
            <a:xfrm rot="10800000">
              <a:off x="2295" y="2496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93" name="Text Box 36"/>
            <p:cNvSpPr txBox="1">
              <a:spLocks noChangeArrowheads="1"/>
            </p:cNvSpPr>
            <p:nvPr/>
          </p:nvSpPr>
          <p:spPr bwMode="auto">
            <a:xfrm>
              <a:off x="2448" y="216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N</a:t>
              </a:r>
            </a:p>
          </p:txBody>
        </p:sp>
        <p:sp>
          <p:nvSpPr>
            <p:cNvPr id="11294" name="Oval 38"/>
            <p:cNvSpPr>
              <a:spLocks noChangeArrowheads="1"/>
            </p:cNvSpPr>
            <p:nvPr/>
          </p:nvSpPr>
          <p:spPr bwMode="auto">
            <a:xfrm>
              <a:off x="3600" y="246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pt-BR" altLang="pt-BR"/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3657600" y="3433763"/>
            <a:ext cx="2514600" cy="561975"/>
            <a:chOff x="2352" y="2571"/>
            <a:chExt cx="1584" cy="354"/>
          </a:xfrm>
        </p:grpSpPr>
        <p:sp>
          <p:nvSpPr>
            <p:cNvPr id="11287" name="Text Box 32"/>
            <p:cNvSpPr txBox="1">
              <a:spLocks noChangeArrowheads="1"/>
            </p:cNvSpPr>
            <p:nvPr/>
          </p:nvSpPr>
          <p:spPr bwMode="auto">
            <a:xfrm>
              <a:off x="3648" y="259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0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2352" y="2571"/>
              <a:ext cx="1353" cy="354"/>
              <a:chOff x="2295" y="2160"/>
              <a:chExt cx="1353" cy="354"/>
            </a:xfrm>
          </p:grpSpPr>
          <p:sp>
            <p:nvSpPr>
              <p:cNvPr id="11289" name="Line 42"/>
              <p:cNvSpPr>
                <a:spLocks noChangeShapeType="1"/>
              </p:cNvSpPr>
              <p:nvPr/>
            </p:nvSpPr>
            <p:spPr bwMode="auto">
              <a:xfrm rot="10800000">
                <a:off x="2295" y="2496"/>
                <a:ext cx="129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90" name="Text Box 43"/>
              <p:cNvSpPr txBox="1">
                <a:spLocks noChangeArrowheads="1"/>
              </p:cNvSpPr>
              <p:nvPr/>
            </p:nvSpPr>
            <p:spPr bwMode="auto">
              <a:xfrm>
                <a:off x="2448" y="216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/>
                  <a:t>N</a:t>
                </a:r>
              </a:p>
            </p:txBody>
          </p:sp>
          <p:sp>
            <p:nvSpPr>
              <p:cNvPr id="11291" name="Oval 44"/>
              <p:cNvSpPr>
                <a:spLocks noChangeArrowheads="1"/>
              </p:cNvSpPr>
              <p:nvPr/>
            </p:nvSpPr>
            <p:spPr bwMode="auto">
              <a:xfrm>
                <a:off x="3600" y="246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4572000" y="4267200"/>
            <a:ext cx="1676400" cy="490538"/>
            <a:chOff x="2928" y="2784"/>
            <a:chExt cx="1056" cy="309"/>
          </a:xfrm>
        </p:grpSpPr>
        <p:sp>
          <p:nvSpPr>
            <p:cNvPr id="11282" name="Text Box 33"/>
            <p:cNvSpPr txBox="1">
              <a:spLocks noChangeArrowheads="1"/>
            </p:cNvSpPr>
            <p:nvPr/>
          </p:nvSpPr>
          <p:spPr bwMode="auto">
            <a:xfrm>
              <a:off x="2928" y="278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R</a:t>
              </a:r>
            </a:p>
          </p:txBody>
        </p:sp>
        <p:grpSp>
          <p:nvGrpSpPr>
            <p:cNvPr id="11283" name="Group 47"/>
            <p:cNvGrpSpPr>
              <a:grpSpLocks/>
            </p:cNvGrpSpPr>
            <p:nvPr/>
          </p:nvGrpSpPr>
          <p:grpSpPr bwMode="auto">
            <a:xfrm>
              <a:off x="3120" y="3045"/>
              <a:ext cx="585" cy="48"/>
              <a:chOff x="3120" y="3045"/>
              <a:chExt cx="585" cy="48"/>
            </a:xfrm>
          </p:grpSpPr>
          <p:sp>
            <p:nvSpPr>
              <p:cNvPr id="11285" name="Line 31"/>
              <p:cNvSpPr>
                <a:spLocks noChangeShapeType="1"/>
              </p:cNvSpPr>
              <p:nvPr/>
            </p:nvSpPr>
            <p:spPr bwMode="auto">
              <a:xfrm rot="10800000">
                <a:off x="3120" y="3072"/>
                <a:ext cx="576" cy="1"/>
              </a:xfrm>
              <a:prstGeom prst="line">
                <a:avLst/>
              </a:prstGeom>
              <a:noFill/>
              <a:ln w="28575" cap="sq">
                <a:solidFill>
                  <a:srgbClr val="FF33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86" name="Oval 34"/>
              <p:cNvSpPr>
                <a:spLocks noChangeArrowheads="1"/>
              </p:cNvSpPr>
              <p:nvPr/>
            </p:nvSpPr>
            <p:spPr bwMode="auto">
              <a:xfrm>
                <a:off x="3657" y="3045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  <p:sp>
          <p:nvSpPr>
            <p:cNvPr id="11284" name="Text Box 49"/>
            <p:cNvSpPr txBox="1">
              <a:spLocks noChangeArrowheads="1"/>
            </p:cNvSpPr>
            <p:nvPr/>
          </p:nvSpPr>
          <p:spPr bwMode="auto">
            <a:xfrm>
              <a:off x="3696" y="278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O</a:t>
              </a:r>
            </a:p>
          </p:txBody>
        </p:sp>
      </p:grp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3695700" y="3513138"/>
            <a:ext cx="1409700" cy="482600"/>
            <a:chOff x="3600" y="2496"/>
            <a:chExt cx="888" cy="304"/>
          </a:xfrm>
        </p:grpSpPr>
        <p:sp>
          <p:nvSpPr>
            <p:cNvPr id="11278" name="Text Box 54"/>
            <p:cNvSpPr txBox="1">
              <a:spLocks noChangeArrowheads="1"/>
            </p:cNvSpPr>
            <p:nvPr/>
          </p:nvSpPr>
          <p:spPr bwMode="auto">
            <a:xfrm>
              <a:off x="4200" y="249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M</a:t>
              </a:r>
            </a:p>
          </p:txBody>
        </p:sp>
        <p:grpSp>
          <p:nvGrpSpPr>
            <p:cNvPr id="11279" name="Group 56"/>
            <p:cNvGrpSpPr>
              <a:grpSpLocks/>
            </p:cNvGrpSpPr>
            <p:nvPr/>
          </p:nvGrpSpPr>
          <p:grpSpPr bwMode="auto">
            <a:xfrm>
              <a:off x="3600" y="2752"/>
              <a:ext cx="816" cy="48"/>
              <a:chOff x="3600" y="2752"/>
              <a:chExt cx="816" cy="48"/>
            </a:xfrm>
          </p:grpSpPr>
          <p:sp>
            <p:nvSpPr>
              <p:cNvPr id="11280" name="Line 52"/>
              <p:cNvSpPr>
                <a:spLocks noChangeShapeType="1"/>
              </p:cNvSpPr>
              <p:nvPr/>
            </p:nvSpPr>
            <p:spPr bwMode="auto">
              <a:xfrm>
                <a:off x="3648" y="2784"/>
                <a:ext cx="7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81" name="Oval 55"/>
              <p:cNvSpPr>
                <a:spLocks noChangeArrowheads="1"/>
              </p:cNvSpPr>
              <p:nvPr/>
            </p:nvSpPr>
            <p:spPr bwMode="auto">
              <a:xfrm>
                <a:off x="3600" y="275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pt-BR" altLang="pt-BR"/>
              </a:p>
            </p:txBody>
          </p:sp>
        </p:grp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animBg="1" autoUpdateAnimBg="0"/>
      <p:bldP spid="141315" grpId="0"/>
      <p:bldP spid="14134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100013" y="3360738"/>
            <a:ext cx="21844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kumimoji="0" lang="pt-BR" sz="13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Lei do Paralelogramo</a:t>
            </a:r>
            <a:endParaRPr kumimoji="0" lang="pt-BR">
              <a:effectLst>
                <a:outerShdw blurRad="38100" dist="38100" dir="2700000" algn="tl">
                  <a:srgbClr val="FFFFFF"/>
                </a:outerShdw>
              </a:effectLst>
              <a:latin typeface="Times New Roman" charset="0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4419600" y="4724400"/>
            <a:ext cx="1295400" cy="457200"/>
            <a:chOff x="1968" y="2976"/>
            <a:chExt cx="816" cy="288"/>
          </a:xfrm>
        </p:grpSpPr>
        <p:sp>
          <p:nvSpPr>
            <p:cNvPr id="12309" name="Line 5"/>
            <p:cNvSpPr>
              <a:spLocks noChangeShapeType="1"/>
            </p:cNvSpPr>
            <p:nvPr/>
          </p:nvSpPr>
          <p:spPr bwMode="auto">
            <a:xfrm rot="-762462">
              <a:off x="1968" y="3024"/>
              <a:ext cx="768" cy="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310" name="Text Box 7"/>
            <p:cNvSpPr txBox="1">
              <a:spLocks noChangeArrowheads="1"/>
            </p:cNvSpPr>
            <p:nvPr/>
          </p:nvSpPr>
          <p:spPr bwMode="auto">
            <a:xfrm>
              <a:off x="2496" y="297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Q</a:t>
              </a:r>
            </a:p>
          </p:txBody>
        </p:sp>
      </p:grp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2514600" y="1524000"/>
            <a:ext cx="640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	Constata-se experimentalmente que duas forças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P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e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Q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que atuam sobre um ponto material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podem ser  substituídas por uma única força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R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, chamada de resultante das forças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P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e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Q 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e pode ser obtida pela construção de um paralelogramo, usando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P 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e </a:t>
            </a:r>
            <a:r>
              <a:rPr kumimoji="0" lang="pt-BR" altLang="pt-BR" sz="1600" b="1" i="1">
                <a:solidFill>
                  <a:srgbClr val="000000"/>
                </a:solidFill>
                <a:latin typeface="Verdana" panose="020B0604030504040204" pitchFamily="34" charset="0"/>
              </a:rPr>
              <a:t>Q</a:t>
            </a:r>
            <a:r>
              <a:rPr kumimoji="0" lang="pt-BR" altLang="pt-BR" sz="1600" i="1">
                <a:solidFill>
                  <a:srgbClr val="000000"/>
                </a:solidFill>
                <a:latin typeface="Verdana" panose="020B0604030504040204" pitchFamily="34" charset="0"/>
              </a:rPr>
              <a:t> como lados.</a:t>
            </a:r>
            <a:endParaRPr kumimoji="0" lang="pt-BR" altLang="pt-BR"/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4419600" y="3124200"/>
            <a:ext cx="2514600" cy="1828800"/>
            <a:chOff x="1968" y="1920"/>
            <a:chExt cx="1584" cy="1200"/>
          </a:xfrm>
        </p:grpSpPr>
        <p:sp>
          <p:nvSpPr>
            <p:cNvPr id="12307" name="Text Box 31"/>
            <p:cNvSpPr txBox="1">
              <a:spLocks noChangeArrowheads="1"/>
            </p:cNvSpPr>
            <p:nvPr/>
          </p:nvSpPr>
          <p:spPr bwMode="auto">
            <a:xfrm>
              <a:off x="2688" y="2160"/>
              <a:ext cx="2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>
                  <a:solidFill>
                    <a:srgbClr val="FF3300"/>
                  </a:solidFill>
                </a:rPr>
                <a:t>R</a:t>
              </a:r>
            </a:p>
          </p:txBody>
        </p:sp>
        <p:sp>
          <p:nvSpPr>
            <p:cNvPr id="12308" name="Line 33"/>
            <p:cNvSpPr>
              <a:spLocks noChangeShapeType="1"/>
            </p:cNvSpPr>
            <p:nvPr/>
          </p:nvSpPr>
          <p:spPr bwMode="auto">
            <a:xfrm rot="10800000" flipH="1">
              <a:off x="1968" y="1920"/>
              <a:ext cx="1584" cy="1200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2379" name="Line 43"/>
          <p:cNvSpPr>
            <a:spLocks noChangeShapeType="1"/>
          </p:cNvSpPr>
          <p:nvPr/>
        </p:nvSpPr>
        <p:spPr bwMode="auto">
          <a:xfrm rot="-2987893">
            <a:off x="5253038" y="3895725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Dot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2382" name="Line 46"/>
          <p:cNvSpPr>
            <a:spLocks noChangeShapeType="1"/>
          </p:cNvSpPr>
          <p:nvPr/>
        </p:nvSpPr>
        <p:spPr bwMode="auto">
          <a:xfrm rot="-762462">
            <a:off x="5776913" y="3213100"/>
            <a:ext cx="1219200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DotDot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2387" name="Text Box 51"/>
          <p:cNvSpPr txBox="1">
            <a:spLocks noChangeArrowheads="1"/>
          </p:cNvSpPr>
          <p:nvPr/>
        </p:nvSpPr>
        <p:spPr bwMode="auto">
          <a:xfrm>
            <a:off x="3505200" y="5486400"/>
            <a:ext cx="480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1400" b="1" i="1">
                <a:latin typeface="Verdana" panose="020B0604030504040204" pitchFamily="34" charset="0"/>
              </a:rPr>
              <a:t>COMPOSIÇÃO DE 2 FORÇAS CONCORRENTES </a:t>
            </a:r>
          </a:p>
        </p:txBody>
      </p: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3346450" y="914400"/>
            <a:ext cx="5791200" cy="334963"/>
            <a:chOff x="2108" y="576"/>
            <a:chExt cx="3648" cy="211"/>
          </a:xfrm>
        </p:grpSpPr>
        <p:sp>
          <p:nvSpPr>
            <p:cNvPr id="142338" name="Rectangle 2"/>
            <p:cNvSpPr>
              <a:spLocks noChangeArrowheads="1"/>
            </p:cNvSpPr>
            <p:nvPr/>
          </p:nvSpPr>
          <p:spPr bwMode="auto">
            <a:xfrm>
              <a:off x="2108" y="576"/>
              <a:ext cx="3648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defRPr/>
              </a:pPr>
              <a:r>
                <a:rPr lang="pt-BR" sz="20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charset="0"/>
                </a:rPr>
                <a:t>Adição de forças – Lei do Paralelogramo</a:t>
              </a:r>
              <a:endParaRPr lang="pt-BR" sz="2000" i="1">
                <a:latin typeface="Times New Roman" charset="0"/>
              </a:endParaRPr>
            </a:p>
          </p:txBody>
        </p:sp>
        <p:pic>
          <p:nvPicPr>
            <p:cNvPr id="12306" name="Picture 52" descr="BD10263_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" y="624"/>
              <a:ext cx="163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3810000" y="3048000"/>
            <a:ext cx="1828800" cy="2178050"/>
            <a:chOff x="2400" y="1920"/>
            <a:chExt cx="1152" cy="1372"/>
          </a:xfrm>
        </p:grpSpPr>
        <p:grpSp>
          <p:nvGrpSpPr>
            <p:cNvPr id="12299" name="Group 48"/>
            <p:cNvGrpSpPr>
              <a:grpSpLocks/>
            </p:cNvGrpSpPr>
            <p:nvPr/>
          </p:nvGrpSpPr>
          <p:grpSpPr bwMode="auto">
            <a:xfrm>
              <a:off x="3197" y="1920"/>
              <a:ext cx="355" cy="1372"/>
              <a:chOff x="2381" y="1920"/>
              <a:chExt cx="355" cy="1372"/>
            </a:xfrm>
          </p:grpSpPr>
          <p:sp>
            <p:nvSpPr>
              <p:cNvPr id="12301" name="Text Box 22"/>
              <p:cNvSpPr txBox="1">
                <a:spLocks noChangeArrowheads="1"/>
              </p:cNvSpPr>
              <p:nvPr/>
            </p:nvSpPr>
            <p:spPr bwMode="auto">
              <a:xfrm>
                <a:off x="2448" y="192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pt-BR" altLang="pt-BR"/>
                  <a:t>P</a:t>
                </a:r>
              </a:p>
            </p:txBody>
          </p:sp>
          <p:grpSp>
            <p:nvGrpSpPr>
              <p:cNvPr id="12302" name="Group 41"/>
              <p:cNvGrpSpPr>
                <a:grpSpLocks/>
              </p:cNvGrpSpPr>
              <p:nvPr/>
            </p:nvGrpSpPr>
            <p:grpSpPr bwMode="auto">
              <a:xfrm rot="7812107">
                <a:off x="1728" y="2592"/>
                <a:ext cx="1353" cy="48"/>
                <a:chOff x="1728" y="2592"/>
                <a:chExt cx="1353" cy="48"/>
              </a:xfrm>
            </p:grpSpPr>
            <p:sp>
              <p:nvSpPr>
                <p:cNvPr id="12303" name="Line 21"/>
                <p:cNvSpPr>
                  <a:spLocks noChangeShapeType="1"/>
                </p:cNvSpPr>
                <p:nvPr/>
              </p:nvSpPr>
              <p:spPr bwMode="auto">
                <a:xfrm rot="10800000">
                  <a:off x="1728" y="2622"/>
                  <a:ext cx="1296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2304" name="Oval 23"/>
                <p:cNvSpPr>
                  <a:spLocks noChangeArrowheads="1"/>
                </p:cNvSpPr>
                <p:nvPr/>
              </p:nvSpPr>
              <p:spPr bwMode="auto">
                <a:xfrm>
                  <a:off x="3033" y="2592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pt-BR" altLang="pt-BR"/>
                </a:p>
              </p:txBody>
            </p:sp>
          </p:grpSp>
        </p:grpSp>
        <p:sp>
          <p:nvSpPr>
            <p:cNvPr id="12300" name="Text Box 54"/>
            <p:cNvSpPr txBox="1">
              <a:spLocks noChangeArrowheads="1"/>
            </p:cNvSpPr>
            <p:nvPr/>
          </p:nvSpPr>
          <p:spPr bwMode="auto">
            <a:xfrm>
              <a:off x="2400" y="2928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pt-BR" altLang="pt-BR"/>
                <a:t>A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/>
      <p:bldP spid="142355" grpId="0" autoUpdateAnimBg="0"/>
      <p:bldP spid="14238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4"/>
</p:tagLst>
</file>

<file path=ppt/theme/theme1.xml><?xml version="1.0" encoding="utf-8"?>
<a:theme xmlns:a="http://schemas.openxmlformats.org/drawingml/2006/main" name="Home page da empresa (on-line)">
  <a:themeElements>
    <a:clrScheme name="Home page da empresa (on-line)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CC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B92D00"/>
      </a:accent6>
      <a:hlink>
        <a:srgbClr val="CCCC00"/>
      </a:hlink>
      <a:folHlink>
        <a:srgbClr val="B2B2B2"/>
      </a:folHlink>
    </a:clrScheme>
    <a:fontScheme name="Home page da empresa (on-line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Home page da empresa (on-line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CC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92D00"/>
        </a:accent6>
        <a:hlink>
          <a:srgbClr val="CC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4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5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7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me page da empresa (on-line)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Office\Modelos\Apresentações\Home page da empresa (on-line).pot</Template>
  <TotalTime>1585</TotalTime>
  <Words>264</Words>
  <Application>Microsoft Office PowerPoint</Application>
  <PresentationFormat>Apresentação na tela (4:3)</PresentationFormat>
  <Paragraphs>132</Paragraphs>
  <Slides>16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5" baseType="lpstr">
      <vt:lpstr>Times New Roman</vt:lpstr>
      <vt:lpstr>Arial</vt:lpstr>
      <vt:lpstr>Verdana</vt:lpstr>
      <vt:lpstr>Teen</vt:lpstr>
      <vt:lpstr>Chiller</vt:lpstr>
      <vt:lpstr>Wingdings</vt:lpstr>
      <vt:lpstr>Symbol</vt:lpstr>
      <vt:lpstr>Home page da empresa (on-line)</vt:lpstr>
      <vt:lpstr>Microsoft Equation 3.0</vt:lpstr>
      <vt:lpstr>Apresentação do PowerPoint</vt:lpstr>
      <vt:lpstr>Conceitos Fundamentais da Mecânica (Corpos Rígidos)</vt:lpstr>
      <vt:lpstr>Conceitos Fundamentais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CEFETRN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Montagem &amp; Manutenção de Computadores</dc:title>
  <dc:creator>LABINFO</dc:creator>
  <cp:lastModifiedBy>USER</cp:lastModifiedBy>
  <cp:revision>217</cp:revision>
  <dcterms:created xsi:type="dcterms:W3CDTF">2001-01-16T21:42:19Z</dcterms:created>
  <dcterms:modified xsi:type="dcterms:W3CDTF">2016-04-17T05:36:06Z</dcterms:modified>
</cp:coreProperties>
</file>