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301" r:id="rId4"/>
    <p:sldId id="302" r:id="rId5"/>
    <p:sldId id="293" r:id="rId6"/>
    <p:sldId id="303" r:id="rId7"/>
    <p:sldId id="304" r:id="rId8"/>
    <p:sldId id="306" r:id="rId9"/>
    <p:sldId id="307" r:id="rId10"/>
    <p:sldId id="305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Garamond" panose="02020404030301010803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Garamond" panose="02020404030301010803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Garamond" panose="02020404030301010803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Garamond" panose="02020404030301010803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Garamond" panose="02020404030301010803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Garamond" panose="02020404030301010803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Garamond" panose="02020404030301010803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Garamond" panose="020204040303010108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6699"/>
    <a:srgbClr val="CC9900"/>
    <a:srgbClr val="00A29E"/>
    <a:srgbClr val="FF9900"/>
    <a:srgbClr val="F0DD2A"/>
    <a:srgbClr val="00C3BE"/>
    <a:srgbClr val="FF33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86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solidFill>
                  <a:schemeClr val="tx1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solidFill>
                  <a:schemeClr val="tx1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solidFill>
                  <a:schemeClr val="tx1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pt-BR" altLang="pt-BR"/>
              <a:t> Resultados da Implantação do Módulo A e algunmas reflexôes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solidFill>
                  <a:schemeClr val="tx1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0036380-3A24-4E55-9878-5002C5B8782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solidFill>
                  <a:schemeClr val="tx1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solidFill>
                  <a:schemeClr val="tx1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noProof="0"/>
              <a:t>Clique para editar os estilos do texto mestre</a:t>
            </a:r>
          </a:p>
          <a:p>
            <a:pPr lvl="1"/>
            <a:r>
              <a:rPr lang="pt-BR" altLang="pt-BR" noProof="0"/>
              <a:t>Segundo nível</a:t>
            </a:r>
          </a:p>
          <a:p>
            <a:pPr lvl="2"/>
            <a:r>
              <a:rPr lang="pt-BR" altLang="pt-BR" noProof="0"/>
              <a:t>Terceiro nível</a:t>
            </a:r>
          </a:p>
          <a:p>
            <a:pPr lvl="3"/>
            <a:r>
              <a:rPr lang="pt-BR" altLang="pt-BR" noProof="0"/>
              <a:t>Quarto nível</a:t>
            </a:r>
          </a:p>
          <a:p>
            <a:pPr lvl="4"/>
            <a:r>
              <a:rPr lang="pt-BR" altLang="pt-BR" noProof="0"/>
              <a:t>Quinto nível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solidFill>
                  <a:schemeClr val="tx1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solidFill>
                  <a:schemeClr val="tx1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0A75B48-1852-410F-BDA8-8739574F1A5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9pPr>
          </a:lstStyle>
          <a:p>
            <a:fld id="{805A1AC4-EEB9-4B36-A530-D7D031C7CE08}" type="slidenum">
              <a:rPr kumimoji="0" lang="pt-BR" altLang="pt-BR" sz="12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pPr/>
              <a:t>1</a:t>
            </a:fld>
            <a:endParaRPr kumimoji="0" lang="pt-BR" altLang="pt-BR" sz="120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147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2051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9pPr>
          </a:lstStyle>
          <a:p>
            <a:fld id="{8DC663C9-819A-4654-8FEE-B92328ECB1C4}" type="slidenum">
              <a:rPr kumimoji="0" lang="pt-BR" altLang="pt-BR" sz="12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pPr/>
              <a:t>10</a:t>
            </a:fld>
            <a:endParaRPr kumimoji="0" lang="pt-BR" altLang="pt-BR" sz="120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9pPr>
          </a:lstStyle>
          <a:p>
            <a:fld id="{C4390F7D-62C6-4991-8EF5-C88DAFA2E000}" type="slidenum">
              <a:rPr kumimoji="0" lang="pt-BR" altLang="pt-BR" sz="12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pPr/>
              <a:t>2</a:t>
            </a:fld>
            <a:endParaRPr kumimoji="0" lang="pt-BR" altLang="pt-BR" sz="120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9pPr>
          </a:lstStyle>
          <a:p>
            <a:fld id="{28811098-F24B-411F-8186-8C3E50C2771A}" type="slidenum">
              <a:rPr kumimoji="0" lang="pt-BR" altLang="pt-BR" sz="12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pPr/>
              <a:t>3</a:t>
            </a:fld>
            <a:endParaRPr kumimoji="0" lang="pt-BR" altLang="pt-BR" sz="120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9pPr>
          </a:lstStyle>
          <a:p>
            <a:fld id="{CD539364-9DB4-474A-B79E-65912BCD005F}" type="slidenum">
              <a:rPr kumimoji="0" lang="pt-BR" altLang="pt-BR" sz="12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pPr/>
              <a:t>4</a:t>
            </a:fld>
            <a:endParaRPr kumimoji="0" lang="pt-BR" altLang="pt-BR" sz="120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9pPr>
          </a:lstStyle>
          <a:p>
            <a:fld id="{C3E01506-3A8D-4520-BFFE-90B3E80C7A6B}" type="slidenum">
              <a:rPr kumimoji="0" lang="pt-BR" altLang="pt-BR" sz="12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pPr/>
              <a:t>5</a:t>
            </a:fld>
            <a:endParaRPr kumimoji="0" lang="pt-BR" altLang="pt-BR" sz="120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9pPr>
          </a:lstStyle>
          <a:p>
            <a:fld id="{2FF7F04C-3C35-443C-ABE7-70E8D132C1A3}" type="slidenum">
              <a:rPr kumimoji="0" lang="pt-BR" altLang="pt-BR" sz="12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pPr/>
              <a:t>6</a:t>
            </a:fld>
            <a:endParaRPr kumimoji="0" lang="pt-BR" altLang="pt-BR" sz="120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9pPr>
          </a:lstStyle>
          <a:p>
            <a:fld id="{5DF7C1D8-BF0B-4E58-B511-44DF5FAD4AF0}" type="slidenum">
              <a:rPr kumimoji="0" lang="pt-BR" altLang="pt-BR" sz="12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pPr/>
              <a:t>7</a:t>
            </a:fld>
            <a:endParaRPr kumimoji="0" lang="pt-BR" altLang="pt-BR" sz="120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9pPr>
          </a:lstStyle>
          <a:p>
            <a:fld id="{1753EB2B-A4C2-4FA8-A854-E82B60AEDAC7}" type="slidenum">
              <a:rPr kumimoji="0" lang="pt-BR" altLang="pt-BR" sz="12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pPr/>
              <a:t>8</a:t>
            </a:fld>
            <a:endParaRPr kumimoji="0" lang="pt-BR" altLang="pt-BR" sz="120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9pPr>
          </a:lstStyle>
          <a:p>
            <a:fld id="{4916F968-290C-4EFC-9F38-FC9F059BE3E7}" type="slidenum">
              <a:rPr kumimoji="0" lang="pt-BR" altLang="pt-BR" sz="12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pPr/>
              <a:t>9</a:t>
            </a:fld>
            <a:endParaRPr kumimoji="0" lang="pt-BR" altLang="pt-BR" sz="120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2081890"/>
      </p:ext>
    </p:extLst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3071064"/>
      </p:ext>
    </p:extLst>
  </p:cSld>
  <p:clrMapOvr>
    <a:masterClrMapping/>
  </p:clrMapOvr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6996907"/>
      </p:ext>
    </p:extLst>
  </p:cSld>
  <p:clrMapOvr>
    <a:masterClrMapping/>
  </p:clrMapOvr>
  <p:hf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9113288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7945445"/>
      </p:ext>
    </p:extLst>
  </p:cSld>
  <p:clrMapOvr>
    <a:masterClrMapping/>
  </p:clrMapOvr>
  <p:hf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6707335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0706203"/>
      </p:ext>
    </p:extLst>
  </p:cSld>
  <p:clrMapOvr>
    <a:masterClrMapping/>
  </p:clrMapOvr>
  <p:hf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83043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4359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 userDrawn="1"/>
        </p:nvSpPr>
        <p:spPr bwMode="auto">
          <a:xfrm>
            <a:off x="0" y="0"/>
            <a:ext cx="1522413" cy="6858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3" name="Rectangle 6"/>
          <p:cNvSpPr>
            <a:spLocks noChangeArrowheads="1"/>
          </p:cNvSpPr>
          <p:nvPr userDrawn="1"/>
        </p:nvSpPr>
        <p:spPr bwMode="auto">
          <a:xfrm>
            <a:off x="687388" y="1524000"/>
            <a:ext cx="8532812" cy="6096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1431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304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4343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6486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993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5457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0322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6519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0026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 userDrawn="1"/>
        </p:nvSpPr>
        <p:spPr>
          <a:xfrm>
            <a:off x="7745413" y="0"/>
            <a:ext cx="685800" cy="1100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</p:sldLayoutIdLst>
  <p:hf hdr="0" ftr="0"/>
  <p:txStyles>
    <p:titleStyle>
      <a:lvl1pPr algn="l" defTabSz="457200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60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40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40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158163" y="1682750"/>
            <a:ext cx="628650" cy="7683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EBC0A55-C86F-468F-8131-962492E82CCD}" type="slidenum">
              <a:rPr lang="pt-BR" altLang="pt-BR"/>
              <a:pPr>
                <a:defRPr/>
              </a:pPr>
              <a:t>1</a:t>
            </a:fld>
            <a:endParaRPr lang="pt-BR" altLang="pt-B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0" y="5029200"/>
            <a:ext cx="88392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pt-BR" altLang="pt-BR" b="1"/>
              <a:t>ESTABILIDADE DAS CONSTRUÇÕES</a:t>
            </a:r>
          </a:p>
        </p:txBody>
      </p:sp>
      <p:grpSp>
        <p:nvGrpSpPr>
          <p:cNvPr id="4108" name="Group 12"/>
          <p:cNvGrpSpPr>
            <a:grpSpLocks/>
          </p:cNvGrpSpPr>
          <p:nvPr/>
        </p:nvGrpSpPr>
        <p:grpSpPr bwMode="auto">
          <a:xfrm>
            <a:off x="0" y="404813"/>
            <a:ext cx="9144000" cy="3709987"/>
            <a:chOff x="0" y="255"/>
            <a:chExt cx="5760" cy="2337"/>
          </a:xfrm>
        </p:grpSpPr>
        <p:sp>
          <p:nvSpPr>
            <p:cNvPr id="4104" name="Line 8"/>
            <p:cNvSpPr>
              <a:spLocks noChangeShapeType="1"/>
            </p:cNvSpPr>
            <p:nvPr/>
          </p:nvSpPr>
          <p:spPr bwMode="auto">
            <a:xfrm>
              <a:off x="0" y="2592"/>
              <a:ext cx="5760" cy="0"/>
            </a:xfrm>
            <a:prstGeom prst="line">
              <a:avLst/>
            </a:prstGeom>
            <a:noFill/>
            <a:ln w="111125" cmpd="tri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  <p:grpSp>
          <p:nvGrpSpPr>
            <p:cNvPr id="5127" name="Group 11"/>
            <p:cNvGrpSpPr>
              <a:grpSpLocks/>
            </p:cNvGrpSpPr>
            <p:nvPr/>
          </p:nvGrpSpPr>
          <p:grpSpPr bwMode="auto">
            <a:xfrm>
              <a:off x="0" y="255"/>
              <a:ext cx="5760" cy="1137"/>
              <a:chOff x="0" y="255"/>
              <a:chExt cx="5760" cy="1137"/>
            </a:xfrm>
          </p:grpSpPr>
          <p:sp useBgFill="1">
            <p:nvSpPr>
              <p:cNvPr id="4103" name="Text Box 7"/>
              <p:cNvSpPr txBox="1">
                <a:spLocks noChangeArrowheads="1"/>
              </p:cNvSpPr>
              <p:nvPr/>
            </p:nvSpPr>
            <p:spPr bwMode="auto">
              <a:xfrm>
                <a:off x="0" y="255"/>
                <a:ext cx="5760" cy="864"/>
              </a:xfrm>
              <a:prstGeom prst="rect">
                <a:avLst/>
              </a:prstGeom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1" hangingPunct="1">
                  <a:defRPr/>
                </a:pPr>
                <a:r>
                  <a:rPr kumimoji="0" lang="pt-BR" altLang="pt-BR" sz="4000" dirty="0">
                    <a:effectDag name="">
                      <a:cont type="tree" name="">
                        <a:effect ref="fillLine"/>
                        <a:outerShdw dist="38100" dir="13500000" algn="br">
                          <a:srgbClr val="40C0C0"/>
                        </a:outerShdw>
                      </a:cont>
                      <a:cont type="tree" name="">
                        <a:effect ref="fillLine"/>
                        <a:outerShdw dist="38100" dir="2700000" algn="tl">
                          <a:srgbClr val="004C4C"/>
                        </a:outerShdw>
                      </a:cont>
                      <a:effect ref="fillLine"/>
                    </a:effectDag>
                  </a:rPr>
                  <a:t>Exercícios</a:t>
                </a:r>
              </a:p>
              <a:p>
                <a:pPr algn="ctr" eaLnBrk="1" hangingPunct="1">
                  <a:defRPr/>
                </a:pPr>
                <a:r>
                  <a:rPr kumimoji="0" lang="pt-BR" altLang="pt-BR" sz="4400" dirty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FORÇAS</a:t>
                </a:r>
              </a:p>
            </p:txBody>
          </p:sp>
          <p:sp>
            <p:nvSpPr>
              <p:cNvPr id="4105" name="Line 9"/>
              <p:cNvSpPr>
                <a:spLocks noChangeShapeType="1"/>
              </p:cNvSpPr>
              <p:nvPr/>
            </p:nvSpPr>
            <p:spPr bwMode="auto">
              <a:xfrm>
                <a:off x="0" y="1392"/>
                <a:ext cx="5760" cy="0"/>
              </a:xfrm>
              <a:prstGeom prst="line">
                <a:avLst/>
              </a:prstGeom>
              <a:noFill/>
              <a:ln w="111125" cmpd="tri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pt-BR"/>
              </a:p>
            </p:txBody>
          </p:sp>
        </p:grpSp>
      </p:grpSp>
      <p:sp useBgFill="1"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001963" y="2438400"/>
            <a:ext cx="2987675" cy="14478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kumimoji="0" lang="pt-BR" altLang="pt-BR" sz="8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hiller" panose="04020404031007020602" pitchFamily="82" charset="0"/>
              </a:rPr>
              <a:t>BORJA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build="p" autoUpdateAnimBg="0" advAuto="0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914400" y="1905000"/>
            <a:ext cx="6248400" cy="3886200"/>
            <a:chOff x="576" y="1200"/>
            <a:chExt cx="3936" cy="2448"/>
          </a:xfrm>
        </p:grpSpPr>
        <p:sp>
          <p:nvSpPr>
            <p:cNvPr id="126979" name="Line 3"/>
            <p:cNvSpPr>
              <a:spLocks noChangeShapeType="1"/>
            </p:cNvSpPr>
            <p:nvPr/>
          </p:nvSpPr>
          <p:spPr bwMode="auto">
            <a:xfrm>
              <a:off x="576" y="1200"/>
              <a:ext cx="1413" cy="24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126980" name="Line 4"/>
            <p:cNvSpPr>
              <a:spLocks noChangeShapeType="1"/>
            </p:cNvSpPr>
            <p:nvPr/>
          </p:nvSpPr>
          <p:spPr bwMode="auto">
            <a:xfrm flipV="1">
              <a:off x="1536" y="1786"/>
              <a:ext cx="2976" cy="17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pt-BR"/>
            </a:p>
          </p:txBody>
        </p:sp>
      </p:grpSp>
      <p:sp>
        <p:nvSpPr>
          <p:cNvPr id="126981" name="Line 5"/>
          <p:cNvSpPr>
            <a:spLocks noChangeShapeType="1"/>
          </p:cNvSpPr>
          <p:nvPr/>
        </p:nvSpPr>
        <p:spPr bwMode="auto">
          <a:xfrm flipV="1">
            <a:off x="2895600" y="2286000"/>
            <a:ext cx="1676400" cy="297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26982" name="Rectangle 6"/>
          <p:cNvSpPr>
            <a:spLocks noChangeArrowheads="1"/>
          </p:cNvSpPr>
          <p:nvPr/>
        </p:nvSpPr>
        <p:spPr bwMode="auto">
          <a:xfrm>
            <a:off x="7315200" y="26670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X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6983" name="Rectangle 7"/>
          <p:cNvSpPr>
            <a:spLocks noChangeArrowheads="1"/>
          </p:cNvSpPr>
          <p:nvPr/>
        </p:nvSpPr>
        <p:spPr bwMode="auto">
          <a:xfrm>
            <a:off x="4800600" y="20574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P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6984" name="Rectangle 8"/>
          <p:cNvSpPr>
            <a:spLocks noChangeArrowheads="1"/>
          </p:cNvSpPr>
          <p:nvPr/>
        </p:nvSpPr>
        <p:spPr bwMode="auto">
          <a:xfrm>
            <a:off x="1143000" y="16002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Y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grpSp>
        <p:nvGrpSpPr>
          <p:cNvPr id="23559" name="Group 9"/>
          <p:cNvGrpSpPr>
            <a:grpSpLocks/>
          </p:cNvGrpSpPr>
          <p:nvPr/>
        </p:nvGrpSpPr>
        <p:grpSpPr bwMode="auto">
          <a:xfrm>
            <a:off x="3352800" y="3048000"/>
            <a:ext cx="762000" cy="1371600"/>
            <a:chOff x="2112" y="1920"/>
            <a:chExt cx="480" cy="864"/>
          </a:xfrm>
        </p:grpSpPr>
        <p:sp>
          <p:nvSpPr>
            <p:cNvPr id="126986" name="Line 10"/>
            <p:cNvSpPr>
              <a:spLocks noChangeShapeType="1"/>
            </p:cNvSpPr>
            <p:nvPr/>
          </p:nvSpPr>
          <p:spPr bwMode="auto">
            <a:xfrm flipH="1">
              <a:off x="2112" y="1920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126987" name="Line 11"/>
            <p:cNvSpPr>
              <a:spLocks noChangeShapeType="1"/>
            </p:cNvSpPr>
            <p:nvPr/>
          </p:nvSpPr>
          <p:spPr bwMode="auto">
            <a:xfrm>
              <a:off x="2112" y="1920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pt-BR"/>
            </a:p>
          </p:txBody>
        </p:sp>
      </p:grpSp>
      <p:sp>
        <p:nvSpPr>
          <p:cNvPr id="126988" name="Rectangle 12"/>
          <p:cNvSpPr>
            <a:spLocks noChangeArrowheads="1"/>
          </p:cNvSpPr>
          <p:nvPr/>
        </p:nvSpPr>
        <p:spPr bwMode="auto">
          <a:xfrm>
            <a:off x="2895600" y="35814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4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6989" name="Rectangle 13"/>
          <p:cNvSpPr>
            <a:spLocks noChangeArrowheads="1"/>
          </p:cNvSpPr>
          <p:nvPr/>
        </p:nvSpPr>
        <p:spPr bwMode="auto">
          <a:xfrm>
            <a:off x="3581400" y="26670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3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6990" name="Rectangle 14"/>
          <p:cNvSpPr>
            <a:spLocks noChangeArrowheads="1"/>
          </p:cNvSpPr>
          <p:nvPr/>
        </p:nvSpPr>
        <p:spPr bwMode="auto">
          <a:xfrm>
            <a:off x="2514600" y="55626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6991" name="Line 15"/>
          <p:cNvSpPr>
            <a:spLocks noChangeShapeType="1"/>
          </p:cNvSpPr>
          <p:nvPr/>
        </p:nvSpPr>
        <p:spPr bwMode="auto">
          <a:xfrm>
            <a:off x="2876550" y="1066800"/>
            <a:ext cx="0" cy="525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26992" name="Line 16"/>
          <p:cNvSpPr>
            <a:spLocks noChangeShapeType="1"/>
          </p:cNvSpPr>
          <p:nvPr/>
        </p:nvSpPr>
        <p:spPr bwMode="auto">
          <a:xfrm>
            <a:off x="1866900" y="5295900"/>
            <a:ext cx="5219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grpSp>
        <p:nvGrpSpPr>
          <p:cNvPr id="23565" name="Group 17"/>
          <p:cNvGrpSpPr>
            <a:grpSpLocks/>
          </p:cNvGrpSpPr>
          <p:nvPr/>
        </p:nvGrpSpPr>
        <p:grpSpPr bwMode="auto">
          <a:xfrm>
            <a:off x="5772150" y="304800"/>
            <a:ext cx="1771650" cy="952500"/>
            <a:chOff x="3264" y="624"/>
            <a:chExt cx="1116" cy="600"/>
          </a:xfrm>
        </p:grpSpPr>
        <p:sp>
          <p:nvSpPr>
            <p:cNvPr id="126994" name="Rectangle 18"/>
            <p:cNvSpPr>
              <a:spLocks noChangeArrowheads="1"/>
            </p:cNvSpPr>
            <p:nvPr/>
          </p:nvSpPr>
          <p:spPr bwMode="auto">
            <a:xfrm>
              <a:off x="3264" y="816"/>
              <a:ext cx="9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tg </a:t>
              </a: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anose="05050102010706020507" pitchFamily="18" charset="2"/>
                </a:rPr>
                <a:t>a</a:t>
              </a:r>
              <a:r>
                <a:rPr kumimoji="0" lang="pt-BR" altLang="pt-BR" sz="2000" baseline="30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o</a:t>
              </a: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 =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26995" name="Rectangle 19"/>
            <p:cNvSpPr>
              <a:spLocks noChangeArrowheads="1"/>
            </p:cNvSpPr>
            <p:nvPr/>
          </p:nvSpPr>
          <p:spPr bwMode="auto">
            <a:xfrm>
              <a:off x="3984" y="624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 4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26996" name="Rectangle 20"/>
            <p:cNvSpPr>
              <a:spLocks noChangeArrowheads="1"/>
            </p:cNvSpPr>
            <p:nvPr/>
          </p:nvSpPr>
          <p:spPr bwMode="auto">
            <a:xfrm>
              <a:off x="3996" y="974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 3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26997" name="Line 21"/>
            <p:cNvSpPr>
              <a:spLocks noChangeShapeType="1"/>
            </p:cNvSpPr>
            <p:nvPr/>
          </p:nvSpPr>
          <p:spPr bwMode="auto">
            <a:xfrm>
              <a:off x="3972" y="92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</p:grpSp>
      <p:sp>
        <p:nvSpPr>
          <p:cNvPr id="126998" name="Rectangle 22"/>
          <p:cNvSpPr>
            <a:spLocks noChangeArrowheads="1"/>
          </p:cNvSpPr>
          <p:nvPr/>
        </p:nvSpPr>
        <p:spPr bwMode="auto">
          <a:xfrm>
            <a:off x="5772150" y="17907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anose="05050102010706020507" pitchFamily="18" charset="2"/>
              </a:rPr>
              <a:t>a</a:t>
            </a:r>
            <a:r>
              <a: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= 53,1</a:t>
            </a:r>
            <a:r>
              <a: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Espaço Reservado para Data 5"/>
          <p:cNvSpPr>
            <a:spLocks noGrp="1"/>
          </p:cNvSpPr>
          <p:nvPr>
            <p:ph type="dt" sz="quarter" idx="4294967295"/>
          </p:nvPr>
        </p:nvSpPr>
        <p:spPr>
          <a:xfrm rot="5400000">
            <a:off x="7494588" y="1828800"/>
            <a:ext cx="990600" cy="228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88DA456-6C63-4EB3-980F-354526CF6D62}" type="datetime3">
              <a:rPr lang="pt-BR" altLang="pt-BR"/>
              <a:pPr>
                <a:defRPr/>
              </a:pPr>
              <a:t>29.04.16</a:t>
            </a:fld>
            <a:endParaRPr lang="pt-BR" altLang="pt-BR"/>
          </a:p>
        </p:txBody>
      </p:sp>
      <p:sp>
        <p:nvSpPr>
          <p:cNvPr id="37" name="Espaço Reservado para Número de Slide 4"/>
          <p:cNvSpPr>
            <a:spLocks noGrp="1"/>
          </p:cNvSpPr>
          <p:nvPr>
            <p:ph type="sldNum" sz="quarter" idx="4294967295"/>
          </p:nvPr>
        </p:nvSpPr>
        <p:spPr>
          <a:xfrm>
            <a:off x="7766050" y="295275"/>
            <a:ext cx="628650" cy="7683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23C815B-A1F8-4374-8DC1-15CCB19C4FA3}" type="slidenum">
              <a:rPr lang="pt-BR" altLang="pt-BR"/>
              <a:pPr>
                <a:defRPr/>
              </a:pPr>
              <a:t>2</a:t>
            </a:fld>
            <a:endParaRPr lang="pt-BR" altLang="pt-BR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52400" y="76200"/>
            <a:ext cx="8763000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000000"/>
                    </a:outerShdw>
                  </a:cont>
                  <a:cont type="tree" name="">
                    <a:effect ref="fillLine"/>
                    <a:outerShdw dist="38100" dir="2700000" algn="tl">
                      <a:srgbClr val="000000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000000"/>
                    </a:outerShdw>
                  </a:cont>
                  <a:cont type="tree" name="">
                    <a:effect ref="fillLine"/>
                    <a:outerShdw dist="38100" dir="2700000" algn="tl">
                      <a:srgbClr val="000000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000000"/>
                    </a:outerShdw>
                  </a:cont>
                  <a:cont type="tree" name="">
                    <a:effect ref="fillLine"/>
                    <a:outerShdw dist="38100" dir="2700000" algn="tl">
                      <a:srgbClr val="000000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000000"/>
                    </a:outerShdw>
                  </a:cont>
                  <a:cont type="tree" name="">
                    <a:effect ref="fillLine"/>
                    <a:outerShdw dist="38100" dir="2700000" algn="tl">
                      <a:srgbClr val="000000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000000"/>
                    </a:outerShdw>
                  </a:cont>
                  <a:cont type="tree" name="">
                    <a:effect ref="fillLine"/>
                    <a:outerShdw dist="38100" dir="2700000" algn="tl">
                      <a:srgbClr val="000000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000000"/>
                    </a:outerShdw>
                  </a:cont>
                  <a:cont type="tree" name="">
                    <a:effect ref="fillLine"/>
                    <a:outerShdw dist="38100" dir="2700000" algn="tl">
                      <a:srgbClr val="000000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000000"/>
                    </a:outerShdw>
                  </a:cont>
                  <a:cont type="tree" name="">
                    <a:effect ref="fillLine"/>
                    <a:outerShdw dist="38100" dir="2700000" algn="tl">
                      <a:srgbClr val="000000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000000"/>
                    </a:outerShdw>
                  </a:cont>
                  <a:cont type="tree" name="">
                    <a:effect ref="fillLine"/>
                    <a:outerShdw dist="38100" dir="2700000" algn="tl">
                      <a:srgbClr val="000000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000000"/>
                    </a:outerShdw>
                  </a:cont>
                  <a:cont type="tree" name="">
                    <a:effect ref="fillLine"/>
                    <a:outerShdw dist="38100" dir="2700000" algn="tl">
                      <a:srgbClr val="000000"/>
                    </a:outerShdw>
                  </a:cont>
                  <a:effect ref="fillLine"/>
                </a:effectDag>
                <a:latin typeface="Garamond" panose="02020404030301010803" pitchFamily="18" charset="0"/>
              </a:defRPr>
            </a:lvl9pPr>
          </a:lstStyle>
          <a:p>
            <a:pPr algn="just" eaLnBrk="1" hangingPunct="1"/>
            <a:r>
              <a:rPr kumimoji="0" lang="pt-BR" altLang="pt-BR" b="1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1. O corpo da figura abaixo está em um plano inclinado a 30</a:t>
            </a:r>
            <a:r>
              <a:rPr kumimoji="0" lang="pt-BR" altLang="pt-BR" b="1" baseline="3000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o</a:t>
            </a:r>
            <a:r>
              <a:rPr kumimoji="0" lang="pt-BR" altLang="pt-BR" b="1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 com a horizontal e está sujeito a ação de uma força P inclinada a 20</a:t>
            </a:r>
            <a:r>
              <a:rPr kumimoji="0" lang="pt-BR" altLang="pt-BR" b="1" baseline="3000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o</a:t>
            </a:r>
            <a:r>
              <a:rPr kumimoji="0" lang="pt-BR" altLang="pt-BR" b="1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. Se P é decomposta em 2 componentes respectivamente paralela e perpendicular ao plano, e se o valor da componente paralela é 150 kgf, determine o valor da componente perpendicular e de P.</a:t>
            </a:r>
          </a:p>
        </p:txBody>
      </p:sp>
      <p:grpSp>
        <p:nvGrpSpPr>
          <p:cNvPr id="29806" name="Group 110"/>
          <p:cNvGrpSpPr>
            <a:grpSpLocks/>
          </p:cNvGrpSpPr>
          <p:nvPr/>
        </p:nvGrpSpPr>
        <p:grpSpPr bwMode="auto">
          <a:xfrm>
            <a:off x="1295400" y="4343400"/>
            <a:ext cx="7391400" cy="1600200"/>
            <a:chOff x="816" y="2736"/>
            <a:chExt cx="4656" cy="1008"/>
          </a:xfrm>
        </p:grpSpPr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 rot="20501737" flipV="1">
              <a:off x="1248" y="3020"/>
              <a:ext cx="4224" cy="5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29758" name="Line 62"/>
            <p:cNvSpPr>
              <a:spLocks noChangeShapeType="1"/>
            </p:cNvSpPr>
            <p:nvPr/>
          </p:nvSpPr>
          <p:spPr bwMode="auto">
            <a:xfrm>
              <a:off x="816" y="3744"/>
              <a:ext cx="32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  <p:grpSp>
          <p:nvGrpSpPr>
            <p:cNvPr id="7191" name="Group 75"/>
            <p:cNvGrpSpPr>
              <a:grpSpLocks/>
            </p:cNvGrpSpPr>
            <p:nvPr/>
          </p:nvGrpSpPr>
          <p:grpSpPr bwMode="auto">
            <a:xfrm rot="-1023126">
              <a:off x="2508" y="2736"/>
              <a:ext cx="492" cy="444"/>
              <a:chOff x="1044" y="3636"/>
              <a:chExt cx="492" cy="444"/>
            </a:xfrm>
          </p:grpSpPr>
          <p:grpSp>
            <p:nvGrpSpPr>
              <p:cNvPr id="7194" name="Group 66"/>
              <p:cNvGrpSpPr>
                <a:grpSpLocks/>
              </p:cNvGrpSpPr>
              <p:nvPr/>
            </p:nvGrpSpPr>
            <p:grpSpPr bwMode="auto">
              <a:xfrm>
                <a:off x="1044" y="3636"/>
                <a:ext cx="492" cy="444"/>
                <a:chOff x="1044" y="3636"/>
                <a:chExt cx="492" cy="444"/>
              </a:xfrm>
            </p:grpSpPr>
            <p:sp>
              <p:nvSpPr>
                <p:cNvPr id="29722" name="Line 26"/>
                <p:cNvSpPr>
                  <a:spLocks noChangeShapeType="1"/>
                </p:cNvSpPr>
                <p:nvPr/>
              </p:nvSpPr>
              <p:spPr bwMode="auto">
                <a:xfrm>
                  <a:off x="1043" y="3654"/>
                  <a:ext cx="4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/>
                </a:p>
              </p:txBody>
            </p:sp>
            <p:sp>
              <p:nvSpPr>
                <p:cNvPr id="29723" name="Line 27"/>
                <p:cNvSpPr>
                  <a:spLocks noChangeShapeType="1"/>
                </p:cNvSpPr>
                <p:nvPr/>
              </p:nvSpPr>
              <p:spPr bwMode="auto">
                <a:xfrm>
                  <a:off x="1056" y="4068"/>
                  <a:ext cx="4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/>
                </a:p>
              </p:txBody>
            </p:sp>
            <p:sp>
              <p:nvSpPr>
                <p:cNvPr id="29760" name="Line 64"/>
                <p:cNvSpPr>
                  <a:spLocks noChangeShapeType="1"/>
                </p:cNvSpPr>
                <p:nvPr/>
              </p:nvSpPr>
              <p:spPr bwMode="auto">
                <a:xfrm>
                  <a:off x="1500" y="3648"/>
                  <a:ext cx="0" cy="4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/>
                </a:p>
              </p:txBody>
            </p:sp>
            <p:sp>
              <p:nvSpPr>
                <p:cNvPr id="29761" name="Line 65"/>
                <p:cNvSpPr>
                  <a:spLocks noChangeShapeType="1"/>
                </p:cNvSpPr>
                <p:nvPr/>
              </p:nvSpPr>
              <p:spPr bwMode="auto">
                <a:xfrm>
                  <a:off x="1056" y="3634"/>
                  <a:ext cx="0" cy="4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/>
                </a:p>
              </p:txBody>
            </p:sp>
          </p:grpSp>
          <p:grpSp>
            <p:nvGrpSpPr>
              <p:cNvPr id="7195" name="Group 74"/>
              <p:cNvGrpSpPr>
                <a:grpSpLocks/>
              </p:cNvGrpSpPr>
              <p:nvPr/>
            </p:nvGrpSpPr>
            <p:grpSpPr bwMode="auto">
              <a:xfrm>
                <a:off x="1094" y="3684"/>
                <a:ext cx="394" cy="356"/>
                <a:chOff x="1092" y="3684"/>
                <a:chExt cx="394" cy="356"/>
              </a:xfrm>
            </p:grpSpPr>
            <p:grpSp>
              <p:nvGrpSpPr>
                <p:cNvPr id="7196" name="Group 67"/>
                <p:cNvGrpSpPr>
                  <a:grpSpLocks noChangeAspect="1"/>
                </p:cNvGrpSpPr>
                <p:nvPr/>
              </p:nvGrpSpPr>
              <p:grpSpPr bwMode="auto">
                <a:xfrm>
                  <a:off x="1092" y="3684"/>
                  <a:ext cx="394" cy="356"/>
                  <a:chOff x="1044" y="3636"/>
                  <a:chExt cx="492" cy="444"/>
                </a:xfrm>
              </p:grpSpPr>
              <p:sp>
                <p:nvSpPr>
                  <p:cNvPr id="29764" name="Line 6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043" y="3652"/>
                    <a:ext cx="4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1" hangingPunct="1">
                      <a:defRPr/>
                    </a:pPr>
                    <a:endParaRPr lang="pt-BR"/>
                  </a:p>
                </p:txBody>
              </p:sp>
              <p:sp>
                <p:nvSpPr>
                  <p:cNvPr id="29765" name="Line 6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057" y="4066"/>
                    <a:ext cx="4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1" hangingPunct="1">
                      <a:defRPr/>
                    </a:pPr>
                    <a:endParaRPr lang="pt-BR"/>
                  </a:p>
                </p:txBody>
              </p:sp>
              <p:sp>
                <p:nvSpPr>
                  <p:cNvPr id="29766" name="Line 7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499" y="3646"/>
                    <a:ext cx="0" cy="43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1" hangingPunct="1">
                      <a:defRPr/>
                    </a:pPr>
                    <a:endParaRPr lang="pt-BR"/>
                  </a:p>
                </p:txBody>
              </p:sp>
              <p:sp>
                <p:nvSpPr>
                  <p:cNvPr id="29767" name="Line 7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056" y="3634"/>
                    <a:ext cx="0" cy="4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1" hangingPunct="1">
                      <a:defRPr/>
                    </a:pPr>
                    <a:endParaRPr lang="pt-BR"/>
                  </a:p>
                </p:txBody>
              </p:sp>
            </p:grpSp>
            <p:sp>
              <p:nvSpPr>
                <p:cNvPr id="29768" name="Line 72"/>
                <p:cNvSpPr>
                  <a:spLocks noChangeShapeType="1"/>
                </p:cNvSpPr>
                <p:nvPr/>
              </p:nvSpPr>
              <p:spPr bwMode="auto">
                <a:xfrm>
                  <a:off x="1104" y="3692"/>
                  <a:ext cx="336" cy="3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/>
                </a:p>
              </p:txBody>
            </p:sp>
            <p:sp>
              <p:nvSpPr>
                <p:cNvPr id="29769" name="Line 73"/>
                <p:cNvSpPr>
                  <a:spLocks noChangeShapeType="1"/>
                </p:cNvSpPr>
                <p:nvPr/>
              </p:nvSpPr>
              <p:spPr bwMode="auto">
                <a:xfrm flipH="1">
                  <a:off x="1104" y="3692"/>
                  <a:ext cx="336" cy="3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/>
                </a:p>
              </p:txBody>
            </p:sp>
          </p:grpSp>
        </p:grpSp>
        <p:sp>
          <p:nvSpPr>
            <p:cNvPr id="29773" name="Rectangle 77"/>
            <p:cNvSpPr>
              <a:spLocks noChangeArrowheads="1"/>
            </p:cNvSpPr>
            <p:nvPr/>
          </p:nvSpPr>
          <p:spPr bwMode="auto">
            <a:xfrm>
              <a:off x="2544" y="3408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30</a:t>
              </a:r>
              <a:r>
                <a:rPr kumimoji="0" lang="pt-BR" altLang="pt-BR" sz="2000" baseline="30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o</a:t>
              </a:r>
            </a:p>
          </p:txBody>
        </p:sp>
        <p:sp>
          <p:nvSpPr>
            <p:cNvPr id="29777" name="Freeform 81"/>
            <p:cNvSpPr>
              <a:spLocks/>
            </p:cNvSpPr>
            <p:nvPr/>
          </p:nvSpPr>
          <p:spPr bwMode="auto">
            <a:xfrm>
              <a:off x="2328" y="3428"/>
              <a:ext cx="60" cy="292"/>
            </a:xfrm>
            <a:custGeom>
              <a:avLst/>
              <a:gdLst>
                <a:gd name="T0" fmla="*/ 0 w 60"/>
                <a:gd name="T1" fmla="*/ 0 h 292"/>
                <a:gd name="T2" fmla="*/ 58 w 60"/>
                <a:gd name="T3" fmla="*/ 144 h 292"/>
                <a:gd name="T4" fmla="*/ 11 w 60"/>
                <a:gd name="T5" fmla="*/ 292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0" h="292">
                  <a:moveTo>
                    <a:pt x="0" y="0"/>
                  </a:moveTo>
                  <a:cubicBezTo>
                    <a:pt x="10" y="24"/>
                    <a:pt x="56" y="95"/>
                    <a:pt x="58" y="144"/>
                  </a:cubicBezTo>
                  <a:cubicBezTo>
                    <a:pt x="60" y="193"/>
                    <a:pt x="21" y="261"/>
                    <a:pt x="11" y="29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</p:grpSp>
      <p:grpSp>
        <p:nvGrpSpPr>
          <p:cNvPr id="29807" name="Group 111"/>
          <p:cNvGrpSpPr>
            <a:grpSpLocks/>
          </p:cNvGrpSpPr>
          <p:nvPr/>
        </p:nvGrpSpPr>
        <p:grpSpPr bwMode="auto">
          <a:xfrm>
            <a:off x="1447800" y="3717925"/>
            <a:ext cx="2635250" cy="1098550"/>
            <a:chOff x="912" y="2342"/>
            <a:chExt cx="1660" cy="692"/>
          </a:xfrm>
        </p:grpSpPr>
        <p:sp>
          <p:nvSpPr>
            <p:cNvPr id="29775" name="Rectangle 79"/>
            <p:cNvSpPr>
              <a:spLocks noChangeArrowheads="1"/>
            </p:cNvSpPr>
            <p:nvPr/>
          </p:nvSpPr>
          <p:spPr bwMode="auto">
            <a:xfrm>
              <a:off x="1680" y="2342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P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29739" name="Line 43"/>
            <p:cNvSpPr>
              <a:spLocks noChangeShapeType="1"/>
            </p:cNvSpPr>
            <p:nvPr/>
          </p:nvSpPr>
          <p:spPr bwMode="auto">
            <a:xfrm rot="7009233" flipV="1">
              <a:off x="1995" y="2183"/>
              <a:ext cx="2" cy="115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29772" name="Line 76"/>
            <p:cNvSpPr>
              <a:spLocks noChangeShapeType="1"/>
            </p:cNvSpPr>
            <p:nvPr/>
          </p:nvSpPr>
          <p:spPr bwMode="auto">
            <a:xfrm>
              <a:off x="912" y="3024"/>
              <a:ext cx="15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29774" name="Rectangle 78"/>
            <p:cNvSpPr>
              <a:spLocks noChangeArrowheads="1"/>
            </p:cNvSpPr>
            <p:nvPr/>
          </p:nvSpPr>
          <p:spPr bwMode="auto">
            <a:xfrm>
              <a:off x="1392" y="2784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20</a:t>
              </a:r>
              <a:r>
                <a:rPr kumimoji="0" lang="pt-BR" altLang="pt-BR" sz="2000" baseline="30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o</a:t>
              </a:r>
            </a:p>
          </p:txBody>
        </p:sp>
        <p:sp>
          <p:nvSpPr>
            <p:cNvPr id="29778" name="Freeform 82"/>
            <p:cNvSpPr>
              <a:spLocks/>
            </p:cNvSpPr>
            <p:nvPr/>
          </p:nvSpPr>
          <p:spPr bwMode="auto">
            <a:xfrm rot="11033651">
              <a:off x="1816" y="2720"/>
              <a:ext cx="60" cy="292"/>
            </a:xfrm>
            <a:custGeom>
              <a:avLst/>
              <a:gdLst>
                <a:gd name="T0" fmla="*/ 0 w 60"/>
                <a:gd name="T1" fmla="*/ 0 h 292"/>
                <a:gd name="T2" fmla="*/ 58 w 60"/>
                <a:gd name="T3" fmla="*/ 144 h 292"/>
                <a:gd name="T4" fmla="*/ 11 w 60"/>
                <a:gd name="T5" fmla="*/ 292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0" h="292">
                  <a:moveTo>
                    <a:pt x="0" y="0"/>
                  </a:moveTo>
                  <a:cubicBezTo>
                    <a:pt x="10" y="24"/>
                    <a:pt x="56" y="95"/>
                    <a:pt x="58" y="144"/>
                  </a:cubicBezTo>
                  <a:cubicBezTo>
                    <a:pt x="60" y="193"/>
                    <a:pt x="21" y="261"/>
                    <a:pt x="11" y="29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</p:grpSp>
      <p:grpSp>
        <p:nvGrpSpPr>
          <p:cNvPr id="29817" name="Group 121"/>
          <p:cNvGrpSpPr>
            <a:grpSpLocks/>
          </p:cNvGrpSpPr>
          <p:nvPr/>
        </p:nvGrpSpPr>
        <p:grpSpPr bwMode="auto">
          <a:xfrm>
            <a:off x="2514600" y="3371850"/>
            <a:ext cx="1943100" cy="2206625"/>
            <a:chOff x="1584" y="2124"/>
            <a:chExt cx="1224" cy="1390"/>
          </a:xfrm>
        </p:grpSpPr>
        <p:sp>
          <p:nvSpPr>
            <p:cNvPr id="29808" name="Line 112"/>
            <p:cNvSpPr>
              <a:spLocks noChangeShapeType="1"/>
            </p:cNvSpPr>
            <p:nvPr/>
          </p:nvSpPr>
          <p:spPr bwMode="auto">
            <a:xfrm rot="256064">
              <a:off x="2256" y="2181"/>
              <a:ext cx="324" cy="745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29809" name="Line 113"/>
            <p:cNvSpPr>
              <a:spLocks noChangeShapeType="1"/>
            </p:cNvSpPr>
            <p:nvPr/>
          </p:nvSpPr>
          <p:spPr bwMode="auto">
            <a:xfrm flipV="1">
              <a:off x="1800" y="3094"/>
              <a:ext cx="720" cy="24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29810" name="Rectangle 114"/>
            <p:cNvSpPr>
              <a:spLocks noChangeArrowheads="1"/>
            </p:cNvSpPr>
            <p:nvPr/>
          </p:nvSpPr>
          <p:spPr bwMode="auto">
            <a:xfrm>
              <a:off x="1584" y="3264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Px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29811" name="Rectangle 115"/>
            <p:cNvSpPr>
              <a:spLocks noChangeArrowheads="1"/>
            </p:cNvSpPr>
            <p:nvPr/>
          </p:nvSpPr>
          <p:spPr bwMode="auto">
            <a:xfrm>
              <a:off x="2424" y="2124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Py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grpSp>
        <p:nvGrpSpPr>
          <p:cNvPr id="29816" name="Group 120"/>
          <p:cNvGrpSpPr>
            <a:grpSpLocks/>
          </p:cNvGrpSpPr>
          <p:nvPr/>
        </p:nvGrpSpPr>
        <p:grpSpPr bwMode="auto">
          <a:xfrm>
            <a:off x="5105400" y="2743200"/>
            <a:ext cx="1752600" cy="1219200"/>
            <a:chOff x="3216" y="1728"/>
            <a:chExt cx="1104" cy="768"/>
          </a:xfrm>
        </p:grpSpPr>
        <p:sp>
          <p:nvSpPr>
            <p:cNvPr id="29813" name="Rectangle 117"/>
            <p:cNvSpPr>
              <a:spLocks noChangeArrowheads="1"/>
            </p:cNvSpPr>
            <p:nvPr/>
          </p:nvSpPr>
          <p:spPr bwMode="auto">
            <a:xfrm>
              <a:off x="3216" y="1728"/>
              <a:ext cx="110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Px = 150 kgf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29814" name="Rectangle 118"/>
            <p:cNvSpPr>
              <a:spLocks noChangeArrowheads="1"/>
            </p:cNvSpPr>
            <p:nvPr/>
          </p:nvSpPr>
          <p:spPr bwMode="auto">
            <a:xfrm>
              <a:off x="3216" y="2006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rgbClr val="FF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Py</a:t>
              </a:r>
              <a:endParaRPr kumimoji="0" lang="pt-BR" altLang="pt-BR" sz="2000" baseline="30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29815" name="Rectangle 119"/>
            <p:cNvSpPr>
              <a:spLocks noChangeArrowheads="1"/>
            </p:cNvSpPr>
            <p:nvPr/>
          </p:nvSpPr>
          <p:spPr bwMode="auto">
            <a:xfrm>
              <a:off x="3216" y="2246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rgbClr val="FF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P</a:t>
              </a:r>
              <a:endParaRPr kumimoji="0" lang="pt-BR" altLang="pt-BR" sz="2000" baseline="30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9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9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9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832" name="Group 48"/>
          <p:cNvGrpSpPr>
            <a:grpSpLocks/>
          </p:cNvGrpSpPr>
          <p:nvPr/>
        </p:nvGrpSpPr>
        <p:grpSpPr bwMode="auto">
          <a:xfrm>
            <a:off x="2057400" y="3422650"/>
            <a:ext cx="704850" cy="463550"/>
            <a:chOff x="3168" y="3120"/>
            <a:chExt cx="444" cy="292"/>
          </a:xfrm>
        </p:grpSpPr>
        <p:sp>
          <p:nvSpPr>
            <p:cNvPr id="118828" name="Rectangle 44"/>
            <p:cNvSpPr>
              <a:spLocks noChangeArrowheads="1"/>
            </p:cNvSpPr>
            <p:nvPr/>
          </p:nvSpPr>
          <p:spPr bwMode="auto">
            <a:xfrm>
              <a:off x="3168" y="3158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30</a:t>
              </a:r>
              <a:r>
                <a:rPr kumimoji="0" lang="pt-BR" altLang="pt-BR" sz="2000" baseline="30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o</a:t>
              </a:r>
            </a:p>
          </p:txBody>
        </p:sp>
        <p:sp>
          <p:nvSpPr>
            <p:cNvPr id="118830" name="Freeform 46"/>
            <p:cNvSpPr>
              <a:spLocks/>
            </p:cNvSpPr>
            <p:nvPr/>
          </p:nvSpPr>
          <p:spPr bwMode="auto">
            <a:xfrm rot="-10800000">
              <a:off x="3552" y="3120"/>
              <a:ext cx="60" cy="292"/>
            </a:xfrm>
            <a:custGeom>
              <a:avLst/>
              <a:gdLst>
                <a:gd name="T0" fmla="*/ 0 w 60"/>
                <a:gd name="T1" fmla="*/ 0 h 292"/>
                <a:gd name="T2" fmla="*/ 58 w 60"/>
                <a:gd name="T3" fmla="*/ 144 h 292"/>
                <a:gd name="T4" fmla="*/ 11 w 60"/>
                <a:gd name="T5" fmla="*/ 292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0" h="292">
                  <a:moveTo>
                    <a:pt x="0" y="0"/>
                  </a:moveTo>
                  <a:cubicBezTo>
                    <a:pt x="10" y="24"/>
                    <a:pt x="56" y="95"/>
                    <a:pt x="58" y="144"/>
                  </a:cubicBezTo>
                  <a:cubicBezTo>
                    <a:pt x="60" y="193"/>
                    <a:pt x="21" y="261"/>
                    <a:pt x="11" y="29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</p:grpSp>
      <p:sp>
        <p:nvSpPr>
          <p:cNvPr id="118833" name="Line 49"/>
          <p:cNvSpPr>
            <a:spLocks noChangeShapeType="1"/>
          </p:cNvSpPr>
          <p:nvPr/>
        </p:nvSpPr>
        <p:spPr bwMode="auto">
          <a:xfrm rot="256064">
            <a:off x="3009900" y="914400"/>
            <a:ext cx="2057400" cy="4724400"/>
          </a:xfrm>
          <a:prstGeom prst="line">
            <a:avLst/>
          </a:prstGeom>
          <a:noFill/>
          <a:ln w="9525" cap="rnd">
            <a:solidFill>
              <a:srgbClr val="FF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pt-BR"/>
          </a:p>
        </p:txBody>
      </p:sp>
      <p:grpSp>
        <p:nvGrpSpPr>
          <p:cNvPr id="118853" name="Group 69"/>
          <p:cNvGrpSpPr>
            <a:grpSpLocks/>
          </p:cNvGrpSpPr>
          <p:nvPr/>
        </p:nvGrpSpPr>
        <p:grpSpPr bwMode="auto">
          <a:xfrm>
            <a:off x="1371600" y="2117725"/>
            <a:ext cx="7010400" cy="2454275"/>
            <a:chOff x="864" y="1334"/>
            <a:chExt cx="4416" cy="1546"/>
          </a:xfrm>
        </p:grpSpPr>
        <p:sp>
          <p:nvSpPr>
            <p:cNvPr id="118788" name="Rectangle 4"/>
            <p:cNvSpPr>
              <a:spLocks noChangeArrowheads="1"/>
            </p:cNvSpPr>
            <p:nvPr/>
          </p:nvSpPr>
          <p:spPr bwMode="auto">
            <a:xfrm>
              <a:off x="1440" y="1334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P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18790" name="Line 6"/>
            <p:cNvSpPr>
              <a:spLocks noChangeShapeType="1"/>
            </p:cNvSpPr>
            <p:nvPr/>
          </p:nvSpPr>
          <p:spPr bwMode="auto">
            <a:xfrm rot="7009233" flipV="1">
              <a:off x="2043" y="1329"/>
              <a:ext cx="2" cy="115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118791" name="Rectangle 7"/>
            <p:cNvSpPr>
              <a:spLocks noChangeArrowheads="1"/>
            </p:cNvSpPr>
            <p:nvPr/>
          </p:nvSpPr>
          <p:spPr bwMode="auto">
            <a:xfrm rot="20501737" flipV="1">
              <a:off x="864" y="2070"/>
              <a:ext cx="4224" cy="5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118807" name="Line 23"/>
            <p:cNvSpPr>
              <a:spLocks noChangeShapeType="1"/>
            </p:cNvSpPr>
            <p:nvPr/>
          </p:nvSpPr>
          <p:spPr bwMode="auto">
            <a:xfrm>
              <a:off x="960" y="2170"/>
              <a:ext cx="39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118808" name="Rectangle 24"/>
            <p:cNvSpPr>
              <a:spLocks noChangeArrowheads="1"/>
            </p:cNvSpPr>
            <p:nvPr/>
          </p:nvSpPr>
          <p:spPr bwMode="auto">
            <a:xfrm>
              <a:off x="4104" y="1834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30</a:t>
              </a:r>
              <a:r>
                <a:rPr kumimoji="0" lang="pt-BR" altLang="pt-BR" sz="2000" baseline="30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o</a:t>
              </a:r>
            </a:p>
          </p:txBody>
        </p:sp>
        <p:sp>
          <p:nvSpPr>
            <p:cNvPr id="118809" name="Rectangle 25"/>
            <p:cNvSpPr>
              <a:spLocks noChangeArrowheads="1"/>
            </p:cNvSpPr>
            <p:nvPr/>
          </p:nvSpPr>
          <p:spPr bwMode="auto">
            <a:xfrm>
              <a:off x="1440" y="1930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20</a:t>
              </a:r>
              <a:r>
                <a:rPr kumimoji="0" lang="pt-BR" altLang="pt-BR" sz="2000" baseline="30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o</a:t>
              </a:r>
            </a:p>
          </p:txBody>
        </p:sp>
        <p:sp>
          <p:nvSpPr>
            <p:cNvPr id="118810" name="Freeform 26"/>
            <p:cNvSpPr>
              <a:spLocks/>
            </p:cNvSpPr>
            <p:nvPr/>
          </p:nvSpPr>
          <p:spPr bwMode="auto">
            <a:xfrm>
              <a:off x="3888" y="1854"/>
              <a:ext cx="60" cy="292"/>
            </a:xfrm>
            <a:custGeom>
              <a:avLst/>
              <a:gdLst>
                <a:gd name="T0" fmla="*/ 0 w 60"/>
                <a:gd name="T1" fmla="*/ 0 h 292"/>
                <a:gd name="T2" fmla="*/ 58 w 60"/>
                <a:gd name="T3" fmla="*/ 144 h 292"/>
                <a:gd name="T4" fmla="*/ 11 w 60"/>
                <a:gd name="T5" fmla="*/ 292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0" h="292">
                  <a:moveTo>
                    <a:pt x="0" y="0"/>
                  </a:moveTo>
                  <a:cubicBezTo>
                    <a:pt x="10" y="24"/>
                    <a:pt x="56" y="95"/>
                    <a:pt x="58" y="144"/>
                  </a:cubicBezTo>
                  <a:cubicBezTo>
                    <a:pt x="60" y="193"/>
                    <a:pt x="21" y="261"/>
                    <a:pt x="11" y="29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118811" name="Freeform 27"/>
            <p:cNvSpPr>
              <a:spLocks/>
            </p:cNvSpPr>
            <p:nvPr/>
          </p:nvSpPr>
          <p:spPr bwMode="auto">
            <a:xfrm rot="11033651">
              <a:off x="1864" y="1866"/>
              <a:ext cx="60" cy="292"/>
            </a:xfrm>
            <a:custGeom>
              <a:avLst/>
              <a:gdLst>
                <a:gd name="T0" fmla="*/ 0 w 60"/>
                <a:gd name="T1" fmla="*/ 0 h 292"/>
                <a:gd name="T2" fmla="*/ 58 w 60"/>
                <a:gd name="T3" fmla="*/ 144 h 292"/>
                <a:gd name="T4" fmla="*/ 11 w 60"/>
                <a:gd name="T5" fmla="*/ 292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0" h="292">
                  <a:moveTo>
                    <a:pt x="0" y="0"/>
                  </a:moveTo>
                  <a:cubicBezTo>
                    <a:pt x="10" y="24"/>
                    <a:pt x="56" y="95"/>
                    <a:pt x="58" y="144"/>
                  </a:cubicBezTo>
                  <a:cubicBezTo>
                    <a:pt x="60" y="193"/>
                    <a:pt x="21" y="261"/>
                    <a:pt x="11" y="29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  <p:grpSp>
          <p:nvGrpSpPr>
            <p:cNvPr id="9249" name="Group 68"/>
            <p:cNvGrpSpPr>
              <a:grpSpLocks/>
            </p:cNvGrpSpPr>
            <p:nvPr/>
          </p:nvGrpSpPr>
          <p:grpSpPr bwMode="auto">
            <a:xfrm>
              <a:off x="2536" y="2630"/>
              <a:ext cx="2744" cy="250"/>
              <a:chOff x="2536" y="2630"/>
              <a:chExt cx="2744" cy="250"/>
            </a:xfrm>
          </p:grpSpPr>
          <p:sp>
            <p:nvSpPr>
              <p:cNvPr id="118816" name="Line 32"/>
              <p:cNvSpPr>
                <a:spLocks noChangeShapeType="1"/>
              </p:cNvSpPr>
              <p:nvPr/>
            </p:nvSpPr>
            <p:spPr bwMode="auto">
              <a:xfrm rot="7009233" flipV="1">
                <a:off x="3600" y="1596"/>
                <a:ext cx="4" cy="2132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prstDash val="sysDot"/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pt-BR"/>
              </a:p>
            </p:txBody>
          </p:sp>
          <p:sp>
            <p:nvSpPr>
              <p:cNvPr id="118851" name="Rectangle 67"/>
              <p:cNvSpPr>
                <a:spLocks noChangeArrowheads="1"/>
              </p:cNvSpPr>
              <p:nvPr/>
            </p:nvSpPr>
            <p:spPr bwMode="auto">
              <a:xfrm>
                <a:off x="4032" y="2630"/>
                <a:ext cx="124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 eaLnBrk="1" hangingPunct="1">
                  <a:defRPr/>
                </a:pPr>
                <a:r>
                  <a:rPr kumimoji="0" lang="pt-BR" altLang="pt-BR"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Linha de Ação</a:t>
                </a:r>
                <a:endParaRPr kumimoji="0" lang="pt-BR" altLang="pt-BR" sz="2000" baseline="30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118856" name="Group 72"/>
          <p:cNvGrpSpPr>
            <a:grpSpLocks/>
          </p:cNvGrpSpPr>
          <p:nvPr/>
        </p:nvGrpSpPr>
        <p:grpSpPr bwMode="auto">
          <a:xfrm>
            <a:off x="2432050" y="2133600"/>
            <a:ext cx="2139950" cy="2301875"/>
            <a:chOff x="1532" y="1334"/>
            <a:chExt cx="1348" cy="1450"/>
          </a:xfrm>
        </p:grpSpPr>
        <p:sp>
          <p:nvSpPr>
            <p:cNvPr id="118845" name="Line 61"/>
            <p:cNvSpPr>
              <a:spLocks noChangeShapeType="1"/>
            </p:cNvSpPr>
            <p:nvPr/>
          </p:nvSpPr>
          <p:spPr bwMode="auto">
            <a:xfrm flipV="1">
              <a:off x="1584" y="1392"/>
              <a:ext cx="720" cy="24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  <p:grpSp>
          <p:nvGrpSpPr>
            <p:cNvPr id="9235" name="Group 71"/>
            <p:cNvGrpSpPr>
              <a:grpSpLocks/>
            </p:cNvGrpSpPr>
            <p:nvPr/>
          </p:nvGrpSpPr>
          <p:grpSpPr bwMode="auto">
            <a:xfrm>
              <a:off x="1532" y="1334"/>
              <a:ext cx="1348" cy="1450"/>
              <a:chOff x="1532" y="1334"/>
              <a:chExt cx="1348" cy="1450"/>
            </a:xfrm>
          </p:grpSpPr>
          <p:sp>
            <p:nvSpPr>
              <p:cNvPr id="118844" name="Line 60"/>
              <p:cNvSpPr>
                <a:spLocks noChangeShapeType="1"/>
              </p:cNvSpPr>
              <p:nvPr/>
            </p:nvSpPr>
            <p:spPr bwMode="auto">
              <a:xfrm rot="256064">
                <a:off x="2328" y="1391"/>
                <a:ext cx="324" cy="745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pt-BR"/>
              </a:p>
            </p:txBody>
          </p:sp>
          <p:sp>
            <p:nvSpPr>
              <p:cNvPr id="118846" name="Line 62"/>
              <p:cNvSpPr>
                <a:spLocks noChangeShapeType="1"/>
              </p:cNvSpPr>
              <p:nvPr/>
            </p:nvSpPr>
            <p:spPr bwMode="auto">
              <a:xfrm flipV="1">
                <a:off x="1872" y="2304"/>
                <a:ext cx="720" cy="24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pt-BR"/>
              </a:p>
            </p:txBody>
          </p:sp>
          <p:sp>
            <p:nvSpPr>
              <p:cNvPr id="118848" name="Rectangle 64"/>
              <p:cNvSpPr>
                <a:spLocks noChangeArrowheads="1"/>
              </p:cNvSpPr>
              <p:nvPr/>
            </p:nvSpPr>
            <p:spPr bwMode="auto">
              <a:xfrm>
                <a:off x="2016" y="2534"/>
                <a:ext cx="38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 eaLnBrk="1" hangingPunct="1">
                  <a:defRPr/>
                </a:pPr>
                <a:r>
                  <a:rPr kumimoji="0" lang="pt-BR" altLang="pt-BR"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Px</a:t>
                </a:r>
                <a:endParaRPr kumimoji="0" lang="pt-BR" altLang="pt-BR" sz="2000" baseline="30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endParaRPr>
              </a:p>
            </p:txBody>
          </p:sp>
          <p:sp>
            <p:nvSpPr>
              <p:cNvPr id="118850" name="Rectangle 66"/>
              <p:cNvSpPr>
                <a:spLocks noChangeArrowheads="1"/>
              </p:cNvSpPr>
              <p:nvPr/>
            </p:nvSpPr>
            <p:spPr bwMode="auto">
              <a:xfrm>
                <a:off x="2496" y="1334"/>
                <a:ext cx="38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 eaLnBrk="1" hangingPunct="1">
                  <a:defRPr/>
                </a:pPr>
                <a:r>
                  <a:rPr kumimoji="0" lang="pt-BR" altLang="pt-BR"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Py</a:t>
                </a:r>
                <a:endParaRPr kumimoji="0" lang="pt-BR" altLang="pt-BR" sz="2000" baseline="30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endParaRPr>
              </a:p>
            </p:txBody>
          </p:sp>
          <p:sp>
            <p:nvSpPr>
              <p:cNvPr id="118854" name="Line 70"/>
              <p:cNvSpPr>
                <a:spLocks noChangeShapeType="1"/>
              </p:cNvSpPr>
              <p:nvPr/>
            </p:nvSpPr>
            <p:spPr bwMode="auto">
              <a:xfrm rot="256064">
                <a:off x="1532" y="1701"/>
                <a:ext cx="328" cy="753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pt-BR"/>
              </a:p>
            </p:txBody>
          </p:sp>
        </p:grpSp>
      </p:grpSp>
      <p:grpSp>
        <p:nvGrpSpPr>
          <p:cNvPr id="118868" name="Group 84"/>
          <p:cNvGrpSpPr>
            <a:grpSpLocks/>
          </p:cNvGrpSpPr>
          <p:nvPr/>
        </p:nvGrpSpPr>
        <p:grpSpPr bwMode="auto">
          <a:xfrm>
            <a:off x="1470025" y="914400"/>
            <a:ext cx="4340225" cy="4724400"/>
            <a:chOff x="5858" y="576"/>
            <a:chExt cx="2734" cy="2976"/>
          </a:xfrm>
        </p:grpSpPr>
        <p:grpSp>
          <p:nvGrpSpPr>
            <p:cNvPr id="9223" name="Group 82"/>
            <p:cNvGrpSpPr>
              <a:grpSpLocks/>
            </p:cNvGrpSpPr>
            <p:nvPr/>
          </p:nvGrpSpPr>
          <p:grpSpPr bwMode="auto">
            <a:xfrm>
              <a:off x="5858" y="576"/>
              <a:ext cx="2734" cy="2976"/>
              <a:chOff x="398" y="2112"/>
              <a:chExt cx="2734" cy="2976"/>
            </a:xfrm>
          </p:grpSpPr>
          <p:sp>
            <p:nvSpPr>
              <p:cNvPr id="118857" name="Line 73"/>
              <p:cNvSpPr>
                <a:spLocks noChangeShapeType="1"/>
              </p:cNvSpPr>
              <p:nvPr/>
            </p:nvSpPr>
            <p:spPr bwMode="auto">
              <a:xfrm rot="7009233" flipV="1">
                <a:off x="1515" y="2865"/>
                <a:ext cx="2" cy="11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pt-BR"/>
              </a:p>
            </p:txBody>
          </p:sp>
          <p:sp>
            <p:nvSpPr>
              <p:cNvPr id="118858" name="Rectangle 74"/>
              <p:cNvSpPr>
                <a:spLocks noChangeAspect="1" noChangeArrowheads="1"/>
              </p:cNvSpPr>
              <p:nvPr/>
            </p:nvSpPr>
            <p:spPr bwMode="auto">
              <a:xfrm rot="20501737" flipV="1">
                <a:off x="398" y="3830"/>
                <a:ext cx="2734" cy="3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pt-BR"/>
              </a:p>
            </p:txBody>
          </p:sp>
          <p:sp>
            <p:nvSpPr>
              <p:cNvPr id="118859" name="Rectangle 75"/>
              <p:cNvSpPr>
                <a:spLocks noChangeArrowheads="1"/>
              </p:cNvSpPr>
              <p:nvPr/>
            </p:nvSpPr>
            <p:spPr bwMode="auto">
              <a:xfrm>
                <a:off x="1200" y="3576"/>
                <a:ext cx="38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 eaLnBrk="1" hangingPunct="1">
                  <a:defRPr/>
                </a:pPr>
                <a:r>
                  <a:rPr kumimoji="0" lang="pt-BR" altLang="pt-BR"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50</a:t>
                </a:r>
                <a:r>
                  <a:rPr kumimoji="0" lang="pt-BR" altLang="pt-BR" sz="2000" baseline="30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o</a:t>
                </a:r>
              </a:p>
            </p:txBody>
          </p:sp>
          <p:sp>
            <p:nvSpPr>
              <p:cNvPr id="118860" name="Line 76"/>
              <p:cNvSpPr>
                <a:spLocks noChangeShapeType="1"/>
              </p:cNvSpPr>
              <p:nvPr/>
            </p:nvSpPr>
            <p:spPr bwMode="auto">
              <a:xfrm rot="256064">
                <a:off x="1368" y="2112"/>
                <a:ext cx="1296" cy="2976"/>
              </a:xfrm>
              <a:prstGeom prst="line">
                <a:avLst/>
              </a:prstGeom>
              <a:noFill/>
              <a:ln w="9525" cap="rnd">
                <a:solidFill>
                  <a:srgbClr val="FF9900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pt-BR"/>
              </a:p>
            </p:txBody>
          </p:sp>
          <p:sp>
            <p:nvSpPr>
              <p:cNvPr id="118861" name="Line 77"/>
              <p:cNvSpPr>
                <a:spLocks noChangeShapeType="1"/>
              </p:cNvSpPr>
              <p:nvPr/>
            </p:nvSpPr>
            <p:spPr bwMode="auto">
              <a:xfrm rot="256064">
                <a:off x="1800" y="2927"/>
                <a:ext cx="324" cy="745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pt-BR"/>
              </a:p>
            </p:txBody>
          </p:sp>
          <p:sp>
            <p:nvSpPr>
              <p:cNvPr id="118862" name="Line 78"/>
              <p:cNvSpPr>
                <a:spLocks noChangeShapeType="1"/>
              </p:cNvSpPr>
              <p:nvPr/>
            </p:nvSpPr>
            <p:spPr bwMode="auto">
              <a:xfrm flipV="1">
                <a:off x="1056" y="2928"/>
                <a:ext cx="720" cy="240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pt-BR"/>
              </a:p>
            </p:txBody>
          </p:sp>
          <p:sp>
            <p:nvSpPr>
              <p:cNvPr id="118863" name="Line 79"/>
              <p:cNvSpPr>
                <a:spLocks noChangeShapeType="1"/>
              </p:cNvSpPr>
              <p:nvPr/>
            </p:nvSpPr>
            <p:spPr bwMode="auto">
              <a:xfrm flipV="1">
                <a:off x="1344" y="3840"/>
                <a:ext cx="720" cy="24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pt-BR"/>
              </a:p>
            </p:txBody>
          </p:sp>
          <p:sp>
            <p:nvSpPr>
              <p:cNvPr id="118864" name="Rectangle 80"/>
              <p:cNvSpPr>
                <a:spLocks noChangeArrowheads="1"/>
              </p:cNvSpPr>
              <p:nvPr/>
            </p:nvSpPr>
            <p:spPr bwMode="auto">
              <a:xfrm>
                <a:off x="1488" y="4070"/>
                <a:ext cx="38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 eaLnBrk="1" hangingPunct="1">
                  <a:defRPr/>
                </a:pPr>
                <a:r>
                  <a:rPr kumimoji="0" lang="pt-BR" altLang="pt-BR"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Px</a:t>
                </a:r>
                <a:endParaRPr kumimoji="0" lang="pt-BR" altLang="pt-BR" sz="2000" baseline="30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endParaRPr>
              </a:p>
            </p:txBody>
          </p:sp>
          <p:sp>
            <p:nvSpPr>
              <p:cNvPr id="118865" name="Rectangle 81"/>
              <p:cNvSpPr>
                <a:spLocks noChangeArrowheads="1"/>
              </p:cNvSpPr>
              <p:nvPr/>
            </p:nvSpPr>
            <p:spPr bwMode="auto">
              <a:xfrm>
                <a:off x="1968" y="2870"/>
                <a:ext cx="38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 eaLnBrk="1" hangingPunct="1">
                  <a:defRPr/>
                </a:pPr>
                <a:r>
                  <a:rPr kumimoji="0" lang="pt-BR" altLang="pt-BR"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Py</a:t>
                </a:r>
                <a:endParaRPr kumimoji="0" lang="pt-BR" altLang="pt-BR" sz="2000" baseline="30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18867" name="Line 83"/>
            <p:cNvSpPr>
              <a:spLocks noChangeShapeType="1"/>
            </p:cNvSpPr>
            <p:nvPr/>
          </p:nvSpPr>
          <p:spPr bwMode="auto">
            <a:xfrm>
              <a:off x="6480" y="1632"/>
              <a:ext cx="288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pt-B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8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8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18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864" name="Group 32"/>
          <p:cNvGrpSpPr>
            <a:grpSpLocks/>
          </p:cNvGrpSpPr>
          <p:nvPr/>
        </p:nvGrpSpPr>
        <p:grpSpPr bwMode="auto">
          <a:xfrm>
            <a:off x="2771775" y="304800"/>
            <a:ext cx="1771650" cy="952500"/>
            <a:chOff x="3264" y="624"/>
            <a:chExt cx="1116" cy="600"/>
          </a:xfrm>
        </p:grpSpPr>
        <p:sp>
          <p:nvSpPr>
            <p:cNvPr id="120855" name="Rectangle 23"/>
            <p:cNvSpPr>
              <a:spLocks noChangeArrowheads="1"/>
            </p:cNvSpPr>
            <p:nvPr/>
          </p:nvSpPr>
          <p:spPr bwMode="auto">
            <a:xfrm>
              <a:off x="3264" y="816"/>
              <a:ext cx="9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Tg 50</a:t>
              </a:r>
              <a:r>
                <a:rPr kumimoji="0" lang="pt-BR" altLang="pt-BR" sz="2000" baseline="30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o</a:t>
              </a: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 =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20856" name="Rectangle 24"/>
            <p:cNvSpPr>
              <a:spLocks noChangeArrowheads="1"/>
            </p:cNvSpPr>
            <p:nvPr/>
          </p:nvSpPr>
          <p:spPr bwMode="auto">
            <a:xfrm>
              <a:off x="3984" y="624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Py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20857" name="Rectangle 25"/>
            <p:cNvSpPr>
              <a:spLocks noChangeArrowheads="1"/>
            </p:cNvSpPr>
            <p:nvPr/>
          </p:nvSpPr>
          <p:spPr bwMode="auto">
            <a:xfrm>
              <a:off x="3996" y="974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Px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20858" name="Line 26"/>
            <p:cNvSpPr>
              <a:spLocks noChangeShapeType="1"/>
            </p:cNvSpPr>
            <p:nvPr/>
          </p:nvSpPr>
          <p:spPr bwMode="auto">
            <a:xfrm>
              <a:off x="3972" y="92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</p:grpSp>
      <p:grpSp>
        <p:nvGrpSpPr>
          <p:cNvPr id="120866" name="Group 34"/>
          <p:cNvGrpSpPr>
            <a:grpSpLocks/>
          </p:cNvGrpSpPr>
          <p:nvPr/>
        </p:nvGrpSpPr>
        <p:grpSpPr bwMode="auto">
          <a:xfrm>
            <a:off x="5648325" y="304800"/>
            <a:ext cx="1771650" cy="952500"/>
            <a:chOff x="3492" y="1416"/>
            <a:chExt cx="1116" cy="600"/>
          </a:xfrm>
        </p:grpSpPr>
        <p:sp>
          <p:nvSpPr>
            <p:cNvPr id="120859" name="Rectangle 27"/>
            <p:cNvSpPr>
              <a:spLocks noChangeArrowheads="1"/>
            </p:cNvSpPr>
            <p:nvPr/>
          </p:nvSpPr>
          <p:spPr bwMode="auto">
            <a:xfrm>
              <a:off x="3492" y="1608"/>
              <a:ext cx="9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1,19 =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20860" name="Rectangle 28"/>
            <p:cNvSpPr>
              <a:spLocks noChangeArrowheads="1"/>
            </p:cNvSpPr>
            <p:nvPr/>
          </p:nvSpPr>
          <p:spPr bwMode="auto">
            <a:xfrm>
              <a:off x="4212" y="1416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Py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20861" name="Rectangle 29"/>
            <p:cNvSpPr>
              <a:spLocks noChangeArrowheads="1"/>
            </p:cNvSpPr>
            <p:nvPr/>
          </p:nvSpPr>
          <p:spPr bwMode="auto">
            <a:xfrm>
              <a:off x="4224" y="1766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150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20862" name="Line 30"/>
            <p:cNvSpPr>
              <a:spLocks noChangeShapeType="1"/>
            </p:cNvSpPr>
            <p:nvPr/>
          </p:nvSpPr>
          <p:spPr bwMode="auto">
            <a:xfrm>
              <a:off x="4200" y="171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</p:grpSp>
      <p:sp>
        <p:nvSpPr>
          <p:cNvPr id="120863" name="Rectangle 31"/>
          <p:cNvSpPr>
            <a:spLocks noChangeArrowheads="1"/>
          </p:cNvSpPr>
          <p:nvPr/>
        </p:nvSpPr>
        <p:spPr bwMode="auto">
          <a:xfrm>
            <a:off x="5791200" y="1828800"/>
            <a:ext cx="1905000" cy="40640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Py = 178,5 kgf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grpSp>
        <p:nvGrpSpPr>
          <p:cNvPr id="120880" name="Group 48"/>
          <p:cNvGrpSpPr>
            <a:grpSpLocks/>
          </p:cNvGrpSpPr>
          <p:nvPr/>
        </p:nvGrpSpPr>
        <p:grpSpPr bwMode="auto">
          <a:xfrm>
            <a:off x="4114800" y="3695700"/>
            <a:ext cx="2057400" cy="952500"/>
            <a:chOff x="3456" y="2586"/>
            <a:chExt cx="1296" cy="600"/>
          </a:xfrm>
        </p:grpSpPr>
        <p:sp>
          <p:nvSpPr>
            <p:cNvPr id="120868" name="Rectangle 36"/>
            <p:cNvSpPr>
              <a:spLocks noChangeArrowheads="1"/>
            </p:cNvSpPr>
            <p:nvPr/>
          </p:nvSpPr>
          <p:spPr bwMode="auto">
            <a:xfrm>
              <a:off x="3456" y="2778"/>
              <a:ext cx="9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sen 50</a:t>
              </a:r>
              <a:r>
                <a:rPr kumimoji="0" lang="pt-BR" altLang="pt-BR" sz="2000" baseline="30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o</a:t>
              </a: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 =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20869" name="Rectangle 37"/>
            <p:cNvSpPr>
              <a:spLocks noChangeArrowheads="1"/>
            </p:cNvSpPr>
            <p:nvPr/>
          </p:nvSpPr>
          <p:spPr bwMode="auto">
            <a:xfrm>
              <a:off x="4320" y="2586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Py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20870" name="Rectangle 38"/>
            <p:cNvSpPr>
              <a:spLocks noChangeArrowheads="1"/>
            </p:cNvSpPr>
            <p:nvPr/>
          </p:nvSpPr>
          <p:spPr bwMode="auto">
            <a:xfrm>
              <a:off x="4368" y="2936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P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20871" name="Line 39"/>
            <p:cNvSpPr>
              <a:spLocks noChangeShapeType="1"/>
            </p:cNvSpPr>
            <p:nvPr/>
          </p:nvSpPr>
          <p:spPr bwMode="auto">
            <a:xfrm>
              <a:off x="4320" y="288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</p:grpSp>
      <p:grpSp>
        <p:nvGrpSpPr>
          <p:cNvPr id="120879" name="Group 47"/>
          <p:cNvGrpSpPr>
            <a:grpSpLocks/>
          </p:cNvGrpSpPr>
          <p:nvPr/>
        </p:nvGrpSpPr>
        <p:grpSpPr bwMode="auto">
          <a:xfrm>
            <a:off x="7181850" y="3733800"/>
            <a:ext cx="1885950" cy="952500"/>
            <a:chOff x="3660" y="3546"/>
            <a:chExt cx="1188" cy="600"/>
          </a:xfrm>
        </p:grpSpPr>
        <p:sp>
          <p:nvSpPr>
            <p:cNvPr id="120873" name="Rectangle 41"/>
            <p:cNvSpPr>
              <a:spLocks noChangeArrowheads="1"/>
            </p:cNvSpPr>
            <p:nvPr/>
          </p:nvSpPr>
          <p:spPr bwMode="auto">
            <a:xfrm>
              <a:off x="3660" y="3720"/>
              <a:ext cx="6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0,77 =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grpSp>
          <p:nvGrpSpPr>
            <p:cNvPr id="11287" name="Group 46"/>
            <p:cNvGrpSpPr>
              <a:grpSpLocks/>
            </p:cNvGrpSpPr>
            <p:nvPr/>
          </p:nvGrpSpPr>
          <p:grpSpPr bwMode="auto">
            <a:xfrm>
              <a:off x="4212" y="3546"/>
              <a:ext cx="636" cy="600"/>
              <a:chOff x="4212" y="3546"/>
              <a:chExt cx="636" cy="600"/>
            </a:xfrm>
          </p:grpSpPr>
          <p:sp>
            <p:nvSpPr>
              <p:cNvPr id="120874" name="Rectangle 42"/>
              <p:cNvSpPr>
                <a:spLocks noChangeArrowheads="1"/>
              </p:cNvSpPr>
              <p:nvPr/>
            </p:nvSpPr>
            <p:spPr bwMode="auto">
              <a:xfrm>
                <a:off x="4212" y="3546"/>
                <a:ext cx="63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 eaLnBrk="1" hangingPunct="1">
                  <a:defRPr/>
                </a:pPr>
                <a:r>
                  <a:rPr kumimoji="0" lang="pt-BR" altLang="pt-BR"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178,5</a:t>
                </a:r>
                <a:endParaRPr kumimoji="0" lang="pt-BR" altLang="pt-BR" sz="2000" baseline="30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endParaRPr>
              </a:p>
            </p:txBody>
          </p:sp>
          <p:sp>
            <p:nvSpPr>
              <p:cNvPr id="120875" name="Rectangle 43"/>
              <p:cNvSpPr>
                <a:spLocks noChangeArrowheads="1"/>
              </p:cNvSpPr>
              <p:nvPr/>
            </p:nvSpPr>
            <p:spPr bwMode="auto">
              <a:xfrm>
                <a:off x="4368" y="3896"/>
                <a:ext cx="38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 eaLnBrk="1" hangingPunct="1">
                  <a:defRPr/>
                </a:pPr>
                <a:r>
                  <a:rPr kumimoji="0" lang="pt-BR" altLang="pt-BR"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P</a:t>
                </a:r>
                <a:endParaRPr kumimoji="0" lang="pt-BR" altLang="pt-BR" sz="2000" baseline="30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endParaRPr>
              </a:p>
            </p:txBody>
          </p:sp>
          <p:sp>
            <p:nvSpPr>
              <p:cNvPr id="120876" name="Line 44"/>
              <p:cNvSpPr>
                <a:spLocks noChangeShapeType="1"/>
              </p:cNvSpPr>
              <p:nvPr/>
            </p:nvSpPr>
            <p:spPr bwMode="auto">
              <a:xfrm>
                <a:off x="4272" y="384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pt-BR"/>
              </a:p>
            </p:txBody>
          </p:sp>
        </p:grpSp>
      </p:grpSp>
      <p:sp>
        <p:nvSpPr>
          <p:cNvPr id="120877" name="Rectangle 45"/>
          <p:cNvSpPr>
            <a:spLocks noChangeArrowheads="1"/>
          </p:cNvSpPr>
          <p:nvPr/>
        </p:nvSpPr>
        <p:spPr bwMode="auto">
          <a:xfrm>
            <a:off x="5867400" y="5181600"/>
            <a:ext cx="1905000" cy="40640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P = 233,0 kgf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grpSp>
        <p:nvGrpSpPr>
          <p:cNvPr id="120905" name="Group 73"/>
          <p:cNvGrpSpPr>
            <a:grpSpLocks/>
          </p:cNvGrpSpPr>
          <p:nvPr/>
        </p:nvGrpSpPr>
        <p:grpSpPr bwMode="auto">
          <a:xfrm>
            <a:off x="460375" y="1066800"/>
            <a:ext cx="4340225" cy="4724400"/>
            <a:chOff x="290" y="672"/>
            <a:chExt cx="2734" cy="2976"/>
          </a:xfrm>
        </p:grpSpPr>
        <p:sp>
          <p:nvSpPr>
            <p:cNvPr id="120835" name="Rectangle 3"/>
            <p:cNvSpPr>
              <a:spLocks noChangeArrowheads="1"/>
            </p:cNvSpPr>
            <p:nvPr/>
          </p:nvSpPr>
          <p:spPr bwMode="auto">
            <a:xfrm>
              <a:off x="720" y="1478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P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grpSp>
          <p:nvGrpSpPr>
            <p:cNvPr id="11274" name="Group 61"/>
            <p:cNvGrpSpPr>
              <a:grpSpLocks/>
            </p:cNvGrpSpPr>
            <p:nvPr/>
          </p:nvGrpSpPr>
          <p:grpSpPr bwMode="auto">
            <a:xfrm>
              <a:off x="290" y="672"/>
              <a:ext cx="2734" cy="2976"/>
              <a:chOff x="5858" y="576"/>
              <a:chExt cx="2734" cy="2976"/>
            </a:xfrm>
          </p:grpSpPr>
          <p:grpSp>
            <p:nvGrpSpPr>
              <p:cNvPr id="11275" name="Group 62"/>
              <p:cNvGrpSpPr>
                <a:grpSpLocks/>
              </p:cNvGrpSpPr>
              <p:nvPr/>
            </p:nvGrpSpPr>
            <p:grpSpPr bwMode="auto">
              <a:xfrm>
                <a:off x="5858" y="576"/>
                <a:ext cx="2734" cy="2976"/>
                <a:chOff x="398" y="2112"/>
                <a:chExt cx="2734" cy="2976"/>
              </a:xfrm>
            </p:grpSpPr>
            <p:sp>
              <p:nvSpPr>
                <p:cNvPr id="120895" name="Line 63"/>
                <p:cNvSpPr>
                  <a:spLocks noChangeShapeType="1"/>
                </p:cNvSpPr>
                <p:nvPr/>
              </p:nvSpPr>
              <p:spPr bwMode="auto">
                <a:xfrm rot="7009233" flipV="1">
                  <a:off x="1515" y="2865"/>
                  <a:ext cx="2" cy="115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/>
                </a:p>
              </p:txBody>
            </p:sp>
            <p:sp>
              <p:nvSpPr>
                <p:cNvPr id="120896" name="Rectangle 64"/>
                <p:cNvSpPr>
                  <a:spLocks noChangeAspect="1" noChangeArrowheads="1"/>
                </p:cNvSpPr>
                <p:nvPr/>
              </p:nvSpPr>
              <p:spPr bwMode="auto">
                <a:xfrm rot="20501737" flipV="1">
                  <a:off x="398" y="3830"/>
                  <a:ext cx="2734" cy="3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pt-BR"/>
                </a:p>
              </p:txBody>
            </p:sp>
            <p:sp>
              <p:nvSpPr>
                <p:cNvPr id="120897" name="Rectangle 65"/>
                <p:cNvSpPr>
                  <a:spLocks noChangeArrowheads="1"/>
                </p:cNvSpPr>
                <p:nvPr/>
              </p:nvSpPr>
              <p:spPr bwMode="auto">
                <a:xfrm>
                  <a:off x="1200" y="3576"/>
                  <a:ext cx="384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just" eaLnBrk="1" hangingPunct="1">
                    <a:defRPr/>
                  </a:pPr>
                  <a:r>
                    <a:rPr kumimoji="0" lang="pt-BR" altLang="pt-BR" sz="200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panose="020B0604020202020204" pitchFamily="34" charset="0"/>
                    </a:rPr>
                    <a:t>50</a:t>
                  </a:r>
                  <a:r>
                    <a:rPr kumimoji="0" lang="pt-BR" altLang="pt-BR" sz="2000" baseline="3000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panose="020B0604020202020204" pitchFamily="34" charset="0"/>
                    </a:rPr>
                    <a:t>o</a:t>
                  </a:r>
                </a:p>
              </p:txBody>
            </p:sp>
            <p:sp>
              <p:nvSpPr>
                <p:cNvPr id="120898" name="Line 66"/>
                <p:cNvSpPr>
                  <a:spLocks noChangeShapeType="1"/>
                </p:cNvSpPr>
                <p:nvPr/>
              </p:nvSpPr>
              <p:spPr bwMode="auto">
                <a:xfrm rot="256064">
                  <a:off x="1368" y="2112"/>
                  <a:ext cx="1296" cy="2976"/>
                </a:xfrm>
                <a:prstGeom prst="line">
                  <a:avLst/>
                </a:prstGeom>
                <a:noFill/>
                <a:ln w="9525" cap="rnd">
                  <a:solidFill>
                    <a:srgbClr val="FF9900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/>
                </a:p>
              </p:txBody>
            </p:sp>
            <p:sp>
              <p:nvSpPr>
                <p:cNvPr id="120899" name="Line 67"/>
                <p:cNvSpPr>
                  <a:spLocks noChangeShapeType="1"/>
                </p:cNvSpPr>
                <p:nvPr/>
              </p:nvSpPr>
              <p:spPr bwMode="auto">
                <a:xfrm rot="256064">
                  <a:off x="1800" y="2927"/>
                  <a:ext cx="324" cy="745"/>
                </a:xfrm>
                <a:prstGeom prst="line">
                  <a:avLst/>
                </a:prstGeom>
                <a:noFill/>
                <a:ln w="38100">
                  <a:solidFill>
                    <a:srgbClr val="FF33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/>
                </a:p>
              </p:txBody>
            </p:sp>
            <p:sp>
              <p:nvSpPr>
                <p:cNvPr id="120900" name="Line 68"/>
                <p:cNvSpPr>
                  <a:spLocks noChangeShapeType="1"/>
                </p:cNvSpPr>
                <p:nvPr/>
              </p:nvSpPr>
              <p:spPr bwMode="auto">
                <a:xfrm flipV="1">
                  <a:off x="1056" y="2928"/>
                  <a:ext cx="720" cy="240"/>
                </a:xfrm>
                <a:prstGeom prst="line">
                  <a:avLst/>
                </a:prstGeom>
                <a:noFill/>
                <a:ln w="9525" cap="rnd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/>
                </a:p>
              </p:txBody>
            </p:sp>
            <p:sp>
              <p:nvSpPr>
                <p:cNvPr id="120901" name="Line 69"/>
                <p:cNvSpPr>
                  <a:spLocks noChangeShapeType="1"/>
                </p:cNvSpPr>
                <p:nvPr/>
              </p:nvSpPr>
              <p:spPr bwMode="auto">
                <a:xfrm flipV="1">
                  <a:off x="1344" y="3840"/>
                  <a:ext cx="720" cy="240"/>
                </a:xfrm>
                <a:prstGeom prst="line">
                  <a:avLst/>
                </a:prstGeom>
                <a:noFill/>
                <a:ln w="38100">
                  <a:solidFill>
                    <a:srgbClr val="FF33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/>
                </a:p>
              </p:txBody>
            </p:sp>
            <p:sp>
              <p:nvSpPr>
                <p:cNvPr id="120902" name="Rectangle 70"/>
                <p:cNvSpPr>
                  <a:spLocks noChangeArrowheads="1"/>
                </p:cNvSpPr>
                <p:nvPr/>
              </p:nvSpPr>
              <p:spPr bwMode="auto">
                <a:xfrm>
                  <a:off x="1488" y="4070"/>
                  <a:ext cx="384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just" eaLnBrk="1" hangingPunct="1">
                    <a:defRPr/>
                  </a:pPr>
                  <a:r>
                    <a:rPr kumimoji="0" lang="pt-BR" altLang="pt-BR" sz="200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panose="020B0604020202020204" pitchFamily="34" charset="0"/>
                    </a:rPr>
                    <a:t>Px</a:t>
                  </a:r>
                  <a:endParaRPr kumimoji="0" lang="pt-BR" altLang="pt-BR" sz="2000" baseline="30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0903" name="Rectangle 71"/>
                <p:cNvSpPr>
                  <a:spLocks noChangeArrowheads="1"/>
                </p:cNvSpPr>
                <p:nvPr/>
              </p:nvSpPr>
              <p:spPr bwMode="auto">
                <a:xfrm>
                  <a:off x="1968" y="2870"/>
                  <a:ext cx="384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just" eaLnBrk="1" hangingPunct="1">
                    <a:defRPr/>
                  </a:pPr>
                  <a:r>
                    <a:rPr kumimoji="0" lang="pt-BR" altLang="pt-BR" sz="200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panose="020B0604020202020204" pitchFamily="34" charset="0"/>
                    </a:rPr>
                    <a:t>Py</a:t>
                  </a:r>
                  <a:endParaRPr kumimoji="0" lang="pt-BR" altLang="pt-BR" sz="2000" baseline="30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120904" name="Line 72"/>
              <p:cNvSpPr>
                <a:spLocks noChangeShapeType="1"/>
              </p:cNvSpPr>
              <p:nvPr/>
            </p:nvSpPr>
            <p:spPr bwMode="auto">
              <a:xfrm>
                <a:off x="6480" y="1632"/>
                <a:ext cx="288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pt-B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0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0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0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0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0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0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63" grpId="0" animBg="1" autoUpdateAnimBg="0"/>
      <p:bldP spid="120877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6" name="Rectangle 46"/>
          <p:cNvSpPr>
            <a:spLocks noChangeArrowheads="1"/>
          </p:cNvSpPr>
          <p:nvPr/>
        </p:nvSpPr>
        <p:spPr bwMode="auto">
          <a:xfrm>
            <a:off x="152400" y="76200"/>
            <a:ext cx="8763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anose="020B0502020202020204" pitchFamily="34" charset="0"/>
              </a:rPr>
              <a:t>2. Na figura abaixo, a componente X de P é 893 kgf.  Determine P e sua componente Y.</a:t>
            </a:r>
          </a:p>
        </p:txBody>
      </p:sp>
      <p:grpSp>
        <p:nvGrpSpPr>
          <p:cNvPr id="102475" name="Group 75"/>
          <p:cNvGrpSpPr>
            <a:grpSpLocks/>
          </p:cNvGrpSpPr>
          <p:nvPr/>
        </p:nvGrpSpPr>
        <p:grpSpPr bwMode="auto">
          <a:xfrm>
            <a:off x="914400" y="1508125"/>
            <a:ext cx="6858000" cy="4359275"/>
            <a:chOff x="576" y="1046"/>
            <a:chExt cx="4320" cy="2746"/>
          </a:xfrm>
        </p:grpSpPr>
        <p:sp>
          <p:nvSpPr>
            <p:cNvPr id="102450" name="Line 50"/>
            <p:cNvSpPr>
              <a:spLocks noChangeShapeType="1"/>
            </p:cNvSpPr>
            <p:nvPr/>
          </p:nvSpPr>
          <p:spPr bwMode="auto">
            <a:xfrm flipV="1">
              <a:off x="1824" y="1440"/>
              <a:ext cx="1056" cy="18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pt-BR"/>
            </a:p>
          </p:txBody>
        </p:sp>
        <p:grpSp>
          <p:nvGrpSpPr>
            <p:cNvPr id="13317" name="Group 74"/>
            <p:cNvGrpSpPr>
              <a:grpSpLocks/>
            </p:cNvGrpSpPr>
            <p:nvPr/>
          </p:nvGrpSpPr>
          <p:grpSpPr bwMode="auto">
            <a:xfrm>
              <a:off x="576" y="1046"/>
              <a:ext cx="4320" cy="2746"/>
              <a:chOff x="576" y="1008"/>
              <a:chExt cx="4320" cy="2746"/>
            </a:xfrm>
          </p:grpSpPr>
          <p:grpSp>
            <p:nvGrpSpPr>
              <p:cNvPr id="13318" name="Group 49"/>
              <p:cNvGrpSpPr>
                <a:grpSpLocks/>
              </p:cNvGrpSpPr>
              <p:nvPr/>
            </p:nvGrpSpPr>
            <p:grpSpPr bwMode="auto">
              <a:xfrm>
                <a:off x="576" y="1200"/>
                <a:ext cx="3936" cy="2448"/>
                <a:chOff x="576" y="1200"/>
                <a:chExt cx="3936" cy="2448"/>
              </a:xfrm>
            </p:grpSpPr>
            <p:sp>
              <p:nvSpPr>
                <p:cNvPr id="102447" name="Line 47"/>
                <p:cNvSpPr>
                  <a:spLocks noChangeShapeType="1"/>
                </p:cNvSpPr>
                <p:nvPr/>
              </p:nvSpPr>
              <p:spPr bwMode="auto">
                <a:xfrm>
                  <a:off x="576" y="1200"/>
                  <a:ext cx="1413" cy="244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triangle" w="med" len="med"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pt-BR"/>
                </a:p>
              </p:txBody>
            </p:sp>
            <p:sp>
              <p:nvSpPr>
                <p:cNvPr id="102448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1536" y="1786"/>
                  <a:ext cx="2976" cy="171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pt-BR"/>
                </a:p>
              </p:txBody>
            </p:sp>
          </p:grpSp>
          <p:sp>
            <p:nvSpPr>
              <p:cNvPr id="102453" name="Rectangle 53"/>
              <p:cNvSpPr>
                <a:spLocks noChangeArrowheads="1"/>
              </p:cNvSpPr>
              <p:nvPr/>
            </p:nvSpPr>
            <p:spPr bwMode="auto">
              <a:xfrm>
                <a:off x="4608" y="1680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 eaLnBrk="1" hangingPunct="1">
                  <a:defRPr/>
                </a:pPr>
                <a:r>
                  <a:rPr kumimoji="0" lang="pt-BR" altLang="pt-BR" sz="200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X</a:t>
                </a:r>
                <a:endParaRPr kumimoji="0" lang="pt-BR" altLang="pt-BR" sz="2000" baseline="300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endParaRPr>
              </a:p>
            </p:txBody>
          </p:sp>
          <p:sp>
            <p:nvSpPr>
              <p:cNvPr id="102454" name="Rectangle 54"/>
              <p:cNvSpPr>
                <a:spLocks noChangeArrowheads="1"/>
              </p:cNvSpPr>
              <p:nvPr/>
            </p:nvSpPr>
            <p:spPr bwMode="auto">
              <a:xfrm>
                <a:off x="3024" y="1296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 eaLnBrk="1" hangingPunct="1">
                  <a:defRPr/>
                </a:pPr>
                <a:r>
                  <a:rPr kumimoji="0" lang="pt-BR" altLang="pt-BR" sz="200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P</a:t>
                </a:r>
                <a:endParaRPr kumimoji="0" lang="pt-BR" altLang="pt-BR" sz="2000" baseline="300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endParaRPr>
              </a:p>
            </p:txBody>
          </p:sp>
          <p:sp>
            <p:nvSpPr>
              <p:cNvPr id="102455" name="Rectangle 55"/>
              <p:cNvSpPr>
                <a:spLocks noChangeArrowheads="1"/>
              </p:cNvSpPr>
              <p:nvPr/>
            </p:nvSpPr>
            <p:spPr bwMode="auto">
              <a:xfrm>
                <a:off x="720" y="1008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 eaLnBrk="1" hangingPunct="1">
                  <a:defRPr/>
                </a:pPr>
                <a:r>
                  <a:rPr kumimoji="0" lang="pt-BR" altLang="pt-BR" sz="200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Y</a:t>
                </a:r>
                <a:endParaRPr kumimoji="0" lang="pt-BR" altLang="pt-BR" sz="2000" baseline="300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endParaRPr>
              </a:p>
            </p:txBody>
          </p:sp>
          <p:grpSp>
            <p:nvGrpSpPr>
              <p:cNvPr id="13322" name="Group 63"/>
              <p:cNvGrpSpPr>
                <a:grpSpLocks/>
              </p:cNvGrpSpPr>
              <p:nvPr/>
            </p:nvGrpSpPr>
            <p:grpSpPr bwMode="auto">
              <a:xfrm>
                <a:off x="2832" y="2340"/>
                <a:ext cx="672" cy="432"/>
                <a:chOff x="2856" y="2340"/>
                <a:chExt cx="672" cy="432"/>
              </a:xfrm>
            </p:grpSpPr>
            <p:sp>
              <p:nvSpPr>
                <p:cNvPr id="102456" name="Line 56"/>
                <p:cNvSpPr>
                  <a:spLocks noChangeShapeType="1"/>
                </p:cNvSpPr>
                <p:nvPr/>
              </p:nvSpPr>
              <p:spPr bwMode="auto">
                <a:xfrm>
                  <a:off x="3528" y="2340"/>
                  <a:ext cx="0" cy="4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pt-BR"/>
                </a:p>
              </p:txBody>
            </p:sp>
            <p:sp>
              <p:nvSpPr>
                <p:cNvPr id="102457" name="Line 57"/>
                <p:cNvSpPr>
                  <a:spLocks noChangeShapeType="1"/>
                </p:cNvSpPr>
                <p:nvPr/>
              </p:nvSpPr>
              <p:spPr bwMode="auto">
                <a:xfrm flipH="1">
                  <a:off x="2856" y="2760"/>
                  <a:ext cx="6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pt-BR"/>
                </a:p>
              </p:txBody>
            </p:sp>
          </p:grpSp>
          <p:sp>
            <p:nvSpPr>
              <p:cNvPr id="102458" name="Rectangle 58"/>
              <p:cNvSpPr>
                <a:spLocks noChangeArrowheads="1"/>
              </p:cNvSpPr>
              <p:nvPr/>
            </p:nvSpPr>
            <p:spPr bwMode="auto">
              <a:xfrm>
                <a:off x="3120" y="2784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 eaLnBrk="1" hangingPunct="1">
                  <a:defRPr/>
                </a:pPr>
                <a:r>
                  <a:rPr kumimoji="0" lang="pt-BR" altLang="pt-BR" sz="200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2</a:t>
                </a:r>
                <a:endParaRPr kumimoji="0" lang="pt-BR" altLang="pt-BR" sz="2000" baseline="300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endParaRPr>
              </a:p>
            </p:txBody>
          </p:sp>
          <p:sp>
            <p:nvSpPr>
              <p:cNvPr id="102459" name="Rectangle 59"/>
              <p:cNvSpPr>
                <a:spLocks noChangeArrowheads="1"/>
              </p:cNvSpPr>
              <p:nvPr/>
            </p:nvSpPr>
            <p:spPr bwMode="auto">
              <a:xfrm>
                <a:off x="3552" y="2448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 eaLnBrk="1" hangingPunct="1">
                  <a:defRPr/>
                </a:pPr>
                <a:r>
                  <a:rPr kumimoji="0" lang="pt-BR" altLang="pt-BR" sz="200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1</a:t>
                </a:r>
                <a:endParaRPr kumimoji="0" lang="pt-BR" altLang="pt-BR" sz="2000" baseline="300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endParaRPr>
              </a:p>
            </p:txBody>
          </p:sp>
          <p:grpSp>
            <p:nvGrpSpPr>
              <p:cNvPr id="13325" name="Group 62"/>
              <p:cNvGrpSpPr>
                <a:grpSpLocks/>
              </p:cNvGrpSpPr>
              <p:nvPr/>
            </p:nvGrpSpPr>
            <p:grpSpPr bwMode="auto">
              <a:xfrm>
                <a:off x="2112" y="1920"/>
                <a:ext cx="480" cy="864"/>
                <a:chOff x="2112" y="1920"/>
                <a:chExt cx="480" cy="864"/>
              </a:xfrm>
            </p:grpSpPr>
            <p:sp>
              <p:nvSpPr>
                <p:cNvPr id="102460" name="Line 60"/>
                <p:cNvSpPr>
                  <a:spLocks noChangeShapeType="1"/>
                </p:cNvSpPr>
                <p:nvPr/>
              </p:nvSpPr>
              <p:spPr bwMode="auto">
                <a:xfrm flipH="1">
                  <a:off x="2112" y="1920"/>
                  <a:ext cx="4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pt-BR"/>
                </a:p>
              </p:txBody>
            </p:sp>
            <p:sp>
              <p:nvSpPr>
                <p:cNvPr id="102461" name="Line 61"/>
                <p:cNvSpPr>
                  <a:spLocks noChangeShapeType="1"/>
                </p:cNvSpPr>
                <p:nvPr/>
              </p:nvSpPr>
              <p:spPr bwMode="auto">
                <a:xfrm>
                  <a:off x="2112" y="1920"/>
                  <a:ext cx="0" cy="86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pt-BR"/>
                </a:p>
              </p:txBody>
            </p:sp>
          </p:grpSp>
          <p:sp>
            <p:nvSpPr>
              <p:cNvPr id="102464" name="Rectangle 64"/>
              <p:cNvSpPr>
                <a:spLocks noChangeArrowheads="1"/>
              </p:cNvSpPr>
              <p:nvPr/>
            </p:nvSpPr>
            <p:spPr bwMode="auto">
              <a:xfrm>
                <a:off x="1824" y="2256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 eaLnBrk="1" hangingPunct="1">
                  <a:defRPr/>
                </a:pPr>
                <a:r>
                  <a:rPr kumimoji="0" lang="pt-BR" altLang="pt-BR" sz="200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4</a:t>
                </a:r>
                <a:endParaRPr kumimoji="0" lang="pt-BR" altLang="pt-BR" sz="2000" baseline="300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endParaRPr>
              </a:p>
            </p:txBody>
          </p:sp>
          <p:sp>
            <p:nvSpPr>
              <p:cNvPr id="102465" name="Rectangle 65"/>
              <p:cNvSpPr>
                <a:spLocks noChangeArrowheads="1"/>
              </p:cNvSpPr>
              <p:nvPr/>
            </p:nvSpPr>
            <p:spPr bwMode="auto">
              <a:xfrm>
                <a:off x="2256" y="1680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 eaLnBrk="1" hangingPunct="1">
                  <a:defRPr/>
                </a:pPr>
                <a:r>
                  <a:rPr kumimoji="0" lang="pt-BR" altLang="pt-BR" sz="200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3</a:t>
                </a:r>
                <a:endParaRPr kumimoji="0" lang="pt-BR" altLang="pt-BR" sz="2000" baseline="300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endParaRPr>
              </a:p>
            </p:txBody>
          </p:sp>
          <p:grpSp>
            <p:nvGrpSpPr>
              <p:cNvPr id="13328" name="Group 70"/>
              <p:cNvGrpSpPr>
                <a:grpSpLocks/>
              </p:cNvGrpSpPr>
              <p:nvPr/>
            </p:nvGrpSpPr>
            <p:grpSpPr bwMode="auto">
              <a:xfrm>
                <a:off x="816" y="1672"/>
                <a:ext cx="384" cy="635"/>
                <a:chOff x="816" y="1672"/>
                <a:chExt cx="384" cy="635"/>
              </a:xfrm>
            </p:grpSpPr>
            <p:sp>
              <p:nvSpPr>
                <p:cNvPr id="102468" name="Line 68"/>
                <p:cNvSpPr>
                  <a:spLocks noChangeShapeType="1"/>
                </p:cNvSpPr>
                <p:nvPr/>
              </p:nvSpPr>
              <p:spPr bwMode="auto">
                <a:xfrm rot="16242957" flipV="1">
                  <a:off x="524" y="1990"/>
                  <a:ext cx="63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pt-BR"/>
                </a:p>
              </p:txBody>
            </p:sp>
            <p:sp>
              <p:nvSpPr>
                <p:cNvPr id="102469" name="Line 69"/>
                <p:cNvSpPr>
                  <a:spLocks noChangeShapeType="1"/>
                </p:cNvSpPr>
                <p:nvPr/>
              </p:nvSpPr>
              <p:spPr bwMode="auto">
                <a:xfrm>
                  <a:off x="816" y="2304"/>
                  <a:ext cx="3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pt-BR"/>
                </a:p>
              </p:txBody>
            </p:sp>
          </p:grpSp>
          <p:sp>
            <p:nvSpPr>
              <p:cNvPr id="102471" name="Rectangle 71"/>
              <p:cNvSpPr>
                <a:spLocks noChangeArrowheads="1"/>
              </p:cNvSpPr>
              <p:nvPr/>
            </p:nvSpPr>
            <p:spPr bwMode="auto">
              <a:xfrm>
                <a:off x="960" y="2352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 eaLnBrk="1" hangingPunct="1">
                  <a:defRPr/>
                </a:pPr>
                <a:r>
                  <a:rPr kumimoji="0" lang="pt-BR" altLang="pt-BR" sz="200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1</a:t>
                </a:r>
                <a:endParaRPr kumimoji="0" lang="pt-BR" altLang="pt-BR" sz="2000" baseline="300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endParaRPr>
              </a:p>
            </p:txBody>
          </p:sp>
          <p:sp>
            <p:nvSpPr>
              <p:cNvPr id="102472" name="Rectangle 72"/>
              <p:cNvSpPr>
                <a:spLocks noChangeArrowheads="1"/>
              </p:cNvSpPr>
              <p:nvPr/>
            </p:nvSpPr>
            <p:spPr bwMode="auto">
              <a:xfrm>
                <a:off x="612" y="1884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 eaLnBrk="1" hangingPunct="1">
                  <a:defRPr/>
                </a:pPr>
                <a:r>
                  <a:rPr kumimoji="0" lang="pt-BR" altLang="pt-BR" sz="200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2</a:t>
                </a:r>
                <a:endParaRPr kumimoji="0" lang="pt-BR" altLang="pt-BR" sz="2000" baseline="300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endParaRPr>
              </a:p>
            </p:txBody>
          </p:sp>
          <p:sp>
            <p:nvSpPr>
              <p:cNvPr id="102473" name="Rectangle 73"/>
              <p:cNvSpPr>
                <a:spLocks noChangeArrowheads="1"/>
              </p:cNvSpPr>
              <p:nvPr/>
            </p:nvSpPr>
            <p:spPr bwMode="auto">
              <a:xfrm>
                <a:off x="1584" y="3504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 eaLnBrk="1" hangingPunct="1">
                  <a:defRPr/>
                </a:pPr>
                <a:r>
                  <a:rPr kumimoji="0" lang="pt-BR" altLang="pt-BR" sz="200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</a:rPr>
                  <a:t>O</a:t>
                </a:r>
                <a:endParaRPr kumimoji="0" lang="pt-BR" altLang="pt-BR" sz="2000" baseline="300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3"/>
          <p:cNvGrpSpPr>
            <a:grpSpLocks/>
          </p:cNvGrpSpPr>
          <p:nvPr/>
        </p:nvGrpSpPr>
        <p:grpSpPr bwMode="auto">
          <a:xfrm>
            <a:off x="914400" y="1905000"/>
            <a:ext cx="6248400" cy="3886200"/>
            <a:chOff x="576" y="1200"/>
            <a:chExt cx="3936" cy="2448"/>
          </a:xfrm>
        </p:grpSpPr>
        <p:sp>
          <p:nvSpPr>
            <p:cNvPr id="122884" name="Line 4"/>
            <p:cNvSpPr>
              <a:spLocks noChangeShapeType="1"/>
            </p:cNvSpPr>
            <p:nvPr/>
          </p:nvSpPr>
          <p:spPr bwMode="auto">
            <a:xfrm>
              <a:off x="576" y="1200"/>
              <a:ext cx="1413" cy="24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122885" name="Line 5"/>
            <p:cNvSpPr>
              <a:spLocks noChangeShapeType="1"/>
            </p:cNvSpPr>
            <p:nvPr/>
          </p:nvSpPr>
          <p:spPr bwMode="auto">
            <a:xfrm flipV="1">
              <a:off x="1536" y="1786"/>
              <a:ext cx="2976" cy="17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pt-BR"/>
            </a:p>
          </p:txBody>
        </p:sp>
      </p:grpSp>
      <p:sp>
        <p:nvSpPr>
          <p:cNvPr id="122887" name="Rectangle 7"/>
          <p:cNvSpPr>
            <a:spLocks noChangeArrowheads="1"/>
          </p:cNvSpPr>
          <p:nvPr/>
        </p:nvSpPr>
        <p:spPr bwMode="auto">
          <a:xfrm>
            <a:off x="7315200" y="26670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X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2889" name="Rectangle 9"/>
          <p:cNvSpPr>
            <a:spLocks noChangeArrowheads="1"/>
          </p:cNvSpPr>
          <p:nvPr/>
        </p:nvSpPr>
        <p:spPr bwMode="auto">
          <a:xfrm>
            <a:off x="1143000" y="16002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Y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grpSp>
        <p:nvGrpSpPr>
          <p:cNvPr id="15365" name="Group 10"/>
          <p:cNvGrpSpPr>
            <a:grpSpLocks/>
          </p:cNvGrpSpPr>
          <p:nvPr/>
        </p:nvGrpSpPr>
        <p:grpSpPr bwMode="auto">
          <a:xfrm>
            <a:off x="4495800" y="3714750"/>
            <a:ext cx="1066800" cy="685800"/>
            <a:chOff x="2856" y="2340"/>
            <a:chExt cx="672" cy="432"/>
          </a:xfrm>
        </p:grpSpPr>
        <p:sp>
          <p:nvSpPr>
            <p:cNvPr id="122891" name="Line 11"/>
            <p:cNvSpPr>
              <a:spLocks noChangeShapeType="1"/>
            </p:cNvSpPr>
            <p:nvPr/>
          </p:nvSpPr>
          <p:spPr bwMode="auto">
            <a:xfrm>
              <a:off x="3528" y="234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122892" name="Line 12"/>
            <p:cNvSpPr>
              <a:spLocks noChangeShapeType="1"/>
            </p:cNvSpPr>
            <p:nvPr/>
          </p:nvSpPr>
          <p:spPr bwMode="auto">
            <a:xfrm flipH="1">
              <a:off x="2856" y="276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pt-BR"/>
            </a:p>
          </p:txBody>
        </p:sp>
      </p:grpSp>
      <p:sp>
        <p:nvSpPr>
          <p:cNvPr id="122893" name="Rectangle 13"/>
          <p:cNvSpPr>
            <a:spLocks noChangeArrowheads="1"/>
          </p:cNvSpPr>
          <p:nvPr/>
        </p:nvSpPr>
        <p:spPr bwMode="auto">
          <a:xfrm>
            <a:off x="4953000" y="44196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2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2894" name="Rectangle 14"/>
          <p:cNvSpPr>
            <a:spLocks noChangeArrowheads="1"/>
          </p:cNvSpPr>
          <p:nvPr/>
        </p:nvSpPr>
        <p:spPr bwMode="auto">
          <a:xfrm>
            <a:off x="5638800" y="38862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1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2905" name="Rectangle 25"/>
          <p:cNvSpPr>
            <a:spLocks noChangeArrowheads="1"/>
          </p:cNvSpPr>
          <p:nvPr/>
        </p:nvSpPr>
        <p:spPr bwMode="auto">
          <a:xfrm>
            <a:off x="2514600" y="55626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2906" name="Line 26"/>
          <p:cNvSpPr>
            <a:spLocks noChangeShapeType="1"/>
          </p:cNvSpPr>
          <p:nvPr/>
        </p:nvSpPr>
        <p:spPr bwMode="auto">
          <a:xfrm>
            <a:off x="2876550" y="1066800"/>
            <a:ext cx="0" cy="525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22907" name="Line 27"/>
          <p:cNvSpPr>
            <a:spLocks noChangeShapeType="1"/>
          </p:cNvSpPr>
          <p:nvPr/>
        </p:nvSpPr>
        <p:spPr bwMode="auto">
          <a:xfrm>
            <a:off x="1866900" y="5295900"/>
            <a:ext cx="5219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grpSp>
        <p:nvGrpSpPr>
          <p:cNvPr id="15371" name="Group 28"/>
          <p:cNvGrpSpPr>
            <a:grpSpLocks/>
          </p:cNvGrpSpPr>
          <p:nvPr/>
        </p:nvGrpSpPr>
        <p:grpSpPr bwMode="auto">
          <a:xfrm>
            <a:off x="4114800" y="304800"/>
            <a:ext cx="1771650" cy="952500"/>
            <a:chOff x="3264" y="624"/>
            <a:chExt cx="1116" cy="600"/>
          </a:xfrm>
        </p:grpSpPr>
        <p:sp>
          <p:nvSpPr>
            <p:cNvPr id="122909" name="Rectangle 29"/>
            <p:cNvSpPr>
              <a:spLocks noChangeArrowheads="1"/>
            </p:cNvSpPr>
            <p:nvPr/>
          </p:nvSpPr>
          <p:spPr bwMode="auto">
            <a:xfrm>
              <a:off x="3264" y="816"/>
              <a:ext cx="9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tg </a:t>
              </a: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anose="05050102010706020507" pitchFamily="18" charset="2"/>
                </a:rPr>
                <a:t>b</a:t>
              </a:r>
              <a:r>
                <a:rPr kumimoji="0" lang="pt-BR" altLang="pt-BR" sz="2000" baseline="30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o</a:t>
              </a: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 =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22910" name="Rectangle 30"/>
            <p:cNvSpPr>
              <a:spLocks noChangeArrowheads="1"/>
            </p:cNvSpPr>
            <p:nvPr/>
          </p:nvSpPr>
          <p:spPr bwMode="auto">
            <a:xfrm>
              <a:off x="3984" y="624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 1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22911" name="Rectangle 31"/>
            <p:cNvSpPr>
              <a:spLocks noChangeArrowheads="1"/>
            </p:cNvSpPr>
            <p:nvPr/>
          </p:nvSpPr>
          <p:spPr bwMode="auto">
            <a:xfrm>
              <a:off x="3996" y="974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 2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22912" name="Line 32"/>
            <p:cNvSpPr>
              <a:spLocks noChangeShapeType="1"/>
            </p:cNvSpPr>
            <p:nvPr/>
          </p:nvSpPr>
          <p:spPr bwMode="auto">
            <a:xfrm>
              <a:off x="3972" y="92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</p:grpSp>
      <p:sp>
        <p:nvSpPr>
          <p:cNvPr id="122914" name="Rectangle 34"/>
          <p:cNvSpPr>
            <a:spLocks noChangeArrowheads="1"/>
          </p:cNvSpPr>
          <p:nvPr/>
        </p:nvSpPr>
        <p:spPr bwMode="auto">
          <a:xfrm>
            <a:off x="4114800" y="17907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anose="05050102010706020507" pitchFamily="18" charset="2"/>
              </a:rPr>
              <a:t>b</a:t>
            </a:r>
            <a:r>
              <a: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= 26,6</a:t>
            </a:r>
            <a:r>
              <a: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122918" name="Freeform 38"/>
          <p:cNvSpPr>
            <a:spLocks/>
          </p:cNvSpPr>
          <p:nvPr/>
        </p:nvSpPr>
        <p:spPr bwMode="auto">
          <a:xfrm rot="-21433315">
            <a:off x="3714750" y="4832350"/>
            <a:ext cx="95250" cy="463550"/>
          </a:xfrm>
          <a:custGeom>
            <a:avLst/>
            <a:gdLst>
              <a:gd name="T0" fmla="*/ 0 w 60"/>
              <a:gd name="T1" fmla="*/ 0 h 292"/>
              <a:gd name="T2" fmla="*/ 58 w 60"/>
              <a:gd name="T3" fmla="*/ 144 h 292"/>
              <a:gd name="T4" fmla="*/ 11 w 60"/>
              <a:gd name="T5" fmla="*/ 292 h 2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0" h="292">
                <a:moveTo>
                  <a:pt x="0" y="0"/>
                </a:moveTo>
                <a:cubicBezTo>
                  <a:pt x="10" y="24"/>
                  <a:pt x="56" y="95"/>
                  <a:pt x="58" y="144"/>
                </a:cubicBezTo>
                <a:cubicBezTo>
                  <a:pt x="60" y="193"/>
                  <a:pt x="21" y="261"/>
                  <a:pt x="11" y="29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22919" name="Rectangle 39"/>
          <p:cNvSpPr>
            <a:spLocks noChangeArrowheads="1"/>
          </p:cNvSpPr>
          <p:nvPr/>
        </p:nvSpPr>
        <p:spPr bwMode="auto">
          <a:xfrm>
            <a:off x="3886200" y="4784725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anose="05050102010706020507" pitchFamily="18" charset="2"/>
              </a:rPr>
              <a:t>b</a:t>
            </a:r>
            <a:r>
              <a: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= 26,6</a:t>
            </a:r>
            <a:r>
              <a: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1" name="Line 3"/>
          <p:cNvSpPr>
            <a:spLocks noChangeShapeType="1"/>
          </p:cNvSpPr>
          <p:nvPr/>
        </p:nvSpPr>
        <p:spPr bwMode="auto">
          <a:xfrm>
            <a:off x="914400" y="1905000"/>
            <a:ext cx="2243138" cy="3886200"/>
          </a:xfrm>
          <a:prstGeom prst="line">
            <a:avLst/>
          </a:prstGeom>
          <a:noFill/>
          <a:ln w="3175" cap="rnd">
            <a:solidFill>
              <a:schemeClr val="tx1"/>
            </a:solidFill>
            <a:prstDash val="sysDot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24932" name="Line 4"/>
          <p:cNvSpPr>
            <a:spLocks noChangeShapeType="1"/>
          </p:cNvSpPr>
          <p:nvPr/>
        </p:nvSpPr>
        <p:spPr bwMode="auto">
          <a:xfrm flipV="1">
            <a:off x="2438400" y="2835275"/>
            <a:ext cx="4724400" cy="2727325"/>
          </a:xfrm>
          <a:prstGeom prst="line">
            <a:avLst/>
          </a:prstGeom>
          <a:noFill/>
          <a:ln w="317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24933" name="Line 5"/>
          <p:cNvSpPr>
            <a:spLocks noChangeShapeType="1"/>
          </p:cNvSpPr>
          <p:nvPr/>
        </p:nvSpPr>
        <p:spPr bwMode="auto">
          <a:xfrm flipV="1">
            <a:off x="2895600" y="2286000"/>
            <a:ext cx="1676400" cy="297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24934" name="Rectangle 6"/>
          <p:cNvSpPr>
            <a:spLocks noChangeArrowheads="1"/>
          </p:cNvSpPr>
          <p:nvPr/>
        </p:nvSpPr>
        <p:spPr bwMode="auto">
          <a:xfrm>
            <a:off x="7315200" y="26670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X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4935" name="Rectangle 7"/>
          <p:cNvSpPr>
            <a:spLocks noChangeArrowheads="1"/>
          </p:cNvSpPr>
          <p:nvPr/>
        </p:nvSpPr>
        <p:spPr bwMode="auto">
          <a:xfrm>
            <a:off x="4800600" y="20574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P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4936" name="Rectangle 8"/>
          <p:cNvSpPr>
            <a:spLocks noChangeArrowheads="1"/>
          </p:cNvSpPr>
          <p:nvPr/>
        </p:nvSpPr>
        <p:spPr bwMode="auto">
          <a:xfrm>
            <a:off x="1143000" y="16002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Y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grpSp>
        <p:nvGrpSpPr>
          <p:cNvPr id="17416" name="Group 14"/>
          <p:cNvGrpSpPr>
            <a:grpSpLocks/>
          </p:cNvGrpSpPr>
          <p:nvPr/>
        </p:nvGrpSpPr>
        <p:grpSpPr bwMode="auto">
          <a:xfrm>
            <a:off x="3352800" y="3048000"/>
            <a:ext cx="762000" cy="1371600"/>
            <a:chOff x="2112" y="1920"/>
            <a:chExt cx="480" cy="864"/>
          </a:xfrm>
        </p:grpSpPr>
        <p:sp>
          <p:nvSpPr>
            <p:cNvPr id="124943" name="Line 15"/>
            <p:cNvSpPr>
              <a:spLocks noChangeShapeType="1"/>
            </p:cNvSpPr>
            <p:nvPr/>
          </p:nvSpPr>
          <p:spPr bwMode="auto">
            <a:xfrm flipH="1">
              <a:off x="2112" y="1920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pt-BR"/>
            </a:p>
          </p:txBody>
        </p:sp>
        <p:sp>
          <p:nvSpPr>
            <p:cNvPr id="124944" name="Line 16"/>
            <p:cNvSpPr>
              <a:spLocks noChangeShapeType="1"/>
            </p:cNvSpPr>
            <p:nvPr/>
          </p:nvSpPr>
          <p:spPr bwMode="auto">
            <a:xfrm>
              <a:off x="2112" y="1920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pt-BR"/>
            </a:p>
          </p:txBody>
        </p:sp>
      </p:grpSp>
      <p:sp>
        <p:nvSpPr>
          <p:cNvPr id="124945" name="Rectangle 17"/>
          <p:cNvSpPr>
            <a:spLocks noChangeArrowheads="1"/>
          </p:cNvSpPr>
          <p:nvPr/>
        </p:nvSpPr>
        <p:spPr bwMode="auto">
          <a:xfrm>
            <a:off x="2895600" y="35814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4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4946" name="Rectangle 18"/>
          <p:cNvSpPr>
            <a:spLocks noChangeArrowheads="1"/>
          </p:cNvSpPr>
          <p:nvPr/>
        </p:nvSpPr>
        <p:spPr bwMode="auto">
          <a:xfrm>
            <a:off x="3581400" y="26670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3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4952" name="Rectangle 24"/>
          <p:cNvSpPr>
            <a:spLocks noChangeArrowheads="1"/>
          </p:cNvSpPr>
          <p:nvPr/>
        </p:nvSpPr>
        <p:spPr bwMode="auto">
          <a:xfrm>
            <a:off x="2514600" y="55626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4953" name="Line 25"/>
          <p:cNvSpPr>
            <a:spLocks noChangeShapeType="1"/>
          </p:cNvSpPr>
          <p:nvPr/>
        </p:nvSpPr>
        <p:spPr bwMode="auto">
          <a:xfrm>
            <a:off x="2876550" y="1066800"/>
            <a:ext cx="0" cy="525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24954" name="Line 26"/>
          <p:cNvSpPr>
            <a:spLocks noChangeShapeType="1"/>
          </p:cNvSpPr>
          <p:nvPr/>
        </p:nvSpPr>
        <p:spPr bwMode="auto">
          <a:xfrm>
            <a:off x="1866900" y="5295900"/>
            <a:ext cx="5219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grpSp>
        <p:nvGrpSpPr>
          <p:cNvPr id="17422" name="Group 27"/>
          <p:cNvGrpSpPr>
            <a:grpSpLocks/>
          </p:cNvGrpSpPr>
          <p:nvPr/>
        </p:nvGrpSpPr>
        <p:grpSpPr bwMode="auto">
          <a:xfrm>
            <a:off x="5772150" y="304800"/>
            <a:ext cx="1771650" cy="952500"/>
            <a:chOff x="3264" y="624"/>
            <a:chExt cx="1116" cy="600"/>
          </a:xfrm>
        </p:grpSpPr>
        <p:sp>
          <p:nvSpPr>
            <p:cNvPr id="124956" name="Rectangle 28"/>
            <p:cNvSpPr>
              <a:spLocks noChangeArrowheads="1"/>
            </p:cNvSpPr>
            <p:nvPr/>
          </p:nvSpPr>
          <p:spPr bwMode="auto">
            <a:xfrm>
              <a:off x="3264" y="816"/>
              <a:ext cx="9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tg </a:t>
              </a: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anose="05050102010706020507" pitchFamily="18" charset="2"/>
                </a:rPr>
                <a:t>a </a:t>
              </a:r>
              <a:r>
                <a:rPr kumimoji="0" lang="pt-BR" altLang="pt-BR" sz="2000" baseline="30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o</a:t>
              </a: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 =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24957" name="Rectangle 29"/>
            <p:cNvSpPr>
              <a:spLocks noChangeArrowheads="1"/>
            </p:cNvSpPr>
            <p:nvPr/>
          </p:nvSpPr>
          <p:spPr bwMode="auto">
            <a:xfrm>
              <a:off x="3984" y="624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 4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24958" name="Rectangle 30"/>
            <p:cNvSpPr>
              <a:spLocks noChangeArrowheads="1"/>
            </p:cNvSpPr>
            <p:nvPr/>
          </p:nvSpPr>
          <p:spPr bwMode="auto">
            <a:xfrm>
              <a:off x="3996" y="974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 3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24959" name="Line 31"/>
            <p:cNvSpPr>
              <a:spLocks noChangeShapeType="1"/>
            </p:cNvSpPr>
            <p:nvPr/>
          </p:nvSpPr>
          <p:spPr bwMode="auto">
            <a:xfrm>
              <a:off x="3972" y="92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</p:grpSp>
      <p:sp>
        <p:nvSpPr>
          <p:cNvPr id="124960" name="Rectangle 32"/>
          <p:cNvSpPr>
            <a:spLocks noChangeArrowheads="1"/>
          </p:cNvSpPr>
          <p:nvPr/>
        </p:nvSpPr>
        <p:spPr bwMode="auto">
          <a:xfrm>
            <a:off x="5772150" y="17907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anose="05050102010706020507" pitchFamily="18" charset="2"/>
              </a:rPr>
              <a:t>a </a:t>
            </a:r>
            <a:r>
              <a: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= 53,1</a:t>
            </a:r>
            <a:r>
              <a: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124961" name="Freeform 33"/>
          <p:cNvSpPr>
            <a:spLocks/>
          </p:cNvSpPr>
          <p:nvPr/>
        </p:nvSpPr>
        <p:spPr bwMode="auto">
          <a:xfrm rot="-22332279">
            <a:off x="3495675" y="4419600"/>
            <a:ext cx="95250" cy="876300"/>
          </a:xfrm>
          <a:custGeom>
            <a:avLst/>
            <a:gdLst>
              <a:gd name="T0" fmla="*/ 0 w 60"/>
              <a:gd name="T1" fmla="*/ 0 h 292"/>
              <a:gd name="T2" fmla="*/ 58 w 60"/>
              <a:gd name="T3" fmla="*/ 144 h 292"/>
              <a:gd name="T4" fmla="*/ 11 w 60"/>
              <a:gd name="T5" fmla="*/ 292 h 2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0" h="292">
                <a:moveTo>
                  <a:pt x="0" y="0"/>
                </a:moveTo>
                <a:cubicBezTo>
                  <a:pt x="10" y="24"/>
                  <a:pt x="56" y="95"/>
                  <a:pt x="58" y="144"/>
                </a:cubicBezTo>
                <a:cubicBezTo>
                  <a:pt x="60" y="193"/>
                  <a:pt x="21" y="261"/>
                  <a:pt x="11" y="29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24962" name="Rectangle 34"/>
          <p:cNvSpPr>
            <a:spLocks noChangeArrowheads="1"/>
          </p:cNvSpPr>
          <p:nvPr/>
        </p:nvSpPr>
        <p:spPr bwMode="auto">
          <a:xfrm>
            <a:off x="3886200" y="4784725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anose="05050102010706020507" pitchFamily="18" charset="2"/>
              </a:rPr>
              <a:t>a </a:t>
            </a:r>
            <a:r>
              <a: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= 53,1</a:t>
            </a:r>
            <a:r>
              <a: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Line 2"/>
          <p:cNvSpPr>
            <a:spLocks noChangeShapeType="1"/>
          </p:cNvSpPr>
          <p:nvPr/>
        </p:nvSpPr>
        <p:spPr bwMode="auto">
          <a:xfrm>
            <a:off x="914400" y="1905000"/>
            <a:ext cx="2243138" cy="3886200"/>
          </a:xfrm>
          <a:prstGeom prst="line">
            <a:avLst/>
          </a:prstGeom>
          <a:noFill/>
          <a:ln w="3175" cap="rnd">
            <a:solidFill>
              <a:schemeClr val="tx1"/>
            </a:solidFill>
            <a:prstDash val="sysDot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29027" name="Line 3"/>
          <p:cNvSpPr>
            <a:spLocks noChangeShapeType="1"/>
          </p:cNvSpPr>
          <p:nvPr/>
        </p:nvSpPr>
        <p:spPr bwMode="auto">
          <a:xfrm flipV="1">
            <a:off x="2438400" y="2835275"/>
            <a:ext cx="4724400" cy="2727325"/>
          </a:xfrm>
          <a:prstGeom prst="line">
            <a:avLst/>
          </a:prstGeom>
          <a:noFill/>
          <a:ln w="317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29028" name="Line 4"/>
          <p:cNvSpPr>
            <a:spLocks noChangeShapeType="1"/>
          </p:cNvSpPr>
          <p:nvPr/>
        </p:nvSpPr>
        <p:spPr bwMode="auto">
          <a:xfrm flipV="1">
            <a:off x="2895600" y="2286000"/>
            <a:ext cx="1676400" cy="297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29029" name="Rectangle 5"/>
          <p:cNvSpPr>
            <a:spLocks noChangeArrowheads="1"/>
          </p:cNvSpPr>
          <p:nvPr/>
        </p:nvSpPr>
        <p:spPr bwMode="auto">
          <a:xfrm>
            <a:off x="7315200" y="26670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X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9030" name="Rectangle 6"/>
          <p:cNvSpPr>
            <a:spLocks noChangeArrowheads="1"/>
          </p:cNvSpPr>
          <p:nvPr/>
        </p:nvSpPr>
        <p:spPr bwMode="auto">
          <a:xfrm>
            <a:off x="4800600" y="20574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P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9031" name="Rectangle 7"/>
          <p:cNvSpPr>
            <a:spLocks noChangeArrowheads="1"/>
          </p:cNvSpPr>
          <p:nvPr/>
        </p:nvSpPr>
        <p:spPr bwMode="auto">
          <a:xfrm>
            <a:off x="1143000" y="16002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Y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9037" name="Rectangle 13"/>
          <p:cNvSpPr>
            <a:spLocks noChangeArrowheads="1"/>
          </p:cNvSpPr>
          <p:nvPr/>
        </p:nvSpPr>
        <p:spPr bwMode="auto">
          <a:xfrm>
            <a:off x="2514600" y="55626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29038" name="Line 14"/>
          <p:cNvSpPr>
            <a:spLocks noChangeShapeType="1"/>
          </p:cNvSpPr>
          <p:nvPr/>
        </p:nvSpPr>
        <p:spPr bwMode="auto">
          <a:xfrm>
            <a:off x="2876550" y="1066800"/>
            <a:ext cx="0" cy="525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29039" name="Line 15"/>
          <p:cNvSpPr>
            <a:spLocks noChangeShapeType="1"/>
          </p:cNvSpPr>
          <p:nvPr/>
        </p:nvSpPr>
        <p:spPr bwMode="auto">
          <a:xfrm>
            <a:off x="1866900" y="5295900"/>
            <a:ext cx="5219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29046" name="Freeform 22"/>
          <p:cNvSpPr>
            <a:spLocks/>
          </p:cNvSpPr>
          <p:nvPr/>
        </p:nvSpPr>
        <p:spPr bwMode="auto">
          <a:xfrm rot="-22332279">
            <a:off x="3495675" y="4419600"/>
            <a:ext cx="95250" cy="876300"/>
          </a:xfrm>
          <a:custGeom>
            <a:avLst/>
            <a:gdLst>
              <a:gd name="T0" fmla="*/ 0 w 60"/>
              <a:gd name="T1" fmla="*/ 0 h 292"/>
              <a:gd name="T2" fmla="*/ 58 w 60"/>
              <a:gd name="T3" fmla="*/ 144 h 292"/>
              <a:gd name="T4" fmla="*/ 11 w 60"/>
              <a:gd name="T5" fmla="*/ 292 h 2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0" h="292">
                <a:moveTo>
                  <a:pt x="0" y="0"/>
                </a:moveTo>
                <a:cubicBezTo>
                  <a:pt x="10" y="24"/>
                  <a:pt x="56" y="95"/>
                  <a:pt x="58" y="144"/>
                </a:cubicBezTo>
                <a:cubicBezTo>
                  <a:pt x="60" y="193"/>
                  <a:pt x="21" y="261"/>
                  <a:pt x="11" y="29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29047" name="Rectangle 23"/>
          <p:cNvSpPr>
            <a:spLocks noChangeArrowheads="1"/>
          </p:cNvSpPr>
          <p:nvPr/>
        </p:nvSpPr>
        <p:spPr bwMode="auto">
          <a:xfrm>
            <a:off x="3886200" y="4784725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anose="05050102010706020507" pitchFamily="18" charset="2"/>
              </a:rPr>
              <a:t>a </a:t>
            </a:r>
            <a:r>
              <a: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= 53,1</a:t>
            </a:r>
            <a:r>
              <a: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129048" name="Freeform 24"/>
          <p:cNvSpPr>
            <a:spLocks noChangeAspect="1"/>
          </p:cNvSpPr>
          <p:nvPr/>
        </p:nvSpPr>
        <p:spPr bwMode="auto">
          <a:xfrm rot="-21433315">
            <a:off x="5410200" y="3886200"/>
            <a:ext cx="280988" cy="1374775"/>
          </a:xfrm>
          <a:custGeom>
            <a:avLst/>
            <a:gdLst>
              <a:gd name="T0" fmla="*/ 0 w 60"/>
              <a:gd name="T1" fmla="*/ 0 h 292"/>
              <a:gd name="T2" fmla="*/ 58 w 60"/>
              <a:gd name="T3" fmla="*/ 144 h 292"/>
              <a:gd name="T4" fmla="*/ 11 w 60"/>
              <a:gd name="T5" fmla="*/ 292 h 2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0" h="292">
                <a:moveTo>
                  <a:pt x="0" y="0"/>
                </a:moveTo>
                <a:cubicBezTo>
                  <a:pt x="10" y="24"/>
                  <a:pt x="56" y="95"/>
                  <a:pt x="58" y="144"/>
                </a:cubicBezTo>
                <a:cubicBezTo>
                  <a:pt x="60" y="193"/>
                  <a:pt x="21" y="261"/>
                  <a:pt x="11" y="29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29049" name="Rectangle 25"/>
          <p:cNvSpPr>
            <a:spLocks noChangeArrowheads="1"/>
          </p:cNvSpPr>
          <p:nvPr/>
        </p:nvSpPr>
        <p:spPr bwMode="auto">
          <a:xfrm>
            <a:off x="5867400" y="44958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anose="05050102010706020507" pitchFamily="18" charset="2"/>
              </a:rPr>
              <a:t>b</a:t>
            </a:r>
            <a:r>
              <a: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= 26,6</a:t>
            </a:r>
            <a:r>
              <a: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129051" name="Line 27"/>
          <p:cNvSpPr>
            <a:spLocks noChangeShapeType="1"/>
          </p:cNvSpPr>
          <p:nvPr/>
        </p:nvSpPr>
        <p:spPr bwMode="auto">
          <a:xfrm flipV="1">
            <a:off x="1962150" y="2274888"/>
            <a:ext cx="2590800" cy="149701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29052" name="Line 28"/>
          <p:cNvSpPr>
            <a:spLocks noChangeShapeType="1"/>
          </p:cNvSpPr>
          <p:nvPr/>
        </p:nvSpPr>
        <p:spPr bwMode="auto">
          <a:xfrm>
            <a:off x="4606925" y="2286000"/>
            <a:ext cx="879475" cy="1524000"/>
          </a:xfrm>
          <a:prstGeom prst="line">
            <a:avLst/>
          </a:prstGeom>
          <a:noFill/>
          <a:ln w="3175" cap="rnd">
            <a:solidFill>
              <a:schemeClr val="tx1"/>
            </a:solidFill>
            <a:prstDash val="sysDot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29053" name="Line 29"/>
          <p:cNvSpPr>
            <a:spLocks noChangeShapeType="1"/>
          </p:cNvSpPr>
          <p:nvPr/>
        </p:nvSpPr>
        <p:spPr bwMode="auto">
          <a:xfrm flipV="1">
            <a:off x="2895600" y="3836988"/>
            <a:ext cx="2590800" cy="1497012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29054" name="Line 30"/>
          <p:cNvSpPr>
            <a:spLocks noChangeShapeType="1"/>
          </p:cNvSpPr>
          <p:nvPr/>
        </p:nvSpPr>
        <p:spPr bwMode="auto">
          <a:xfrm>
            <a:off x="1939925" y="3810000"/>
            <a:ext cx="879475" cy="15240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29055" name="Freeform 31"/>
          <p:cNvSpPr>
            <a:spLocks noChangeAspect="1"/>
          </p:cNvSpPr>
          <p:nvPr/>
        </p:nvSpPr>
        <p:spPr bwMode="auto">
          <a:xfrm rot="-23404120">
            <a:off x="3657600" y="4275138"/>
            <a:ext cx="57150" cy="525462"/>
          </a:xfrm>
          <a:custGeom>
            <a:avLst/>
            <a:gdLst>
              <a:gd name="T0" fmla="*/ 0 w 60"/>
              <a:gd name="T1" fmla="*/ 0 h 292"/>
              <a:gd name="T2" fmla="*/ 58 w 60"/>
              <a:gd name="T3" fmla="*/ 144 h 292"/>
              <a:gd name="T4" fmla="*/ 11 w 60"/>
              <a:gd name="T5" fmla="*/ 292 h 2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0" h="292">
                <a:moveTo>
                  <a:pt x="0" y="0"/>
                </a:moveTo>
                <a:cubicBezTo>
                  <a:pt x="10" y="24"/>
                  <a:pt x="56" y="95"/>
                  <a:pt x="58" y="144"/>
                </a:cubicBezTo>
                <a:cubicBezTo>
                  <a:pt x="60" y="193"/>
                  <a:pt x="21" y="261"/>
                  <a:pt x="11" y="29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29056" name="Rectangle 32"/>
          <p:cNvSpPr>
            <a:spLocks noChangeArrowheads="1"/>
          </p:cNvSpPr>
          <p:nvPr/>
        </p:nvSpPr>
        <p:spPr bwMode="auto">
          <a:xfrm rot="-1832526">
            <a:off x="3506788" y="3413125"/>
            <a:ext cx="31226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anose="05050102010706020507" pitchFamily="18" charset="2"/>
              </a:rPr>
              <a:t>f </a:t>
            </a:r>
            <a:r>
              <a: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= 53,1 - 26,6 = 26,5 </a:t>
            </a:r>
            <a:r>
              <a: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Line 2"/>
          <p:cNvSpPr>
            <a:spLocks noChangeShapeType="1"/>
          </p:cNvSpPr>
          <p:nvPr/>
        </p:nvSpPr>
        <p:spPr bwMode="auto">
          <a:xfrm>
            <a:off x="914400" y="1905000"/>
            <a:ext cx="2243138" cy="3886200"/>
          </a:xfrm>
          <a:prstGeom prst="line">
            <a:avLst/>
          </a:prstGeom>
          <a:noFill/>
          <a:ln w="3175" cap="rnd">
            <a:solidFill>
              <a:schemeClr val="tx1"/>
            </a:solidFill>
            <a:prstDash val="sysDot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31075" name="Line 3"/>
          <p:cNvSpPr>
            <a:spLocks noChangeShapeType="1"/>
          </p:cNvSpPr>
          <p:nvPr/>
        </p:nvSpPr>
        <p:spPr bwMode="auto">
          <a:xfrm flipV="1">
            <a:off x="2438400" y="2835275"/>
            <a:ext cx="4724400" cy="2727325"/>
          </a:xfrm>
          <a:prstGeom prst="line">
            <a:avLst/>
          </a:prstGeom>
          <a:noFill/>
          <a:ln w="317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31076" name="Line 4"/>
          <p:cNvSpPr>
            <a:spLocks noChangeShapeType="1"/>
          </p:cNvSpPr>
          <p:nvPr/>
        </p:nvSpPr>
        <p:spPr bwMode="auto">
          <a:xfrm flipV="1">
            <a:off x="2895600" y="2286000"/>
            <a:ext cx="1676400" cy="297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31077" name="Rectangle 5"/>
          <p:cNvSpPr>
            <a:spLocks noChangeArrowheads="1"/>
          </p:cNvSpPr>
          <p:nvPr/>
        </p:nvSpPr>
        <p:spPr bwMode="auto">
          <a:xfrm>
            <a:off x="7315200" y="26670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X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31078" name="Rectangle 6"/>
          <p:cNvSpPr>
            <a:spLocks noChangeArrowheads="1"/>
          </p:cNvSpPr>
          <p:nvPr/>
        </p:nvSpPr>
        <p:spPr bwMode="auto">
          <a:xfrm>
            <a:off x="4800600" y="20574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P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31079" name="Rectangle 7"/>
          <p:cNvSpPr>
            <a:spLocks noChangeArrowheads="1"/>
          </p:cNvSpPr>
          <p:nvPr/>
        </p:nvSpPr>
        <p:spPr bwMode="auto">
          <a:xfrm>
            <a:off x="1143000" y="16002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Y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31080" name="Rectangle 8"/>
          <p:cNvSpPr>
            <a:spLocks noChangeArrowheads="1"/>
          </p:cNvSpPr>
          <p:nvPr/>
        </p:nvSpPr>
        <p:spPr bwMode="auto">
          <a:xfrm>
            <a:off x="2514600" y="55626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31089" name="Freeform 17"/>
          <p:cNvSpPr>
            <a:spLocks noChangeAspect="1"/>
          </p:cNvSpPr>
          <p:nvPr/>
        </p:nvSpPr>
        <p:spPr bwMode="auto">
          <a:xfrm rot="-23404120">
            <a:off x="3657600" y="4275138"/>
            <a:ext cx="57150" cy="525462"/>
          </a:xfrm>
          <a:custGeom>
            <a:avLst/>
            <a:gdLst>
              <a:gd name="T0" fmla="*/ 0 w 60"/>
              <a:gd name="T1" fmla="*/ 0 h 292"/>
              <a:gd name="T2" fmla="*/ 58 w 60"/>
              <a:gd name="T3" fmla="*/ 144 h 292"/>
              <a:gd name="T4" fmla="*/ 11 w 60"/>
              <a:gd name="T5" fmla="*/ 292 h 2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0" h="292">
                <a:moveTo>
                  <a:pt x="0" y="0"/>
                </a:moveTo>
                <a:cubicBezTo>
                  <a:pt x="10" y="24"/>
                  <a:pt x="56" y="95"/>
                  <a:pt x="58" y="144"/>
                </a:cubicBezTo>
                <a:cubicBezTo>
                  <a:pt x="60" y="193"/>
                  <a:pt x="21" y="261"/>
                  <a:pt x="11" y="29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31090" name="Rectangle 18"/>
          <p:cNvSpPr>
            <a:spLocks noChangeArrowheads="1"/>
          </p:cNvSpPr>
          <p:nvPr/>
        </p:nvSpPr>
        <p:spPr bwMode="auto">
          <a:xfrm rot="-1832526">
            <a:off x="3581400" y="3733800"/>
            <a:ext cx="160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anose="05050102010706020507" pitchFamily="18" charset="2"/>
              </a:rPr>
              <a:t>f </a:t>
            </a:r>
            <a:r>
              <a: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=  26,5 </a:t>
            </a:r>
            <a:r>
              <a: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131092" name="Rectangle 20"/>
          <p:cNvSpPr>
            <a:spLocks noChangeArrowheads="1"/>
          </p:cNvSpPr>
          <p:nvPr/>
        </p:nvSpPr>
        <p:spPr bwMode="auto">
          <a:xfrm>
            <a:off x="2057400" y="609600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Px = cos 26,5</a:t>
            </a:r>
            <a:r>
              <a: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 </a:t>
            </a: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x P</a:t>
            </a:r>
            <a:endParaRPr kumimoji="0" lang="pt-BR" altLang="pt-BR" sz="2000" baseline="30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31093" name="Line 21"/>
          <p:cNvSpPr>
            <a:spLocks noChangeShapeType="1"/>
          </p:cNvSpPr>
          <p:nvPr/>
        </p:nvSpPr>
        <p:spPr bwMode="auto">
          <a:xfrm flipV="1">
            <a:off x="1962150" y="2274888"/>
            <a:ext cx="2590800" cy="149701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31094" name="Line 22"/>
          <p:cNvSpPr>
            <a:spLocks noChangeShapeType="1"/>
          </p:cNvSpPr>
          <p:nvPr/>
        </p:nvSpPr>
        <p:spPr bwMode="auto">
          <a:xfrm>
            <a:off x="4606925" y="2286000"/>
            <a:ext cx="879475" cy="1524000"/>
          </a:xfrm>
          <a:prstGeom prst="line">
            <a:avLst/>
          </a:prstGeom>
          <a:noFill/>
          <a:ln w="3175" cap="rnd">
            <a:solidFill>
              <a:schemeClr val="tx1"/>
            </a:solidFill>
            <a:prstDash val="sysDot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31095" name="Line 23"/>
          <p:cNvSpPr>
            <a:spLocks noChangeShapeType="1"/>
          </p:cNvSpPr>
          <p:nvPr/>
        </p:nvSpPr>
        <p:spPr bwMode="auto">
          <a:xfrm flipV="1">
            <a:off x="2933700" y="3932238"/>
            <a:ext cx="2590800" cy="1497012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31096" name="Line 24"/>
          <p:cNvSpPr>
            <a:spLocks noChangeShapeType="1"/>
          </p:cNvSpPr>
          <p:nvPr/>
        </p:nvSpPr>
        <p:spPr bwMode="auto">
          <a:xfrm>
            <a:off x="1939925" y="3810000"/>
            <a:ext cx="879475" cy="15240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31097" name="Rectangle 25"/>
          <p:cNvSpPr>
            <a:spLocks noChangeArrowheads="1"/>
          </p:cNvSpPr>
          <p:nvPr/>
        </p:nvSpPr>
        <p:spPr bwMode="auto">
          <a:xfrm>
            <a:off x="5181600" y="40386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Px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31098" name="Rectangle 26"/>
          <p:cNvSpPr>
            <a:spLocks noChangeArrowheads="1"/>
          </p:cNvSpPr>
          <p:nvPr/>
        </p:nvSpPr>
        <p:spPr bwMode="auto">
          <a:xfrm>
            <a:off x="1371600" y="39624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Py</a:t>
            </a:r>
            <a:endParaRPr kumimoji="0" lang="pt-BR" altLang="pt-BR" sz="2000" baseline="30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grpSp>
        <p:nvGrpSpPr>
          <p:cNvPr id="21522" name="Group 33"/>
          <p:cNvGrpSpPr>
            <a:grpSpLocks/>
          </p:cNvGrpSpPr>
          <p:nvPr/>
        </p:nvGrpSpPr>
        <p:grpSpPr bwMode="auto">
          <a:xfrm>
            <a:off x="5105400" y="304800"/>
            <a:ext cx="1466850" cy="952500"/>
            <a:chOff x="4068" y="3288"/>
            <a:chExt cx="924" cy="600"/>
          </a:xfrm>
        </p:grpSpPr>
        <p:sp>
          <p:nvSpPr>
            <p:cNvPr id="131100" name="Rectangle 28"/>
            <p:cNvSpPr>
              <a:spLocks noChangeArrowheads="1"/>
            </p:cNvSpPr>
            <p:nvPr/>
          </p:nvSpPr>
          <p:spPr bwMode="auto">
            <a:xfrm>
              <a:off x="4068" y="3458"/>
              <a:ext cx="3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P =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101" name="Rectangle 29"/>
            <p:cNvSpPr>
              <a:spLocks noChangeArrowheads="1"/>
            </p:cNvSpPr>
            <p:nvPr/>
          </p:nvSpPr>
          <p:spPr bwMode="auto">
            <a:xfrm>
              <a:off x="4416" y="3288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893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102" name="Rectangle 30"/>
            <p:cNvSpPr>
              <a:spLocks noChangeArrowheads="1"/>
            </p:cNvSpPr>
            <p:nvPr/>
          </p:nvSpPr>
          <p:spPr bwMode="auto">
            <a:xfrm>
              <a:off x="4368" y="3638"/>
              <a:ext cx="62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kumimoji="0" lang="pt-BR" altLang="pt-BR"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 0,89</a:t>
              </a:r>
              <a:endPara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131103" name="Line 31"/>
            <p:cNvSpPr>
              <a:spLocks noChangeShapeType="1"/>
            </p:cNvSpPr>
            <p:nvPr/>
          </p:nvSpPr>
          <p:spPr bwMode="auto">
            <a:xfrm>
              <a:off x="4464" y="358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/>
            </a:p>
          </p:txBody>
        </p:sp>
      </p:grpSp>
      <p:sp>
        <p:nvSpPr>
          <p:cNvPr id="131104" name="Rectangle 32"/>
          <p:cNvSpPr>
            <a:spLocks noChangeArrowheads="1"/>
          </p:cNvSpPr>
          <p:nvPr/>
        </p:nvSpPr>
        <p:spPr bwMode="auto">
          <a:xfrm>
            <a:off x="7010400" y="533400"/>
            <a:ext cx="1828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P = 997,8 kgf</a:t>
            </a:r>
            <a:endParaRPr kumimoji="0" lang="pt-BR" altLang="pt-BR" sz="2000" baseline="30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31106" name="Rectangle 34"/>
          <p:cNvSpPr>
            <a:spLocks noChangeArrowheads="1"/>
          </p:cNvSpPr>
          <p:nvPr/>
        </p:nvSpPr>
        <p:spPr bwMode="auto">
          <a:xfrm>
            <a:off x="2286000" y="6232525"/>
            <a:ext cx="541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Py = sen 26,5</a:t>
            </a:r>
            <a:r>
              <a:rPr kumimoji="0" lang="pt-BR" altLang="pt-B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 </a:t>
            </a:r>
            <a:r>
              <a:rPr kumimoji="0" lang="pt-BR" altLang="pt-B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x P = 0,45 x 997,8 = 449,0 kgf</a:t>
            </a:r>
            <a:endParaRPr kumimoji="0" lang="pt-BR" altLang="pt-BR" sz="2000" baseline="30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31107" name="AutoShape 35"/>
          <p:cNvSpPr>
            <a:spLocks noChangeAspect="1" noChangeArrowheads="1"/>
          </p:cNvSpPr>
          <p:nvPr/>
        </p:nvSpPr>
        <p:spPr bwMode="auto">
          <a:xfrm>
            <a:off x="1562100" y="609600"/>
            <a:ext cx="3429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  <p:sp>
        <p:nvSpPr>
          <p:cNvPr id="131108" name="AutoShape 36"/>
          <p:cNvSpPr>
            <a:spLocks noChangeAspect="1" noChangeArrowheads="1"/>
          </p:cNvSpPr>
          <p:nvPr/>
        </p:nvSpPr>
        <p:spPr bwMode="auto">
          <a:xfrm>
            <a:off x="1562100" y="6172200"/>
            <a:ext cx="3429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pt-B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Í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Í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Í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1302</TotalTime>
  <Words>296</Words>
  <Application>Microsoft Office PowerPoint</Application>
  <PresentationFormat>Apresentação na tela (4:3)</PresentationFormat>
  <Paragraphs>116</Paragraphs>
  <Slides>10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9" baseType="lpstr">
      <vt:lpstr>Arial</vt:lpstr>
      <vt:lpstr>Century Gothic</vt:lpstr>
      <vt:lpstr>Chiller</vt:lpstr>
      <vt:lpstr>Garamond</vt:lpstr>
      <vt:lpstr>Symbol</vt:lpstr>
      <vt:lpstr>Times New Roman</vt:lpstr>
      <vt:lpstr>Wingdings</vt:lpstr>
      <vt:lpstr>Wingdings 3</vt:lpstr>
      <vt:lpstr>Íon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/>
  <cp:lastModifiedBy>Edilberto</cp:lastModifiedBy>
  <cp:revision>232</cp:revision>
  <cp:lastPrinted>1601-01-01T00:00:00Z</cp:lastPrinted>
  <dcterms:created xsi:type="dcterms:W3CDTF">1601-01-01T00:00:00Z</dcterms:created>
  <dcterms:modified xsi:type="dcterms:W3CDTF">2016-04-29T13:44:10Z</dcterms:modified>
</cp:coreProperties>
</file>