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56" r:id="rId2"/>
    <p:sldId id="308" r:id="rId3"/>
    <p:sldId id="305" r:id="rId4"/>
    <p:sldId id="310" r:id="rId5"/>
    <p:sldId id="311" r:id="rId6"/>
    <p:sldId id="306" r:id="rId7"/>
    <p:sldId id="321" r:id="rId8"/>
    <p:sldId id="322" r:id="rId9"/>
    <p:sldId id="323" r:id="rId10"/>
    <p:sldId id="324" r:id="rId11"/>
    <p:sldId id="326" r:id="rId12"/>
    <p:sldId id="327" r:id="rId13"/>
    <p:sldId id="328" r:id="rId14"/>
    <p:sldId id="329" r:id="rId15"/>
    <p:sldId id="330" r:id="rId16"/>
    <p:sldId id="331" r:id="rId17"/>
    <p:sldId id="333" r:id="rId18"/>
    <p:sldId id="334" r:id="rId19"/>
    <p:sldId id="335" r:id="rId20"/>
    <p:sldId id="336" r:id="rId21"/>
    <p:sldId id="337" r:id="rId22"/>
    <p:sldId id="338" r:id="rId23"/>
    <p:sldId id="341" r:id="rId24"/>
    <p:sldId id="360" r:id="rId2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42" d="100"/>
          <a:sy n="42" d="100"/>
        </p:scale>
        <p:origin x="-6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FF2ED4-5ADB-4B28-84B7-A643FCE6B084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CD051C-23B3-4FA1-9B0D-6332730EE6C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D051C-23B3-4FA1-9B0D-6332730EE6CC}" type="slidenum">
              <a:rPr lang="pt-BR" smtClean="0"/>
              <a:pPr/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8397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30C873-23AF-4D5E-A7A5-B6F33EF6B854}" type="slidenum">
              <a:rPr lang="pt-BR" smtClean="0">
                <a:latin typeface="Arial" pitchFamily="34" charset="0"/>
              </a:rPr>
              <a:pPr/>
              <a:t>10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80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9D6E21-672E-4D39-864B-A0EABE8C8D72}" type="slidenum">
              <a:rPr lang="pt-BR" smtClean="0">
                <a:latin typeface="Arial" pitchFamily="34" charset="0"/>
              </a:rPr>
              <a:pPr/>
              <a:t>11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8909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A689C2-7791-4415-98DF-9192C0A8E562}" type="slidenum">
              <a:rPr lang="pt-BR" smtClean="0">
                <a:latin typeface="Arial" pitchFamily="34" charset="0"/>
              </a:rPr>
              <a:pPr/>
              <a:t>12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011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5014FA-A96F-4E6F-8070-40B6379009D4}" type="slidenum">
              <a:rPr lang="pt-BR" smtClean="0">
                <a:latin typeface="Arial" pitchFamily="34" charset="0"/>
              </a:rPr>
              <a:pPr/>
              <a:t>13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9114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C8E7135-A422-47E1-BB7E-88570929DC0A}" type="slidenum">
              <a:rPr lang="pt-BR" smtClean="0">
                <a:latin typeface="Arial" pitchFamily="34" charset="0"/>
              </a:rPr>
              <a:pPr/>
              <a:t>14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21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D5082F5-3B99-4D76-AD58-50A36C4A975D}" type="slidenum">
              <a:rPr lang="pt-BR" smtClean="0">
                <a:latin typeface="Arial" pitchFamily="34" charset="0"/>
              </a:rPr>
              <a:pPr/>
              <a:t>15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31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C71F41-7029-4B6A-AA03-CEC0F0B60224}" type="slidenum">
              <a:rPr lang="pt-BR" smtClean="0">
                <a:latin typeface="Arial" pitchFamily="34" charset="0"/>
              </a:rPr>
              <a:pPr/>
              <a:t>16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523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F6D600-0538-4B0A-AB44-29E47116B1B4}" type="slidenum">
              <a:rPr lang="pt-BR" smtClean="0">
                <a:latin typeface="Arial" pitchFamily="34" charset="0"/>
              </a:rPr>
              <a:pPr/>
              <a:t>17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62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17C00E-AC1D-49FE-91A8-5605503EE048}" type="slidenum">
              <a:rPr lang="pt-BR" smtClean="0">
                <a:latin typeface="Arial" pitchFamily="34" charset="0"/>
              </a:rPr>
              <a:pPr/>
              <a:t>18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72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FFDB859-2BD8-4389-ACD4-3E3B53343325}" type="slidenum">
              <a:rPr lang="pt-BR" smtClean="0">
                <a:latin typeface="Arial" pitchFamily="34" charset="0"/>
              </a:rPr>
              <a:pPr/>
              <a:t>19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D051C-23B3-4FA1-9B0D-6332730EE6CC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830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0468B3-6C3A-437D-9861-D5308F37EB0C}" type="slidenum">
              <a:rPr lang="pt-BR" smtClean="0">
                <a:latin typeface="Arial" pitchFamily="34" charset="0"/>
              </a:rPr>
              <a:pPr/>
              <a:t>20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9933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190C3C-B142-48BE-BC87-E7AEAE75C5F9}" type="slidenum">
              <a:rPr lang="pt-BR" smtClean="0">
                <a:latin typeface="Arial" pitchFamily="34" charset="0"/>
              </a:rPr>
              <a:pPr/>
              <a:t>21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035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3AE053-1273-44AE-964E-D6835D02584C}" type="slidenum">
              <a:rPr lang="pt-BR" smtClean="0">
                <a:latin typeface="Arial" pitchFamily="34" charset="0"/>
              </a:rPr>
              <a:pPr/>
              <a:t>22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9B7FD0-E065-4368-AE11-C9AC30616412}" type="slidenum">
              <a:rPr lang="pt-BR" smtClean="0">
                <a:latin typeface="Arial" pitchFamily="34" charset="0"/>
              </a:rPr>
              <a:pPr/>
              <a:t>23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D051C-23B3-4FA1-9B0D-6332730EE6CC}" type="slidenum">
              <a:rPr lang="pt-BR" smtClean="0"/>
              <a:pPr/>
              <a:t>24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066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B42DE0-70F3-4364-B357-2C66BA73829D}" type="slidenum">
              <a:rPr lang="pt-BR" smtClean="0">
                <a:latin typeface="Arial" pitchFamily="34" charset="0"/>
              </a:rPr>
              <a:pPr/>
              <a:t>4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7168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1DDFC90-426C-4179-8BF7-08F0614F046A}" type="slidenum">
              <a:rPr lang="pt-BR" smtClean="0">
                <a:latin typeface="Arial" pitchFamily="34" charset="0"/>
              </a:rPr>
              <a:pPr/>
              <a:t>5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D051C-23B3-4FA1-9B0D-6332730EE6CC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BR" smtClean="0"/>
          </a:p>
        </p:txBody>
      </p:sp>
      <p:sp>
        <p:nvSpPr>
          <p:cNvPr id="8090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5561FA5-A1B1-45D1-8911-AE8EB77B710C}" type="slidenum">
              <a:rPr lang="pt-BR" smtClean="0">
                <a:latin typeface="Arial" pitchFamily="34" charset="0"/>
              </a:rPr>
              <a:pPr/>
              <a:t>7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819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D065B7-A67C-4AC1-B11E-A0CBF782D89C}" type="slidenum">
              <a:rPr lang="pt-BR" smtClean="0">
                <a:latin typeface="Arial" pitchFamily="34" charset="0"/>
              </a:rPr>
              <a:pPr/>
              <a:t>8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smtClean="0"/>
          </a:p>
        </p:txBody>
      </p:sp>
      <p:sp>
        <p:nvSpPr>
          <p:cNvPr id="8294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4387292-132D-45DA-8A86-009AD0537041}" type="slidenum">
              <a:rPr lang="pt-BR" smtClean="0">
                <a:latin typeface="Arial" pitchFamily="34" charset="0"/>
              </a:rPr>
              <a:pPr/>
              <a:t>9</a:t>
            </a:fld>
            <a:endParaRPr 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BE8CEC-A0A6-425C-BA50-856427775CC9}" type="datetimeFigureOut">
              <a:rPr lang="pt-BR" smtClean="0"/>
              <a:pPr/>
              <a:t>9/4/2013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B6A42B8-22B9-40F5-88C2-615B36CF0F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GB" sz="4000" u="none" dirty="0" err="1" smtClean="0">
                <a:effectLst/>
              </a:rPr>
              <a:t>Cinética</a:t>
            </a:r>
            <a:r>
              <a:rPr lang="en-GB" sz="4000" u="none" dirty="0" smtClean="0">
                <a:effectLst/>
              </a:rPr>
              <a:t> </a:t>
            </a:r>
            <a:r>
              <a:rPr lang="en-GB" sz="4000" u="none" dirty="0" err="1" smtClean="0">
                <a:effectLst/>
              </a:rPr>
              <a:t>Química</a:t>
            </a:r>
            <a:r>
              <a:rPr lang="en-GB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u="none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5572140"/>
            <a:ext cx="6343672" cy="828684"/>
          </a:xfrm>
        </p:spPr>
        <p:txBody>
          <a:bodyPr>
            <a:normAutofit/>
          </a:bodyPr>
          <a:lstStyle/>
          <a:p>
            <a:pPr algn="l"/>
            <a:r>
              <a:rPr lang="pt-BR" sz="2400" b="1" dirty="0" smtClean="0">
                <a:latin typeface="Arial" pitchFamily="34" charset="0"/>
                <a:cs typeface="Arial" pitchFamily="34" charset="0"/>
              </a:rPr>
              <a:t>Professor: Dr. Edson Mesquita</a:t>
            </a:r>
            <a:endParaRPr lang="pt-B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6082" name="Picture 2" descr="Logo IFRN - Campus Apod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8100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ixaDeTexto 3"/>
          <p:cNvSpPr txBox="1">
            <a:spLocks noChangeArrowheads="1"/>
          </p:cNvSpPr>
          <p:nvPr/>
        </p:nvSpPr>
        <p:spPr bwMode="auto">
          <a:xfrm>
            <a:off x="2195736" y="4437112"/>
            <a:ext cx="5040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dirty="0"/>
              <a:t>Reação endotérmica</a:t>
            </a:r>
          </a:p>
        </p:txBody>
      </p:sp>
      <p:pic>
        <p:nvPicPr>
          <p:cNvPr id="2765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96752"/>
            <a:ext cx="9144000" cy="325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350" y="5084763"/>
            <a:ext cx="644842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59632" y="404664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6" name="CaixaDeTexto 3"/>
          <p:cNvSpPr txBox="1">
            <a:spLocks noChangeArrowheads="1"/>
          </p:cNvSpPr>
          <p:nvPr/>
        </p:nvSpPr>
        <p:spPr bwMode="auto">
          <a:xfrm>
            <a:off x="2374900" y="506363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Análise dos diagramas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547813" y="1196975"/>
          <a:ext cx="5472112" cy="788988"/>
        </p:xfrm>
        <a:graphic>
          <a:graphicData uri="http://schemas.openxmlformats.org/presentationml/2006/ole">
            <p:oleObj spid="_x0000_s76802" name="Equação" r:id="rId4" imgW="1231560" imgH="177480" progId="Equation.3">
              <p:embed/>
            </p:oleObj>
          </a:graphicData>
        </a:graphic>
      </p:graphicFrame>
      <p:sp>
        <p:nvSpPr>
          <p:cNvPr id="1028" name="Retângulo 6"/>
          <p:cNvSpPr>
            <a:spLocks noChangeArrowheads="1"/>
          </p:cNvSpPr>
          <p:nvPr/>
        </p:nvSpPr>
        <p:spPr bwMode="auto">
          <a:xfrm>
            <a:off x="179512" y="332656"/>
            <a:ext cx="86756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b="1" dirty="0"/>
              <a:t>Velocidade Instantânea de uma reação elementar</a:t>
            </a:r>
            <a:endParaRPr lang="pt-BR" sz="2800" dirty="0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395288" y="2349500"/>
            <a:ext cx="81375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>
                <a:latin typeface="Verdana" pitchFamily="34" charset="0"/>
              </a:rPr>
              <a:t>Lei da Velocidade de Guldberg/ Waage</a:t>
            </a:r>
          </a:p>
        </p:txBody>
      </p:sp>
      <p:sp>
        <p:nvSpPr>
          <p:cNvPr id="1030" name="Retângulo 7"/>
          <p:cNvSpPr>
            <a:spLocks noChangeArrowheads="1"/>
          </p:cNvSpPr>
          <p:nvPr/>
        </p:nvSpPr>
        <p:spPr bwMode="auto">
          <a:xfrm>
            <a:off x="323850" y="3068638"/>
            <a:ext cx="8424863" cy="190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2000" dirty="0">
                <a:solidFill>
                  <a:srgbClr val="003399"/>
                </a:solidFill>
              </a:rPr>
              <a:t>A Velocidade de uma reação química elementar, a uma dada temperatura, é diretamente proporcional ao produto das concentrações dos reagentes em mol/L, elevada aos seus respectivos coeficientes estequiometricos.</a:t>
            </a:r>
            <a:endParaRPr lang="pt-BR" sz="2000" dirty="0">
              <a:solidFill>
                <a:srgbClr val="003399"/>
              </a:solidFill>
            </a:endParaRPr>
          </a:p>
        </p:txBody>
      </p:sp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1547664" y="5085184"/>
          <a:ext cx="5908675" cy="1498600"/>
        </p:xfrm>
        <a:graphic>
          <a:graphicData uri="http://schemas.openxmlformats.org/presentationml/2006/ole">
            <p:oleObj spid="_x0000_s76803" name="Equação" r:id="rId5" imgW="9014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tângulo 1"/>
          <p:cNvSpPr>
            <a:spLocks noChangeArrowheads="1"/>
          </p:cNvSpPr>
          <p:nvPr/>
        </p:nvSpPr>
        <p:spPr bwMode="auto">
          <a:xfrm>
            <a:off x="395288" y="3284538"/>
            <a:ext cx="9351962" cy="3262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Onde: </a:t>
            </a:r>
          </a:p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V é a velocidade instantâna da reação;</a:t>
            </a:r>
          </a:p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K é a contante de velocidade</a:t>
            </a:r>
          </a:p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[A] concentração do reagente A em mol/L</a:t>
            </a:r>
          </a:p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[B] concentração  do reagente B em mol/L</a:t>
            </a:r>
          </a:p>
          <a:p>
            <a:pPr algn="just">
              <a:spcBef>
                <a:spcPct val="50000"/>
              </a:spcBef>
            </a:pPr>
            <a:r>
              <a:rPr lang="pt-PT" sz="2000" dirty="0">
                <a:solidFill>
                  <a:srgbClr val="003399"/>
                </a:solidFill>
              </a:rPr>
              <a:t>a e b são os coeficientes estequiometricos</a:t>
            </a:r>
          </a:p>
          <a:p>
            <a:pPr algn="just">
              <a:spcBef>
                <a:spcPct val="50000"/>
              </a:spcBef>
            </a:pPr>
            <a:endParaRPr lang="pt-PT" sz="2400" dirty="0">
              <a:latin typeface="Verdana" pitchFamily="34" charset="0"/>
            </a:endParaRPr>
          </a:p>
        </p:txBody>
      </p:sp>
      <p:sp>
        <p:nvSpPr>
          <p:cNvPr id="2052" name="Retângulo 4"/>
          <p:cNvSpPr>
            <a:spLocks noChangeArrowheads="1"/>
          </p:cNvSpPr>
          <p:nvPr/>
        </p:nvSpPr>
        <p:spPr bwMode="auto">
          <a:xfrm>
            <a:off x="395288" y="908050"/>
            <a:ext cx="82089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PT" sz="2400">
                <a:latin typeface="Verdana" pitchFamily="34" charset="0"/>
              </a:rPr>
              <a:t>	</a:t>
            </a:r>
          </a:p>
        </p:txBody>
      </p:sp>
      <p:graphicFrame>
        <p:nvGraphicFramePr>
          <p:cNvPr id="77827" name="Object 6"/>
          <p:cNvGraphicFramePr>
            <a:graphicFrameLocks noChangeAspect="1"/>
          </p:cNvGraphicFramePr>
          <p:nvPr/>
        </p:nvGraphicFramePr>
        <p:xfrm>
          <a:off x="1691680" y="1196752"/>
          <a:ext cx="5908675" cy="1498600"/>
        </p:xfrm>
        <a:graphic>
          <a:graphicData uri="http://schemas.openxmlformats.org/presentationml/2006/ole">
            <p:oleObj spid="_x0000_s77827" name="Equação" r:id="rId4" imgW="9014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tângulo 1"/>
          <p:cNvSpPr>
            <a:spLocks noChangeArrowheads="1"/>
          </p:cNvSpPr>
          <p:nvPr/>
        </p:nvSpPr>
        <p:spPr bwMode="auto">
          <a:xfrm>
            <a:off x="395536" y="1196752"/>
            <a:ext cx="8208963" cy="1438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ct val="50000"/>
              </a:spcBef>
            </a:pPr>
            <a:r>
              <a:rPr lang="pt-BR" sz="2000" dirty="0">
                <a:solidFill>
                  <a:srgbClr val="003399"/>
                </a:solidFill>
              </a:rPr>
              <a:t>A reação A + 2 B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</a:t>
            </a:r>
            <a:r>
              <a:rPr lang="pt-BR" sz="2000" dirty="0">
                <a:solidFill>
                  <a:srgbClr val="003399"/>
                </a:solidFill>
              </a:rPr>
              <a:t>C se processa em uma única etapa. Qual a velocidade desta reação quando K =0,3 L/mol . </a:t>
            </a:r>
            <a:r>
              <a:rPr lang="pt-BR" sz="2000" dirty="0" err="1">
                <a:solidFill>
                  <a:srgbClr val="003399"/>
                </a:solidFill>
              </a:rPr>
              <a:t>min</a:t>
            </a:r>
            <a:r>
              <a:rPr lang="pt-BR" sz="2000" dirty="0">
                <a:solidFill>
                  <a:srgbClr val="003399"/>
                </a:solidFill>
              </a:rPr>
              <a:t>,  [A] = 2,0 M  e [B] = 3,0 M 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131840" y="332656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Exemplo:</a:t>
            </a:r>
            <a:endParaRPr lang="pt-B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259632" y="404664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32770" name="Text Box 4"/>
          <p:cNvSpPr txBox="1">
            <a:spLocks noChangeArrowheads="1"/>
          </p:cNvSpPr>
          <p:nvPr/>
        </p:nvSpPr>
        <p:spPr bwMode="auto">
          <a:xfrm>
            <a:off x="468313" y="438150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dirty="0">
                <a:solidFill>
                  <a:schemeClr val="bg1"/>
                </a:solidFill>
                <a:latin typeface="Verdana" pitchFamily="34" charset="0"/>
              </a:rPr>
              <a:t>Ordem da reação</a:t>
            </a: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468313" y="1341438"/>
            <a:ext cx="8207375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 dirty="0">
                <a:latin typeface="Verdana" pitchFamily="34" charset="0"/>
              </a:rPr>
              <a:t>	</a:t>
            </a:r>
          </a:p>
          <a:p>
            <a:pPr algn="just"/>
            <a:r>
              <a:rPr lang="pt-BR" sz="2000" dirty="0">
                <a:latin typeface="Verdana" pitchFamily="34" charset="0"/>
              </a:rPr>
              <a:t>	</a:t>
            </a:r>
            <a:r>
              <a:rPr lang="pt-BR" sz="2000" dirty="0">
                <a:solidFill>
                  <a:srgbClr val="003399"/>
                </a:solidFill>
              </a:rPr>
              <a:t>Os expoentes  que constam na lei de velocidade determinarão a ordem da reação.</a:t>
            </a:r>
          </a:p>
          <a:p>
            <a:pPr algn="just"/>
            <a:endParaRPr lang="pt-BR" sz="2000" dirty="0">
              <a:solidFill>
                <a:srgbClr val="003399"/>
              </a:solidFill>
            </a:endParaRPr>
          </a:p>
          <a:p>
            <a:pPr algn="just"/>
            <a:r>
              <a:rPr lang="pt-BR" sz="2000" dirty="0">
                <a:solidFill>
                  <a:srgbClr val="003399"/>
                </a:solidFill>
              </a:rPr>
              <a:t>No caso da reação genérica:</a:t>
            </a:r>
          </a:p>
          <a:p>
            <a:r>
              <a:rPr lang="pt-BR" sz="2000" dirty="0">
                <a:solidFill>
                  <a:srgbClr val="003399"/>
                </a:solidFill>
              </a:rPr>
              <a:t>			</a:t>
            </a:r>
          </a:p>
          <a:p>
            <a:r>
              <a:rPr lang="pt-BR" sz="2000" dirty="0">
                <a:solidFill>
                  <a:srgbClr val="003399"/>
                </a:solidFill>
              </a:rPr>
              <a:t>			</a:t>
            </a:r>
            <a:r>
              <a:rPr lang="pt-BR" sz="2000" dirty="0" err="1">
                <a:solidFill>
                  <a:srgbClr val="003399"/>
                </a:solidFill>
              </a:rPr>
              <a:t>aA</a:t>
            </a:r>
            <a:r>
              <a:rPr lang="pt-BR" sz="2000" dirty="0">
                <a:solidFill>
                  <a:srgbClr val="003399"/>
                </a:solidFill>
              </a:rPr>
              <a:t> + </a:t>
            </a:r>
            <a:r>
              <a:rPr lang="pt-BR" sz="2000" dirty="0" err="1">
                <a:solidFill>
                  <a:srgbClr val="003399"/>
                </a:solidFill>
              </a:rPr>
              <a:t>bB</a:t>
            </a:r>
            <a:r>
              <a:rPr lang="pt-BR" sz="2000" dirty="0">
                <a:solidFill>
                  <a:srgbClr val="003399"/>
                </a:solidFill>
              </a:rPr>
              <a:t>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cC + </a:t>
            </a:r>
            <a:r>
              <a:rPr lang="pt-BR" sz="2000" dirty="0" err="1">
                <a:solidFill>
                  <a:srgbClr val="003399"/>
                </a:solidFill>
                <a:sym typeface="Wingdings" pitchFamily="2" charset="2"/>
              </a:rPr>
              <a:t>dD</a:t>
            </a:r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	</a:t>
            </a:r>
          </a:p>
          <a:p>
            <a:pPr algn="ctr"/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V= K.[A]</a:t>
            </a:r>
            <a:r>
              <a:rPr lang="pt-BR" sz="2000" baseline="30000" dirty="0">
                <a:solidFill>
                  <a:srgbClr val="003399"/>
                </a:solidFill>
                <a:sym typeface="Wingdings" pitchFamily="2" charset="2"/>
              </a:rPr>
              <a:t>a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. [B]</a:t>
            </a:r>
            <a:r>
              <a:rPr lang="pt-BR" sz="2000" baseline="30000" dirty="0">
                <a:solidFill>
                  <a:srgbClr val="003399"/>
                </a:solidFill>
                <a:sym typeface="Wingdings" pitchFamily="2" charset="2"/>
              </a:rPr>
              <a:t>b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algn="ctr"/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ctr"/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  Onde:</a:t>
            </a:r>
          </a:p>
          <a:p>
            <a:pPr algn="just"/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a + b  é a ordem global da reação</a:t>
            </a:r>
          </a:p>
          <a:p>
            <a:pPr algn="just"/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a é  a ordem da reação em relação ao reagente A</a:t>
            </a:r>
          </a:p>
          <a:p>
            <a:pPr algn="just"/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b é a ordem em relação ao reagente B</a:t>
            </a:r>
          </a:p>
          <a:p>
            <a:pPr algn="just"/>
            <a:r>
              <a:rPr lang="pt-BR" sz="2400" baseline="30000" dirty="0">
                <a:latin typeface="Verdana" pitchFamily="34" charset="0"/>
                <a:sym typeface="Wingdings" pitchFamily="2" charset="2"/>
              </a:rPr>
              <a:t>                                                        </a:t>
            </a:r>
            <a:endParaRPr lang="pt-BR" sz="2400" baseline="30000" dirty="0">
              <a:latin typeface="Verdana" pitchFamily="34" charset="0"/>
            </a:endParaRPr>
          </a:p>
          <a:p>
            <a:endParaRPr lang="pt-BR" sz="2000" dirty="0">
              <a:latin typeface="Verdana" pitchFamily="34" charset="0"/>
            </a:endParaRPr>
          </a:p>
          <a:p>
            <a:r>
              <a:rPr lang="pt-BR" sz="2000" dirty="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aixaDeTexto 1"/>
          <p:cNvSpPr txBox="1">
            <a:spLocks noChangeArrowheads="1"/>
          </p:cNvSpPr>
          <p:nvPr/>
        </p:nvSpPr>
        <p:spPr bwMode="auto">
          <a:xfrm>
            <a:off x="467544" y="1484784"/>
            <a:ext cx="806450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200" b="1" dirty="0">
                <a:solidFill>
                  <a:srgbClr val="003399"/>
                </a:solidFill>
              </a:rPr>
              <a:t>Reações de primeira ordem</a:t>
            </a:r>
          </a:p>
          <a:p>
            <a:endParaRPr lang="pt-BR" sz="2800" dirty="0"/>
          </a:p>
          <a:p>
            <a:pPr algn="just">
              <a:lnSpc>
                <a:spcPct val="150000"/>
              </a:lnSpc>
            </a:pPr>
            <a:r>
              <a:rPr lang="pt-BR" sz="2800" dirty="0"/>
              <a:t>	</a:t>
            </a:r>
            <a:r>
              <a:rPr lang="pt-BR" sz="2000" dirty="0">
                <a:solidFill>
                  <a:srgbClr val="003399"/>
                </a:solidFill>
              </a:rPr>
              <a:t>São aquelas em que a velocidade da reação é diretamente proporcional à concentração de uma única espécie, elevada à primeira potência.</a:t>
            </a:r>
          </a:p>
          <a:p>
            <a:pPr algn="just"/>
            <a:endParaRPr lang="pt-BR" sz="2000" dirty="0">
              <a:solidFill>
                <a:srgbClr val="003399"/>
              </a:solidFill>
            </a:endParaRPr>
          </a:p>
          <a:p>
            <a:pPr algn="just"/>
            <a:r>
              <a:rPr lang="pt-BR" sz="2000" dirty="0">
                <a:solidFill>
                  <a:srgbClr val="003399"/>
                </a:solidFill>
              </a:rPr>
              <a:t>				A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B</a:t>
            </a:r>
          </a:p>
          <a:p>
            <a:pPr algn="just"/>
            <a:r>
              <a:rPr lang="pt-BR" sz="2400" dirty="0">
                <a:sym typeface="Wingdings" pitchFamily="2" charset="2"/>
              </a:rPr>
              <a:t>			</a:t>
            </a:r>
          </a:p>
          <a:p>
            <a:pPr algn="just"/>
            <a:r>
              <a:rPr lang="pt-BR" sz="2400" dirty="0">
                <a:sym typeface="Wingdings" pitchFamily="2" charset="2"/>
              </a:rPr>
              <a:t>			         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V = K.[A]</a:t>
            </a:r>
            <a:endParaRPr lang="pt-BR" sz="2000" dirty="0">
              <a:solidFill>
                <a:srgbClr val="003399"/>
              </a:solidFill>
            </a:endParaRP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259632" y="404664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8313" y="438150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dirty="0">
                <a:solidFill>
                  <a:schemeClr val="bg1"/>
                </a:solidFill>
                <a:latin typeface="Verdana" pitchFamily="34" charset="0"/>
              </a:rPr>
              <a:t>Ordem da reação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259632" y="404664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34818" name="CaixaDeTexto 1"/>
          <p:cNvSpPr txBox="1">
            <a:spLocks noChangeArrowheads="1"/>
          </p:cNvSpPr>
          <p:nvPr/>
        </p:nvSpPr>
        <p:spPr bwMode="auto">
          <a:xfrm>
            <a:off x="611560" y="1628800"/>
            <a:ext cx="8136706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sz="3200" dirty="0">
                <a:solidFill>
                  <a:srgbClr val="003399"/>
                </a:solidFill>
              </a:rPr>
              <a:t>Reações de segunda ordem</a:t>
            </a:r>
          </a:p>
          <a:p>
            <a:endParaRPr lang="pt-BR" dirty="0"/>
          </a:p>
          <a:p>
            <a:pPr algn="just">
              <a:lnSpc>
                <a:spcPct val="150000"/>
              </a:lnSpc>
            </a:pPr>
            <a:r>
              <a:rPr lang="pt-BR" sz="2400" dirty="0"/>
              <a:t>	</a:t>
            </a:r>
            <a:r>
              <a:rPr lang="pt-BR" sz="2000" dirty="0">
                <a:solidFill>
                  <a:srgbClr val="003399"/>
                </a:solidFill>
              </a:rPr>
              <a:t>São aquelas em que a velocidade da reação é diretamente proporcional à concentração de uma única espécie (não necessariamente), elevada á segunda potência, ou de duas </a:t>
            </a:r>
            <a:r>
              <a:rPr lang="pt-BR" sz="2000" dirty="0" err="1">
                <a:solidFill>
                  <a:srgbClr val="003399"/>
                </a:solidFill>
              </a:rPr>
              <a:t>especies</a:t>
            </a:r>
            <a:r>
              <a:rPr lang="pt-BR" sz="2000" dirty="0">
                <a:solidFill>
                  <a:srgbClr val="003399"/>
                </a:solidFill>
              </a:rPr>
              <a:t> elevadas à primeira potência cada uma.</a:t>
            </a:r>
          </a:p>
          <a:p>
            <a:endParaRPr lang="pt-BR" sz="2000" dirty="0">
              <a:solidFill>
                <a:srgbClr val="003399"/>
              </a:solidFill>
            </a:endParaRPr>
          </a:p>
          <a:p>
            <a:endParaRPr lang="pt-BR" sz="2000" dirty="0">
              <a:solidFill>
                <a:srgbClr val="003399"/>
              </a:solidFill>
            </a:endParaRPr>
          </a:p>
          <a:p>
            <a:r>
              <a:rPr lang="pt-BR" sz="2000" dirty="0">
                <a:solidFill>
                  <a:srgbClr val="003399"/>
                </a:solidFill>
              </a:rPr>
              <a:t>		2A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B            V = K.[A]</a:t>
            </a:r>
            <a:r>
              <a:rPr lang="pt-BR" sz="2000" baseline="30000" dirty="0">
                <a:solidFill>
                  <a:srgbClr val="003399"/>
                </a:solidFill>
                <a:sym typeface="Wingdings" pitchFamily="2" charset="2"/>
              </a:rPr>
              <a:t>2</a:t>
            </a:r>
          </a:p>
          <a:p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	      A  +  B    C        V = K.[A]</a:t>
            </a:r>
            <a:r>
              <a:rPr lang="pt-BR" sz="2000" baseline="30000" dirty="0">
                <a:solidFill>
                  <a:srgbClr val="003399"/>
                </a:solidFill>
                <a:sym typeface="Wingdings" pitchFamily="2" charset="2"/>
              </a:rPr>
              <a:t>1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.[B]</a:t>
            </a:r>
            <a:r>
              <a:rPr lang="pt-BR" sz="2000" baseline="30000" dirty="0">
                <a:solidFill>
                  <a:srgbClr val="003399"/>
                </a:solidFill>
                <a:sym typeface="Wingdings" pitchFamily="2" charset="2"/>
              </a:rPr>
              <a:t>1</a:t>
            </a:r>
            <a:endParaRPr lang="pt-BR" sz="2000" baseline="30000" dirty="0">
              <a:solidFill>
                <a:srgbClr val="003399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68313" y="438150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dirty="0">
                <a:solidFill>
                  <a:schemeClr val="bg1"/>
                </a:solidFill>
                <a:latin typeface="Verdana" pitchFamily="34" charset="0"/>
              </a:rPr>
              <a:t>Ordem da reação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aixaDeTexto 1"/>
          <p:cNvSpPr txBox="1">
            <a:spLocks noChangeArrowheads="1"/>
          </p:cNvSpPr>
          <p:nvPr/>
        </p:nvSpPr>
        <p:spPr bwMode="auto">
          <a:xfrm>
            <a:off x="539552" y="836712"/>
            <a:ext cx="8101012" cy="5478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dirty="0">
                <a:solidFill>
                  <a:srgbClr val="003399"/>
                </a:solidFill>
              </a:rPr>
              <a:t>Etapa lenta da reação determina a velocidade</a:t>
            </a:r>
          </a:p>
          <a:p>
            <a:endParaRPr lang="pt-BR" sz="2800" b="1" dirty="0"/>
          </a:p>
          <a:p>
            <a:pPr algn="just">
              <a:lnSpc>
                <a:spcPct val="150000"/>
              </a:lnSpc>
            </a:pPr>
            <a:r>
              <a:rPr lang="pt-BR" sz="2400" dirty="0"/>
              <a:t>	</a:t>
            </a:r>
            <a:r>
              <a:rPr lang="pt-BR" sz="2000" dirty="0">
                <a:solidFill>
                  <a:srgbClr val="003399"/>
                </a:solidFill>
              </a:rPr>
              <a:t>Normalmente, as reações ocorrem em mais de uma etapa, e cada uma possui a sua própria lei de velocidade.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	No entanto, essas etapas ocorrem com velocidades que podem  ser  bem diferentes.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	A etapa mais lenta limita a velocidade total da reação e ela acaba sendo a etapa determinante (limitante) da velocidade.</a:t>
            </a:r>
          </a:p>
          <a:p>
            <a:pPr algn="just"/>
            <a:endParaRPr lang="pt-BR" sz="2400" dirty="0"/>
          </a:p>
          <a:p>
            <a:pPr algn="just"/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tângulo 1"/>
          <p:cNvSpPr>
            <a:spLocks noChangeArrowheads="1"/>
          </p:cNvSpPr>
          <p:nvPr/>
        </p:nvSpPr>
        <p:spPr bwMode="auto">
          <a:xfrm>
            <a:off x="395536" y="980728"/>
            <a:ext cx="8353425" cy="5132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Se  uma reação ocorrer em várias etapas sua velocidade é dada pela etapa mais lenta.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             A + A 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 </a:t>
            </a:r>
            <a:r>
              <a:rPr lang="pt-BR" sz="2000" dirty="0">
                <a:solidFill>
                  <a:srgbClr val="003399"/>
                </a:solidFill>
              </a:rPr>
              <a:t>A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                  (etapa lenta) </a:t>
            </a: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            A2 + B 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 </a:t>
            </a:r>
            <a:r>
              <a:rPr lang="pt-BR" sz="2000" dirty="0">
                <a:solidFill>
                  <a:srgbClr val="003399"/>
                </a:solidFill>
              </a:rPr>
              <a:t>A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B           </a:t>
            </a:r>
            <a:r>
              <a:rPr lang="pt-BR" sz="2000" dirty="0" smtClean="0">
                <a:solidFill>
                  <a:srgbClr val="003399"/>
                </a:solidFill>
              </a:rPr>
              <a:t>    </a:t>
            </a:r>
            <a:r>
              <a:rPr lang="pt-BR" sz="2000" dirty="0">
                <a:solidFill>
                  <a:srgbClr val="003399"/>
                </a:solidFill>
              </a:rPr>
              <a:t>(etapa rápida)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	 2 A + B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 </a:t>
            </a:r>
            <a:r>
              <a:rPr lang="pt-BR" sz="2000" dirty="0">
                <a:solidFill>
                  <a:srgbClr val="003399"/>
                </a:solidFill>
              </a:rPr>
              <a:t>A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B            </a:t>
            </a:r>
            <a:r>
              <a:rPr lang="pt-BR" sz="2000" dirty="0" smtClean="0">
                <a:solidFill>
                  <a:srgbClr val="003399"/>
                </a:solidFill>
              </a:rPr>
              <a:t>   (</a:t>
            </a:r>
            <a:r>
              <a:rPr lang="pt-BR" sz="2000" dirty="0">
                <a:solidFill>
                  <a:srgbClr val="003399"/>
                </a:solidFill>
              </a:rPr>
              <a:t>reação global)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     A velocidade desta reação será dada por: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                          v = k . [A]</a:t>
            </a:r>
            <a:r>
              <a:rPr lang="pt-BR" sz="2000" baseline="30000" dirty="0">
                <a:solidFill>
                  <a:srgbClr val="003399"/>
                </a:solidFill>
              </a:rPr>
              <a:t>2</a:t>
            </a:r>
          </a:p>
        </p:txBody>
      </p:sp>
      <p:cxnSp>
        <p:nvCxnSpPr>
          <p:cNvPr id="4" name="Conector reto 3"/>
          <p:cNvCxnSpPr/>
          <p:nvPr/>
        </p:nvCxnSpPr>
        <p:spPr>
          <a:xfrm>
            <a:off x="1042988" y="2781300"/>
            <a:ext cx="54737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CaixaDeTexto 1"/>
          <p:cNvSpPr txBox="1">
            <a:spLocks noChangeArrowheads="1"/>
          </p:cNvSpPr>
          <p:nvPr/>
        </p:nvSpPr>
        <p:spPr bwMode="auto">
          <a:xfrm>
            <a:off x="395536" y="476672"/>
            <a:ext cx="82804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Qual a lei da velocidade da reação que ocorre segundo estas etapas e qual a ordem de reação?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Etapa 1:    NO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 + NO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NO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3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+ NO    (lenta)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Etapa 2:    NO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3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+ CO  NO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2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+ CO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2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  (rápida)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Grp="1" noChangeArrowheads="1"/>
          </p:cNvSpPr>
          <p:nvPr>
            <p:ph idx="1"/>
          </p:nvPr>
        </p:nvSpPr>
        <p:spPr bwMode="auto">
          <a:xfrm>
            <a:off x="539552" y="2060848"/>
            <a:ext cx="82296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ct val="50000"/>
              </a:spcBef>
              <a:tabLst>
                <a:tab pos="450850" algn="l"/>
              </a:tabLst>
            </a:pPr>
            <a:r>
              <a:rPr lang="pt-BR" sz="2400" dirty="0">
                <a:latin typeface="Verdana" pitchFamily="34" charset="0"/>
              </a:rPr>
              <a:t>		</a:t>
            </a:r>
            <a:r>
              <a:rPr lang="pt-BR" sz="1800" dirty="0">
                <a:solidFill>
                  <a:srgbClr val="003399"/>
                </a:solidFill>
              </a:rPr>
              <a:t>Cinética química é a área da química que estuda a velocidade das reações químicas. Assim como os fatores que influenciam a velocidade destas reações.</a:t>
            </a:r>
          </a:p>
          <a:p>
            <a:pPr marL="342900" indent="-342900" algn="just">
              <a:lnSpc>
                <a:spcPct val="150000"/>
              </a:lnSpc>
              <a:spcBef>
                <a:spcPct val="50000"/>
              </a:spcBef>
              <a:buFontTx/>
              <a:buChar char="•"/>
              <a:tabLst>
                <a:tab pos="450850" algn="l"/>
              </a:tabLst>
            </a:pPr>
            <a:endParaRPr lang="pt-BR" sz="1800" dirty="0">
              <a:solidFill>
                <a:srgbClr val="003399"/>
              </a:solidFill>
            </a:endParaRPr>
          </a:p>
          <a:p>
            <a:pPr marL="342900" indent="-342900" algn="just">
              <a:lnSpc>
                <a:spcPct val="150000"/>
              </a:lnSpc>
              <a:spcBef>
                <a:spcPct val="50000"/>
              </a:spcBef>
              <a:tabLst>
                <a:tab pos="450850" algn="l"/>
              </a:tabLst>
            </a:pPr>
            <a:r>
              <a:rPr lang="pt-BR" sz="1800" dirty="0">
                <a:solidFill>
                  <a:srgbClr val="003399"/>
                </a:solidFill>
              </a:rPr>
              <a:t>		A velocidade de uma reação é a rapidez com que os reagentes são consumidos ou rapidez com que os produtos são formados. </a:t>
            </a:r>
          </a:p>
          <a:p>
            <a:pPr marL="342900" indent="-342900" algn="just">
              <a:spcBef>
                <a:spcPct val="50000"/>
              </a:spcBef>
            </a:pPr>
            <a:endParaRPr lang="pt-BR" sz="2400" dirty="0">
              <a:latin typeface="Verdana" pitchFamily="34" charset="0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428728" y="590327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449263">
              <a:lnSpc>
                <a:spcPct val="73000"/>
              </a:lnSpc>
              <a:buClr>
                <a:srgbClr val="FF9B07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600" b="1" dirty="0">
              <a:solidFill>
                <a:srgbClr val="FF9B0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857356" y="721061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Cinética Química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259632" y="476672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39938" name="CaixaDeTexto 2"/>
          <p:cNvSpPr txBox="1">
            <a:spLocks noChangeArrowheads="1"/>
          </p:cNvSpPr>
          <p:nvPr/>
        </p:nvSpPr>
        <p:spPr bwMode="auto">
          <a:xfrm>
            <a:off x="467544" y="549275"/>
            <a:ext cx="8136904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3200" dirty="0" err="1">
                <a:solidFill>
                  <a:schemeClr val="bg1"/>
                </a:solidFill>
              </a:rPr>
              <a:t>Molecularidade</a:t>
            </a:r>
            <a:endParaRPr lang="pt-BR" sz="3200" dirty="0">
              <a:solidFill>
                <a:schemeClr val="bg1"/>
              </a:solidFill>
            </a:endParaRPr>
          </a:p>
          <a:p>
            <a:pPr algn="ctr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	Expressa o número de espécies que participam como reagentes em uma etapa elementar, formando o complexo ativado.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b="1" dirty="0" err="1">
                <a:solidFill>
                  <a:srgbClr val="003399"/>
                </a:solidFill>
              </a:rPr>
              <a:t>Unimolecular</a:t>
            </a:r>
            <a:r>
              <a:rPr lang="pt-BR" sz="2000" b="1" dirty="0">
                <a:solidFill>
                  <a:srgbClr val="003399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Quando uma reação utiliza uma única espécie para formar o complexo ativado.</a:t>
            </a:r>
          </a:p>
          <a:p>
            <a:pPr algn="just"/>
            <a:endParaRPr lang="pt-BR" sz="2400" b="1" dirty="0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67544" y="980728"/>
            <a:ext cx="81375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dirty="0">
                <a:solidFill>
                  <a:schemeClr val="bg1"/>
                </a:solidFill>
                <a:latin typeface="Verdana" pitchFamily="34" charset="0"/>
              </a:rPr>
              <a:t>Ordem da reação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tângulo 1"/>
          <p:cNvSpPr>
            <a:spLocks noChangeArrowheads="1"/>
          </p:cNvSpPr>
          <p:nvPr/>
        </p:nvSpPr>
        <p:spPr bwMode="auto">
          <a:xfrm>
            <a:off x="395288" y="1268413"/>
            <a:ext cx="8425184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 err="1">
                <a:solidFill>
                  <a:srgbClr val="003399"/>
                </a:solidFill>
              </a:rPr>
              <a:t>Bimolecular</a:t>
            </a:r>
            <a:r>
              <a:rPr lang="pt-BR" sz="2000" dirty="0">
                <a:solidFill>
                  <a:srgbClr val="003399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Quando a formação do complexo ativado envolver duas espécies (iguais ou diferentes)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 err="1">
                <a:solidFill>
                  <a:srgbClr val="003399"/>
                </a:solidFill>
              </a:rPr>
              <a:t>trimolecular</a:t>
            </a:r>
            <a:r>
              <a:rPr lang="pt-BR" sz="2000" dirty="0">
                <a:solidFill>
                  <a:srgbClr val="003399"/>
                </a:solidFill>
              </a:rPr>
              <a:t>. 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Quando envolver três espécies</a:t>
            </a:r>
            <a:r>
              <a:rPr lang="pt-BR" sz="2400" dirty="0"/>
              <a:t>.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259632" y="476672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pt-BR" sz="2800" dirty="0" err="1" smtClean="0">
                <a:solidFill>
                  <a:schemeClr val="bg1"/>
                </a:solidFill>
              </a:rPr>
              <a:t>Molecularidade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11560" y="1124744"/>
            <a:ext cx="8064500" cy="480131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t-BR" sz="2000" dirty="0">
                <a:solidFill>
                  <a:srgbClr val="003399"/>
                </a:solidFill>
              </a:rPr>
              <a:t>O monóxido de </a:t>
            </a:r>
            <a:r>
              <a:rPr lang="pt-BR" sz="2000" dirty="0" smtClean="0">
                <a:solidFill>
                  <a:srgbClr val="003399"/>
                </a:solidFill>
              </a:rPr>
              <a:t>nitrogênio </a:t>
            </a:r>
            <a:r>
              <a:rPr lang="pt-BR" sz="2000" dirty="0">
                <a:solidFill>
                  <a:srgbClr val="003399"/>
                </a:solidFill>
              </a:rPr>
              <a:t>(NO) reage com hidrogênio, segundo a reação: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dirty="0" smtClean="0">
                <a:solidFill>
                  <a:srgbClr val="003399"/>
                </a:solidFill>
              </a:rPr>
              <a:t>2NO </a:t>
            </a:r>
            <a:r>
              <a:rPr lang="pt-BR" sz="2000" dirty="0">
                <a:solidFill>
                  <a:srgbClr val="003399"/>
                </a:solidFill>
              </a:rPr>
              <a:t>+H</a:t>
            </a:r>
            <a:r>
              <a:rPr lang="pt-BR" sz="2000" baseline="-25000" dirty="0">
                <a:solidFill>
                  <a:srgbClr val="003399"/>
                </a:solidFill>
              </a:rPr>
              <a:t>2</a:t>
            </a:r>
            <a:r>
              <a:rPr lang="pt-BR" sz="2000" dirty="0">
                <a:solidFill>
                  <a:srgbClr val="003399"/>
                </a:solidFill>
              </a:rPr>
              <a:t> 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 N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2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O +H</a:t>
            </a:r>
            <a:r>
              <a:rPr lang="pt-BR" sz="2000" baseline="-25000" dirty="0">
                <a:solidFill>
                  <a:srgbClr val="003399"/>
                </a:solidFill>
                <a:sym typeface="Wingdings" pitchFamily="2" charset="2"/>
              </a:rPr>
              <a:t>2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O</a:t>
            </a:r>
          </a:p>
          <a:p>
            <a:pPr algn="just">
              <a:lnSpc>
                <a:spcPct val="150000"/>
              </a:lnSpc>
              <a:defRPr/>
            </a:pPr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  <a:defRPr/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Sabendo que a reação se processa em uma única etapa, determine:</a:t>
            </a:r>
          </a:p>
          <a:p>
            <a:pPr algn="just">
              <a:lnSpc>
                <a:spcPct val="150000"/>
              </a:lnSpc>
              <a:defRPr/>
            </a:pPr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marL="342900" indent="-342900" algn="just">
              <a:lnSpc>
                <a:spcPct val="150000"/>
              </a:lnSpc>
              <a:buFontTx/>
              <a:buAutoNum type="alphaLcParenR"/>
              <a:defRPr/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Lei da velocidade</a:t>
            </a:r>
          </a:p>
          <a:p>
            <a:pPr marL="342900" indent="-342900" algn="just">
              <a:lnSpc>
                <a:spcPct val="150000"/>
              </a:lnSpc>
              <a:buFontTx/>
              <a:buAutoNum type="alphaLcParenR"/>
              <a:defRPr/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Ordem da reação</a:t>
            </a:r>
          </a:p>
          <a:p>
            <a:pPr marL="342900" indent="-342900" algn="just">
              <a:lnSpc>
                <a:spcPct val="150000"/>
              </a:lnSpc>
              <a:buFontTx/>
              <a:buAutoNum type="alphaLcParenR"/>
              <a:defRPr/>
            </a:pPr>
            <a:r>
              <a:rPr lang="pt-BR" sz="2000" dirty="0" err="1">
                <a:solidFill>
                  <a:srgbClr val="003399"/>
                </a:solidFill>
                <a:sym typeface="Wingdings" pitchFamily="2" charset="2"/>
              </a:rPr>
              <a:t>Molecularidade</a:t>
            </a: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 </a:t>
            </a:r>
            <a:endParaRPr lang="pt-BR" sz="2000" dirty="0">
              <a:solidFill>
                <a:srgbClr val="003399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83568" y="404664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003399"/>
                </a:solidFill>
              </a:rPr>
              <a:t>Exemplo: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CaixaDeTexto 1"/>
          <p:cNvSpPr txBox="1">
            <a:spLocks noChangeArrowheads="1"/>
          </p:cNvSpPr>
          <p:nvPr/>
        </p:nvSpPr>
        <p:spPr bwMode="auto">
          <a:xfrm>
            <a:off x="467544" y="332656"/>
            <a:ext cx="828040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solidFill>
                  <a:srgbClr val="003399"/>
                </a:solidFill>
                <a:sym typeface="Wingdings" pitchFamily="2" charset="2"/>
              </a:rPr>
              <a:t>Determinação experimental da lei da velocidade</a:t>
            </a:r>
          </a:p>
          <a:p>
            <a:pPr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	Quando uma reação não é elementar, existe um modo prático para determinar ou confirmar a expressão da lei da velocidade.</a:t>
            </a:r>
          </a:p>
          <a:p>
            <a:pPr algn="just"/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	São realizados diversos experimentos variando a concentração de reagente e verificando a sua influencia na velocidade. </a:t>
            </a:r>
          </a:p>
          <a:p>
            <a:pPr algn="just"/>
            <a:endParaRPr lang="pt-BR" sz="2000" dirty="0">
              <a:solidFill>
                <a:srgbClr val="003399"/>
              </a:solidFill>
              <a:sym typeface="Wingdings" pitchFamily="2" charset="2"/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  <a:sym typeface="Wingdings" pitchFamily="2" charset="2"/>
              </a:rPr>
              <a:t>	Se a mudança de concentração de um reagente alterar a velocidade, este faz parte da equação de velocidade. Caso não ocorra alteração, significa que esse reagente não faz parte da equação</a:t>
            </a:r>
            <a:r>
              <a:rPr lang="pt-BR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539552" y="1100642"/>
            <a:ext cx="7920880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000" dirty="0" smtClean="0">
                <a:solidFill>
                  <a:srgbClr val="003399"/>
                </a:solidFill>
                <a:sym typeface="Wingdings" pitchFamily="2" charset="2"/>
              </a:rPr>
              <a:t>Para a reação 2A+ B        C + 3D foram obtidas as seguintes velocidades iniciais: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000" dirty="0" smtClean="0">
              <a:solidFill>
                <a:srgbClr val="003399"/>
              </a:solidFill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000" dirty="0" smtClean="0">
              <a:solidFill>
                <a:srgbClr val="003399"/>
              </a:solidFill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000" dirty="0" smtClean="0">
              <a:solidFill>
                <a:srgbClr val="003399"/>
              </a:solidFill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000" dirty="0" smtClean="0">
              <a:solidFill>
                <a:srgbClr val="003399"/>
              </a:solidFill>
              <a:sym typeface="Wingdings" pitchFamily="2" charset="2"/>
            </a:endParaRP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BR" sz="2000" dirty="0" smtClean="0">
              <a:solidFill>
                <a:srgbClr val="003399"/>
              </a:solidFill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000" dirty="0" smtClean="0">
                <a:solidFill>
                  <a:srgbClr val="003399"/>
                </a:solidFill>
                <a:sym typeface="Wingdings" pitchFamily="2" charset="2"/>
              </a:rPr>
              <a:t>(a) Escreva a equação de velocidade da reação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000" dirty="0" smtClean="0">
                <a:solidFill>
                  <a:srgbClr val="003399"/>
                </a:solidFill>
                <a:sym typeface="Wingdings" pitchFamily="2" charset="2"/>
              </a:rPr>
              <a:t>(b) Calcule o valor da constante de velocidade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sz="2000" dirty="0" smtClean="0">
                <a:solidFill>
                  <a:srgbClr val="003399"/>
                </a:solidFill>
                <a:sym typeface="Wingdings" pitchFamily="2" charset="2"/>
              </a:rPr>
              <a:t>(c) Calcule a velocidade de consumo de A, quando [A] = 0,100 mol/L e [B] = 0,200 mol/L. </a:t>
            </a:r>
          </a:p>
        </p:txBody>
      </p:sp>
      <p:pic>
        <p:nvPicPr>
          <p:cNvPr id="3" name="Imagem 2"/>
          <p:cNvPicPr/>
          <p:nvPr/>
        </p:nvPicPr>
        <p:blipFill>
          <a:blip r:embed="rId4" cstate="print">
            <a:lum bright="6000"/>
          </a:blip>
          <a:srcRect/>
          <a:stretch>
            <a:fillRect/>
          </a:stretch>
        </p:blipFill>
        <p:spPr bwMode="auto">
          <a:xfrm>
            <a:off x="1835696" y="2204864"/>
            <a:ext cx="5760640" cy="2112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ector de seta reta 4"/>
          <p:cNvCxnSpPr/>
          <p:nvPr/>
        </p:nvCxnSpPr>
        <p:spPr>
          <a:xfrm>
            <a:off x="3275856" y="1412776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683568" y="404664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003399"/>
                </a:solidFill>
              </a:rPr>
              <a:t>Exemplo: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1428728" y="285728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449263">
              <a:lnSpc>
                <a:spcPct val="73000"/>
              </a:lnSpc>
              <a:buClr>
                <a:srgbClr val="FF9B07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600" b="1" dirty="0">
              <a:solidFill>
                <a:srgbClr val="FF9B0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1857356" y="416462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Cinética Química</a:t>
            </a:r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1043608" y="1556792"/>
            <a:ext cx="7272808" cy="296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49263">
              <a:lnSpc>
                <a:spcPct val="73000"/>
              </a:lnSpc>
              <a:buClr>
                <a:srgbClr val="FF9B07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b="1" dirty="0" err="1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Fatores</a:t>
            </a:r>
            <a:r>
              <a:rPr lang="en-GB" b="1" dirty="0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b="1" dirty="0" err="1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que</a:t>
            </a:r>
            <a:r>
              <a:rPr lang="en-GB" b="1" dirty="0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GB" b="1" dirty="0" err="1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afetam</a:t>
            </a:r>
            <a:r>
              <a:rPr lang="en-GB" b="1" dirty="0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a </a:t>
            </a:r>
            <a:r>
              <a:rPr lang="en-GB" b="1" dirty="0" err="1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velocidade</a:t>
            </a:r>
            <a:r>
              <a:rPr lang="en-GB" b="1" dirty="0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 de </a:t>
            </a:r>
            <a:r>
              <a:rPr lang="en-GB" b="1" dirty="0" err="1" smtClean="0">
                <a:solidFill>
                  <a:srgbClr val="00206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t>reações</a:t>
            </a:r>
            <a:endParaRPr lang="en-GB" b="1" dirty="0">
              <a:solidFill>
                <a:srgbClr val="00206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95536" y="1916832"/>
            <a:ext cx="8458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dirty="0" err="1" smtClean="0">
                <a:solidFill>
                  <a:srgbClr val="003399"/>
                </a:solidFill>
              </a:rPr>
              <a:t>Existem</a:t>
            </a:r>
            <a:r>
              <a:rPr lang="en-US" dirty="0" smtClean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quatro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fatores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importantes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que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afetam</a:t>
            </a:r>
            <a:r>
              <a:rPr lang="en-US" dirty="0">
                <a:solidFill>
                  <a:srgbClr val="003399"/>
                </a:solidFill>
              </a:rPr>
              <a:t> as </a:t>
            </a:r>
            <a:r>
              <a:rPr lang="en-US" dirty="0" err="1">
                <a:solidFill>
                  <a:srgbClr val="003399"/>
                </a:solidFill>
              </a:rPr>
              <a:t>velocidades</a:t>
            </a:r>
            <a:r>
              <a:rPr lang="en-US" dirty="0">
                <a:solidFill>
                  <a:srgbClr val="003399"/>
                </a:solidFill>
              </a:rPr>
              <a:t> das </a:t>
            </a:r>
            <a:r>
              <a:rPr lang="en-US" dirty="0" err="1">
                <a:solidFill>
                  <a:srgbClr val="003399"/>
                </a:solidFill>
              </a:rPr>
              <a:t>reações</a:t>
            </a:r>
            <a:r>
              <a:rPr lang="en-US" dirty="0">
                <a:solidFill>
                  <a:srgbClr val="003399"/>
                </a:solidFill>
              </a:rPr>
              <a:t>: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solidFill>
                  <a:srgbClr val="003399"/>
                </a:solidFill>
              </a:rPr>
              <a:t>o </a:t>
            </a:r>
            <a:r>
              <a:rPr lang="en-US" dirty="0" err="1">
                <a:solidFill>
                  <a:srgbClr val="003399"/>
                </a:solidFill>
              </a:rPr>
              <a:t>estado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físico</a:t>
            </a:r>
            <a:r>
              <a:rPr lang="en-US" dirty="0">
                <a:solidFill>
                  <a:srgbClr val="003399"/>
                </a:solidFill>
              </a:rPr>
              <a:t> do </a:t>
            </a:r>
            <a:r>
              <a:rPr lang="en-US" dirty="0" err="1">
                <a:solidFill>
                  <a:srgbClr val="003399"/>
                </a:solidFill>
              </a:rPr>
              <a:t>reagente</a:t>
            </a:r>
            <a:r>
              <a:rPr lang="en-US" dirty="0">
                <a:solidFill>
                  <a:srgbClr val="003399"/>
                </a:solidFill>
              </a:rPr>
              <a:t>,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solidFill>
                  <a:srgbClr val="003399"/>
                </a:solidFill>
              </a:rPr>
              <a:t>as </a:t>
            </a:r>
            <a:r>
              <a:rPr lang="en-US" dirty="0" err="1">
                <a:solidFill>
                  <a:srgbClr val="003399"/>
                </a:solidFill>
              </a:rPr>
              <a:t>concentrações</a:t>
            </a:r>
            <a:r>
              <a:rPr lang="en-US" dirty="0">
                <a:solidFill>
                  <a:srgbClr val="003399"/>
                </a:solidFill>
              </a:rPr>
              <a:t> dos </a:t>
            </a:r>
            <a:r>
              <a:rPr lang="en-US" dirty="0" err="1">
                <a:solidFill>
                  <a:srgbClr val="003399"/>
                </a:solidFill>
              </a:rPr>
              <a:t>reagentes</a:t>
            </a:r>
            <a:r>
              <a:rPr lang="en-US" dirty="0">
                <a:solidFill>
                  <a:srgbClr val="003399"/>
                </a:solidFill>
              </a:rPr>
              <a:t>,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solidFill>
                  <a:srgbClr val="003399"/>
                </a:solidFill>
              </a:rPr>
              <a:t>a </a:t>
            </a:r>
            <a:r>
              <a:rPr lang="en-US" dirty="0" err="1">
                <a:solidFill>
                  <a:srgbClr val="003399"/>
                </a:solidFill>
              </a:rPr>
              <a:t>temperatura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na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qual</a:t>
            </a:r>
            <a:r>
              <a:rPr lang="en-US" dirty="0">
                <a:solidFill>
                  <a:srgbClr val="003399"/>
                </a:solidFill>
              </a:rPr>
              <a:t> a </a:t>
            </a:r>
            <a:r>
              <a:rPr lang="en-US" dirty="0" err="1">
                <a:solidFill>
                  <a:srgbClr val="003399"/>
                </a:solidFill>
              </a:rPr>
              <a:t>reação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ocorre</a:t>
            </a:r>
            <a:r>
              <a:rPr lang="en-US" dirty="0">
                <a:solidFill>
                  <a:srgbClr val="003399"/>
                </a:solidFill>
              </a:rPr>
              <a:t> e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  <a:buFontTx/>
              <a:buChar char="–"/>
            </a:pPr>
            <a:r>
              <a:rPr lang="en-US" dirty="0">
                <a:solidFill>
                  <a:srgbClr val="003399"/>
                </a:solidFill>
              </a:rPr>
              <a:t>a </a:t>
            </a:r>
            <a:r>
              <a:rPr lang="en-US" dirty="0" err="1">
                <a:solidFill>
                  <a:srgbClr val="003399"/>
                </a:solidFill>
              </a:rPr>
              <a:t>presença</a:t>
            </a:r>
            <a:r>
              <a:rPr lang="en-US" dirty="0">
                <a:solidFill>
                  <a:srgbClr val="003399"/>
                </a:solidFill>
              </a:rPr>
              <a:t> de um </a:t>
            </a:r>
            <a:r>
              <a:rPr lang="en-US" dirty="0" err="1">
                <a:solidFill>
                  <a:srgbClr val="003399"/>
                </a:solidFill>
              </a:rPr>
              <a:t>catalisador</a:t>
            </a:r>
            <a:r>
              <a:rPr lang="en-US" dirty="0">
                <a:solidFill>
                  <a:srgbClr val="003399"/>
                </a:solidFill>
              </a:rPr>
              <a:t>.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r>
              <a:rPr lang="en-US" dirty="0" err="1">
                <a:solidFill>
                  <a:srgbClr val="003399"/>
                </a:solidFill>
              </a:rPr>
              <a:t>Objetivo</a:t>
            </a:r>
            <a:r>
              <a:rPr lang="en-US" dirty="0">
                <a:solidFill>
                  <a:srgbClr val="003399"/>
                </a:solidFill>
              </a:rPr>
              <a:t>: </a:t>
            </a:r>
            <a:r>
              <a:rPr lang="en-US" dirty="0" err="1">
                <a:solidFill>
                  <a:srgbClr val="003399"/>
                </a:solidFill>
              </a:rPr>
              <a:t>compreender</a:t>
            </a:r>
            <a:r>
              <a:rPr lang="en-US" dirty="0">
                <a:solidFill>
                  <a:srgbClr val="003399"/>
                </a:solidFill>
              </a:rPr>
              <a:t> as </a:t>
            </a:r>
            <a:r>
              <a:rPr lang="en-US" dirty="0" err="1">
                <a:solidFill>
                  <a:srgbClr val="003399"/>
                </a:solidFill>
              </a:rPr>
              <a:t>reações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químicas</a:t>
            </a:r>
            <a:r>
              <a:rPr lang="en-US" dirty="0">
                <a:solidFill>
                  <a:srgbClr val="003399"/>
                </a:solidFill>
              </a:rPr>
              <a:t> no </a:t>
            </a:r>
            <a:r>
              <a:rPr lang="en-US" dirty="0" err="1">
                <a:solidFill>
                  <a:srgbClr val="003399"/>
                </a:solidFill>
              </a:rPr>
              <a:t>nível</a:t>
            </a:r>
            <a:r>
              <a:rPr lang="en-US" dirty="0">
                <a:solidFill>
                  <a:srgbClr val="003399"/>
                </a:solidFill>
              </a:rPr>
              <a:t> molecular.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tângulo 1"/>
          <p:cNvSpPr>
            <a:spLocks noChangeArrowheads="1"/>
          </p:cNvSpPr>
          <p:nvPr/>
        </p:nvSpPr>
        <p:spPr bwMode="auto">
          <a:xfrm>
            <a:off x="467544" y="836712"/>
            <a:ext cx="8208912" cy="5906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2400" dirty="0"/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>
                <a:solidFill>
                  <a:srgbClr val="003399"/>
                </a:solidFill>
              </a:rPr>
              <a:t>A velocidade média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de consumo de um reagente ou formação de um produto, durante uma reação química, é definida: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			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Vm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= l</a:t>
            </a:r>
            <a:r>
              <a:rPr lang="el-GR" dirty="0">
                <a:solidFill>
                  <a:srgbClr val="003399"/>
                </a:solidFill>
                <a:sym typeface="Wingdings" pitchFamily="2" charset="2"/>
              </a:rPr>
              <a:t>Δ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Ql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/</a:t>
            </a:r>
            <a:r>
              <a:rPr lang="el-GR" dirty="0">
                <a:solidFill>
                  <a:srgbClr val="003399"/>
                </a:solidFill>
                <a:sym typeface="Wingdings" pitchFamily="2" charset="2"/>
              </a:rPr>
              <a:t> Δ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t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 smtClean="0">
                <a:solidFill>
                  <a:srgbClr val="003399"/>
                </a:solidFill>
                <a:sym typeface="Wingdings" pitchFamily="2" charset="2"/>
              </a:rPr>
              <a:t>Onde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: 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Vm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= velocidade da reação em relação ao reagente A ou B ou ao produto C ou D.</a:t>
            </a:r>
            <a:r>
              <a:rPr lang="el-GR" dirty="0">
                <a:solidFill>
                  <a:srgbClr val="003399"/>
                </a:solidFill>
                <a:sym typeface="Wingdings" pitchFamily="2" charset="2"/>
              </a:rPr>
              <a:t> </a:t>
            </a:r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l</a:t>
            </a:r>
            <a:r>
              <a:rPr lang="el-GR" dirty="0">
                <a:solidFill>
                  <a:srgbClr val="003399"/>
                </a:solidFill>
                <a:sym typeface="Wingdings" pitchFamily="2" charset="2"/>
              </a:rPr>
              <a:t>Δ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Ql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= módulo da variação da quantidade de um reagente ou de um produto 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el-GR" dirty="0">
                <a:solidFill>
                  <a:srgbClr val="003399"/>
                </a:solidFill>
                <a:sym typeface="Wingdings" pitchFamily="2" charset="2"/>
              </a:rPr>
              <a:t>Δ 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t = intervalo de tempo</a:t>
            </a:r>
          </a:p>
          <a:p>
            <a:pPr marL="742950" lvl="1" indent="-285750" algn="just">
              <a:lnSpc>
                <a:spcPct val="150000"/>
              </a:lnSpc>
              <a:spcBef>
                <a:spcPct val="20000"/>
              </a:spcBef>
            </a:pP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	Obs.: Q pode ser dado em 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nr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de mols, massa, volume e etc.</a:t>
            </a:r>
          </a:p>
          <a:p>
            <a:pPr algn="just"/>
            <a:endParaRPr lang="pt-BR" sz="2400" dirty="0"/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403648" y="374303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449263">
              <a:lnSpc>
                <a:spcPct val="73000"/>
              </a:lnSpc>
              <a:buClr>
                <a:srgbClr val="FF9B07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3600" b="1" dirty="0">
              <a:solidFill>
                <a:srgbClr val="FF9B0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857356" y="476672"/>
            <a:ext cx="57864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Velocidade Média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aixaDeTexto 1"/>
          <p:cNvSpPr txBox="1">
            <a:spLocks noChangeArrowheads="1"/>
          </p:cNvSpPr>
          <p:nvPr/>
        </p:nvSpPr>
        <p:spPr bwMode="auto">
          <a:xfrm>
            <a:off x="468313" y="549275"/>
            <a:ext cx="8351837" cy="59093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b="1" dirty="0">
                <a:solidFill>
                  <a:srgbClr val="003399"/>
                </a:solidFill>
                <a:sym typeface="Wingdings" pitchFamily="2" charset="2"/>
              </a:rPr>
              <a:t>Exemplo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:    </a:t>
            </a:r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A revelação de uma imagem fotográfica em um filme é um processo controlado pela cinética química do 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halogeneto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de prata por um revelador. A tabela abaixo mostra o tempo de revelação de um determinado filme, usando um revelador D-76. </a:t>
            </a: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 smtClean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A velocidade média (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vm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) de revelação, no intervalo de tempo de 7 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min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 a 10 </a:t>
            </a:r>
            <a:r>
              <a:rPr lang="pt-BR" dirty="0" err="1">
                <a:solidFill>
                  <a:srgbClr val="003399"/>
                </a:solidFill>
                <a:sym typeface="Wingdings" pitchFamily="2" charset="2"/>
              </a:rPr>
              <a:t>min</a:t>
            </a:r>
            <a:r>
              <a:rPr lang="pt-BR" dirty="0">
                <a:solidFill>
                  <a:srgbClr val="003399"/>
                </a:solidFill>
                <a:sym typeface="Wingdings" pitchFamily="2" charset="2"/>
              </a:rPr>
              <a:t>, é: </a:t>
            </a: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  <a:p>
            <a:pPr algn="just"/>
            <a:endParaRPr lang="pt-BR" dirty="0">
              <a:solidFill>
                <a:srgbClr val="003399"/>
              </a:solidFill>
              <a:sym typeface="Wingdings" pitchFamily="2" charset="2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492896"/>
            <a:ext cx="6624638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ector reto 4"/>
          <p:cNvCxnSpPr/>
          <p:nvPr/>
        </p:nvCxnSpPr>
        <p:spPr>
          <a:xfrm>
            <a:off x="2916238" y="4724400"/>
            <a:ext cx="0" cy="1444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1428728" y="285728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 defTabSz="449263">
              <a:lnSpc>
                <a:spcPct val="73000"/>
              </a:lnSpc>
              <a:buClr>
                <a:srgbClr val="FF9B07"/>
              </a:buClr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 Unicode MS" pitchFamily="34" charset="-128"/>
                <a:cs typeface="Arial Unicode MS" pitchFamily="34" charset="-128"/>
              </a:rPr>
              <a:t>Velocidades</a:t>
            </a:r>
            <a:r>
              <a:rPr lang="en-GB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 Unicode MS" pitchFamily="34" charset="-128"/>
                <a:cs typeface="Arial Unicode MS" pitchFamily="34" charset="-128"/>
              </a:rPr>
              <a:t> de </a:t>
            </a:r>
            <a:r>
              <a:rPr lang="en-GB" sz="2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Arial Unicode MS" pitchFamily="34" charset="-128"/>
                <a:cs typeface="Arial Unicode MS" pitchFamily="34" charset="-128"/>
              </a:rPr>
              <a:t>reações</a:t>
            </a:r>
            <a:endParaRPr lang="en-GB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52400" y="1556792"/>
            <a:ext cx="8915400" cy="3929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800" b="1" dirty="0">
                <a:solidFill>
                  <a:srgbClr val="003399"/>
                </a:solidFill>
                <a:latin typeface="Arial" pitchFamily="34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Arial" pitchFamily="34" charset="0"/>
              </a:rPr>
              <a:t>Velocidade</a:t>
            </a:r>
            <a:r>
              <a:rPr lang="en-US" sz="2800" b="1" dirty="0">
                <a:solidFill>
                  <a:srgbClr val="003399"/>
                </a:solidFill>
                <a:latin typeface="Arial" pitchFamily="34" charset="0"/>
              </a:rPr>
              <a:t> de </a:t>
            </a:r>
            <a:r>
              <a:rPr lang="en-US" sz="2800" b="1" dirty="0" err="1">
                <a:solidFill>
                  <a:srgbClr val="003399"/>
                </a:solidFill>
                <a:latin typeface="Arial" pitchFamily="34" charset="0"/>
              </a:rPr>
              <a:t>reação</a:t>
            </a:r>
            <a:r>
              <a:rPr lang="en-US" sz="2800" b="1" dirty="0">
                <a:solidFill>
                  <a:srgbClr val="003399"/>
                </a:solidFill>
                <a:latin typeface="Arial" pitchFamily="34" charset="0"/>
              </a:rPr>
              <a:t> e a </a:t>
            </a:r>
            <a:r>
              <a:rPr lang="en-US" sz="2800" b="1" dirty="0" err="1">
                <a:solidFill>
                  <a:srgbClr val="003399"/>
                </a:solidFill>
                <a:latin typeface="Arial" pitchFamily="34" charset="0"/>
              </a:rPr>
              <a:t>estequiometria</a:t>
            </a:r>
            <a:endParaRPr lang="en-US" sz="2800" b="1" dirty="0">
              <a:solidFill>
                <a:srgbClr val="003399"/>
              </a:solidFill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dirty="0">
                <a:solidFill>
                  <a:srgbClr val="003399"/>
                </a:solidFill>
              </a:rPr>
              <a:t>Para a </a:t>
            </a:r>
            <a:r>
              <a:rPr lang="en-US" dirty="0" err="1">
                <a:solidFill>
                  <a:srgbClr val="003399"/>
                </a:solidFill>
              </a:rPr>
              <a:t>reação</a:t>
            </a:r>
            <a:endParaRPr lang="en-US" dirty="0">
              <a:solidFill>
                <a:srgbClr val="003399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dirty="0">
                <a:solidFill>
                  <a:srgbClr val="003399"/>
                </a:solidFill>
              </a:rPr>
              <a:t>C</a:t>
            </a:r>
            <a:r>
              <a:rPr lang="en-US" baseline="-25000" dirty="0">
                <a:solidFill>
                  <a:srgbClr val="003399"/>
                </a:solidFill>
              </a:rPr>
              <a:t>4</a:t>
            </a:r>
            <a:r>
              <a:rPr lang="en-US" dirty="0">
                <a:solidFill>
                  <a:srgbClr val="003399"/>
                </a:solidFill>
              </a:rPr>
              <a:t>H</a:t>
            </a:r>
            <a:r>
              <a:rPr lang="en-US" baseline="-25000" dirty="0">
                <a:solidFill>
                  <a:srgbClr val="003399"/>
                </a:solidFill>
              </a:rPr>
              <a:t>9</a:t>
            </a:r>
            <a:r>
              <a:rPr lang="en-US" dirty="0">
                <a:solidFill>
                  <a:srgbClr val="003399"/>
                </a:solidFill>
              </a:rPr>
              <a:t>Cl(</a:t>
            </a:r>
            <a:r>
              <a:rPr lang="en-US" i="1" dirty="0" err="1">
                <a:solidFill>
                  <a:srgbClr val="003399"/>
                </a:solidFill>
              </a:rPr>
              <a:t>aq</a:t>
            </a:r>
            <a:r>
              <a:rPr lang="en-US" dirty="0">
                <a:solidFill>
                  <a:srgbClr val="003399"/>
                </a:solidFill>
              </a:rPr>
              <a:t>) + H</a:t>
            </a:r>
            <a:r>
              <a:rPr lang="en-US" baseline="-25000" dirty="0">
                <a:solidFill>
                  <a:srgbClr val="003399"/>
                </a:solidFill>
              </a:rPr>
              <a:t>2</a:t>
            </a:r>
            <a:r>
              <a:rPr lang="en-US" dirty="0">
                <a:solidFill>
                  <a:srgbClr val="003399"/>
                </a:solidFill>
              </a:rPr>
              <a:t>O(</a:t>
            </a:r>
            <a:r>
              <a:rPr lang="en-US" i="1" dirty="0">
                <a:solidFill>
                  <a:srgbClr val="003399"/>
                </a:solidFill>
              </a:rPr>
              <a:t>l</a:t>
            </a:r>
            <a:r>
              <a:rPr lang="en-US" dirty="0">
                <a:solidFill>
                  <a:srgbClr val="003399"/>
                </a:solidFill>
              </a:rPr>
              <a:t>) </a:t>
            </a:r>
            <a:r>
              <a:rPr lang="en-US" dirty="0">
                <a:solidFill>
                  <a:srgbClr val="003399"/>
                </a:solidFill>
                <a:sym typeface="Symbol" pitchFamily="18" charset="2"/>
              </a:rPr>
              <a:t></a:t>
            </a:r>
            <a:r>
              <a:rPr lang="en-US" dirty="0">
                <a:solidFill>
                  <a:srgbClr val="003399"/>
                </a:solidFill>
              </a:rPr>
              <a:t> C</a:t>
            </a:r>
            <a:r>
              <a:rPr lang="en-US" baseline="-25000" dirty="0">
                <a:solidFill>
                  <a:srgbClr val="003399"/>
                </a:solidFill>
              </a:rPr>
              <a:t>4</a:t>
            </a:r>
            <a:r>
              <a:rPr lang="en-US" dirty="0">
                <a:solidFill>
                  <a:srgbClr val="003399"/>
                </a:solidFill>
              </a:rPr>
              <a:t>H</a:t>
            </a:r>
            <a:r>
              <a:rPr lang="en-US" baseline="-25000" dirty="0">
                <a:solidFill>
                  <a:srgbClr val="003399"/>
                </a:solidFill>
              </a:rPr>
              <a:t>9</a:t>
            </a:r>
            <a:r>
              <a:rPr lang="en-US" dirty="0">
                <a:solidFill>
                  <a:srgbClr val="003399"/>
                </a:solidFill>
              </a:rPr>
              <a:t>OH(</a:t>
            </a:r>
            <a:r>
              <a:rPr lang="en-US" i="1" dirty="0" err="1">
                <a:solidFill>
                  <a:srgbClr val="003399"/>
                </a:solidFill>
              </a:rPr>
              <a:t>aq</a:t>
            </a:r>
            <a:r>
              <a:rPr lang="en-US" dirty="0">
                <a:solidFill>
                  <a:srgbClr val="003399"/>
                </a:solidFill>
              </a:rPr>
              <a:t>) + </a:t>
            </a:r>
            <a:r>
              <a:rPr lang="en-US" dirty="0" err="1">
                <a:solidFill>
                  <a:srgbClr val="003399"/>
                </a:solidFill>
              </a:rPr>
              <a:t>HCl</a:t>
            </a:r>
            <a:r>
              <a:rPr lang="en-US" dirty="0">
                <a:solidFill>
                  <a:srgbClr val="003399"/>
                </a:solidFill>
              </a:rPr>
              <a:t>(</a:t>
            </a:r>
            <a:r>
              <a:rPr lang="en-US" i="1" dirty="0" err="1">
                <a:solidFill>
                  <a:srgbClr val="003399"/>
                </a:solidFill>
              </a:rPr>
              <a:t>aq</a:t>
            </a:r>
            <a:r>
              <a:rPr lang="en-US" dirty="0">
                <a:solidFill>
                  <a:srgbClr val="003399"/>
                </a:solidFill>
              </a:rPr>
              <a:t>)</a:t>
            </a:r>
          </a:p>
          <a:p>
            <a:pPr marL="342900" indent="-342900" algn="just">
              <a:spcBef>
                <a:spcPct val="20000"/>
              </a:spcBef>
            </a:pPr>
            <a:r>
              <a:rPr lang="en-US" dirty="0">
                <a:solidFill>
                  <a:srgbClr val="003399"/>
                </a:solidFill>
              </a:rPr>
              <a:t>	</a:t>
            </a:r>
            <a:r>
              <a:rPr lang="en-US" dirty="0" err="1">
                <a:solidFill>
                  <a:srgbClr val="003399"/>
                </a:solidFill>
              </a:rPr>
              <a:t>sabemos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que</a:t>
            </a:r>
            <a:endParaRPr lang="en-US" dirty="0">
              <a:solidFill>
                <a:srgbClr val="003399"/>
              </a:solidFill>
            </a:endParaRPr>
          </a:p>
          <a:p>
            <a:pPr marL="342900" indent="-342900" algn="just">
              <a:spcBef>
                <a:spcPct val="20000"/>
              </a:spcBef>
            </a:pPr>
            <a:endParaRPr lang="en-US" dirty="0">
              <a:solidFill>
                <a:srgbClr val="003399"/>
              </a:solidFill>
            </a:endParaRPr>
          </a:p>
          <a:p>
            <a:pPr marL="342900" indent="-342900" algn="just">
              <a:spcBef>
                <a:spcPct val="20000"/>
              </a:spcBef>
            </a:pPr>
            <a:endParaRPr lang="en-US" dirty="0">
              <a:solidFill>
                <a:srgbClr val="003399"/>
              </a:solidFill>
            </a:endParaRP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en-US" dirty="0" err="1">
                <a:solidFill>
                  <a:srgbClr val="003399"/>
                </a:solidFill>
              </a:rPr>
              <a:t>Em</a:t>
            </a:r>
            <a:r>
              <a:rPr lang="en-US" dirty="0">
                <a:solidFill>
                  <a:srgbClr val="003399"/>
                </a:solidFill>
              </a:rPr>
              <a:t> </a:t>
            </a:r>
            <a:r>
              <a:rPr lang="en-US" dirty="0" err="1">
                <a:solidFill>
                  <a:srgbClr val="003399"/>
                </a:solidFill>
              </a:rPr>
              <a:t>geral</a:t>
            </a:r>
            <a:r>
              <a:rPr lang="en-US" dirty="0">
                <a:solidFill>
                  <a:srgbClr val="003399"/>
                </a:solidFill>
              </a:rPr>
              <a:t>, </a:t>
            </a:r>
            <a:r>
              <a:rPr lang="en-US" dirty="0" err="1">
                <a:solidFill>
                  <a:srgbClr val="003399"/>
                </a:solidFill>
              </a:rPr>
              <a:t>para</a:t>
            </a:r>
            <a:endParaRPr lang="en-US" dirty="0">
              <a:solidFill>
                <a:srgbClr val="003399"/>
              </a:solidFill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en-US" i="1" dirty="0" err="1">
                <a:solidFill>
                  <a:srgbClr val="003399"/>
                </a:solidFill>
              </a:rPr>
              <a:t>a</a:t>
            </a:r>
            <a:r>
              <a:rPr lang="en-US" dirty="0" err="1">
                <a:solidFill>
                  <a:srgbClr val="003399"/>
                </a:solidFill>
              </a:rPr>
              <a:t>A</a:t>
            </a:r>
            <a:r>
              <a:rPr lang="en-US" i="1" dirty="0">
                <a:solidFill>
                  <a:srgbClr val="003399"/>
                </a:solidFill>
              </a:rPr>
              <a:t> + </a:t>
            </a:r>
            <a:r>
              <a:rPr lang="en-US" i="1" dirty="0" err="1">
                <a:solidFill>
                  <a:srgbClr val="003399"/>
                </a:solidFill>
              </a:rPr>
              <a:t>b</a:t>
            </a:r>
            <a:r>
              <a:rPr lang="en-US" dirty="0" err="1">
                <a:solidFill>
                  <a:srgbClr val="003399"/>
                </a:solidFill>
              </a:rPr>
              <a:t>B</a:t>
            </a:r>
            <a:r>
              <a:rPr lang="en-US" i="1" dirty="0">
                <a:solidFill>
                  <a:srgbClr val="003399"/>
                </a:solidFill>
              </a:rPr>
              <a:t> </a:t>
            </a:r>
            <a:r>
              <a:rPr lang="en-US" i="1" dirty="0">
                <a:solidFill>
                  <a:srgbClr val="003399"/>
                </a:solidFill>
                <a:sym typeface="Symbol" pitchFamily="18" charset="2"/>
              </a:rPr>
              <a:t></a:t>
            </a:r>
            <a:r>
              <a:rPr lang="en-US" i="1" dirty="0">
                <a:solidFill>
                  <a:srgbClr val="003399"/>
                </a:solidFill>
              </a:rPr>
              <a:t> </a:t>
            </a:r>
            <a:r>
              <a:rPr lang="en-US" i="1" dirty="0" err="1">
                <a:solidFill>
                  <a:srgbClr val="003399"/>
                </a:solidFill>
              </a:rPr>
              <a:t>c</a:t>
            </a:r>
            <a:r>
              <a:rPr lang="en-US" dirty="0" err="1">
                <a:solidFill>
                  <a:srgbClr val="003399"/>
                </a:solidFill>
              </a:rPr>
              <a:t>C</a:t>
            </a:r>
            <a:r>
              <a:rPr lang="en-US" i="1" dirty="0">
                <a:solidFill>
                  <a:srgbClr val="003399"/>
                </a:solidFill>
              </a:rPr>
              <a:t> + </a:t>
            </a:r>
            <a:r>
              <a:rPr lang="en-US" i="1" dirty="0" err="1">
                <a:solidFill>
                  <a:srgbClr val="003399"/>
                </a:solidFill>
              </a:rPr>
              <a:t>d</a:t>
            </a:r>
            <a:r>
              <a:rPr lang="en-US" dirty="0" err="1">
                <a:solidFill>
                  <a:srgbClr val="003399"/>
                </a:solidFill>
              </a:rPr>
              <a:t>D</a:t>
            </a:r>
            <a:endParaRPr lang="en-US" i="1" dirty="0">
              <a:solidFill>
                <a:srgbClr val="003399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>
              <a:solidFill>
                <a:srgbClr val="003399"/>
              </a:solidFill>
            </a:endParaRPr>
          </a:p>
          <a:p>
            <a:pPr marL="342900" indent="-342900" algn="r">
              <a:spcBef>
                <a:spcPct val="20000"/>
              </a:spcBef>
            </a:pPr>
            <a:endParaRPr lang="en-US" sz="2800" b="1" dirty="0">
              <a:solidFill>
                <a:srgbClr val="003399"/>
              </a:solidFill>
              <a:latin typeface="Arial" pitchFamily="34" charset="0"/>
            </a:endParaRPr>
          </a:p>
        </p:txBody>
      </p:sp>
      <p:pic>
        <p:nvPicPr>
          <p:cNvPr id="4" name="Picture 11" descr="F:\PUBLISH\Pearson_Slides\Brown\fig cap01\cap140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924944"/>
            <a:ext cx="4111625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2" descr="F:\PUBLISH\Pearson_Slides\Brown\fig cap01\cap1406b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869160"/>
            <a:ext cx="52959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aixaDeTexto 1"/>
          <p:cNvSpPr txBox="1">
            <a:spLocks noChangeArrowheads="1"/>
          </p:cNvSpPr>
          <p:nvPr/>
        </p:nvSpPr>
        <p:spPr bwMode="auto">
          <a:xfrm>
            <a:off x="900112" y="1196975"/>
            <a:ext cx="7632327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2800" b="1" dirty="0"/>
          </a:p>
          <a:p>
            <a:pPr algn="just">
              <a:lnSpc>
                <a:spcPct val="150000"/>
              </a:lnSpc>
            </a:pPr>
            <a:r>
              <a:rPr lang="pt-BR" dirty="0">
                <a:solidFill>
                  <a:srgbClr val="003399"/>
                </a:solidFill>
              </a:rPr>
              <a:t>	</a:t>
            </a:r>
            <a:r>
              <a:rPr lang="pt-BR" sz="2000" dirty="0">
                <a:solidFill>
                  <a:srgbClr val="003399"/>
                </a:solidFill>
              </a:rPr>
              <a:t> É a energia mínima necessária para que uma reação aconteça.</a:t>
            </a:r>
          </a:p>
          <a:p>
            <a:pPr algn="just">
              <a:lnSpc>
                <a:spcPct val="150000"/>
              </a:lnSpc>
            </a:pPr>
            <a:endParaRPr lang="pt-BR" sz="2000" dirty="0">
              <a:solidFill>
                <a:srgbClr val="003399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pt-BR" sz="2000" dirty="0">
                <a:solidFill>
                  <a:srgbClr val="003399"/>
                </a:solidFill>
              </a:rPr>
              <a:t>	É a energia necessária para levar os reagentes ao complexo ativado. </a:t>
            </a:r>
          </a:p>
          <a:p>
            <a:pPr algn="just"/>
            <a:endParaRPr lang="pt-BR" sz="2400" dirty="0"/>
          </a:p>
          <a:p>
            <a:pPr algn="just"/>
            <a:endParaRPr lang="pt-BR" sz="2400" dirty="0"/>
          </a:p>
          <a:p>
            <a:pPr algn="just"/>
            <a:endParaRPr lang="pt-BR" sz="2400" dirty="0"/>
          </a:p>
          <a:p>
            <a:pPr algn="just"/>
            <a:r>
              <a:rPr lang="pt-BR" sz="2400" dirty="0"/>
              <a:t>	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259632" y="620688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Energia de ativação</a:t>
            </a:r>
            <a:endParaRPr lang="pt-BR" sz="2400" b="1" dirty="0">
              <a:solidFill>
                <a:schemeClr val="bg1"/>
              </a:solidFill>
            </a:endParaRPr>
          </a:p>
        </p:txBody>
      </p:sp>
      <p:pic>
        <p:nvPicPr>
          <p:cNvPr id="87042" name="Picture 2" descr="http://upload.wikimedia.org/wikipedia/commons/thumb/2/24/Activation_energy.svg/360px-Activation_energy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4114799"/>
            <a:ext cx="3429000" cy="27432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59632" y="620688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sp>
        <p:nvSpPr>
          <p:cNvPr id="25602" name="Marcador de Posição de Conteúdo 2"/>
          <p:cNvSpPr>
            <a:spLocks/>
          </p:cNvSpPr>
          <p:nvPr/>
        </p:nvSpPr>
        <p:spPr bwMode="auto">
          <a:xfrm>
            <a:off x="251520" y="1484784"/>
            <a:ext cx="8424863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>
              <a:lnSpc>
                <a:spcPct val="150000"/>
              </a:lnSpc>
              <a:spcBef>
                <a:spcPct val="20000"/>
              </a:spcBef>
            </a:pPr>
            <a:r>
              <a:rPr lang="pt-PT" sz="2000" dirty="0" smtClean="0">
                <a:solidFill>
                  <a:srgbClr val="003399"/>
                </a:solidFill>
              </a:rPr>
              <a:t>		é </a:t>
            </a:r>
            <a:r>
              <a:rPr lang="pt-PT" sz="2000" dirty="0">
                <a:solidFill>
                  <a:srgbClr val="003399"/>
                </a:solidFill>
              </a:rPr>
              <a:t>a espécie formada transitoriamente pelas moléculas de reagentes, como resultado da colisão, antes da formação do(s) produto (s).</a:t>
            </a:r>
          </a:p>
          <a:p>
            <a:pPr marL="273050" indent="-273050">
              <a:lnSpc>
                <a:spcPct val="150000"/>
              </a:lnSpc>
              <a:spcBef>
                <a:spcPct val="20000"/>
              </a:spcBef>
              <a:buFontTx/>
              <a:buChar char="•"/>
            </a:pPr>
            <a:endParaRPr lang="pt-PT" sz="3200" dirty="0">
              <a:solidFill>
                <a:srgbClr val="FFFF00"/>
              </a:solidFill>
            </a:endParaRPr>
          </a:p>
        </p:txBody>
      </p:sp>
      <p:pic>
        <p:nvPicPr>
          <p:cNvPr id="2560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573016"/>
            <a:ext cx="8463160" cy="1852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3419872" y="620688"/>
            <a:ext cx="26324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28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pt-PT" sz="2000" dirty="0" smtClean="0">
                <a:solidFill>
                  <a:schemeClr val="bg1"/>
                </a:solidFill>
              </a:rPr>
              <a:t>Complexo ativado 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259632" y="806351"/>
            <a:ext cx="6689725" cy="606425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endParaRPr lang="pt-BR" sz="2400" b="1" dirty="0">
              <a:solidFill>
                <a:schemeClr val="bg1"/>
              </a:solidFill>
            </a:endParaRPr>
          </a:p>
        </p:txBody>
      </p:sp>
      <p:pic>
        <p:nvPicPr>
          <p:cNvPr id="2662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9144000" cy="375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CaixaDeTexto 5"/>
          <p:cNvSpPr txBox="1">
            <a:spLocks noChangeArrowheads="1"/>
          </p:cNvSpPr>
          <p:nvPr/>
        </p:nvSpPr>
        <p:spPr bwMode="auto">
          <a:xfrm>
            <a:off x="2771775" y="5805488"/>
            <a:ext cx="45354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400" dirty="0"/>
              <a:t>Reação exotérmica</a:t>
            </a:r>
          </a:p>
        </p:txBody>
      </p:sp>
      <p:sp>
        <p:nvSpPr>
          <p:cNvPr id="26628" name="CaixaDeTexto 3"/>
          <p:cNvSpPr txBox="1">
            <a:spLocks noChangeArrowheads="1"/>
          </p:cNvSpPr>
          <p:nvPr/>
        </p:nvSpPr>
        <p:spPr bwMode="auto">
          <a:xfrm>
            <a:off x="2374900" y="908050"/>
            <a:ext cx="6769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</a:rPr>
              <a:t>Análise dos diagramas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595</Words>
  <Application>Microsoft Office PowerPoint</Application>
  <PresentationFormat>Apresentação na tela (4:3)</PresentationFormat>
  <Paragraphs>200</Paragraphs>
  <Slides>24</Slides>
  <Notes>24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6" baseType="lpstr">
      <vt:lpstr>Concurso</vt:lpstr>
      <vt:lpstr>Equação</vt:lpstr>
      <vt:lpstr>Cinética Química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Edson Mesquita</dc:creator>
  <cp:lastModifiedBy>Valued Acer Customer</cp:lastModifiedBy>
  <cp:revision>29</cp:revision>
  <dcterms:created xsi:type="dcterms:W3CDTF">2010-05-18T19:08:16Z</dcterms:created>
  <dcterms:modified xsi:type="dcterms:W3CDTF">2013-04-09T22:02:47Z</dcterms:modified>
</cp:coreProperties>
</file>