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30" r:id="rId3"/>
    <p:sldId id="350" r:id="rId4"/>
    <p:sldId id="331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279" r:id="rId14"/>
    <p:sldId id="308" r:id="rId15"/>
    <p:sldId id="359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E2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84" autoAdjust="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341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6B74F-B8ED-4EB6-988F-F0E85BA643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7BF16-E2B1-469A-ADCD-3BAA61108D0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550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256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623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9114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349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5474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354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46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083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7BF16-E2B1-469A-ADCD-3BAA61108D05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807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8451FD-B5AD-483A-ADB4-D3F46D009B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D7F9EFD-2451-4139-ACF9-038D56549C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1159768"/>
          </a:xfrm>
        </p:spPr>
        <p:txBody>
          <a:bodyPr>
            <a:normAutofit/>
          </a:bodyPr>
          <a:lstStyle/>
          <a:p>
            <a:r>
              <a:rPr lang="pt-BR" dirty="0" smtClean="0"/>
              <a:t>#Tautologia </a:t>
            </a:r>
            <a:br>
              <a:rPr lang="pt-BR" dirty="0" smtClean="0"/>
            </a:br>
            <a:r>
              <a:rPr lang="pt-BR" dirty="0" smtClean="0"/>
              <a:t>#Contradição #</a:t>
            </a:r>
            <a:r>
              <a:rPr lang="pt-BR" dirty="0" smtClean="0"/>
              <a:t>Contingencia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9200" y="5085184"/>
            <a:ext cx="6858000" cy="648072"/>
          </a:xfrm>
        </p:spPr>
        <p:txBody>
          <a:bodyPr>
            <a:normAutofit fontScale="92500" lnSpcReduction="20000"/>
          </a:bodyPr>
          <a:lstStyle/>
          <a:p>
            <a:r>
              <a:rPr lang="pt-BR" dirty="0" err="1" smtClean="0"/>
              <a:t>Eliezio</a:t>
            </a:r>
            <a:r>
              <a:rPr lang="pt-BR" dirty="0" smtClean="0"/>
              <a:t> Soares</a:t>
            </a:r>
          </a:p>
          <a:p>
            <a:r>
              <a:rPr lang="pt-BR" dirty="0" smtClean="0"/>
              <a:t>elieziosoares@ifrn.edu.br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87624" y="131148"/>
            <a:ext cx="78095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INSTITUTO </a:t>
            </a:r>
            <a:r>
              <a:rPr lang="pt-BR" sz="1600" dirty="0"/>
              <a:t>FEDERAL DE EDUCAÇÃO, CIÊNCIA E TECNOLOGIA DO RIO GRANDE DO NORTE </a:t>
            </a:r>
            <a:endParaRPr lang="pt-BR" sz="1600" dirty="0" smtClean="0"/>
          </a:p>
          <a:p>
            <a:pPr algn="ctr"/>
            <a:r>
              <a:rPr lang="pt-BR" sz="1600" dirty="0" smtClean="0"/>
              <a:t>CAMPUS SÃO GONÇALO DO AMARANTE</a:t>
            </a:r>
          </a:p>
          <a:p>
            <a:pPr algn="ctr"/>
            <a:endParaRPr lang="pt-BR" sz="1600" dirty="0" smtClean="0"/>
          </a:p>
          <a:p>
            <a:pPr algn="ctr"/>
            <a:endParaRPr lang="pt-BR" sz="1600" b="1" dirty="0" smtClean="0"/>
          </a:p>
          <a:p>
            <a:pPr algn="ctr"/>
            <a:r>
              <a:rPr lang="pt-BR" sz="2000" b="1" dirty="0" smtClean="0"/>
              <a:t>Fundamentos de Lógica e Algoritmos</a:t>
            </a:r>
            <a:endParaRPr lang="pt-BR" sz="2000" b="1" dirty="0"/>
          </a:p>
          <a:p>
            <a:pPr algn="ctr"/>
            <a:endParaRPr lang="pt-BR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136"/>
            <a:ext cx="929632" cy="1242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078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Contingência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2200" dirty="0" smtClean="0"/>
              <a:t>Chama-se contingência </a:t>
            </a:r>
            <a:r>
              <a:rPr lang="pt-BR" sz="2200" dirty="0" smtClean="0"/>
              <a:t>toda proposição composta em cuja última coluna da sua tabela verdade aparece os valores V e F ao menos uma vez.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pt-BR" sz="2200" dirty="0" smtClean="0"/>
              <a:t>A contingência ocorre quando há tanto valores V como F na última coluna da tabela-verdade de uma proposição. Exemplos: </a:t>
            </a:r>
            <a:r>
              <a:rPr lang="pt-BR" sz="2200" i="1" dirty="0" smtClean="0"/>
              <a:t>P∧Q </a:t>
            </a:r>
            <a:r>
              <a:rPr lang="pt-BR" sz="2200" dirty="0" smtClean="0"/>
              <a:t>, </a:t>
            </a:r>
            <a:r>
              <a:rPr lang="pt-BR" sz="2200" i="1" dirty="0" smtClean="0"/>
              <a:t>P∨Q</a:t>
            </a:r>
          </a:p>
          <a:p>
            <a:pPr lvl="2" algn="just"/>
            <a:endParaRPr lang="pt-BR" dirty="0" smtClean="0"/>
          </a:p>
          <a:p>
            <a:pPr lvl="2" algn="just"/>
            <a:r>
              <a:rPr lang="pt-BR" dirty="0" smtClean="0"/>
              <a:t>P = p → q</a:t>
            </a:r>
          </a:p>
          <a:p>
            <a:pPr lvl="1" algn="just"/>
            <a:endParaRPr lang="pt-BR" dirty="0" smtClean="0"/>
          </a:p>
          <a:p>
            <a:pPr lvl="1" algn="just"/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286000" y="4239096"/>
          <a:ext cx="4572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q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 → q</a:t>
                      </a:r>
                      <a:endParaRPr lang="pt-BR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Contingência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endParaRPr lang="pt-BR" dirty="0" smtClean="0"/>
          </a:p>
          <a:p>
            <a:pPr lvl="1" algn="just"/>
            <a:r>
              <a:rPr lang="pt-BR" dirty="0" smtClean="0"/>
              <a:t>Verifique se a proposição abaixo é uma contingência:</a:t>
            </a:r>
            <a:endParaRPr lang="pt-BR" b="1" dirty="0" smtClean="0"/>
          </a:p>
          <a:p>
            <a:pPr lvl="2" algn="just"/>
            <a:endParaRPr lang="pt-BR" dirty="0" smtClean="0"/>
          </a:p>
          <a:p>
            <a:r>
              <a:rPr lang="pt-BR" dirty="0" smtClean="0"/>
              <a:t>p ˅ q → p</a:t>
            </a:r>
          </a:p>
          <a:p>
            <a:pPr lvl="2"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Contingência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endParaRPr lang="pt-BR" dirty="0" smtClean="0"/>
          </a:p>
          <a:p>
            <a:pPr lvl="1" algn="just"/>
            <a:r>
              <a:rPr lang="pt-BR" dirty="0" smtClean="0"/>
              <a:t>Verifique se a proposição abaixo é uma contingência:</a:t>
            </a:r>
            <a:endParaRPr lang="pt-BR" b="1" dirty="0" smtClean="0"/>
          </a:p>
          <a:p>
            <a:pPr lvl="2" algn="just"/>
            <a:endParaRPr lang="pt-BR" dirty="0" smtClean="0"/>
          </a:p>
          <a:p>
            <a:r>
              <a:rPr lang="pt-BR" dirty="0" smtClean="0"/>
              <a:t>p ˅ q → p</a:t>
            </a:r>
          </a:p>
          <a:p>
            <a:pPr lvl="2" algn="just"/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450985" y="3861048"/>
          <a:ext cx="424203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28"/>
                <a:gridCol w="391828"/>
                <a:gridCol w="1175483"/>
                <a:gridCol w="228289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 ˅ q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 ˅ q → p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solidFill>
                  <a:srgbClr val="00B050"/>
                </a:solidFill>
              </a:rPr>
              <a:t>Dúvidas</a:t>
            </a:r>
            <a:endParaRPr lang="pt-BR" sz="4000" dirty="0">
              <a:solidFill>
                <a:srgbClr val="00B050"/>
              </a:solidFill>
            </a:endParaRPr>
          </a:p>
        </p:txBody>
      </p:sp>
      <p:pic>
        <p:nvPicPr>
          <p:cNvPr id="22532" name="Picture 4" descr="http://www.bolaboneca.com.br/wp-content/uploads/2014/01/bee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8350" y="1916832"/>
            <a:ext cx="5067300" cy="3762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5148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B050"/>
                </a:solidFill>
              </a:rPr>
              <a:t>Exercício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Determine se as proposições abaixo são tautologias, contradições, ou contingências:</a:t>
            </a:r>
          </a:p>
          <a:p>
            <a:pPr marL="788670" lvl="1" indent="-514350" algn="just">
              <a:buNone/>
            </a:pPr>
            <a:endParaRPr lang="pt-BR" dirty="0" smtClean="0"/>
          </a:p>
          <a:p>
            <a:r>
              <a:rPr lang="pt-BR" dirty="0" smtClean="0"/>
              <a:t>P = ~p ˄ (p ˄ ~q)</a:t>
            </a:r>
          </a:p>
          <a:p>
            <a:pPr marL="274320" lvl="2" indent="-274320">
              <a:spcBef>
                <a:spcPts val="600"/>
              </a:spcBef>
              <a:buClr>
                <a:schemeClr val="accent1"/>
              </a:buClr>
            </a:pPr>
            <a:r>
              <a:rPr lang="pt-BR" sz="2600" dirty="0" smtClean="0"/>
              <a:t>Q = (p </a:t>
            </a:r>
            <a:r>
              <a:rPr lang="pt-BR" sz="2800" dirty="0" smtClean="0"/>
              <a:t>∨</a:t>
            </a:r>
            <a:r>
              <a:rPr lang="pt-BR" sz="2600" dirty="0" smtClean="0"/>
              <a:t> ~q) </a:t>
            </a:r>
            <a:r>
              <a:rPr lang="pt-BR" sz="2800" dirty="0" smtClean="0"/>
              <a:t>∨</a:t>
            </a:r>
            <a:r>
              <a:rPr lang="pt-BR" sz="2600" dirty="0" smtClean="0"/>
              <a:t> (~p </a:t>
            </a:r>
            <a:r>
              <a:rPr lang="pt-BR" sz="2800" dirty="0" smtClean="0"/>
              <a:t>∨</a:t>
            </a:r>
            <a:r>
              <a:rPr lang="pt-BR" sz="2600" dirty="0" smtClean="0"/>
              <a:t> q)</a:t>
            </a:r>
          </a:p>
          <a:p>
            <a:r>
              <a:rPr lang="pt-BR" dirty="0" smtClean="0"/>
              <a:t>R = p ˅ ~(p ˄ q)</a:t>
            </a:r>
          </a:p>
          <a:p>
            <a:r>
              <a:rPr lang="pt-BR" dirty="0" smtClean="0"/>
              <a:t>S = (p -&gt; ~q) </a:t>
            </a:r>
            <a:r>
              <a:rPr lang="pt-BR" sz="2800" dirty="0" smtClean="0"/>
              <a:t>↔</a:t>
            </a:r>
            <a:r>
              <a:rPr lang="pt-BR" dirty="0" smtClean="0"/>
              <a:t> ( ~p ∨ ~q)</a:t>
            </a:r>
          </a:p>
          <a:p>
            <a:r>
              <a:rPr lang="pt-BR" dirty="0" smtClean="0"/>
              <a:t>T = ( ¬B ) ∨ ( ~B → A )</a:t>
            </a:r>
          </a:p>
          <a:p>
            <a:endParaRPr lang="pt-BR" dirty="0" smtClean="0"/>
          </a:p>
          <a:p>
            <a:endParaRPr lang="pt-BR" dirty="0" smtClean="0"/>
          </a:p>
          <a:p>
            <a:pPr marL="788670" lvl="1" indent="-514350" algn="just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97399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B050"/>
                </a:solidFill>
              </a:rPr>
              <a:t>Exercício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Determine </a:t>
            </a:r>
            <a:r>
              <a:rPr lang="pt-BR" dirty="0" smtClean="0"/>
              <a:t>se as proposições abaixo são tautologias, contradições, ou </a:t>
            </a:r>
            <a:r>
              <a:rPr lang="pt-BR" dirty="0" smtClean="0"/>
              <a:t>contingências:</a:t>
            </a:r>
          </a:p>
          <a:p>
            <a:pPr lvl="1" algn="just"/>
            <a:r>
              <a:rPr lang="pt-BR" dirty="0" smtClean="0"/>
              <a:t>p </a:t>
            </a:r>
            <a:r>
              <a:rPr lang="pt-BR" dirty="0"/>
              <a:t>-&gt; q ˄ </a:t>
            </a:r>
            <a:r>
              <a:rPr lang="pt-BR" dirty="0" smtClean="0"/>
              <a:t>r </a:t>
            </a:r>
          </a:p>
          <a:p>
            <a:pPr lvl="1" algn="just"/>
            <a:r>
              <a:rPr lang="pt-BR" dirty="0" smtClean="0">
                <a:sym typeface="Wingdings" pitchFamily="2" charset="2"/>
              </a:rPr>
              <a:t>(p </a:t>
            </a:r>
            <a:r>
              <a:rPr lang="pt-BR" dirty="0">
                <a:sym typeface="Wingdings" pitchFamily="2" charset="2"/>
              </a:rPr>
              <a:t>-&gt; q) </a:t>
            </a:r>
            <a:r>
              <a:rPr lang="pt-BR" dirty="0"/>
              <a:t>˄ (p -&gt; </a:t>
            </a:r>
            <a:r>
              <a:rPr lang="pt-BR" dirty="0" smtClean="0"/>
              <a:t>r)</a:t>
            </a:r>
          </a:p>
          <a:p>
            <a:pPr lvl="1" algn="just"/>
            <a:r>
              <a:rPr lang="pt-BR" dirty="0" smtClean="0"/>
              <a:t>p </a:t>
            </a:r>
            <a:r>
              <a:rPr lang="pt-BR" dirty="0"/>
              <a:t>-&gt; q </a:t>
            </a:r>
            <a:r>
              <a:rPr lang="pt-BR" sz="2500" dirty="0"/>
              <a:t>∨ r </a:t>
            </a:r>
            <a:endParaRPr lang="pt-BR" sz="2500" dirty="0" smtClean="0"/>
          </a:p>
          <a:p>
            <a:pPr lvl="1" algn="just"/>
            <a:r>
              <a:rPr lang="pt-BR" sz="2500" dirty="0" smtClean="0">
                <a:sym typeface="Wingdings" pitchFamily="2" charset="2"/>
              </a:rPr>
              <a:t>(</a:t>
            </a:r>
            <a:r>
              <a:rPr lang="pt-BR" sz="2500" dirty="0">
                <a:sym typeface="Wingdings" pitchFamily="2" charset="2"/>
              </a:rPr>
              <a:t>p -&gt; q) </a:t>
            </a:r>
            <a:r>
              <a:rPr lang="pt-BR" sz="2500" dirty="0"/>
              <a:t>∨ (p -&gt; r)</a:t>
            </a:r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pPr marL="788670" lvl="1" indent="-514350" algn="just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52707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O que estudamos: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pt-BR" dirty="0" smtClean="0"/>
              <a:t>Proposições</a:t>
            </a:r>
          </a:p>
          <a:p>
            <a:pPr lvl="1" algn="just"/>
            <a:r>
              <a:rPr lang="pt-BR" dirty="0" smtClean="0"/>
              <a:t>Argumentos</a:t>
            </a:r>
          </a:p>
          <a:p>
            <a:pPr lvl="1" algn="just"/>
            <a:r>
              <a:rPr lang="pt-BR" dirty="0" smtClean="0"/>
              <a:t>Conectivos</a:t>
            </a:r>
          </a:p>
          <a:p>
            <a:pPr lvl="1" algn="just"/>
            <a:r>
              <a:rPr lang="pt-BR" dirty="0" smtClean="0"/>
              <a:t>Tabela Verdade</a:t>
            </a:r>
          </a:p>
          <a:p>
            <a:pPr lvl="1"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Aula de Hoje: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pt-BR" dirty="0" smtClean="0"/>
              <a:t>Tautologia</a:t>
            </a:r>
          </a:p>
          <a:p>
            <a:pPr lvl="1" algn="just"/>
            <a:r>
              <a:rPr lang="pt-BR" dirty="0" smtClean="0"/>
              <a:t>Contradição</a:t>
            </a:r>
          </a:p>
          <a:p>
            <a:pPr lvl="1" algn="just"/>
            <a:r>
              <a:rPr lang="pt-BR" dirty="0" smtClean="0"/>
              <a:t>Contingência</a:t>
            </a:r>
            <a:endParaRPr lang="pt-BR" dirty="0" smtClean="0"/>
          </a:p>
          <a:p>
            <a:pPr lvl="1"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Tautologia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pt-BR" dirty="0" smtClean="0"/>
              <a:t>Toda proposição composta (independente dos valores lógicos das proposições simples) cujos valores-verdade são sempre verdadeiros, é chamada uma </a:t>
            </a:r>
            <a:r>
              <a:rPr lang="pt-BR" b="1" dirty="0" smtClean="0"/>
              <a:t>tautologia.</a:t>
            </a:r>
          </a:p>
          <a:p>
            <a:pPr lvl="1" algn="just"/>
            <a:endParaRPr lang="pt-BR" b="1" dirty="0" smtClean="0"/>
          </a:p>
          <a:p>
            <a:pPr lvl="1" algn="just"/>
            <a:r>
              <a:rPr lang="pt-BR" b="1" dirty="0" smtClean="0"/>
              <a:t>Exemplo:</a:t>
            </a:r>
          </a:p>
          <a:p>
            <a:pPr lvl="2" algn="just"/>
            <a:r>
              <a:rPr lang="pt-BR" dirty="0" smtClean="0"/>
              <a:t>P = ~(p ˄ ~p)</a:t>
            </a:r>
          </a:p>
          <a:p>
            <a:pPr lvl="1" algn="just"/>
            <a:endParaRPr lang="pt-BR" dirty="0" smtClean="0"/>
          </a:p>
          <a:p>
            <a:pPr lvl="1" algn="just"/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293096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~p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 ˄ ~p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~(p ˄ ~p)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Tautologia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endParaRPr lang="pt-BR" dirty="0" smtClean="0"/>
          </a:p>
          <a:p>
            <a:pPr lvl="1" algn="just"/>
            <a:r>
              <a:rPr lang="pt-BR" dirty="0" smtClean="0"/>
              <a:t>Verifique se a proposição abaixo é uma tautologia:</a:t>
            </a:r>
            <a:endParaRPr lang="pt-BR" b="1" dirty="0" smtClean="0"/>
          </a:p>
          <a:p>
            <a:pPr lvl="2" algn="just"/>
            <a:endParaRPr lang="pt-BR" dirty="0" smtClean="0"/>
          </a:p>
          <a:p>
            <a:pPr lvl="2" algn="just"/>
            <a:r>
              <a:rPr lang="pt-BR" dirty="0"/>
              <a:t>P = p v q </a:t>
            </a:r>
            <a:r>
              <a:rPr lang="pt-BR" sz="2200" dirty="0"/>
              <a:t>↔</a:t>
            </a:r>
            <a:r>
              <a:rPr lang="pt-BR" dirty="0"/>
              <a:t> q v p</a:t>
            </a:r>
          </a:p>
          <a:p>
            <a:pPr lvl="1" algn="just"/>
            <a:endParaRPr lang="pt-BR" dirty="0" smtClean="0"/>
          </a:p>
          <a:p>
            <a:pPr lvl="1"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Tautologia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endParaRPr lang="pt-BR" dirty="0" smtClean="0"/>
          </a:p>
          <a:p>
            <a:pPr lvl="1" algn="just"/>
            <a:r>
              <a:rPr lang="pt-BR" dirty="0" smtClean="0"/>
              <a:t>Verifique se a proposição abaixo é uma tautologia:</a:t>
            </a:r>
            <a:endParaRPr lang="pt-BR" b="1" dirty="0" smtClean="0"/>
          </a:p>
          <a:p>
            <a:pPr lvl="2" algn="just"/>
            <a:endParaRPr lang="pt-BR" dirty="0" smtClean="0"/>
          </a:p>
          <a:p>
            <a:pPr lvl="2" algn="just"/>
            <a:r>
              <a:rPr lang="pt-BR" dirty="0" smtClean="0"/>
              <a:t>P = p v q </a:t>
            </a:r>
            <a:r>
              <a:rPr lang="pt-BR" sz="2200" dirty="0" smtClean="0"/>
              <a:t>↔</a:t>
            </a:r>
            <a:r>
              <a:rPr lang="pt-BR" dirty="0" smtClean="0"/>
              <a:t> q v p</a:t>
            </a:r>
          </a:p>
          <a:p>
            <a:pPr lvl="1" algn="just"/>
            <a:endParaRPr lang="pt-BR" dirty="0" smtClean="0"/>
          </a:p>
          <a:p>
            <a:pPr lvl="1" algn="just"/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822315"/>
              </p:ext>
            </p:extLst>
          </p:nvPr>
        </p:nvGraphicFramePr>
        <p:xfrm>
          <a:off x="1079613" y="3429000"/>
          <a:ext cx="6984775" cy="191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182"/>
                <a:gridCol w="505182"/>
                <a:gridCol w="1515545"/>
                <a:gridCol w="1515545"/>
                <a:gridCol w="294332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 ˅ q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 ˅ 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2" algn="just"/>
                      <a:r>
                        <a:rPr lang="pt-BR" dirty="0" smtClean="0"/>
                        <a:t>p v q </a:t>
                      </a:r>
                      <a:r>
                        <a:rPr lang="pt-BR" sz="2200" dirty="0" smtClean="0"/>
                        <a:t>↔</a:t>
                      </a:r>
                      <a:r>
                        <a:rPr lang="pt-BR" dirty="0" smtClean="0"/>
                        <a:t> q v p</a:t>
                      </a:r>
                      <a:endParaRPr lang="pt-B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Contradição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endParaRPr lang="pt-BR" dirty="0" smtClean="0"/>
          </a:p>
          <a:p>
            <a:pPr lvl="1" algn="just"/>
            <a:r>
              <a:rPr lang="pt-BR" dirty="0" smtClean="0"/>
              <a:t>Toda proposição composta (independente dos valores lógicos das proposições simples) cujos valores-verdade são sempre falsos, é chamada uma </a:t>
            </a:r>
            <a:r>
              <a:rPr lang="pt-BR" b="1" dirty="0" smtClean="0"/>
              <a:t>contradição.</a:t>
            </a:r>
          </a:p>
          <a:p>
            <a:pPr lvl="2" algn="just"/>
            <a:endParaRPr lang="pt-BR" dirty="0" smtClean="0"/>
          </a:p>
          <a:p>
            <a:pPr lvl="2" algn="just"/>
            <a:r>
              <a:rPr lang="pt-BR" dirty="0" smtClean="0"/>
              <a:t>P = p ˄ ~p</a:t>
            </a:r>
          </a:p>
          <a:p>
            <a:pPr lvl="1" algn="just"/>
            <a:endParaRPr lang="pt-BR" dirty="0" smtClean="0"/>
          </a:p>
          <a:p>
            <a:pPr lvl="1" algn="just"/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286000" y="4293096"/>
          <a:ext cx="4572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~p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 ˄ ~p</a:t>
                      </a:r>
                      <a:endParaRPr lang="pt-BR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Contradição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endParaRPr lang="pt-BR" dirty="0" smtClean="0"/>
          </a:p>
          <a:p>
            <a:pPr lvl="1" algn="just"/>
            <a:r>
              <a:rPr lang="pt-BR" dirty="0" smtClean="0"/>
              <a:t>Verifique se a proposição abaixo é uma contradição:</a:t>
            </a:r>
            <a:endParaRPr lang="pt-BR" b="1" dirty="0" smtClean="0"/>
          </a:p>
          <a:p>
            <a:pPr lvl="2" algn="just"/>
            <a:endParaRPr lang="pt-BR" dirty="0" smtClean="0"/>
          </a:p>
          <a:p>
            <a:r>
              <a:rPr lang="pt-BR" dirty="0" smtClean="0"/>
              <a:t>~p ˄ (p ˄ ~q)</a:t>
            </a:r>
          </a:p>
          <a:p>
            <a:pPr lvl="2"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Contradição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endParaRPr lang="pt-BR" dirty="0" smtClean="0"/>
          </a:p>
          <a:p>
            <a:pPr lvl="1" algn="just"/>
            <a:r>
              <a:rPr lang="pt-BR" dirty="0" smtClean="0"/>
              <a:t>Verifique se a proposição abaixo é uma contradição:</a:t>
            </a:r>
            <a:endParaRPr lang="pt-BR" b="1" dirty="0" smtClean="0"/>
          </a:p>
          <a:p>
            <a:pPr lvl="2" algn="just"/>
            <a:endParaRPr lang="pt-BR" dirty="0" smtClean="0"/>
          </a:p>
          <a:p>
            <a:r>
              <a:rPr lang="pt-BR" dirty="0" smtClean="0"/>
              <a:t>~p ˄ (p ˄ ~q)</a:t>
            </a:r>
          </a:p>
          <a:p>
            <a:pPr lvl="2" algn="just"/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015716" y="3861048"/>
          <a:ext cx="511256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200"/>
                <a:gridCol w="375200"/>
                <a:gridCol w="525279"/>
                <a:gridCol w="525279"/>
                <a:gridCol w="1125599"/>
                <a:gridCol w="218601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~q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~p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 ˄ ~q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~p ˄ (p ˄ ~q)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3430</TotalTime>
  <Words>551</Words>
  <Application>Microsoft Office PowerPoint</Application>
  <PresentationFormat>Apresentação na tela (4:3)</PresentationFormat>
  <Paragraphs>199</Paragraphs>
  <Slides>15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Bookman Old Style</vt:lpstr>
      <vt:lpstr>Calibri</vt:lpstr>
      <vt:lpstr>Gill Sans MT</vt:lpstr>
      <vt:lpstr>Wingdings</vt:lpstr>
      <vt:lpstr>Wingdings 3</vt:lpstr>
      <vt:lpstr>Origem</vt:lpstr>
      <vt:lpstr>#Tautologia  #Contradição #Contingencia</vt:lpstr>
      <vt:lpstr>O que estudamos:</vt:lpstr>
      <vt:lpstr>Aula de Hoje:</vt:lpstr>
      <vt:lpstr>Tautologia</vt:lpstr>
      <vt:lpstr>Tautologia</vt:lpstr>
      <vt:lpstr>Tautologia</vt:lpstr>
      <vt:lpstr>Contradição</vt:lpstr>
      <vt:lpstr>Contradição</vt:lpstr>
      <vt:lpstr>Contradição</vt:lpstr>
      <vt:lpstr>Contingência</vt:lpstr>
      <vt:lpstr>Contingência</vt:lpstr>
      <vt:lpstr>Contingência</vt:lpstr>
      <vt:lpstr>Dúvidas</vt:lpstr>
      <vt:lpstr>Exercício</vt:lpstr>
      <vt:lpstr>Exercício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Estruturas Condicionais e de Repetição</dc:title>
  <dc:creator>Maíra</dc:creator>
  <cp:lastModifiedBy>Eliezio Soares de Sousa Neto</cp:lastModifiedBy>
  <cp:revision>84</cp:revision>
  <dcterms:created xsi:type="dcterms:W3CDTF">2014-05-04T17:25:02Z</dcterms:created>
  <dcterms:modified xsi:type="dcterms:W3CDTF">2015-06-30T19:22:26Z</dcterms:modified>
</cp:coreProperties>
</file>