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35" r:id="rId2"/>
    <p:sldId id="328" r:id="rId3"/>
    <p:sldId id="526" r:id="rId4"/>
    <p:sldId id="536" r:id="rId5"/>
    <p:sldId id="537" r:id="rId6"/>
    <p:sldId id="538" r:id="rId7"/>
    <p:sldId id="539" r:id="rId8"/>
    <p:sldId id="540" r:id="rId9"/>
    <p:sldId id="541" r:id="rId10"/>
    <p:sldId id="542" r:id="rId11"/>
    <p:sldId id="543" r:id="rId12"/>
    <p:sldId id="544" r:id="rId13"/>
    <p:sldId id="545" r:id="rId1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00"/>
    <a:srgbClr val="35F52B"/>
    <a:srgbClr val="A2F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4" autoAdjust="0"/>
    <p:restoredTop sz="94660"/>
  </p:normalViewPr>
  <p:slideViewPr>
    <p:cSldViewPr>
      <p:cViewPr varScale="1">
        <p:scale>
          <a:sx n="106" d="100"/>
          <a:sy n="106" d="100"/>
        </p:scale>
        <p:origin x="960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F9311-E657-45F2-9843-202BDD253F3B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5D47B-8A7E-483D-96A4-78F58D0DFC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14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AutoShape 8"/>
          <p:cNvSpPr>
            <a:spLocks noChangeArrowheads="1"/>
          </p:cNvSpPr>
          <p:nvPr userDrawn="1"/>
        </p:nvSpPr>
        <p:spPr bwMode="auto">
          <a:xfrm>
            <a:off x="0" y="1124744"/>
            <a:ext cx="9144000" cy="72008"/>
          </a:xfrm>
          <a:custGeom>
            <a:avLst/>
            <a:gdLst>
              <a:gd name="G0" fmla="+- 582 0 0"/>
            </a:gdLst>
            <a:ahLst/>
            <a:cxnLst>
              <a:cxn ang="0">
                <a:pos x="0" y="0"/>
              </a:cxn>
              <a:cxn ang="0">
                <a:pos x="582" y="0"/>
              </a:cxn>
              <a:cxn ang="0">
                <a:pos x="582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2" y="0"/>
                </a:lnTo>
                <a:lnTo>
                  <a:pt x="582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587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400" dirty="0">
              <a:latin typeface="Times New Roman" pitchFamily="18" charset="0"/>
            </a:endParaRPr>
          </a:p>
        </p:txBody>
      </p:sp>
      <p:sp>
        <p:nvSpPr>
          <p:cNvPr id="2" name="AutoShape 2" descr="data:image/jpeg;base64,/9j/4AAQSkZJRgABAQAAAQABAAD/2wCEAAkGBhQSERUUExIWEhIVFxoXFhgYFR4XGxgdHhwfHhgeFxkhHSYgGiElJRobIDIiJTMvLywtHCoxNTA2NScrLSkBCQoKDgwOGg8PGjUlHSQ1LjUpLjIwLDUqNTU1NCksMzM0Ly4yKjUsNS8wLjU1KiwwLjUsNSw1Lik2NTAvNC0sNf/AABEIAEgAmQMBIgACEQEDEQH/xAAcAAEAAgMBAQEAAAAAAAAAAAAABgcDBAUBAgj/xAA3EAACAQMCAwYEBAQHAAAAAAABAgMABBESIQUTMQYHIkFRcTJhkbEUcoGhMzRCcyMkU4KissH/xAAaAQEAAgMBAAAAAAAAAAAAAAAAAgMBBAUG/8QAMBEAAgEDAwIFAgQHAAAAAAAAAQIAAxEhBBIxBUETUXGBwSJhFDLw8SOCkaHC0eH/2gAMAwEAAhEDEQA/ALxpSlIilK0OLcdgtV1TzJED01MAT+UdW/SkTfpXL4P2otbr+BOkh81Bw490OGH0rp5pBFp7SuR2k7TxWMayShyGYIAi6jnBPTI9DUZl75LQAnk3JA3+BR93qJdRgmWpQqONyKSPsDJ7SufBx6BwpE0fiAIHMXO/61yu3vaOWytRLCqM5kRPGCVw2cnYg+VZJsLmQVSxCjkyS0qobfveuww1w27r5quuM/oxZ8fSrL7N8dW8to50UqHzlTuVZWKsD64IO9QSor/lM2K+krae3ira/wCu06dKVVfFu+CXWwtoYhGrMoeRmYuAcAhV06c4z1NZd1QXaQoaepXbbTFzLUpUU7D9uRf8xHiEM0YUkB9YZTkalOkEbgjB6bb1K6kCCLiVujU2KsLERSlKzIRSlKRFKUpEVRHeDfcziNw3+lpiXPkFXJx8izMf1q96oLtsuOIXn9zP1jWtbVfknY6MAdT6AyJcSHMtg5A1ABun6H71j4taIIlZUUEleg9RWWX+SH5F+4r7Ya7eL3j++K1VO232JnZqoKu4EZamp98xPCqTwhVVd2zgY/prBxyaQNhS2grvgZHU5zt6Vku5P83EPQffVXnG+JMh0ADDLvn55FEB3L3x/uK7IKVbO0Bu3oo+0yw6Vt1corYVfIb5IHp86y3jMhiVXZYjJvGGIQnqDozpz88V824U2ya/h0rn6jH74rFxBX58RJGnXtgefzqKn6j7y6oo8FSRfFO3mDfn3my38df7bfcV2OAduLu251vAyIhYSaimplLKuoLk6cHGdwf3rjv/ADCf22+60tP403un/WsKxUXHl8ydagldgjjG/wDxJnek7xb9beXTc85SrqeYikjOxKsACCNyOoqOqvMgTT5aTj8vUe9fNt/Ak95Puaw2EBgQPr1K+nK46Z8wc1NmLDJyDia9OmlNwVWyuv1W7ffM6PA+10sNyHtjy5NDoxdA2xKsRjPXKCpLL3p36nBuYc7eExKCd/eojNbgXEbDYsGB+eBUq7L9sZOH80pEkiylCdTMpGkY2wCD1qSVMqAbD/sp1GlJSpUdA7g2vkYsM8y90Ow9q9rxTkCva6M8nFKUpEUpSkRVHd49mY+JTZ6Sqkq+xXQfoUP1FXjXP4twC3ul0zwpKB01KCR66W6r08jVdWn4i7ZuaLVfhaoqWv8Aafma/HLtQhI1YC/vnasvB/FAo9D9mzVs9qeA28aS2VtbwQiSJObO4Z2HNkKRKuPESWTO7YGBsaqCXgN7BzgscjRwOyyOq5QFepBIzjG/y865zPSuaO8bgbntz+4nUpdSUVxUZTs27QOT8TWuJgLwEnABA/41s8Rihk8RlGQuAAR8z6Vmv+xc34yO3Dc6SWNJmZV+FWPiJXO+nrt1rfs+66aTmZkEREjRxLIhVpCq68kAsEBB9TUG1emUKxqWwP6Sn8cf4ilLhmJzOYf5MfkX7isnF5tIjc7hXB29q2ey/ZCW5V+fJLbRIIwAYzluY2lMAkeHPnv0rnScDla//AtLk87lBjnHoGxn9qLVomoy7srcnnjHeXt1MeHtCm+1QOOReeSdoU6iMlsY3wNvfevvgE+tpWPUkH71qcb4GILjkJMs7Z0sVUrpfVp079fcetSKfsDdWrAxFLlmLI6pkaWUBiCWxnY9f2qVSrp1QDdbdxe44z3495XQ6lVNdXrH6R5DzFu3M50BxDL+aStOz4wnLVJAfDjfGc46f+VJrXslc3MT6hHaDEZHMJbWJDhSNIOATtv61xX7urwLK2hCIjIMaxqflnDmNerAVWmp0xJV3AN/P54lup15Rl8DIAsbjB9jNeHiXNuEwCFAbr64NWT3a2NnI9wbpYWZeVo5pXb4s6Qx9cVErXu4niaFxJE7s0aMmWXQZgRHqbTg77beZqRXXdLfOrDRb5KkAmXONvyVfRdKjB6OVGJE6lK+mdK72ctfg+QHaXaPl0r2sdumlFB6gAftWSunPPxSlKRFKUpEUpSkSve29i0011ChKvLBZhSoyVAuJQzDcfDnPWuXwix5UMURkMwX8arOf6yCQS2SfbcmrF4r2fgudPOiDlc6W3VgD1AZSGwfMZwa4E3d9jUkNxybd9eUEKs0ev4xBJtoB3O4brtXnOodKrVmZqbCzEG38u29/j1l6VABmRG0sJBxa3mKNyjYBNfkWC5IB9cVqdlbK3urFFQT/h0nmJJk0yJ/h5Bd0PTfp8xU+m7vYVZHtWNq6ahkAyhlIxgq7EDoNxWOw7s7ZFkEirK8jFtXLEQA0qoXQhCso06sHzY+tVno9YnbvtYLYi/bd29G5vM+KJHYZAypEpBdreydQSASqTFmO/XA3NV7DcrJ2hDIQym72IOQd8bVcnBOwYQj8XyLoLDHCgMGwCZ8R1s+5z5YrrcR7HWc+kyW0TFMaSF0suOgDLg4HpV2j6Q1JXLNlgRbyvYc9+BMNUvPz92ueReKgzRLCBKChCBNacw4c4+InfxHc4qwl4O6cSknaZwkjTKkJBC7Qrl18WD6dP1qbw939gra/wAJGzYxlwZNv95IrHP3f23haINBKhykisXK7EFQH1LoIYgrjH0FT1PS6lSmqowBClTjBvb1tkZmBUAMjNtOEjUlQwEFnsem8mM+46j5iuebCblXEPNKNrumtZgdTgatUqSgjBDEjfqR6YFTKLu8t2y1xquZGCgljoAVfhVUj0qACSfM5PWsh7v7calRp443OXjWZtDbYOc5YZxvgjNaC9BrKLhhckE+X69sjEmawka6sjY8MkvDih8mxICdJ88AZqyhXGsOyFrC6vHCFZM6PExVM9eWpJVPTwgV2a7nTtEdHTKE3ub/ANgPiUu243ilKV0ZCKUpSIpSlIilKUiKUpSIpSlIilKUiKUpSIpSlIilKUiKUpSIpSlIn/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" name="AutoShape 4" descr="data:image/jpeg;base64,/9j/4AAQSkZJRgABAQAAAQABAAD/2wCEAAkGBhQSERUUExIWEhIVFxoXFhgYFR4XGxgdHhwfHhgeFxkhHSYgGiElJRobIDIiJTMvLywtHCoxNTA2NScrLSkBCQoKDgwOGg8PGjUlHSQ1LjUpLjIwLDUqNTU1NCksMzM0Ly4yKjUsNS8wLjU1KiwwLjUsNSw1Lik2NTAvNC0sNf/AABEIAEgAmQMBIgACEQEDEQH/xAAcAAEAAgMBAQEAAAAAAAAAAAAABgcDBAUBAgj/xAA3EAACAQMCAwYEBAQHAAAAAAABAgMABBESIQUTMQYHIkFRcTJhkbEUcoGhMzRCcyMkU4KissH/xAAaAQEAAgMBAAAAAAAAAAAAAAAAAgMBBAUG/8QAMBEAAgEDAwIFAgQHAAAAAAAAAQIAAxEhBBIxBUETUXGBwSJhFDLw8SOCkaHC0eH/2gAMAwEAAhEDEQA/ALxpSlIilK0OLcdgtV1TzJED01MAT+UdW/SkTfpXL4P2otbr+BOkh81Bw490OGH0rp5pBFp7SuR2k7TxWMayShyGYIAi6jnBPTI9DUZl75LQAnk3JA3+BR93qJdRgmWpQqONyKSPsDJ7SufBx6BwpE0fiAIHMXO/61yu3vaOWytRLCqM5kRPGCVw2cnYg+VZJsLmQVSxCjkyS0qobfveuww1w27r5quuM/oxZ8fSrL7N8dW8to50UqHzlTuVZWKsD64IO9QSor/lM2K+krae3ira/wCu06dKVVfFu+CXWwtoYhGrMoeRmYuAcAhV06c4z1NZd1QXaQoaepXbbTFzLUpUU7D9uRf8xHiEM0YUkB9YZTkalOkEbgjB6bb1K6kCCLiVujU2KsLERSlKzIRSlKRFKUpEVRHeDfcziNw3+lpiXPkFXJx8izMf1q96oLtsuOIXn9zP1jWtbVfknY6MAdT6AyJcSHMtg5A1ABun6H71j4taIIlZUUEleg9RWWX+SH5F+4r7Ya7eL3j++K1VO232JnZqoKu4EZamp98xPCqTwhVVd2zgY/prBxyaQNhS2grvgZHU5zt6Vku5P83EPQffVXnG+JMh0ADDLvn55FEB3L3x/uK7IKVbO0Bu3oo+0yw6Vt1corYVfIb5IHp86y3jMhiVXZYjJvGGIQnqDozpz88V824U2ya/h0rn6jH74rFxBX58RJGnXtgefzqKn6j7y6oo8FSRfFO3mDfn3my38df7bfcV2OAduLu251vAyIhYSaimplLKuoLk6cHGdwf3rjv/ADCf22+60tP403un/WsKxUXHl8ydagldgjjG/wDxJnek7xb9beXTc85SrqeYikjOxKsACCNyOoqOqvMgTT5aTj8vUe9fNt/Ak95Puaw2EBgQPr1K+nK46Z8wc1NmLDJyDia9OmlNwVWyuv1W7ffM6PA+10sNyHtjy5NDoxdA2xKsRjPXKCpLL3p36nBuYc7eExKCd/eojNbgXEbDYsGB+eBUq7L9sZOH80pEkiylCdTMpGkY2wCD1qSVMqAbD/sp1GlJSpUdA7g2vkYsM8y90Ow9q9rxTkCva6M8nFKUpEUpSkRVHd49mY+JTZ6Sqkq+xXQfoUP1FXjXP4twC3ul0zwpKB01KCR66W6r08jVdWn4i7ZuaLVfhaoqWv8Aafma/HLtQhI1YC/vnasvB/FAo9D9mzVs9qeA28aS2VtbwQiSJObO4Z2HNkKRKuPESWTO7YGBsaqCXgN7BzgscjRwOyyOq5QFepBIzjG/y865zPSuaO8bgbntz+4nUpdSUVxUZTs27QOT8TWuJgLwEnABA/41s8Rihk8RlGQuAAR8z6Vmv+xc34yO3Dc6SWNJmZV+FWPiJXO+nrt1rfs+66aTmZkEREjRxLIhVpCq68kAsEBB9TUG1emUKxqWwP6Sn8cf4ilLhmJzOYf5MfkX7isnF5tIjc7hXB29q2ey/ZCW5V+fJLbRIIwAYzluY2lMAkeHPnv0rnScDla//AtLk87lBjnHoGxn9qLVomoy7srcnnjHeXt1MeHtCm+1QOOReeSdoU6iMlsY3wNvfevvgE+tpWPUkH71qcb4GILjkJMs7Z0sVUrpfVp079fcetSKfsDdWrAxFLlmLI6pkaWUBiCWxnY9f2qVSrp1QDdbdxe44z3495XQ6lVNdXrH6R5DzFu3M50BxDL+aStOz4wnLVJAfDjfGc46f+VJrXslc3MT6hHaDEZHMJbWJDhSNIOATtv61xX7urwLK2hCIjIMaxqflnDmNerAVWmp0xJV3AN/P54lup15Rl8DIAsbjB9jNeHiXNuEwCFAbr64NWT3a2NnI9wbpYWZeVo5pXb4s6Qx9cVErXu4niaFxJE7s0aMmWXQZgRHqbTg77beZqRXXdLfOrDRb5KkAmXONvyVfRdKjB6OVGJE6lK+mdK72ctfg+QHaXaPl0r2sdumlFB6gAftWSunPPxSlKRFKUpEUpSkSve29i0011ChKvLBZhSoyVAuJQzDcfDnPWuXwix5UMURkMwX8arOf6yCQS2SfbcmrF4r2fgudPOiDlc6W3VgD1AZSGwfMZwa4E3d9jUkNxybd9eUEKs0ev4xBJtoB3O4brtXnOodKrVmZqbCzEG38u29/j1l6VABmRG0sJBxa3mKNyjYBNfkWC5IB9cVqdlbK3urFFQT/h0nmJJk0yJ/h5Bd0PTfp8xU+m7vYVZHtWNq6ahkAyhlIxgq7EDoNxWOw7s7ZFkEirK8jFtXLEQA0qoXQhCso06sHzY+tVno9YnbvtYLYi/bd29G5vM+KJHYZAypEpBdreydQSASqTFmO/XA3NV7DcrJ2hDIQym72IOQd8bVcnBOwYQj8XyLoLDHCgMGwCZ8R1s+5z5YrrcR7HWc+kyW0TFMaSF0suOgDLg4HpV2j6Q1JXLNlgRbyvYc9+BMNUvPz92ueReKgzRLCBKChCBNacw4c4+InfxHc4qwl4O6cSknaZwkjTKkJBC7Qrl18WD6dP1qbw939gra/wAJGzYxlwZNv95IrHP3f23haINBKhykisXK7EFQH1LoIYgrjH0FT1PS6lSmqowBClTjBvb1tkZmBUAMjNtOEjUlQwEFnsem8mM+46j5iuebCblXEPNKNrumtZgdTgatUqSgjBDEjfqR6YFTKLu8t2y1xquZGCgljoAVfhVUj0qACSfM5PWsh7v7calRp443OXjWZtDbYOc5YZxvgjNaC9BrKLhhckE+X69sjEmawka6sjY8MkvDih8mxICdJ88AZqyhXGsOyFrC6vHCFZM6PExVM9eWpJVPTwgV2a7nTtEdHTKE3ub/ANgPiUu243ilKV0ZCKUpSIpSlIilKUiKUpSIpSlIilKUiKUpSIpSlIilKUiKUpSIpSlIn//Z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AutoShape 6" descr="data:image/jpeg;base64,/9j/4AAQSkZJRgABAQAAAQABAAD/2wCEAAkGBhQSERUUExIWEhIVFxoXFhgYFR4XGxgdHhwfHhgeFxkhHSYgGiElJRobIDIiJTMvLywtHCoxNTA2NScrLSkBCQoKDgwOGg8PGjUlHSQ1LjUpLjIwLDUqNTU1NCksMzM0Ly4yKjUsNS8wLjU1KiwwLjUsNSw1Lik2NTAvNC0sNf/AABEIAEgAmQMBIgACEQEDEQH/xAAcAAEAAgMBAQEAAAAAAAAAAAAABgcDBAUBAgj/xAA3EAACAQMCAwYEBAQHAAAAAAABAgMABBESIQUTMQYHIkFRcTJhkbEUcoGhMzRCcyMkU4KissH/xAAaAQEAAgMBAAAAAAAAAAAAAAAAAgMBBAUG/8QAMBEAAgEDAwIFAgQHAAAAAAAAAQIAAxEhBBIxBUETUXGBwSJhFDLw8SOCkaHC0eH/2gAMAwEAAhEDEQA/ALxpSlIilK0OLcdgtV1TzJED01MAT+UdW/SkTfpXL4P2otbr+BOkh81Bw490OGH0rp5pBFp7SuR2k7TxWMayShyGYIAi6jnBPTI9DUZl75LQAnk3JA3+BR93qJdRgmWpQqONyKSPsDJ7SufBx6BwpE0fiAIHMXO/61yu3vaOWytRLCqM5kRPGCVw2cnYg+VZJsLmQVSxCjkyS0qobfveuww1w27r5quuM/oxZ8fSrL7N8dW8to50UqHzlTuVZWKsD64IO9QSor/lM2K+krae3ira/wCu06dKVVfFu+CXWwtoYhGrMoeRmYuAcAhV06c4z1NZd1QXaQoaepXbbTFzLUpUU7D9uRf8xHiEM0YUkB9YZTkalOkEbgjB6bb1K6kCCLiVujU2KsLERSlKzIRSlKRFKUpEVRHeDfcziNw3+lpiXPkFXJx8izMf1q96oLtsuOIXn9zP1jWtbVfknY6MAdT6AyJcSHMtg5A1ABun6H71j4taIIlZUUEleg9RWWX+SH5F+4r7Ya7eL3j++K1VO232JnZqoKu4EZamp98xPCqTwhVVd2zgY/prBxyaQNhS2grvgZHU5zt6Vku5P83EPQffVXnG+JMh0ADDLvn55FEB3L3x/uK7IKVbO0Bu3oo+0yw6Vt1corYVfIb5IHp86y3jMhiVXZYjJvGGIQnqDozpz88V824U2ya/h0rn6jH74rFxBX58RJGnXtgefzqKn6j7y6oo8FSRfFO3mDfn3my38df7bfcV2OAduLu251vAyIhYSaimplLKuoLk6cHGdwf3rjv/ADCf22+60tP403un/WsKxUXHl8ydagldgjjG/wDxJnek7xb9beXTc85SrqeYikjOxKsACCNyOoqOqvMgTT5aTj8vUe9fNt/Ak95Puaw2EBgQPr1K+nK46Z8wc1NmLDJyDia9OmlNwVWyuv1W7ffM6PA+10sNyHtjy5NDoxdA2xKsRjPXKCpLL3p36nBuYc7eExKCd/eojNbgXEbDYsGB+eBUq7L9sZOH80pEkiylCdTMpGkY2wCD1qSVMqAbD/sp1GlJSpUdA7g2vkYsM8y90Ow9q9rxTkCva6M8nFKUpEUpSkRVHd49mY+JTZ6Sqkq+xXQfoUP1FXjXP4twC3ul0zwpKB01KCR66W6r08jVdWn4i7ZuaLVfhaoqWv8Aafma/HLtQhI1YC/vnasvB/FAo9D9mzVs9qeA28aS2VtbwQiSJObO4Z2HNkKRKuPESWTO7YGBsaqCXgN7BzgscjRwOyyOq5QFepBIzjG/y865zPSuaO8bgbntz+4nUpdSUVxUZTs27QOT8TWuJgLwEnABA/41s8Rihk8RlGQuAAR8z6Vmv+xc34yO3Dc6SWNJmZV+FWPiJXO+nrt1rfs+66aTmZkEREjRxLIhVpCq68kAsEBB9TUG1emUKxqWwP6Sn8cf4ilLhmJzOYf5MfkX7isnF5tIjc7hXB29q2ey/ZCW5V+fJLbRIIwAYzluY2lMAkeHPnv0rnScDla//AtLk87lBjnHoGxn9qLVomoy7srcnnjHeXt1MeHtCm+1QOOReeSdoU6iMlsY3wNvfevvgE+tpWPUkH71qcb4GILjkJMs7Z0sVUrpfVp079fcetSKfsDdWrAxFLlmLI6pkaWUBiCWxnY9f2qVSrp1QDdbdxe44z3495XQ6lVNdXrH6R5DzFu3M50BxDL+aStOz4wnLVJAfDjfGc46f+VJrXslc3MT6hHaDEZHMJbWJDhSNIOATtv61xX7urwLK2hCIjIMaxqflnDmNerAVWmp0xJV3AN/P54lup15Rl8DIAsbjB9jNeHiXNuEwCFAbr64NWT3a2NnI9wbpYWZeVo5pXb4s6Qx9cVErXu4niaFxJE7s0aMmWXQZgRHqbTg77beZqRXXdLfOrDRb5KkAmXONvyVfRdKjB6OVGJE6lK+mdK72ctfg+QHaXaPl0r2sdumlFB6gAftWSunPPxSlKRFKUpEUpSkSve29i0011ChKvLBZhSoyVAuJQzDcfDnPWuXwix5UMURkMwX8arOf6yCQS2SfbcmrF4r2fgudPOiDlc6W3VgD1AZSGwfMZwa4E3d9jUkNxybd9eUEKs0ev4xBJtoB3O4brtXnOodKrVmZqbCzEG38u29/j1l6VABmRG0sJBxa3mKNyjYBNfkWC5IB9cVqdlbK3urFFQT/h0nmJJk0yJ/h5Bd0PTfp8xU+m7vYVZHtWNq6ahkAyhlIxgq7EDoNxWOw7s7ZFkEirK8jFtXLEQA0qoXQhCso06sHzY+tVno9YnbvtYLYi/bd29G5vM+KJHYZAypEpBdreydQSASqTFmO/XA3NV7DcrJ2hDIQym72IOQd8bVcnBOwYQj8XyLoLDHCgMGwCZ8R1s+5z5YrrcR7HWc+kyW0TFMaSF0suOgDLg4HpV2j6Q1JXLNlgRbyvYc9+BMNUvPz92ueReKgzRLCBKChCBNacw4c4+InfxHc4qwl4O6cSknaZwkjTKkJBC7Qrl18WD6dP1qbw939gra/wAJGzYxlwZNv95IrHP3f23haINBKhykisXK7EFQH1LoIYgrjH0FT1PS6lSmqowBClTjBvb1tkZmBUAMjNtOEjUlQwEFnsem8mM+46j5iuebCblXEPNKNrumtZgdTgatUqSgjBDEjfqR6YFTKLu8t2y1xquZGCgljoAVfhVUj0qACSfM5PWsh7v7calRp443OXjWZtDbYOc5YZxvgjNaC9BrKLhhckE+X69sjEmawka6sjY8MkvDih8mxICdJ88AZqyhXGsOyFrC6vHCFZM6PExVM9eWpJVPTwgV2a7nTtEdHTKE3ub/ANgPiUu243ilKV0ZCKUpSIpSlIilKUiKUpSIpSlIilKUiKUpSIpSlIilKUiKUpSIpSlIn//Z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2079" name="Picture 3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3" y="227667"/>
            <a:ext cx="2209862" cy="62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" y="163098"/>
            <a:ext cx="1551442" cy="8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7949"/>
            <a:ext cx="4086225" cy="102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5AC53A3-3D44-4332-927F-5E4BDFACBB55}"/>
              </a:ext>
            </a:extLst>
          </p:cNvPr>
          <p:cNvSpPr txBox="1"/>
          <p:nvPr userDrawn="1"/>
        </p:nvSpPr>
        <p:spPr>
          <a:xfrm>
            <a:off x="1986986" y="183518"/>
            <a:ext cx="4520597" cy="803425"/>
          </a:xfrm>
          <a:prstGeom prst="rect">
            <a:avLst/>
          </a:prstGeom>
          <a:gradFill flip="none" rotWithShape="1">
            <a:gsLst>
              <a:gs pos="4000">
                <a:srgbClr val="6C6C6C"/>
              </a:gs>
              <a:gs pos="0">
                <a:schemeClr val="accent4">
                  <a:lumMod val="0"/>
                  <a:lumOff val="100000"/>
                </a:schemeClr>
              </a:gs>
              <a:gs pos="0">
                <a:schemeClr val="accent4">
                  <a:lumMod val="0"/>
                  <a:lumOff val="100000"/>
                </a:schemeClr>
              </a:gs>
              <a:gs pos="99000">
                <a:srgbClr val="242424"/>
              </a:gs>
              <a:gs pos="94000">
                <a:srgbClr val="5A5A5A"/>
              </a:gs>
              <a:gs pos="0">
                <a:schemeClr val="accent4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badi" panose="020B0604020202020204" pitchFamily="34" charset="0"/>
              </a:rPr>
              <a:t>Prof. Elionardo Melo</a:t>
            </a:r>
          </a:p>
          <a:p>
            <a:r>
              <a:rPr lang="pt-BR" dirty="0">
                <a:solidFill>
                  <a:schemeClr val="bg1"/>
                </a:solidFill>
              </a:rPr>
              <a:t> 	                            </a:t>
            </a:r>
            <a:r>
              <a:rPr lang="pt-BR" dirty="0">
                <a:solidFill>
                  <a:schemeClr val="bg1"/>
                </a:solidFill>
                <a:latin typeface="Algerian" panose="04020705040A02060702" pitchFamily="82" charset="0"/>
              </a:rPr>
              <a:t>Matemática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s Modelos_1080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300" end="641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8937" y="0"/>
            <a:ext cx="12191999" cy="6858000"/>
          </a:xfrm>
          <a:prstGeom prst="rect">
            <a:avLst/>
          </a:prstGeom>
        </p:spPr>
      </p:pic>
      <p:sp>
        <p:nvSpPr>
          <p:cNvPr id="3" name="Retângulo de cantos arredondados 2"/>
          <p:cNvSpPr/>
          <p:nvPr/>
        </p:nvSpPr>
        <p:spPr>
          <a:xfrm>
            <a:off x="3247177" y="2286084"/>
            <a:ext cx="4174540" cy="10298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Elipse 3"/>
          <p:cNvSpPr/>
          <p:nvPr/>
        </p:nvSpPr>
        <p:spPr>
          <a:xfrm>
            <a:off x="2051720" y="1876801"/>
            <a:ext cx="1651081" cy="17682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Logo You tube" descr="C:\Users\1069135\Downloads\logotyp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59" y="2013234"/>
            <a:ext cx="1495354" cy="14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235" y="4437112"/>
            <a:ext cx="9145016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t-BR" sz="5400" spc="5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604020202020204" pitchFamily="34" charset="0"/>
                <a:ea typeface="MingLiU_HKSCS" panose="02020500000000000000" pitchFamily="18" charset="-120"/>
              </a:rPr>
              <a:t>Introdução a Função Quadrática</a:t>
            </a:r>
          </a:p>
        </p:txBody>
      </p:sp>
      <p:pic>
        <p:nvPicPr>
          <p:cNvPr id="12" name="Imagem 11" descr="Uma imagem contendo homem, comida&#10;&#10;Descrição gerada automaticamente">
            <a:extLst>
              <a:ext uri="{FF2B5EF4-FFF2-40B4-BE49-F238E27FC236}">
                <a16:creationId xmlns:a16="http://schemas.microsoft.com/office/drawing/2014/main" id="{352A9AD7-C166-4AB8-9ED4-C1CC6254E2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8"/>
          <a:stretch/>
        </p:blipFill>
        <p:spPr>
          <a:xfrm>
            <a:off x="2099961" y="2013234"/>
            <a:ext cx="1563150" cy="1495354"/>
          </a:xfrm>
          <a:prstGeom prst="ellipse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D930932-E40F-49CD-83B0-0EF4CEEB9ED7}"/>
              </a:ext>
            </a:extLst>
          </p:cNvPr>
          <p:cNvSpPr/>
          <p:nvPr/>
        </p:nvSpPr>
        <p:spPr>
          <a:xfrm>
            <a:off x="3682633" y="2499301"/>
            <a:ext cx="36790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Prof. </a:t>
            </a:r>
            <a:r>
              <a:rPr lang="pt-BR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Elionardo Melo</a:t>
            </a:r>
          </a:p>
          <a:p>
            <a:pPr algn="ctr"/>
            <a:r>
              <a:rPr lang="pt-BR" sz="2000" b="1" cap="none" spc="0" dirty="0">
                <a:ln/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Matemática</a:t>
            </a:r>
          </a:p>
        </p:txBody>
      </p:sp>
    </p:spTree>
    <p:extLst>
      <p:ext uri="{BB962C8B-B14F-4D97-AF65-F5344CB8AC3E}">
        <p14:creationId xmlns:p14="http://schemas.microsoft.com/office/powerpoint/2010/main" val="10083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screenshot&#10;&#10;Descrição gerada automaticamente">
            <a:extLst>
              <a:ext uri="{FF2B5EF4-FFF2-40B4-BE49-F238E27FC236}">
                <a16:creationId xmlns:a16="http://schemas.microsoft.com/office/drawing/2014/main" id="{99BA6596-565D-495E-A760-3F3303389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2856"/>
            <a:ext cx="7560840" cy="437799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327D270-8CBC-4CA3-9AAD-5F6B7574D508}"/>
              </a:ext>
            </a:extLst>
          </p:cNvPr>
          <p:cNvSpPr txBox="1"/>
          <p:nvPr/>
        </p:nvSpPr>
        <p:spPr>
          <a:xfrm>
            <a:off x="865064" y="1412776"/>
            <a:ext cx="4382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00000"/>
                </a:solidFill>
              </a:rPr>
              <a:t>Estudo do Sinal da função</a:t>
            </a:r>
          </a:p>
        </p:txBody>
      </p:sp>
    </p:spTree>
    <p:extLst>
      <p:ext uri="{BB962C8B-B14F-4D97-AF65-F5344CB8AC3E}">
        <p14:creationId xmlns:p14="http://schemas.microsoft.com/office/powerpoint/2010/main" val="37809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FCC9784-70AA-4FD9-B354-D8A3474CEED7}"/>
              </a:ext>
            </a:extLst>
          </p:cNvPr>
          <p:cNvSpPr txBox="1"/>
          <p:nvPr/>
        </p:nvSpPr>
        <p:spPr>
          <a:xfrm>
            <a:off x="865064" y="1412776"/>
            <a:ext cx="5359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C00000"/>
                </a:solidFill>
              </a:rPr>
              <a:t>Estudo dos coeficientes: </a:t>
            </a:r>
            <a:r>
              <a:rPr lang="pt-BR" sz="2800" dirty="0">
                <a:solidFill>
                  <a:srgbClr val="0070C0"/>
                </a:solidFill>
              </a:rPr>
              <a:t>a</a:t>
            </a:r>
            <a:r>
              <a:rPr lang="pt-BR" sz="2800" dirty="0">
                <a:solidFill>
                  <a:srgbClr val="C00000"/>
                </a:solidFill>
              </a:rPr>
              <a:t>, </a:t>
            </a:r>
            <a:r>
              <a:rPr lang="pt-BR" sz="2800" dirty="0">
                <a:solidFill>
                  <a:srgbClr val="0070C0"/>
                </a:solidFill>
              </a:rPr>
              <a:t>b</a:t>
            </a:r>
            <a:r>
              <a:rPr lang="pt-BR" sz="2800" dirty="0">
                <a:solidFill>
                  <a:srgbClr val="C00000"/>
                </a:solidFill>
              </a:rPr>
              <a:t> e </a:t>
            </a:r>
            <a:r>
              <a:rPr lang="pt-BR" sz="2800" dirty="0">
                <a:solidFill>
                  <a:srgbClr val="0070C0"/>
                </a:solidFill>
              </a:rPr>
              <a:t>c</a:t>
            </a:r>
          </a:p>
        </p:txBody>
      </p:sp>
      <p:pic>
        <p:nvPicPr>
          <p:cNvPr id="4" name="Imagem 3" descr="Uma imagem contendo relógio&#10;&#10;Descrição gerada automaticamente">
            <a:extLst>
              <a:ext uri="{FF2B5EF4-FFF2-40B4-BE49-F238E27FC236}">
                <a16:creationId xmlns:a16="http://schemas.microsoft.com/office/drawing/2014/main" id="{FF6D214E-1E46-4481-8B3A-C1DDF0C0B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47003"/>
            <a:ext cx="3024336" cy="2761350"/>
          </a:xfrm>
          <a:prstGeom prst="rect">
            <a:avLst/>
          </a:prstGeom>
        </p:spPr>
      </p:pic>
      <p:pic>
        <p:nvPicPr>
          <p:cNvPr id="6" name="Imagem 5" descr="Uma imagem contendo objeto, diferente, abajur, colorido&#10;&#10;Descrição gerada automaticamente">
            <a:extLst>
              <a:ext uri="{FF2B5EF4-FFF2-40B4-BE49-F238E27FC236}">
                <a16:creationId xmlns:a16="http://schemas.microsoft.com/office/drawing/2014/main" id="{EA37B5CD-C2CF-4661-8BE5-17FBFAE4F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32856"/>
            <a:ext cx="2808312" cy="287549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41BC66C-D763-44FC-9851-C34253413D8F}"/>
              </a:ext>
            </a:extLst>
          </p:cNvPr>
          <p:cNvSpPr txBox="1"/>
          <p:nvPr/>
        </p:nvSpPr>
        <p:spPr>
          <a:xfrm>
            <a:off x="310697" y="5339341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a&gt;0 – concavidade</a:t>
            </a:r>
          </a:p>
          <a:p>
            <a:r>
              <a:rPr lang="pt-BR" dirty="0"/>
              <a:t>b&lt;0 - reta tangente ao ponto c</a:t>
            </a:r>
          </a:p>
          <a:p>
            <a:r>
              <a:rPr lang="pt-BR" dirty="0"/>
              <a:t>c&gt;0 - acima do eixo x</a:t>
            </a:r>
          </a:p>
          <a:p>
            <a:endParaRPr lang="pt-BR" dirty="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7D5F703-D243-423A-89D1-28418C9C585D}"/>
              </a:ext>
            </a:extLst>
          </p:cNvPr>
          <p:cNvCxnSpPr>
            <a:cxnSpLocks/>
          </p:cNvCxnSpPr>
          <p:nvPr/>
        </p:nvCxnSpPr>
        <p:spPr>
          <a:xfrm>
            <a:off x="467544" y="2420888"/>
            <a:ext cx="1224136" cy="275295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38A107F3-C248-462A-B731-342A40EEA70D}"/>
              </a:ext>
            </a:extLst>
          </p:cNvPr>
          <p:cNvCxnSpPr>
            <a:cxnSpLocks/>
          </p:cNvCxnSpPr>
          <p:nvPr/>
        </p:nvCxnSpPr>
        <p:spPr>
          <a:xfrm flipH="1">
            <a:off x="5148064" y="2420888"/>
            <a:ext cx="936104" cy="302433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D2EA82C8-7BC7-47FC-AC5C-710A75D139E7}"/>
              </a:ext>
            </a:extLst>
          </p:cNvPr>
          <p:cNvSpPr/>
          <p:nvPr/>
        </p:nvSpPr>
        <p:spPr>
          <a:xfrm>
            <a:off x="7346288" y="3258562"/>
            <a:ext cx="500095" cy="340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55733D6-F929-436F-8F2D-AADD26DC4A29}"/>
              </a:ext>
            </a:extLst>
          </p:cNvPr>
          <p:cNvSpPr txBox="1"/>
          <p:nvPr/>
        </p:nvSpPr>
        <p:spPr>
          <a:xfrm>
            <a:off x="5265441" y="5329951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a&lt;0 – concavidade</a:t>
            </a:r>
          </a:p>
          <a:p>
            <a:r>
              <a:rPr lang="pt-BR" dirty="0"/>
              <a:t>b&gt;0 - reta tangente ao ponto c</a:t>
            </a:r>
          </a:p>
          <a:p>
            <a:r>
              <a:rPr lang="pt-BR" dirty="0"/>
              <a:t>c&gt;0 - acima do eixo x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10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/>
      <p:bldP spid="2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4CCE82C-E4B0-44AE-AA46-0862E15209C1}"/>
              </a:ext>
            </a:extLst>
          </p:cNvPr>
          <p:cNvSpPr/>
          <p:nvPr/>
        </p:nvSpPr>
        <p:spPr>
          <a:xfrm>
            <a:off x="395536" y="1484784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Exemplo. </a:t>
            </a:r>
            <a:r>
              <a:rPr lang="pt-BR" dirty="0"/>
              <a:t>A representação cartesiana da função é a parábola abaixo. Tendo em vista esse gráfico, podemos afirmar que: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 descr="Uma imagem contendo mesa&#10;&#10;Descrição gerada automaticamente">
            <a:extLst>
              <a:ext uri="{FF2B5EF4-FFF2-40B4-BE49-F238E27FC236}">
                <a16:creationId xmlns:a16="http://schemas.microsoft.com/office/drawing/2014/main" id="{89BD10C5-C7B8-4478-8E4C-95505E5A2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7349959" cy="307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0178EE2-6C70-4865-9D04-43EF328AA1D0}"/>
              </a:ext>
            </a:extLst>
          </p:cNvPr>
          <p:cNvSpPr/>
          <p:nvPr/>
        </p:nvSpPr>
        <p:spPr>
          <a:xfrm>
            <a:off x="539552" y="1628800"/>
            <a:ext cx="74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C00000"/>
                </a:solidFill>
                <a:latin typeface="NewsGothicMt"/>
              </a:rPr>
              <a:t>Aplicação na Física</a:t>
            </a:r>
          </a:p>
          <a:p>
            <a:r>
              <a:rPr lang="pt-BR" sz="2400" dirty="0">
                <a:solidFill>
                  <a:srgbClr val="444444"/>
                </a:solidFill>
                <a:latin typeface="NewsGothicMt"/>
              </a:rPr>
              <a:t>Física a expressão que relaciona o espaço em função do tempo é dada pela expressão </a:t>
            </a:r>
            <a:r>
              <a:rPr lang="pt-BR" sz="2400" dirty="0">
                <a:solidFill>
                  <a:srgbClr val="0070C0"/>
                </a:solidFill>
                <a:latin typeface="NewsGothicMt"/>
              </a:rPr>
              <a:t>S = S</a:t>
            </a:r>
            <a:r>
              <a:rPr lang="pt-BR" sz="2400" baseline="-25000" dirty="0">
                <a:solidFill>
                  <a:srgbClr val="0070C0"/>
                </a:solidFill>
                <a:latin typeface="NewsGothicMt"/>
              </a:rPr>
              <a:t>0 </a:t>
            </a:r>
            <a:r>
              <a:rPr lang="pt-BR" sz="2400" dirty="0">
                <a:solidFill>
                  <a:srgbClr val="0070C0"/>
                </a:solidFill>
                <a:latin typeface="NewsGothicMt"/>
              </a:rPr>
              <a:t>+ V</a:t>
            </a:r>
            <a:r>
              <a:rPr lang="pt-BR" sz="2400" baseline="-25000" dirty="0">
                <a:solidFill>
                  <a:srgbClr val="0070C0"/>
                </a:solidFill>
                <a:latin typeface="NewsGothicMt"/>
              </a:rPr>
              <a:t>0</a:t>
            </a:r>
            <a:r>
              <a:rPr lang="pt-BR" sz="2400" dirty="0">
                <a:solidFill>
                  <a:srgbClr val="0070C0"/>
                </a:solidFill>
                <a:latin typeface="NewsGothicMt"/>
              </a:rPr>
              <a:t>t + (at</a:t>
            </a:r>
            <a:r>
              <a:rPr lang="pt-BR" sz="2400" baseline="30000" dirty="0">
                <a:solidFill>
                  <a:srgbClr val="0070C0"/>
                </a:solidFill>
                <a:latin typeface="NewsGothicMt"/>
              </a:rPr>
              <a:t>2</a:t>
            </a:r>
            <a:r>
              <a:rPr lang="pt-BR" sz="2400" dirty="0">
                <a:solidFill>
                  <a:srgbClr val="0070C0"/>
                </a:solidFill>
                <a:latin typeface="NewsGothicMt"/>
              </a:rPr>
              <a:t>)/2</a:t>
            </a:r>
            <a:r>
              <a:rPr lang="pt-BR" sz="2400" dirty="0">
                <a:solidFill>
                  <a:srgbClr val="444444"/>
                </a:solidFill>
                <a:latin typeface="NewsGothicMt"/>
              </a:rPr>
              <a:t>, onde    </a:t>
            </a:r>
            <a:br>
              <a:rPr lang="pt-BR" sz="2400" dirty="0"/>
            </a:br>
            <a:r>
              <a:rPr lang="pt-BR" sz="2400" dirty="0">
                <a:solidFill>
                  <a:srgbClr val="444444"/>
                </a:solidFill>
                <a:latin typeface="NewsGothicMt"/>
              </a:rPr>
              <a:t>a: aceleração, </a:t>
            </a:r>
          </a:p>
          <a:p>
            <a:r>
              <a:rPr lang="pt-BR" sz="2400" dirty="0">
                <a:solidFill>
                  <a:srgbClr val="444444"/>
                </a:solidFill>
                <a:latin typeface="NewsGothicMt"/>
              </a:rPr>
              <a:t>S: espaço, </a:t>
            </a:r>
          </a:p>
          <a:p>
            <a:r>
              <a:rPr lang="pt-BR" sz="2400" dirty="0">
                <a:solidFill>
                  <a:srgbClr val="444444"/>
                </a:solidFill>
                <a:latin typeface="NewsGothicMt"/>
              </a:rPr>
              <a:t>V: velocidade e</a:t>
            </a:r>
          </a:p>
          <a:p>
            <a:r>
              <a:rPr lang="pt-BR" sz="2400" dirty="0">
                <a:solidFill>
                  <a:srgbClr val="444444"/>
                </a:solidFill>
                <a:latin typeface="NewsGothicMt"/>
              </a:rPr>
              <a:t> t: tempo.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6839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66" y="1820313"/>
            <a:ext cx="7923068" cy="342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0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412776"/>
            <a:ext cx="5103238" cy="636433"/>
          </a:xfrm>
          <a:prstGeom prst="rect">
            <a:avLst/>
          </a:prstGeom>
          <a:noFill/>
        </p:spPr>
        <p:txBody>
          <a:bodyPr wrap="square" lIns="81639" tIns="40819" rIns="81639" bIns="40819" rtlCol="0">
            <a:spAutoFit/>
          </a:bodyPr>
          <a:lstStyle/>
          <a:p>
            <a:r>
              <a:rPr lang="pt-BR" sz="3600" dirty="0">
                <a:latin typeface="Algerian" pitchFamily="82" charset="0"/>
                <a:cs typeface="Times New Roman" pitchFamily="18" charset="0"/>
              </a:rPr>
              <a:t>Função quadrática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69016A3-65C1-4B6D-83B8-001B0D908C36}"/>
              </a:ext>
            </a:extLst>
          </p:cNvPr>
          <p:cNvSpPr/>
          <p:nvPr/>
        </p:nvSpPr>
        <p:spPr>
          <a:xfrm>
            <a:off x="251520" y="2132856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solidFill>
                  <a:srgbClr val="444444"/>
                </a:solidFill>
                <a:latin typeface="NewsGothicMt"/>
              </a:rPr>
              <a:t>Define-se a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 função do quadrática, </a:t>
            </a:r>
            <a:r>
              <a:rPr lang="pt-BR" sz="2800" dirty="0">
                <a:solidFill>
                  <a:srgbClr val="444444"/>
                </a:solidFill>
                <a:latin typeface="NewsGothicMt"/>
              </a:rPr>
              <a:t>sendo 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f: R--&gt;R </a:t>
            </a:r>
            <a:r>
              <a:rPr lang="pt-BR" sz="2800" dirty="0">
                <a:solidFill>
                  <a:srgbClr val="444444"/>
                </a:solidFill>
                <a:latin typeface="NewsGothicMt"/>
              </a:rPr>
              <a:t>escrita por meio da função 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f(x) = ax² + </a:t>
            </a:r>
            <a:r>
              <a:rPr lang="pt-BR" sz="2800" b="1" dirty="0" err="1">
                <a:solidFill>
                  <a:srgbClr val="444444"/>
                </a:solidFill>
                <a:latin typeface="NewsGothicMt"/>
              </a:rPr>
              <a:t>bx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 + c.</a:t>
            </a:r>
            <a:r>
              <a:rPr lang="pt-BR" sz="2800" dirty="0">
                <a:solidFill>
                  <a:srgbClr val="444444"/>
                </a:solidFill>
                <a:latin typeface="NewsGothicMt"/>
              </a:rPr>
              <a:t> Para que essa função seja válida, é necessário que 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a</a:t>
            </a:r>
            <a:r>
              <a:rPr lang="pt-BR" sz="2800" dirty="0">
                <a:solidFill>
                  <a:srgbClr val="444444"/>
                </a:solidFill>
                <a:latin typeface="NewsGothicMt"/>
              </a:rPr>
              <a:t>, 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b</a:t>
            </a:r>
            <a:r>
              <a:rPr lang="pt-BR" sz="2800" dirty="0">
                <a:solidFill>
                  <a:srgbClr val="444444"/>
                </a:solidFill>
                <a:latin typeface="NewsGothicMt"/>
              </a:rPr>
              <a:t> e 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c</a:t>
            </a:r>
            <a:r>
              <a:rPr lang="pt-BR" sz="2800" dirty="0">
                <a:solidFill>
                  <a:srgbClr val="444444"/>
                </a:solidFill>
                <a:latin typeface="NewsGothicMt"/>
              </a:rPr>
              <a:t> pertençam ao conjunto dos números reais e </a:t>
            </a:r>
            <a:r>
              <a:rPr lang="pt-BR" sz="2800" b="1" dirty="0">
                <a:solidFill>
                  <a:srgbClr val="444444"/>
                </a:solidFill>
                <a:latin typeface="NewsGothicMt"/>
              </a:rPr>
              <a:t>a≠</a:t>
            </a:r>
            <a:r>
              <a:rPr lang="pt-BR" sz="2800" dirty="0">
                <a:solidFill>
                  <a:srgbClr val="444444"/>
                </a:solidFill>
                <a:latin typeface="NewsGothicMt"/>
              </a:rPr>
              <a:t> 0.</a:t>
            </a:r>
            <a:endParaRPr lang="pt-BR" sz="28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A120631-CF6A-4776-8BAD-6D497A26D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98" y="4032385"/>
            <a:ext cx="676875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Vejamos alguns exemplos de função quadrática:</a:t>
            </a:r>
            <a:br>
              <a:rPr kumimoji="0" lang="pt-BR" altLang="pt-BR" sz="1050" b="0" i="0" u="none" strike="noStrike" cap="none" normalizeH="0" baseline="0" dirty="0">
                <a:ln>
                  <a:noFill/>
                </a:ln>
                <a:effectLst/>
              </a:rPr>
            </a:br>
            <a:r>
              <a:rPr kumimoji="0" lang="pt-BR" altLang="pt-BR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y = x – 5x + 6, na qual a = 1, b = -5 e c = 6</a:t>
            </a:r>
            <a:br>
              <a:rPr kumimoji="0" lang="pt-BR" altLang="pt-BR" sz="1050" b="0" i="0" u="none" strike="noStrike" cap="none" normalizeH="0" baseline="0" dirty="0">
                <a:ln>
                  <a:noFill/>
                </a:ln>
                <a:effectLst/>
              </a:rPr>
            </a:br>
            <a:r>
              <a:rPr kumimoji="0" lang="pt-BR" altLang="pt-BR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y = - x + 4, na qual a = - 1, b = 0 e c = 4 </a:t>
            </a:r>
            <a:br>
              <a:rPr kumimoji="0" lang="pt-BR" altLang="pt-BR" sz="1050" b="0" i="0" u="none" strike="noStrike" cap="none" normalizeH="0" baseline="0" dirty="0">
                <a:ln>
                  <a:noFill/>
                </a:ln>
                <a:effectLst/>
              </a:rPr>
            </a:br>
            <a:r>
              <a:rPr kumimoji="0" lang="pt-BR" altLang="pt-BR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 y = 3x – 4x, na qual a = 3, b = -4 e c = 0 </a:t>
            </a:r>
            <a:br>
              <a:rPr kumimoji="0" lang="pt-BR" altLang="pt-BR" sz="1050" b="0" i="0" u="none" strike="noStrike" cap="none" normalizeH="0" baseline="0" dirty="0">
                <a:ln>
                  <a:noFill/>
                </a:ln>
                <a:effectLst/>
              </a:rPr>
            </a:br>
            <a:r>
              <a:rPr kumimoji="0" lang="pt-BR" altLang="pt-BR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d) y = 2x – 1, na qual a = 2, b = 0 e c = -1</a:t>
            </a:r>
            <a:r>
              <a:rPr kumimoji="0" lang="pt-BR" altLang="pt-BR" sz="105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pt-BR" altLang="pt-BR" sz="36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4956C3F-BA20-4555-BD56-879DA1121E04}"/>
              </a:ext>
            </a:extLst>
          </p:cNvPr>
          <p:cNvSpPr txBox="1"/>
          <p:nvPr/>
        </p:nvSpPr>
        <p:spPr>
          <a:xfrm>
            <a:off x="1259632" y="4437112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2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2C0D62E-1A9A-4562-A829-8B8EC99C920B}"/>
              </a:ext>
            </a:extLst>
          </p:cNvPr>
          <p:cNvSpPr txBox="1"/>
          <p:nvPr/>
        </p:nvSpPr>
        <p:spPr>
          <a:xfrm>
            <a:off x="1439160" y="4797758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2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66B9C00-57C0-4C5B-981D-77B1B795A60B}"/>
              </a:ext>
            </a:extLst>
          </p:cNvPr>
          <p:cNvSpPr txBox="1"/>
          <p:nvPr/>
        </p:nvSpPr>
        <p:spPr>
          <a:xfrm>
            <a:off x="1412032" y="5166555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2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6A5A839-C663-46C6-970B-CF5236A50EAD}"/>
              </a:ext>
            </a:extLst>
          </p:cNvPr>
          <p:cNvSpPr txBox="1"/>
          <p:nvPr/>
        </p:nvSpPr>
        <p:spPr>
          <a:xfrm>
            <a:off x="1420910" y="5530542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656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807BA71-B4DB-4D22-8A35-D234978D6CEC}"/>
              </a:ext>
            </a:extLst>
          </p:cNvPr>
          <p:cNvSpPr/>
          <p:nvPr/>
        </p:nvSpPr>
        <p:spPr>
          <a:xfrm>
            <a:off x="251520" y="177281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Gráfico: </a:t>
            </a:r>
            <a:r>
              <a:rPr lang="pt-BR" dirty="0"/>
              <a:t>as funções da forma f(x)=ax²+bx+c são representadas por uma curva aberta chamada parábola.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7CC3327-7577-40E1-9F1F-A3AF59BAA47D}"/>
              </a:ext>
            </a:extLst>
          </p:cNvPr>
          <p:cNvSpPr/>
          <p:nvPr/>
        </p:nvSpPr>
        <p:spPr>
          <a:xfrm>
            <a:off x="1907704" y="1340768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C00000"/>
                </a:solidFill>
              </a:rPr>
              <a:t>Forma Gráfica da função Quadrática</a:t>
            </a:r>
          </a:p>
        </p:txBody>
      </p:sp>
      <p:pic>
        <p:nvPicPr>
          <p:cNvPr id="5" name="Imagem 4" descr="Mapa com linhas pretas em fundo branco&#10;&#10;Descrição gerada automaticamente">
            <a:extLst>
              <a:ext uri="{FF2B5EF4-FFF2-40B4-BE49-F238E27FC236}">
                <a16:creationId xmlns:a16="http://schemas.microsoft.com/office/drawing/2014/main" id="{45B9C8D2-1D64-415F-AA31-3668C7147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372192"/>
            <a:ext cx="5112568" cy="413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0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edifício, água, barco&#10;&#10;Descrição gerada automaticamente">
            <a:extLst>
              <a:ext uri="{FF2B5EF4-FFF2-40B4-BE49-F238E27FC236}">
                <a16:creationId xmlns:a16="http://schemas.microsoft.com/office/drawing/2014/main" id="{E04EDDBC-2F97-47D6-A29C-00CBEF9A6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54087"/>
            <a:ext cx="4104456" cy="3082074"/>
          </a:xfrm>
          <a:prstGeom prst="rect">
            <a:avLst/>
          </a:prstGeom>
        </p:spPr>
      </p:pic>
      <p:pic>
        <p:nvPicPr>
          <p:cNvPr id="5" name="Imagem 4" descr="Uma imagem contendo atletismo&#10;&#10;Descrição gerada automaticamente">
            <a:extLst>
              <a:ext uri="{FF2B5EF4-FFF2-40B4-BE49-F238E27FC236}">
                <a16:creationId xmlns:a16="http://schemas.microsoft.com/office/drawing/2014/main" id="{6836EB98-0298-4AC0-A809-F587E8A48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71" y="1161267"/>
            <a:ext cx="2891153" cy="22472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65FC45A-544F-457A-8D4E-44BC7993F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" y="1265445"/>
            <a:ext cx="6156176" cy="2038916"/>
          </a:xfrm>
          <a:prstGeom prst="rect">
            <a:avLst/>
          </a:prstGeom>
        </p:spPr>
      </p:pic>
      <p:pic>
        <p:nvPicPr>
          <p:cNvPr id="9" name="Imagem 8" descr="Uma imagem contendo ao ar livre, objeto, nuvens, nublado&#10;&#10;Descrição gerada automaticamente">
            <a:extLst>
              <a:ext uri="{FF2B5EF4-FFF2-40B4-BE49-F238E27FC236}">
                <a16:creationId xmlns:a16="http://schemas.microsoft.com/office/drawing/2014/main" id="{134C4B87-EECD-4868-973B-A57F33781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49462"/>
            <a:ext cx="4608512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B62FB23-440A-4226-88CF-11844B9CF42B}"/>
              </a:ext>
            </a:extLst>
          </p:cNvPr>
          <p:cNvSpPr txBox="1"/>
          <p:nvPr/>
        </p:nvSpPr>
        <p:spPr>
          <a:xfrm>
            <a:off x="0" y="1196752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C00000"/>
                </a:solidFill>
              </a:rPr>
              <a:t>Elementos da parábola </a:t>
            </a:r>
          </a:p>
        </p:txBody>
      </p:sp>
      <p:pic>
        <p:nvPicPr>
          <p:cNvPr id="4" name="Imagem 3" descr="Uma imagem contendo mapa, diferente, pendurado, barco&#10;&#10;Descrição gerada automaticamente">
            <a:extLst>
              <a:ext uri="{FF2B5EF4-FFF2-40B4-BE49-F238E27FC236}">
                <a16:creationId xmlns:a16="http://schemas.microsoft.com/office/drawing/2014/main" id="{BF9D37BE-6447-4C99-8893-822DF1F6C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60848"/>
            <a:ext cx="629891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52E52D07-42E7-456F-82D5-63F88A060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6792"/>
            <a:ext cx="4320480" cy="4958265"/>
          </a:xfrm>
          <a:prstGeom prst="rect">
            <a:avLst/>
          </a:prstGeom>
        </p:spPr>
      </p:pic>
      <p:sp>
        <p:nvSpPr>
          <p:cNvPr id="5" name="Seta: para a Esquerda e para Cima 4">
            <a:extLst>
              <a:ext uri="{FF2B5EF4-FFF2-40B4-BE49-F238E27FC236}">
                <a16:creationId xmlns:a16="http://schemas.microsoft.com/office/drawing/2014/main" id="{7829E2C4-D038-4337-A357-19BE6DF78185}"/>
              </a:ext>
            </a:extLst>
          </p:cNvPr>
          <p:cNvSpPr/>
          <p:nvPr/>
        </p:nvSpPr>
        <p:spPr>
          <a:xfrm rot="14592498">
            <a:off x="3924384" y="4664478"/>
            <a:ext cx="740789" cy="1424843"/>
          </a:xfrm>
          <a:prstGeom prst="leftUpArrow">
            <a:avLst>
              <a:gd name="adj1" fmla="val 17310"/>
              <a:gd name="adj2" fmla="val 15412"/>
              <a:gd name="adj3" fmla="val 3330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Seta: para a Esquerda 5">
            <a:extLst>
              <a:ext uri="{FF2B5EF4-FFF2-40B4-BE49-F238E27FC236}">
                <a16:creationId xmlns:a16="http://schemas.microsoft.com/office/drawing/2014/main" id="{5A5D1693-86C0-44BF-ADBA-D042B6E9A945}"/>
              </a:ext>
            </a:extLst>
          </p:cNvPr>
          <p:cNvSpPr/>
          <p:nvPr/>
        </p:nvSpPr>
        <p:spPr>
          <a:xfrm>
            <a:off x="2627784" y="2860087"/>
            <a:ext cx="864095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0B547F8-8FA9-456A-89DE-A1BD76A8674C}"/>
              </a:ext>
            </a:extLst>
          </p:cNvPr>
          <p:cNvSpPr txBox="1"/>
          <p:nvPr/>
        </p:nvSpPr>
        <p:spPr>
          <a:xfrm>
            <a:off x="4788024" y="4401977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Zeros da função</a:t>
            </a:r>
          </a:p>
          <a:p>
            <a:r>
              <a:rPr lang="pt-BR" dirty="0">
                <a:solidFill>
                  <a:srgbClr val="0070C0"/>
                </a:solidFill>
              </a:rPr>
              <a:t>           x-4x+3=0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9FCCF8-8BD3-4442-A978-192E35F885C5}"/>
              </a:ext>
            </a:extLst>
          </p:cNvPr>
          <p:cNvSpPr txBox="1"/>
          <p:nvPr/>
        </p:nvSpPr>
        <p:spPr>
          <a:xfrm>
            <a:off x="5590923" y="4653136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B25559-10CE-4247-9C7C-CB14742AA72B}"/>
              </a:ext>
            </a:extLst>
          </p:cNvPr>
          <p:cNvSpPr txBox="1"/>
          <p:nvPr/>
        </p:nvSpPr>
        <p:spPr>
          <a:xfrm>
            <a:off x="4591844" y="6239164"/>
            <a:ext cx="286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Vértice (Ponto de mínimo)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D73C6B1-CD60-4EDA-9279-7218FF78704D}"/>
              </a:ext>
            </a:extLst>
          </p:cNvPr>
          <p:cNvSpPr txBox="1"/>
          <p:nvPr/>
        </p:nvSpPr>
        <p:spPr>
          <a:xfrm>
            <a:off x="879747" y="2762616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87DD5E0-2A27-441F-8837-E597A41C8112}"/>
              </a:ext>
            </a:extLst>
          </p:cNvPr>
          <p:cNvSpPr/>
          <p:nvPr/>
        </p:nvSpPr>
        <p:spPr>
          <a:xfrm>
            <a:off x="4118209" y="627981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11E9CE-77F0-4B61-8779-E104C90A1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62" y="3359041"/>
            <a:ext cx="2232248" cy="4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ta: para a Esquerda e para Cima 13">
            <a:extLst>
              <a:ext uri="{FF2B5EF4-FFF2-40B4-BE49-F238E27FC236}">
                <a16:creationId xmlns:a16="http://schemas.microsoft.com/office/drawing/2014/main" id="{5AB40A9D-9895-4E5A-BF67-98CF8EFD6B53}"/>
              </a:ext>
            </a:extLst>
          </p:cNvPr>
          <p:cNvSpPr/>
          <p:nvPr/>
        </p:nvSpPr>
        <p:spPr>
          <a:xfrm>
            <a:off x="6626633" y="3816641"/>
            <a:ext cx="865153" cy="1132486"/>
          </a:xfrm>
          <a:prstGeom prst="leftUpArrow">
            <a:avLst>
              <a:gd name="adj1" fmla="val 17310"/>
              <a:gd name="adj2" fmla="val 15412"/>
              <a:gd name="adj3" fmla="val 3330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4F1BDFE-A027-4B4B-92A6-C4D7EC8BF8C3}"/>
              </a:ext>
            </a:extLst>
          </p:cNvPr>
          <p:cNvSpPr txBox="1"/>
          <p:nvPr/>
        </p:nvSpPr>
        <p:spPr>
          <a:xfrm>
            <a:off x="215516" y="254243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Termo independente</a:t>
            </a:r>
          </a:p>
          <a:p>
            <a:r>
              <a:rPr lang="pt-BR" dirty="0">
                <a:solidFill>
                  <a:srgbClr val="0070C0"/>
                </a:solidFill>
              </a:rPr>
              <a:t> f(0)=0 - 4.0 + 3</a:t>
            </a:r>
          </a:p>
          <a:p>
            <a:r>
              <a:rPr lang="pt-BR" dirty="0">
                <a:solidFill>
                  <a:srgbClr val="0070C0"/>
                </a:solidFill>
              </a:rPr>
              <a:t> f(0)= 3</a:t>
            </a:r>
          </a:p>
        </p:txBody>
      </p:sp>
      <p:sp>
        <p:nvSpPr>
          <p:cNvPr id="13" name="Chave Esquerda 12">
            <a:extLst>
              <a:ext uri="{FF2B5EF4-FFF2-40B4-BE49-F238E27FC236}">
                <a16:creationId xmlns:a16="http://schemas.microsoft.com/office/drawing/2014/main" id="{984DE3FA-32B7-4F3F-9440-E66A661D70FE}"/>
              </a:ext>
            </a:extLst>
          </p:cNvPr>
          <p:cNvSpPr/>
          <p:nvPr/>
        </p:nvSpPr>
        <p:spPr>
          <a:xfrm>
            <a:off x="1637890" y="1628800"/>
            <a:ext cx="288032" cy="4651014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6D0385C-9C9B-4A65-940A-6B77E945A8FC}"/>
              </a:ext>
            </a:extLst>
          </p:cNvPr>
          <p:cNvSpPr txBox="1"/>
          <p:nvPr/>
        </p:nvSpPr>
        <p:spPr>
          <a:xfrm>
            <a:off x="629043" y="375196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Imagem</a:t>
            </a:r>
          </a:p>
        </p:txBody>
      </p:sp>
    </p:spTree>
    <p:extLst>
      <p:ext uri="{BB962C8B-B14F-4D97-AF65-F5344CB8AC3E}">
        <p14:creationId xmlns:p14="http://schemas.microsoft.com/office/powerpoint/2010/main" val="227556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6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8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8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  <p:bldP spid="14" grpId="0" animBg="1"/>
      <p:bldP spid="14" grpId="1" animBg="1"/>
      <p:bldP spid="15" grpId="0"/>
      <p:bldP spid="15" grpId="1"/>
      <p:bldP spid="13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E096BE1A-C1AA-41D5-B766-6BD2A54B2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6"/>
            <a:ext cx="5832648" cy="51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6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 com linhas pretas em fundo branco&#10;&#10;Descrição gerada automaticamente">
            <a:extLst>
              <a:ext uri="{FF2B5EF4-FFF2-40B4-BE49-F238E27FC236}">
                <a16:creationId xmlns:a16="http://schemas.microsoft.com/office/drawing/2014/main" id="{F6183F85-8618-4A74-97D0-FC9D7F5DC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1412776"/>
            <a:ext cx="863917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9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17488</TotalTime>
  <Words>365</Words>
  <Application>Microsoft Office PowerPoint</Application>
  <PresentationFormat>Apresentação na tela (4:3)</PresentationFormat>
  <Paragraphs>40</Paragraphs>
  <Slides>13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Abadi</vt:lpstr>
      <vt:lpstr>Abadi Extra Light</vt:lpstr>
      <vt:lpstr>Algerian</vt:lpstr>
      <vt:lpstr>Arial</vt:lpstr>
      <vt:lpstr>Calibri</vt:lpstr>
      <vt:lpstr>NewsGothicMt</vt:lpstr>
      <vt:lpstr>Times New Roman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Dj Johnny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Jonaldo</dc:creator>
  <cp:lastModifiedBy>Elionardo Rochelly Melo de Almeida</cp:lastModifiedBy>
  <cp:revision>606</cp:revision>
  <dcterms:created xsi:type="dcterms:W3CDTF">2010-10-24T12:41:03Z</dcterms:created>
  <dcterms:modified xsi:type="dcterms:W3CDTF">2020-05-15T17:25:18Z</dcterms:modified>
</cp:coreProperties>
</file>