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35" r:id="rId2"/>
    <p:sldId id="328" r:id="rId3"/>
    <p:sldId id="290" r:id="rId4"/>
    <p:sldId id="288" r:id="rId5"/>
    <p:sldId id="277" r:id="rId6"/>
    <p:sldId id="257" r:id="rId7"/>
    <p:sldId id="258" r:id="rId8"/>
    <p:sldId id="259" r:id="rId9"/>
    <p:sldId id="278" r:id="rId10"/>
    <p:sldId id="279" r:id="rId11"/>
    <p:sldId id="280" r:id="rId12"/>
    <p:sldId id="26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62" r:id="rId21"/>
    <p:sldId id="263" r:id="rId22"/>
  </p:sldIdLst>
  <p:sldSz cx="12192000" cy="6858000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F52B"/>
    <a:srgbClr val="FF0000"/>
    <a:srgbClr val="FF5050"/>
    <a:srgbClr val="A2F4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4" autoAdjust="0"/>
    <p:restoredTop sz="94660"/>
  </p:normalViewPr>
  <p:slideViewPr>
    <p:cSldViewPr>
      <p:cViewPr varScale="1">
        <p:scale>
          <a:sx n="101" d="100"/>
          <a:sy n="101" d="100"/>
        </p:scale>
        <p:origin x="162" y="2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2.wmf"/><Relationship Id="rId7" Type="http://schemas.openxmlformats.org/officeDocument/2006/relationships/image" Target="../media/image52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35.wmf"/><Relationship Id="rId11" Type="http://schemas.openxmlformats.org/officeDocument/2006/relationships/image" Target="../media/image40.wmf"/><Relationship Id="rId5" Type="http://schemas.openxmlformats.org/officeDocument/2006/relationships/image" Target="../media/image34.wmf"/><Relationship Id="rId10" Type="http://schemas.openxmlformats.org/officeDocument/2006/relationships/image" Target="../media/image39.wmf"/><Relationship Id="rId4" Type="http://schemas.openxmlformats.org/officeDocument/2006/relationships/image" Target="../media/image51.wmf"/><Relationship Id="rId9" Type="http://schemas.openxmlformats.org/officeDocument/2006/relationships/image" Target="../media/image38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55.wmf"/><Relationship Id="rId7" Type="http://schemas.openxmlformats.org/officeDocument/2006/relationships/image" Target="../media/image35.wmf"/><Relationship Id="rId12" Type="http://schemas.openxmlformats.org/officeDocument/2006/relationships/image" Target="../media/image40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34.wmf"/><Relationship Id="rId11" Type="http://schemas.openxmlformats.org/officeDocument/2006/relationships/image" Target="../media/image39.wmf"/><Relationship Id="rId5" Type="http://schemas.openxmlformats.org/officeDocument/2006/relationships/image" Target="../media/image51.wmf"/><Relationship Id="rId10" Type="http://schemas.openxmlformats.org/officeDocument/2006/relationships/image" Target="../media/image38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Relationship Id="rId9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F9311-E657-45F2-9843-202BDD253F3B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5D47B-8A7E-483D-96A4-78F58D0DFC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114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5D47B-8A7E-483D-96A4-78F58D0DFCC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016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AutoShape 8"/>
          <p:cNvSpPr>
            <a:spLocks noChangeArrowheads="1"/>
          </p:cNvSpPr>
          <p:nvPr userDrawn="1"/>
        </p:nvSpPr>
        <p:spPr bwMode="auto">
          <a:xfrm>
            <a:off x="0" y="1124744"/>
            <a:ext cx="12192000" cy="72008"/>
          </a:xfrm>
          <a:custGeom>
            <a:avLst/>
            <a:gdLst>
              <a:gd name="G0" fmla="+- 582 0 0"/>
            </a:gdLst>
            <a:ahLst/>
            <a:cxnLst>
              <a:cxn ang="0">
                <a:pos x="0" y="0"/>
              </a:cxn>
              <a:cxn ang="0">
                <a:pos x="582" y="0"/>
              </a:cxn>
              <a:cxn ang="0">
                <a:pos x="582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2" y="0"/>
                </a:lnTo>
                <a:lnTo>
                  <a:pt x="582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58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400" dirty="0">
              <a:latin typeface="Times New Roman" pitchFamily="18" charset="0"/>
            </a:endParaRPr>
          </a:p>
        </p:txBody>
      </p:sp>
      <p:sp>
        <p:nvSpPr>
          <p:cNvPr id="2" name="AutoShape 2" descr="data:image/jpeg;base64,/9j/4AAQSkZJRgABAQAAAQABAAD/2wCEAAkGBhQSERUUExIWEhIVFxoXFhgYFR4XGxgdHhwfHhgeFxkhHSYgGiElJRobIDIiJTMvLywtHCoxNTA2NScrLSkBCQoKDgwOGg8PGjUlHSQ1LjUpLjIwLDUqNTU1NCksMzM0Ly4yKjUsNS8wLjU1KiwwLjUsNSw1Lik2NTAvNC0sNf/AABEIAEgAmQMBIgACEQEDEQH/xAAcAAEAAgMBAQEAAAAAAAAAAAAABgcDBAUBAgj/xAA3EAACAQMCAwYEBAQHAAAAAAABAgMABBESIQUTMQYHIkFRcTJhkbEUcoGhMzRCcyMkU4KissH/xAAaAQEAAgMBAAAAAAAAAAAAAAAAAgMBBAUG/8QAMBEAAgEDAwIFAgQHAAAAAAAAAQIAAxEhBBIxBUETUXGBwSJhFDLw8SOCkaHC0eH/2gAMAwEAAhEDEQA/ALxpSlIilK0OLcdgtV1TzJED01MAT+UdW/SkTfpXL4P2otbr+BOkh81Bw490OGH0rp5pBFp7SuR2k7TxWMayShyGYIAi6jnBPTI9DUZl75LQAnk3JA3+BR93qJdRgmWpQqONyKSPsDJ7SufBx6BwpE0fiAIHMXO/61yu3vaOWytRLCqM5kRPGCVw2cnYg+VZJsLmQVSxCjkyS0qobfveuww1w27r5quuM/oxZ8fSrL7N8dW8to50UqHzlTuVZWKsD64IO9QSor/lM2K+krae3ira/wCu06dKVVfFu+CXWwtoYhGrMoeRmYuAcAhV06c4z1NZd1QXaQoaepXbbTFzLUpUU7D9uRf8xHiEM0YUkB9YZTkalOkEbgjB6bb1K6kCCLiVujU2KsLERSlKzIRSlKRFKUpEVRHeDfcziNw3+lpiXPkFXJx8izMf1q96oLtsuOIXn9zP1jWtbVfknY6MAdT6AyJcSHMtg5A1ABun6H71j4taIIlZUUEleg9RWWX+SH5F+4r7Ya7eL3j++K1VO232JnZqoKu4EZamp98xPCqTwhVVd2zgY/prBxyaQNhS2grvgZHU5zt6Vku5P83EPQffVXnG+JMh0ADDLvn55FEB3L3x/uK7IKVbO0Bu3oo+0yw6Vt1corYVfIb5IHp86y3jMhiVXZYjJvGGIQnqDozpz88V824U2ya/h0rn6jH74rFxBX58RJGnXtgefzqKn6j7y6oo8FSRfFO3mDfn3my38df7bfcV2OAduLu251vAyIhYSaimplLKuoLk6cHGdwf3rjv/ADCf22+60tP403un/WsKxUXHl8ydagldgjjG/wDxJnek7xb9beXTc85SrqeYikjOxKsACCNyOoqOqvMgTT5aTj8vUe9fNt/Ak95Puaw2EBgQPr1K+nK46Z8wc1NmLDJyDia9OmlNwVWyuv1W7ffM6PA+10sNyHtjy5NDoxdA2xKsRjPXKCpLL3p36nBuYc7eExKCd/eojNbgXEbDYsGB+eBUq7L9sZOH80pEkiylCdTMpGkY2wCD1qSVMqAbD/sp1GlJSpUdA7g2vkYsM8y90Ow9q9rxTkCva6M8nFKUpEUpSkRVHd49mY+JTZ6Sqkq+xXQfoUP1FXjXP4twC3ul0zwpKB01KCR66W6r08jVdWn4i7ZuaLVfhaoqWv8Aafma/HLtQhI1YC/vnasvB/FAo9D9mzVs9qeA28aS2VtbwQiSJObO4Z2HNkKRKuPESWTO7YGBsaqCXgN7BzgscjRwOyyOq5QFepBIzjG/y865zPSuaO8bgbntz+4nUpdSUVxUZTs27QOT8TWuJgLwEnABA/41s8Rihk8RlGQuAAR8z6Vmv+xc34yO3Dc6SWNJmZV+FWPiJXO+nrt1rfs+66aTmZkEREjRxLIhVpCq68kAsEBB9TUG1emUKxqWwP6Sn8cf4ilLhmJzOYf5MfkX7isnF5tIjc7hXB29q2ey/ZCW5V+fJLbRIIwAYzluY2lMAkeHPnv0rnScDla//AtLk87lBjnHoGxn9qLVomoy7srcnnjHeXt1MeHtCm+1QOOReeSdoU6iMlsY3wNvfevvgE+tpWPUkH71qcb4GILjkJMs7Z0sVUrpfVp079fcetSKfsDdWrAxFLlmLI6pkaWUBiCWxnY9f2qVSrp1QDdbdxe44z3495XQ6lVNdXrH6R5DzFu3M50BxDL+aStOz4wnLVJAfDjfGc46f+VJrXslc3MT6hHaDEZHMJbWJDhSNIOATtv61xX7urwLK2hCIjIMaxqflnDmNerAVWmp0xJV3AN/P54lup15Rl8DIAsbjB9jNeHiXNuEwCFAbr64NWT3a2NnI9wbpYWZeVo5pXb4s6Qx9cVErXu4niaFxJE7s0aMmWXQZgRHqbTg77beZqRXXdLfOrDRb5KkAmXONvyVfRdKjB6OVGJE6lK+mdK72ctfg+QHaXaPl0r2sdumlFB6gAftWSunPPxSlKRFKUpEUpSkSve29i0011ChKvLBZhSoyVAuJQzDcfDnPWuXwix5UMURkMwX8arOf6yCQS2SfbcmrF4r2fgudPOiDlc6W3VgD1AZSGwfMZwa4E3d9jUkNxybd9eUEKs0ev4xBJtoB3O4brtXnOodKrVmZqbCzEG38u29/j1l6VABmRG0sJBxa3mKNyjYBNfkWC5IB9cVqdlbK3urFFQT/h0nmJJk0yJ/h5Bd0PTfp8xU+m7vYVZHtWNq6ahkAyhlIxgq7EDoNxWOw7s7ZFkEirK8jFtXLEQA0qoXQhCso06sHzY+tVno9YnbvtYLYi/bd29G5vM+KJHYZAypEpBdreydQSASqTFmO/XA3NV7DcrJ2hDIQym72IOQd8bVcnBOwYQj8XyLoLDHCgMGwCZ8R1s+5z5YrrcR7HWc+kyW0TFMaSF0suOgDLg4HpV2j6Q1JXLNlgRbyvYc9+BMNUvPz92ueReKgzRLCBKChCBNacw4c4+InfxHc4qwl4O6cSknaZwkjTKkJBC7Qrl18WD6dP1qbw939gra/wAJGzYxlwZNv95IrHP3f23haINBKhykisXK7EFQH1LoIYgrjH0FT1PS6lSmqowBClTjBvb1tkZmBUAMjNtOEjUlQwEFnsem8mM+46j5iuebCblXEPNKNrumtZgdTgatUqSgjBDEjfqR6YFTKLu8t2y1xquZGCgljoAVfhVUj0qACSfM5PWsh7v7calRp443OXjWZtDbYOc5YZxvgjNaC9BrKLhhckE+X69sjEmawka6sjY8MkvDih8mxICdJ88AZqyhXGsOyFrC6vHCFZM6PExVM9eWpJVPTwgV2a7nTtEdHTKE3ub/ANgPiUu243ilKV0ZCKUpSIpSlIilKUiKUpSIpSlIilKUiKUpSIpSlIilKUiKUpSIpSlIn//Z"/>
          <p:cNvSpPr>
            <a:spLocks noChangeAspect="1" noChangeArrowheads="1"/>
          </p:cNvSpPr>
          <p:nvPr userDrawn="1"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" name="AutoShape 4" descr="data:image/jpeg;base64,/9j/4AAQSkZJRgABAQAAAQABAAD/2wCEAAkGBhQSERUUExIWEhIVFxoXFhgYFR4XGxgdHhwfHhgeFxkhHSYgGiElJRobIDIiJTMvLywtHCoxNTA2NScrLSkBCQoKDgwOGg8PGjUlHSQ1LjUpLjIwLDUqNTU1NCksMzM0Ly4yKjUsNS8wLjU1KiwwLjUsNSw1Lik2NTAvNC0sNf/AABEIAEgAmQMBIgACEQEDEQH/xAAcAAEAAgMBAQEAAAAAAAAAAAAABgcDBAUBAgj/xAA3EAACAQMCAwYEBAQHAAAAAAABAgMABBESIQUTMQYHIkFRcTJhkbEUcoGhMzRCcyMkU4KissH/xAAaAQEAAgMBAAAAAAAAAAAAAAAAAgMBBAUG/8QAMBEAAgEDAwIFAgQHAAAAAAAAAQIAAxEhBBIxBUETUXGBwSJhFDLw8SOCkaHC0eH/2gAMAwEAAhEDEQA/ALxpSlIilK0OLcdgtV1TzJED01MAT+UdW/SkTfpXL4P2otbr+BOkh81Bw490OGH0rp5pBFp7SuR2k7TxWMayShyGYIAi6jnBPTI9DUZl75LQAnk3JA3+BR93qJdRgmWpQqONyKSPsDJ7SufBx6BwpE0fiAIHMXO/61yu3vaOWytRLCqM5kRPGCVw2cnYg+VZJsLmQVSxCjkyS0qobfveuww1w27r5quuM/oxZ8fSrL7N8dW8to50UqHzlTuVZWKsD64IO9QSor/lM2K+krae3ira/wCu06dKVVfFu+CXWwtoYhGrMoeRmYuAcAhV06c4z1NZd1QXaQoaepXbbTFzLUpUU7D9uRf8xHiEM0YUkB9YZTkalOkEbgjB6bb1K6kCCLiVujU2KsLERSlKzIRSlKRFKUpEVRHeDfcziNw3+lpiXPkFXJx8izMf1q96oLtsuOIXn9zP1jWtbVfknY6MAdT6AyJcSHMtg5A1ABun6H71j4taIIlZUUEleg9RWWX+SH5F+4r7Ya7eL3j++K1VO232JnZqoKu4EZamp98xPCqTwhVVd2zgY/prBxyaQNhS2grvgZHU5zt6Vku5P83EPQffVXnG+JMh0ADDLvn55FEB3L3x/uK7IKVbO0Bu3oo+0yw6Vt1corYVfIb5IHp86y3jMhiVXZYjJvGGIQnqDozpz88V824U2ya/h0rn6jH74rFxBX58RJGnXtgefzqKn6j7y6oo8FSRfFO3mDfn3my38df7bfcV2OAduLu251vAyIhYSaimplLKuoLk6cHGdwf3rjv/ADCf22+60tP403un/WsKxUXHl8ydagldgjjG/wDxJnek7xb9beXTc85SrqeYikjOxKsACCNyOoqOqvMgTT5aTj8vUe9fNt/Ak95Puaw2EBgQPr1K+nK46Z8wc1NmLDJyDia9OmlNwVWyuv1W7ffM6PA+10sNyHtjy5NDoxdA2xKsRjPXKCpLL3p36nBuYc7eExKCd/eojNbgXEbDYsGB+eBUq7L9sZOH80pEkiylCdTMpGkY2wCD1qSVMqAbD/sp1GlJSpUdA7g2vkYsM8y90Ow9q9rxTkCva6M8nFKUpEUpSkRVHd49mY+JTZ6Sqkq+xXQfoUP1FXjXP4twC3ul0zwpKB01KCR66W6r08jVdWn4i7ZuaLVfhaoqWv8Aafma/HLtQhI1YC/vnasvB/FAo9D9mzVs9qeA28aS2VtbwQiSJObO4Z2HNkKRKuPESWTO7YGBsaqCXgN7BzgscjRwOyyOq5QFepBIzjG/y865zPSuaO8bgbntz+4nUpdSUVxUZTs27QOT8TWuJgLwEnABA/41s8Rihk8RlGQuAAR8z6Vmv+xc34yO3Dc6SWNJmZV+FWPiJXO+nrt1rfs+66aTmZkEREjRxLIhVpCq68kAsEBB9TUG1emUKxqWwP6Sn8cf4ilLhmJzOYf5MfkX7isnF5tIjc7hXB29q2ey/ZCW5V+fJLbRIIwAYzluY2lMAkeHPnv0rnScDla//AtLk87lBjnHoGxn9qLVomoy7srcnnjHeXt1MeHtCm+1QOOReeSdoU6iMlsY3wNvfevvgE+tpWPUkH71qcb4GILjkJMs7Z0sVUrpfVp079fcetSKfsDdWrAxFLlmLI6pkaWUBiCWxnY9f2qVSrp1QDdbdxe44z3495XQ6lVNdXrH6R5DzFu3M50BxDL+aStOz4wnLVJAfDjfGc46f+VJrXslc3MT6hHaDEZHMJbWJDhSNIOATtv61xX7urwLK2hCIjIMaxqflnDmNerAVWmp0xJV3AN/P54lup15Rl8DIAsbjB9jNeHiXNuEwCFAbr64NWT3a2NnI9wbpYWZeVo5pXb4s6Qx9cVErXu4niaFxJE7s0aMmWXQZgRHqbTg77beZqRXXdLfOrDRb5KkAmXONvyVfRdKjB6OVGJE6lK+mdK72ctfg+QHaXaPl0r2sdumlFB6gAftWSunPPxSlKRFKUpEUpSkSve29i0011ChKvLBZhSoyVAuJQzDcfDnPWuXwix5UMURkMwX8arOf6yCQS2SfbcmrF4r2fgudPOiDlc6W3VgD1AZSGwfMZwa4E3d9jUkNxybd9eUEKs0ev4xBJtoB3O4brtXnOodKrVmZqbCzEG38u29/j1l6VABmRG0sJBxa3mKNyjYBNfkWC5IB9cVqdlbK3urFFQT/h0nmJJk0yJ/h5Bd0PTfp8xU+m7vYVZHtWNq6ahkAyhlIxgq7EDoNxWOw7s7ZFkEirK8jFtXLEQA0qoXQhCso06sHzY+tVno9YnbvtYLYi/bd29G5vM+KJHYZAypEpBdreydQSASqTFmO/XA3NV7DcrJ2hDIQym72IOQd8bVcnBOwYQj8XyLoLDHCgMGwCZ8R1s+5z5YrrcR7HWc+kyW0TFMaSF0suOgDLg4HpV2j6Q1JXLNlgRbyvYc9+BMNUvPz92ueReKgzRLCBKChCBNacw4c4+InfxHc4qwl4O6cSknaZwkjTKkJBC7Qrl18WD6dP1qbw939gra/wAJGzYxlwZNv95IrHP3f23haINBKhykisXK7EFQH1LoIYgrjH0FT1PS6lSmqowBClTjBvb1tkZmBUAMjNtOEjUlQwEFnsem8mM+46j5iuebCblXEPNKNrumtZgdTgatUqSgjBDEjfqR6YFTKLu8t2y1xquZGCgljoAVfhVUj0qACSfM5PWsh7v7calRp443OXjWZtDbYOc5YZxvgjNaC9BrKLhhckE+X69sjEmawka6sjY8MkvDih8mxICdJ88AZqyhXGsOyFrC6vHCFZM6PExVM9eWpJVPTwgV2a7nTtEdHTKE3ub/ANgPiUu243ilKV0ZCKUpSIpSlIilKUiKUpSIpSlIilKUiKUpSIpSlIilKUiKUpSIpSlIn//Z"/>
          <p:cNvSpPr>
            <a:spLocks noChangeAspect="1" noChangeArrowheads="1"/>
          </p:cNvSpPr>
          <p:nvPr userDrawn="1"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AutoShape 6" descr="data:image/jpeg;base64,/9j/4AAQSkZJRgABAQAAAQABAAD/2wCEAAkGBhQSERUUExIWEhIVFxoXFhgYFR4XGxgdHhwfHhgeFxkhHSYgGiElJRobIDIiJTMvLywtHCoxNTA2NScrLSkBCQoKDgwOGg8PGjUlHSQ1LjUpLjIwLDUqNTU1NCksMzM0Ly4yKjUsNS8wLjU1KiwwLjUsNSw1Lik2NTAvNC0sNf/AABEIAEgAmQMBIgACEQEDEQH/xAAcAAEAAgMBAQEAAAAAAAAAAAAABgcDBAUBAgj/xAA3EAACAQMCAwYEBAQHAAAAAAABAgMABBESIQUTMQYHIkFRcTJhkbEUcoGhMzRCcyMkU4KissH/xAAaAQEAAgMBAAAAAAAAAAAAAAAAAgMBBAUG/8QAMBEAAgEDAwIFAgQHAAAAAAAAAQIAAxEhBBIxBUETUXGBwSJhFDLw8SOCkaHC0eH/2gAMAwEAAhEDEQA/ALxpSlIilK0OLcdgtV1TzJED01MAT+UdW/SkTfpXL4P2otbr+BOkh81Bw490OGH0rp5pBFp7SuR2k7TxWMayShyGYIAi6jnBPTI9DUZl75LQAnk3JA3+BR93qJdRgmWpQqONyKSPsDJ7SufBx6BwpE0fiAIHMXO/61yu3vaOWytRLCqM5kRPGCVw2cnYg+VZJsLmQVSxCjkyS0qobfveuww1w27r5quuM/oxZ8fSrL7N8dW8to50UqHzlTuVZWKsD64IO9QSor/lM2K+krae3ira/wCu06dKVVfFu+CXWwtoYhGrMoeRmYuAcAhV06c4z1NZd1QXaQoaepXbbTFzLUpUU7D9uRf8xHiEM0YUkB9YZTkalOkEbgjB6bb1K6kCCLiVujU2KsLERSlKzIRSlKRFKUpEVRHeDfcziNw3+lpiXPkFXJx8izMf1q96oLtsuOIXn9zP1jWtbVfknY6MAdT6AyJcSHMtg5A1ABun6H71j4taIIlZUUEleg9RWWX+SH5F+4r7Ya7eL3j++K1VO232JnZqoKu4EZamp98xPCqTwhVVd2zgY/prBxyaQNhS2grvgZHU5zt6Vku5P83EPQffVXnG+JMh0ADDLvn55FEB3L3x/uK7IKVbO0Bu3oo+0yw6Vt1corYVfIb5IHp86y3jMhiVXZYjJvGGIQnqDozpz88V824U2ya/h0rn6jH74rFxBX58RJGnXtgefzqKn6j7y6oo8FSRfFO3mDfn3my38df7bfcV2OAduLu251vAyIhYSaimplLKuoLk6cHGdwf3rjv/ADCf22+60tP403un/WsKxUXHl8ydagldgjjG/wDxJnek7xb9beXTc85SrqeYikjOxKsACCNyOoqOqvMgTT5aTj8vUe9fNt/Ak95Puaw2EBgQPr1K+nK46Z8wc1NmLDJyDia9OmlNwVWyuv1W7ffM6PA+10sNyHtjy5NDoxdA2xKsRjPXKCpLL3p36nBuYc7eExKCd/eojNbgXEbDYsGB+eBUq7L9sZOH80pEkiylCdTMpGkY2wCD1qSVMqAbD/sp1GlJSpUdA7g2vkYsM8y90Ow9q9rxTkCva6M8nFKUpEUpSkRVHd49mY+JTZ6Sqkq+xXQfoUP1FXjXP4twC3ul0zwpKB01KCR66W6r08jVdWn4i7ZuaLVfhaoqWv8Aafma/HLtQhI1YC/vnasvB/FAo9D9mzVs9qeA28aS2VtbwQiSJObO4Z2HNkKRKuPESWTO7YGBsaqCXgN7BzgscjRwOyyOq5QFepBIzjG/y865zPSuaO8bgbntz+4nUpdSUVxUZTs27QOT8TWuJgLwEnABA/41s8Rihk8RlGQuAAR8z6Vmv+xc34yO3Dc6SWNJmZV+FWPiJXO+nrt1rfs+66aTmZkEREjRxLIhVpCq68kAsEBB9TUG1emUKxqWwP6Sn8cf4ilLhmJzOYf5MfkX7isnF5tIjc7hXB29q2ey/ZCW5V+fJLbRIIwAYzluY2lMAkeHPnv0rnScDla//AtLk87lBjnHoGxn9qLVomoy7srcnnjHeXt1MeHtCm+1QOOReeSdoU6iMlsY3wNvfevvgE+tpWPUkH71qcb4GILjkJMs7Z0sVUrpfVp079fcetSKfsDdWrAxFLlmLI6pkaWUBiCWxnY9f2qVSrp1QDdbdxe44z3495XQ6lVNdXrH6R5DzFu3M50BxDL+aStOz4wnLVJAfDjfGc46f+VJrXslc3MT6hHaDEZHMJbWJDhSNIOATtv61xX7urwLK2hCIjIMaxqflnDmNerAVWmp0xJV3AN/P54lup15Rl8DIAsbjB9jNeHiXNuEwCFAbr64NWT3a2NnI9wbpYWZeVo5pXb4s6Qx9cVErXu4niaFxJE7s0aMmWXQZgRHqbTg77beZqRXXdLfOrDRb5KkAmXONvyVfRdKjB6OVGJE6lK+mdK72ctfg+QHaXaPl0r2sdumlFB6gAftWSunPPxSlKRFKUpEUpSkSve29i0011ChKvLBZhSoyVAuJQzDcfDnPWuXwix5UMURkMwX8arOf6yCQS2SfbcmrF4r2fgudPOiDlc6W3VgD1AZSGwfMZwa4E3d9jUkNxybd9eUEKs0ev4xBJtoB3O4brtXnOodKrVmZqbCzEG38u29/j1l6VABmRG0sJBxa3mKNyjYBNfkWC5IB9cVqdlbK3urFFQT/h0nmJJk0yJ/h5Bd0PTfp8xU+m7vYVZHtWNq6ahkAyhlIxgq7EDoNxWOw7s7ZFkEirK8jFtXLEQA0qoXQhCso06sHzY+tVno9YnbvtYLYi/bd29G5vM+KJHYZAypEpBdreydQSASqTFmO/XA3NV7DcrJ2hDIQym72IOQd8bVcnBOwYQj8XyLoLDHCgMGwCZ8R1s+5z5YrrcR7HWc+kyW0TFMaSF0suOgDLg4HpV2j6Q1JXLNlgRbyvYc9+BMNUvPz92ueReKgzRLCBKChCBNacw4c4+InfxHc4qwl4O6cSknaZwkjTKkJBC7Qrl18WD6dP1qbw939gra/wAJGzYxlwZNv95IrHP3f23haINBKhykisXK7EFQH1LoIYgrjH0FT1PS6lSmqowBClTjBvb1tkZmBUAMjNtOEjUlQwEFnsem8mM+46j5iuebCblXEPNKNrumtZgdTgatUqSgjBDEjfqR6YFTKLu8t2y1xquZGCgljoAVfhVUj0qACSfM5PWsh7v7calRp443OXjWZtDbYOc5YZxvgjNaC9BrKLhhckE+X69sjEmawka6sjY8MkvDih8mxICdJ88AZqyhXGsOyFrC6vHCFZM6PExVM9eWpJVPTwgV2a7nTtEdHTKE3ub/ANgPiUu243ilKV0ZCKUpSIpSlIilKUiKUpSIpSlIilKUiKUpSIpSlIilKUiKUpSIpSlIn//Z"/>
          <p:cNvSpPr>
            <a:spLocks noChangeAspect="1" noChangeArrowheads="1"/>
          </p:cNvSpPr>
          <p:nvPr userDrawn="1"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2079" name="Picture 3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271" y="227667"/>
            <a:ext cx="2946483" cy="62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2" y="163099"/>
            <a:ext cx="2068589" cy="8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70" y="97950"/>
            <a:ext cx="5448300" cy="102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5AC53A3-3D44-4332-927F-5E4BDFACBB55}"/>
              </a:ext>
            </a:extLst>
          </p:cNvPr>
          <p:cNvSpPr txBox="1"/>
          <p:nvPr userDrawn="1"/>
        </p:nvSpPr>
        <p:spPr>
          <a:xfrm>
            <a:off x="2649315" y="183519"/>
            <a:ext cx="6027463" cy="803425"/>
          </a:xfrm>
          <a:prstGeom prst="rect">
            <a:avLst/>
          </a:prstGeom>
          <a:gradFill flip="none" rotWithShape="1">
            <a:gsLst>
              <a:gs pos="4000">
                <a:srgbClr val="6C6C6C"/>
              </a:gs>
              <a:gs pos="0">
                <a:schemeClr val="accent4">
                  <a:lumMod val="0"/>
                  <a:lumOff val="100000"/>
                </a:schemeClr>
              </a:gs>
              <a:gs pos="0">
                <a:schemeClr val="accent4">
                  <a:lumMod val="0"/>
                  <a:lumOff val="100000"/>
                </a:schemeClr>
              </a:gs>
              <a:gs pos="99000">
                <a:srgbClr val="242424"/>
              </a:gs>
              <a:gs pos="94000">
                <a:srgbClr val="5A5A5A"/>
              </a:gs>
              <a:gs pos="0">
                <a:schemeClr val="accent4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badi" panose="020B0604020202020204" pitchFamily="34" charset="0"/>
              </a:rPr>
              <a:t>Prof. Elionardo Melo</a:t>
            </a:r>
          </a:p>
          <a:p>
            <a:r>
              <a:rPr lang="pt-BR" dirty="0">
                <a:solidFill>
                  <a:schemeClr val="bg1"/>
                </a:solidFill>
              </a:rPr>
              <a:t> 	                            </a:t>
            </a:r>
            <a:r>
              <a:rPr lang="pt-BR" dirty="0">
                <a:solidFill>
                  <a:schemeClr val="bg1"/>
                </a:solidFill>
                <a:latin typeface="Algerian" panose="04020705040A02060702" pitchFamily="82" charset="0"/>
              </a:rPr>
              <a:t>Matemática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23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18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7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2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32.bin"/><Relationship Id="rId18" Type="http://schemas.openxmlformats.org/officeDocument/2006/relationships/image" Target="../media/image39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36.wmf"/><Relationship Id="rId17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8.wmf"/><Relationship Id="rId20" Type="http://schemas.openxmlformats.org/officeDocument/2006/relationships/image" Target="../media/image40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5" Type="http://schemas.openxmlformats.org/officeDocument/2006/relationships/oleObject" Target="../embeddings/oleObject33.bin"/><Relationship Id="rId10" Type="http://schemas.openxmlformats.org/officeDocument/2006/relationships/image" Target="../media/image35.wmf"/><Relationship Id="rId19" Type="http://schemas.openxmlformats.org/officeDocument/2006/relationships/oleObject" Target="../embeddings/oleObject35.bin"/><Relationship Id="rId4" Type="http://schemas.openxmlformats.org/officeDocument/2006/relationships/image" Target="../media/image32.w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37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44.wmf"/><Relationship Id="rId4" Type="http://schemas.openxmlformats.org/officeDocument/2006/relationships/image" Target="../media/image41.wmf"/><Relationship Id="rId9" Type="http://schemas.openxmlformats.org/officeDocument/2006/relationships/oleObject" Target="../embeddings/oleObject39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46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49.bin"/><Relationship Id="rId18" Type="http://schemas.openxmlformats.org/officeDocument/2006/relationships/image" Target="../media/image37.wmf"/><Relationship Id="rId3" Type="http://schemas.openxmlformats.org/officeDocument/2006/relationships/oleObject" Target="../embeddings/oleObject44.bin"/><Relationship Id="rId21" Type="http://schemas.openxmlformats.org/officeDocument/2006/relationships/oleObject" Target="../embeddings/oleObject53.bin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34.wmf"/><Relationship Id="rId17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2.wmf"/><Relationship Id="rId20" Type="http://schemas.openxmlformats.org/officeDocument/2006/relationships/image" Target="../media/image38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48.bin"/><Relationship Id="rId24" Type="http://schemas.openxmlformats.org/officeDocument/2006/relationships/image" Target="../media/image40.wmf"/><Relationship Id="rId5" Type="http://schemas.openxmlformats.org/officeDocument/2006/relationships/oleObject" Target="../embeddings/oleObject45.bin"/><Relationship Id="rId15" Type="http://schemas.openxmlformats.org/officeDocument/2006/relationships/oleObject" Target="../embeddings/oleObject50.bin"/><Relationship Id="rId23" Type="http://schemas.openxmlformats.org/officeDocument/2006/relationships/oleObject" Target="../embeddings/oleObject54.bin"/><Relationship Id="rId10" Type="http://schemas.openxmlformats.org/officeDocument/2006/relationships/image" Target="../media/image51.wmf"/><Relationship Id="rId19" Type="http://schemas.openxmlformats.org/officeDocument/2006/relationships/oleObject" Target="../embeddings/oleObject52.bin"/><Relationship Id="rId4" Type="http://schemas.openxmlformats.org/officeDocument/2006/relationships/image" Target="../media/image49.wmf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35.wmf"/><Relationship Id="rId22" Type="http://schemas.openxmlformats.org/officeDocument/2006/relationships/image" Target="../media/image39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oleObject" Target="../embeddings/oleObject60.bin"/><Relationship Id="rId18" Type="http://schemas.openxmlformats.org/officeDocument/2006/relationships/image" Target="../media/image52.wmf"/><Relationship Id="rId26" Type="http://schemas.openxmlformats.org/officeDocument/2006/relationships/image" Target="../media/image40.wmf"/><Relationship Id="rId3" Type="http://schemas.openxmlformats.org/officeDocument/2006/relationships/oleObject" Target="../embeddings/oleObject55.bin"/><Relationship Id="rId21" Type="http://schemas.openxmlformats.org/officeDocument/2006/relationships/oleObject" Target="../embeddings/oleObject64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51.wmf"/><Relationship Id="rId17" Type="http://schemas.openxmlformats.org/officeDocument/2006/relationships/oleObject" Target="../embeddings/oleObject62.bin"/><Relationship Id="rId25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5.wmf"/><Relationship Id="rId20" Type="http://schemas.openxmlformats.org/officeDocument/2006/relationships/image" Target="../media/image37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59.bin"/><Relationship Id="rId24" Type="http://schemas.openxmlformats.org/officeDocument/2006/relationships/image" Target="../media/image39.wmf"/><Relationship Id="rId5" Type="http://schemas.openxmlformats.org/officeDocument/2006/relationships/oleObject" Target="../embeddings/oleObject56.bin"/><Relationship Id="rId15" Type="http://schemas.openxmlformats.org/officeDocument/2006/relationships/oleObject" Target="../embeddings/oleObject61.bin"/><Relationship Id="rId23" Type="http://schemas.openxmlformats.org/officeDocument/2006/relationships/oleObject" Target="../embeddings/oleObject65.bin"/><Relationship Id="rId10" Type="http://schemas.openxmlformats.org/officeDocument/2006/relationships/image" Target="../media/image32.wmf"/><Relationship Id="rId19" Type="http://schemas.openxmlformats.org/officeDocument/2006/relationships/oleObject" Target="../embeddings/oleObject63.bin"/><Relationship Id="rId4" Type="http://schemas.openxmlformats.org/officeDocument/2006/relationships/image" Target="../media/image53.wmf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34.wmf"/><Relationship Id="rId22" Type="http://schemas.openxmlformats.org/officeDocument/2006/relationships/image" Target="../media/image3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s Modelos_1080p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300" end="641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87063" cy="6858000"/>
          </a:xfrm>
          <a:prstGeom prst="rect">
            <a:avLst/>
          </a:prstGeom>
        </p:spPr>
      </p:pic>
      <p:sp>
        <p:nvSpPr>
          <p:cNvPr id="3" name="Retângulo de cantos arredondados 2"/>
          <p:cNvSpPr/>
          <p:nvPr/>
        </p:nvSpPr>
        <p:spPr>
          <a:xfrm>
            <a:off x="4771177" y="2286084"/>
            <a:ext cx="4174540" cy="10298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Elipse 3"/>
          <p:cNvSpPr/>
          <p:nvPr/>
        </p:nvSpPr>
        <p:spPr>
          <a:xfrm>
            <a:off x="3575721" y="1876802"/>
            <a:ext cx="1651081" cy="17682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Logo You tube" descr="C:\Users\1069135\Downloads\logotyp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59" y="2013234"/>
            <a:ext cx="1495354" cy="149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621023" y="4192158"/>
            <a:ext cx="9145016" cy="175432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pt-BR" sz="5400" dirty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Trigonometria no Triângulo Retângulo</a:t>
            </a:r>
          </a:p>
        </p:txBody>
      </p:sp>
      <p:pic>
        <p:nvPicPr>
          <p:cNvPr id="12" name="Imagem 11" descr="Uma imagem contendo homem, comida&#10;&#10;Descrição gerada automaticamente">
            <a:extLst>
              <a:ext uri="{FF2B5EF4-FFF2-40B4-BE49-F238E27FC236}">
                <a16:creationId xmlns:a16="http://schemas.microsoft.com/office/drawing/2014/main" id="{352A9AD7-C166-4AB8-9ED4-C1CC6254E2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8"/>
          <a:stretch/>
        </p:blipFill>
        <p:spPr>
          <a:xfrm>
            <a:off x="3623961" y="2013234"/>
            <a:ext cx="1563150" cy="1495354"/>
          </a:xfrm>
          <a:prstGeom prst="ellipse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DD930932-E40F-49CD-83B0-0EF4CEEB9ED7}"/>
              </a:ext>
            </a:extLst>
          </p:cNvPr>
          <p:cNvSpPr/>
          <p:nvPr/>
        </p:nvSpPr>
        <p:spPr>
          <a:xfrm>
            <a:off x="5206634" y="2499302"/>
            <a:ext cx="367909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Prof. Elionardo Melo</a:t>
            </a:r>
          </a:p>
          <a:p>
            <a:pPr algn="ctr"/>
            <a:r>
              <a:rPr lang="pt-BR" sz="2000" b="1" dirty="0">
                <a:ln/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Matemática</a:t>
            </a:r>
          </a:p>
        </p:txBody>
      </p:sp>
    </p:spTree>
    <p:extLst>
      <p:ext uri="{BB962C8B-B14F-4D97-AF65-F5344CB8AC3E}">
        <p14:creationId xmlns:p14="http://schemas.microsoft.com/office/powerpoint/2010/main" val="100833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3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94C988FB-7BC5-4296-A586-635A9285A174}"/>
              </a:ext>
            </a:extLst>
          </p:cNvPr>
          <p:cNvSpPr/>
          <p:nvPr/>
        </p:nvSpPr>
        <p:spPr>
          <a:xfrm>
            <a:off x="6376742" y="4322857"/>
            <a:ext cx="2576360" cy="117560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84145FD-BC2D-4FDC-AAF7-1E32E91192BB}"/>
              </a:ext>
            </a:extLst>
          </p:cNvPr>
          <p:cNvSpPr/>
          <p:nvPr/>
        </p:nvSpPr>
        <p:spPr>
          <a:xfrm>
            <a:off x="5216806" y="2704306"/>
            <a:ext cx="4551601" cy="126365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524000" y="2535662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900" b="1" dirty="0"/>
              <a:t>2º RELAÇÃO : Cosseno de um ângulo agudo 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76400" y="1333500"/>
            <a:ext cx="8686800" cy="1104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COSSENO : é a razão entre a medida do cateto adjacente e a medida da hipotenusa .</a:t>
            </a:r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979214"/>
              </p:ext>
            </p:extLst>
          </p:nvPr>
        </p:nvGraphicFramePr>
        <p:xfrm>
          <a:off x="5417362" y="2732987"/>
          <a:ext cx="4175125" cy="126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3" imgW="1130040" imgH="342720" progId="Equation.DSMT4">
                  <p:embed/>
                </p:oleObj>
              </mc:Choice>
              <mc:Fallback>
                <p:oleObj name="Equation" r:id="rId3" imgW="1130040" imgH="342720" progId="Equation.DSMT4">
                  <p:embed/>
                  <p:pic>
                    <p:nvPicPr>
                      <p:cNvPr id="51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7362" y="2732987"/>
                        <a:ext cx="4175125" cy="126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762963" y="3582403"/>
            <a:ext cx="6399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 </a:t>
            </a:r>
            <a:r>
              <a:rPr lang="pt-BR" sz="3200" dirty="0"/>
              <a:t>a</a:t>
            </a:r>
            <a:r>
              <a:rPr lang="pt-BR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181614" y="5524500"/>
            <a:ext cx="503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dirty="0"/>
              <a:t>c</a:t>
            </a:r>
            <a:r>
              <a:rPr lang="pt-BR" sz="32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513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477024"/>
              </p:ext>
            </p:extLst>
          </p:nvPr>
        </p:nvGraphicFramePr>
        <p:xfrm>
          <a:off x="6719988" y="4261586"/>
          <a:ext cx="1878013" cy="116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Equation" r:id="rId5" imgW="507960" imgH="317160" progId="Equation.DSMT4">
                  <p:embed/>
                </p:oleObj>
              </mc:Choice>
              <mc:Fallback>
                <p:oleObj name="Equation" r:id="rId5" imgW="507960" imgH="317160" progId="Equation.DSMT4">
                  <p:embed/>
                  <p:pic>
                    <p:nvPicPr>
                      <p:cNvPr id="513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9988" y="4261586"/>
                        <a:ext cx="1878013" cy="1169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787823" y="2809856"/>
            <a:ext cx="4101261" cy="2714644"/>
            <a:chOff x="1152" y="1048"/>
            <a:chExt cx="1896" cy="1256"/>
          </a:xfrm>
        </p:grpSpPr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52" y="1048"/>
              <a:ext cx="1896" cy="1256"/>
              <a:chOff x="1152" y="1048"/>
              <a:chExt cx="1896" cy="1256"/>
            </a:xfrm>
          </p:grpSpPr>
          <p:sp>
            <p:nvSpPr>
              <p:cNvPr id="18" name="AutoShape 17"/>
              <p:cNvSpPr>
                <a:spLocks noChangeArrowheads="1"/>
              </p:cNvSpPr>
              <p:nvPr/>
            </p:nvSpPr>
            <p:spPr bwMode="auto">
              <a:xfrm>
                <a:off x="1152" y="1048"/>
                <a:ext cx="1896" cy="1256"/>
              </a:xfrm>
              <a:prstGeom prst="rtTriangle">
                <a:avLst/>
              </a:prstGeom>
              <a:gradFill rotWithShape="0">
                <a:gsLst>
                  <a:gs pos="0">
                    <a:srgbClr val="CEDA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" name="Arc 18"/>
              <p:cNvSpPr>
                <a:spLocks/>
              </p:cNvSpPr>
              <p:nvPr/>
            </p:nvSpPr>
            <p:spPr bwMode="auto">
              <a:xfrm rot="12572235" flipH="1">
                <a:off x="1208" y="1160"/>
                <a:ext cx="14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" name="Arc 19"/>
              <p:cNvSpPr>
                <a:spLocks/>
              </p:cNvSpPr>
              <p:nvPr/>
            </p:nvSpPr>
            <p:spPr bwMode="auto">
              <a:xfrm rot="21242923" flipH="1">
                <a:off x="2544" y="2064"/>
                <a:ext cx="14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6" name="Rectangle 20"/>
            <p:cNvSpPr>
              <a:spLocks noChangeArrowheads="1"/>
            </p:cNvSpPr>
            <p:nvPr/>
          </p:nvSpPr>
          <p:spPr bwMode="auto">
            <a:xfrm>
              <a:off x="1152" y="2160"/>
              <a:ext cx="144" cy="14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" name="Oval 21"/>
            <p:cNvSpPr>
              <a:spLocks noChangeArrowheads="1"/>
            </p:cNvSpPr>
            <p:nvPr/>
          </p:nvSpPr>
          <p:spPr bwMode="auto">
            <a:xfrm>
              <a:off x="1200" y="220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aphicFrame>
        <p:nvGraphicFramePr>
          <p:cNvPr id="2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21988"/>
              </p:ext>
            </p:extLst>
          </p:nvPr>
        </p:nvGraphicFramePr>
        <p:xfrm>
          <a:off x="3337675" y="4967998"/>
          <a:ext cx="52705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Equation" r:id="rId7" imgW="177480" imgH="164880" progId="Equation.DSMT4">
                  <p:embed/>
                </p:oleObj>
              </mc:Choice>
              <mc:Fallback>
                <p:oleObj name="Equation" r:id="rId7" imgW="177480" imgH="164880" progId="Equation.DSMT4">
                  <p:embed/>
                  <p:pic>
                    <p:nvPicPr>
                      <p:cNvPr id="21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7675" y="4967998"/>
                        <a:ext cx="527050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1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650" autoRev="1" fill="remov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650" autoRev="1" fill="remov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650" autoRev="1" fill="remov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650" autoRev="1" fill="remov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5122" grpId="0"/>
      <p:bldP spid="5122" grpId="1"/>
      <p:bldP spid="5122" grpId="2"/>
      <p:bldP spid="5123" grpId="0" animBg="1"/>
      <p:bldP spid="5126" grpId="0"/>
      <p:bldP spid="51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57F99C97-B4AE-45D6-AD38-00A42BC714D1}"/>
              </a:ext>
            </a:extLst>
          </p:cNvPr>
          <p:cNvSpPr/>
          <p:nvPr/>
        </p:nvSpPr>
        <p:spPr>
          <a:xfrm>
            <a:off x="4792442" y="2700953"/>
            <a:ext cx="4399902" cy="1270418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C4E1902-FA22-4D5C-9E47-4F8742F7F938}"/>
              </a:ext>
            </a:extLst>
          </p:cNvPr>
          <p:cNvSpPr/>
          <p:nvPr/>
        </p:nvSpPr>
        <p:spPr>
          <a:xfrm>
            <a:off x="6351131" y="4331393"/>
            <a:ext cx="2576360" cy="117560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19200" y="2605967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900" b="1" dirty="0"/>
              <a:t>3º RELAÇÃO : Tangente de um ângulo agudo 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676400" y="1333500"/>
            <a:ext cx="8686800" cy="1104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TANGENTE : é a razão entre a medida do cateto oposto e o cateto adjacente .</a:t>
            </a:r>
          </a:p>
        </p:txBody>
      </p:sp>
      <p:graphicFrame>
        <p:nvGraphicFramePr>
          <p:cNvPr id="6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74449"/>
              </p:ext>
            </p:extLst>
          </p:nvPr>
        </p:nvGraphicFramePr>
        <p:xfrm>
          <a:off x="4939691" y="2718880"/>
          <a:ext cx="3987800" cy="126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3" imgW="1079280" imgH="342720" progId="Equation.DSMT4">
                  <p:embed/>
                </p:oleObj>
              </mc:Choice>
              <mc:Fallback>
                <p:oleObj name="Equation" r:id="rId3" imgW="1079280" imgH="342720" progId="Equation.DSMT4">
                  <p:embed/>
                  <p:pic>
                    <p:nvPicPr>
                      <p:cNvPr id="61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9691" y="2718880"/>
                        <a:ext cx="3987800" cy="126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700449" y="6202364"/>
            <a:ext cx="503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dirty="0"/>
              <a:t>c</a:t>
            </a:r>
            <a:r>
              <a:rPr lang="pt-BR" sz="32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615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103803"/>
              </p:ext>
            </p:extLst>
          </p:nvPr>
        </p:nvGraphicFramePr>
        <p:xfrm>
          <a:off x="6655855" y="4301945"/>
          <a:ext cx="1966912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5" imgW="469800" imgH="317160" progId="Equation.DSMT4">
                  <p:embed/>
                </p:oleObj>
              </mc:Choice>
              <mc:Fallback>
                <p:oleObj name="Equation" r:id="rId5" imgW="469800" imgH="317160" progId="Equation.DSMT4">
                  <p:embed/>
                  <p:pic>
                    <p:nvPicPr>
                      <p:cNvPr id="615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5855" y="4301945"/>
                        <a:ext cx="1966912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1730820" y="4778389"/>
            <a:ext cx="5261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3200" dirty="0"/>
              <a:t>b</a:t>
            </a:r>
            <a:r>
              <a:rPr lang="pt-BR" sz="32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2137616" y="3643314"/>
            <a:ext cx="4101261" cy="2714644"/>
            <a:chOff x="1152" y="1048"/>
            <a:chExt cx="1896" cy="1256"/>
          </a:xfrm>
        </p:grpSpPr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52" y="1048"/>
              <a:ext cx="1896" cy="1256"/>
              <a:chOff x="1152" y="1048"/>
              <a:chExt cx="1896" cy="1256"/>
            </a:xfrm>
          </p:grpSpPr>
          <p:sp>
            <p:nvSpPr>
              <p:cNvPr id="18" name="AutoShape 17"/>
              <p:cNvSpPr>
                <a:spLocks noChangeArrowheads="1"/>
              </p:cNvSpPr>
              <p:nvPr/>
            </p:nvSpPr>
            <p:spPr bwMode="auto">
              <a:xfrm>
                <a:off x="1152" y="1048"/>
                <a:ext cx="1896" cy="1256"/>
              </a:xfrm>
              <a:prstGeom prst="rtTriangle">
                <a:avLst/>
              </a:prstGeom>
              <a:gradFill rotWithShape="0">
                <a:gsLst>
                  <a:gs pos="0">
                    <a:srgbClr val="CEDA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" name="Arc 18"/>
              <p:cNvSpPr>
                <a:spLocks/>
              </p:cNvSpPr>
              <p:nvPr/>
            </p:nvSpPr>
            <p:spPr bwMode="auto">
              <a:xfrm rot="12572235" flipH="1">
                <a:off x="1208" y="1160"/>
                <a:ext cx="14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" name="Arc 19"/>
              <p:cNvSpPr>
                <a:spLocks/>
              </p:cNvSpPr>
              <p:nvPr/>
            </p:nvSpPr>
            <p:spPr bwMode="auto">
              <a:xfrm rot="21242923" flipH="1">
                <a:off x="2544" y="2064"/>
                <a:ext cx="14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6" name="Rectangle 20"/>
            <p:cNvSpPr>
              <a:spLocks noChangeArrowheads="1"/>
            </p:cNvSpPr>
            <p:nvPr/>
          </p:nvSpPr>
          <p:spPr bwMode="auto">
            <a:xfrm>
              <a:off x="1152" y="2160"/>
              <a:ext cx="144" cy="14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" name="Oval 21"/>
            <p:cNvSpPr>
              <a:spLocks noChangeArrowheads="1"/>
            </p:cNvSpPr>
            <p:nvPr/>
          </p:nvSpPr>
          <p:spPr bwMode="auto">
            <a:xfrm>
              <a:off x="1200" y="220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aphicFrame>
        <p:nvGraphicFramePr>
          <p:cNvPr id="21" name="Object 17"/>
          <p:cNvGraphicFramePr>
            <a:graphicFrameLocks noChangeAspect="1"/>
          </p:cNvGraphicFramePr>
          <p:nvPr/>
        </p:nvGraphicFramePr>
        <p:xfrm>
          <a:off x="4753837" y="5795982"/>
          <a:ext cx="52705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quation" r:id="rId7" imgW="177480" imgH="164880" progId="Equation.DSMT4">
                  <p:embed/>
                </p:oleObj>
              </mc:Choice>
              <mc:Fallback>
                <p:oleObj name="Equation" r:id="rId7" imgW="177480" imgH="164880" progId="Equation.DSMT4">
                  <p:embed/>
                  <p:pic>
                    <p:nvPicPr>
                      <p:cNvPr id="21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3837" y="5795982"/>
                        <a:ext cx="527050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6146" grpId="0"/>
      <p:bldP spid="6146" grpId="1"/>
      <p:bldP spid="6146" grpId="2"/>
      <p:bldP spid="6147" grpId="0" animBg="1"/>
      <p:bldP spid="6151" grpId="0"/>
      <p:bldP spid="61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2D4968E8-CE75-4EC8-B119-E4E8967E999E}"/>
              </a:ext>
            </a:extLst>
          </p:cNvPr>
          <p:cNvSpPr/>
          <p:nvPr/>
        </p:nvSpPr>
        <p:spPr>
          <a:xfrm>
            <a:off x="4007768" y="5222455"/>
            <a:ext cx="4332173" cy="117560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6026510" y="2447587"/>
            <a:ext cx="4495800" cy="5794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sx="1000" sy="1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dirty="0">
                <a:solidFill>
                  <a:srgbClr val="C00000"/>
                </a:solidFill>
                <a:latin typeface="Arial Black" pitchFamily="34" charset="0"/>
              </a:rPr>
              <a:t>HIP² = CAT² + CAT² </a:t>
            </a:r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344423" y="1078299"/>
            <a:ext cx="1165623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2800" u="sng" dirty="0">
                <a:solidFill>
                  <a:srgbClr val="FF0000"/>
                </a:solidFill>
                <a:latin typeface="Arial Black" pitchFamily="34" charset="0"/>
              </a:rPr>
              <a:t>Exemplo</a:t>
            </a:r>
            <a:r>
              <a:rPr lang="pt-BR" sz="2800" dirty="0">
                <a:solidFill>
                  <a:srgbClr val="FF0000"/>
                </a:solidFill>
                <a:latin typeface="Arial Black" pitchFamily="34" charset="0"/>
              </a:rPr>
              <a:t>:  No   triângulo retângulo abaixo o valor do Cos(</a:t>
            </a:r>
            <a:r>
              <a:rPr lang="pt-BR" sz="2800" b="1" dirty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</a:t>
            </a:r>
            <a:r>
              <a:rPr lang="pt-BR" sz="2800" dirty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) é igual a:</a:t>
            </a:r>
            <a:endParaRPr lang="pt-BR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3563938" y="4030663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800" b="1" dirty="0"/>
              <a:t>x</a:t>
            </a: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4097338" y="2786063"/>
            <a:ext cx="1130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800" b="1" dirty="0"/>
              <a:t>10cm</a:t>
            </a: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1952625" y="31242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800" b="1" dirty="0"/>
              <a:t>8cm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6502400" y="2835267"/>
            <a:ext cx="2743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500" b="1" dirty="0"/>
              <a:t>10</a:t>
            </a:r>
            <a:r>
              <a:rPr lang="pt-BR" sz="2500" b="1" dirty="0">
                <a:cs typeface="Arial" charset="0"/>
              </a:rPr>
              <a:t>² = 8² + x²</a:t>
            </a:r>
          </a:p>
          <a:p>
            <a:pPr algn="ctr"/>
            <a:r>
              <a:rPr lang="pt-BR" sz="2500" b="1" dirty="0">
                <a:cs typeface="Arial" charset="0"/>
              </a:rPr>
              <a:t>100 = 64 + x²</a:t>
            </a:r>
          </a:p>
          <a:p>
            <a:pPr algn="ctr"/>
            <a:r>
              <a:rPr lang="pt-BR" sz="2500" b="1" dirty="0">
                <a:cs typeface="Arial" charset="0"/>
              </a:rPr>
              <a:t>36 = x²</a:t>
            </a:r>
          </a:p>
          <a:p>
            <a:pPr algn="ctr"/>
            <a:r>
              <a:rPr lang="pt-BR" sz="2500" b="1" dirty="0">
                <a:cs typeface="Arial" charset="0"/>
              </a:rPr>
              <a:t>x = 6</a:t>
            </a: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3773488" y="5537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500" b="1"/>
              <a:t>Cos(</a:t>
            </a:r>
            <a:r>
              <a:rPr lang="pt-BR" sz="2500" b="1">
                <a:sym typeface="Symbol" pitchFamily="18" charset="2"/>
              </a:rPr>
              <a:t>)</a:t>
            </a:r>
            <a:r>
              <a:rPr lang="pt-BR" sz="2500" b="1"/>
              <a:t> =</a:t>
            </a:r>
            <a:endParaRPr lang="pt-BR" sz="2500" b="1">
              <a:cs typeface="Arial" charset="0"/>
            </a:endParaRPr>
          </a:p>
        </p:txBody>
      </p:sp>
      <p:grpSp>
        <p:nvGrpSpPr>
          <p:cNvPr id="1037" name="Group 15"/>
          <p:cNvGrpSpPr>
            <a:grpSpLocks/>
          </p:cNvGrpSpPr>
          <p:nvPr/>
        </p:nvGrpSpPr>
        <p:grpSpPr bwMode="auto">
          <a:xfrm>
            <a:off x="2953544" y="2221299"/>
            <a:ext cx="2667000" cy="1765300"/>
            <a:chOff x="1152" y="1048"/>
            <a:chExt cx="1896" cy="1256"/>
          </a:xfrm>
        </p:grpSpPr>
        <p:grpSp>
          <p:nvGrpSpPr>
            <p:cNvPr id="1043" name="Group 16"/>
            <p:cNvGrpSpPr>
              <a:grpSpLocks/>
            </p:cNvGrpSpPr>
            <p:nvPr/>
          </p:nvGrpSpPr>
          <p:grpSpPr bwMode="auto">
            <a:xfrm>
              <a:off x="1152" y="1048"/>
              <a:ext cx="1896" cy="1256"/>
              <a:chOff x="1152" y="1048"/>
              <a:chExt cx="1896" cy="1256"/>
            </a:xfrm>
          </p:grpSpPr>
          <p:sp>
            <p:nvSpPr>
              <p:cNvPr id="1046" name="AutoShape 17"/>
              <p:cNvSpPr>
                <a:spLocks noChangeArrowheads="1"/>
              </p:cNvSpPr>
              <p:nvPr/>
            </p:nvSpPr>
            <p:spPr bwMode="auto">
              <a:xfrm>
                <a:off x="1152" y="1048"/>
                <a:ext cx="1896" cy="1256"/>
              </a:xfrm>
              <a:prstGeom prst="rtTriangle">
                <a:avLst/>
              </a:prstGeom>
              <a:gradFill rotWithShape="0">
                <a:gsLst>
                  <a:gs pos="0">
                    <a:srgbClr val="CEDA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7" name="Arc 18"/>
              <p:cNvSpPr>
                <a:spLocks/>
              </p:cNvSpPr>
              <p:nvPr/>
            </p:nvSpPr>
            <p:spPr bwMode="auto">
              <a:xfrm rot="12572235" flipH="1">
                <a:off x="1208" y="1160"/>
                <a:ext cx="14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8" name="Arc 19"/>
              <p:cNvSpPr>
                <a:spLocks/>
              </p:cNvSpPr>
              <p:nvPr/>
            </p:nvSpPr>
            <p:spPr bwMode="auto">
              <a:xfrm rot="21242923" flipH="1">
                <a:off x="2544" y="2064"/>
                <a:ext cx="14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044" name="Rectangle 20"/>
            <p:cNvSpPr>
              <a:spLocks noChangeArrowheads="1"/>
            </p:cNvSpPr>
            <p:nvPr/>
          </p:nvSpPr>
          <p:spPr bwMode="auto">
            <a:xfrm>
              <a:off x="1152" y="2160"/>
              <a:ext cx="144" cy="14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1200" y="220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4427538" y="3448051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 b="1" dirty="0">
                <a:solidFill>
                  <a:schemeClr val="accent2"/>
                </a:solidFill>
                <a:latin typeface="Arial Black" pitchFamily="34" charset="0"/>
                <a:cs typeface="Arial" charset="0"/>
                <a:sym typeface="Symbol" pitchFamily="18" charset="2"/>
              </a:rPr>
              <a:t></a:t>
            </a:r>
            <a:endParaRPr lang="pt-BR" sz="2800" b="1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4081566" y="2285435"/>
            <a:ext cx="1187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itchFamily="34" charset="0"/>
              </a:rPr>
              <a:t>(Hip)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1701800" y="2571750"/>
            <a:ext cx="1241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itchFamily="34" charset="0"/>
              </a:rPr>
              <a:t>(C.O)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512344" y="4335120"/>
            <a:ext cx="1169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itchFamily="34" charset="0"/>
              </a:rPr>
              <a:t>(C.A)</a:t>
            </a:r>
          </a:p>
        </p:txBody>
      </p:sp>
      <p:graphicFrame>
        <p:nvGraphicFramePr>
          <p:cNvPr id="6170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021338"/>
              </p:ext>
            </p:extLst>
          </p:nvPr>
        </p:nvGraphicFramePr>
        <p:xfrm>
          <a:off x="5431992" y="5262562"/>
          <a:ext cx="1189037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Equation" r:id="rId3" imgW="495000" imgH="393480" progId="Equation.DSMT4">
                  <p:embed/>
                </p:oleObj>
              </mc:Choice>
              <mc:Fallback>
                <p:oleObj name="Equation" r:id="rId3" imgW="495000" imgH="393480" progId="Equation.DSMT4">
                  <p:embed/>
                  <p:pic>
                    <p:nvPicPr>
                      <p:cNvPr id="617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1992" y="5262562"/>
                        <a:ext cx="1189037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71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321234"/>
              </p:ext>
            </p:extLst>
          </p:nvPr>
        </p:nvGraphicFramePr>
        <p:xfrm>
          <a:off x="6638925" y="5273674"/>
          <a:ext cx="91916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Equation" r:id="rId5" imgW="393480" imgH="393480" progId="Equation.DSMT4">
                  <p:embed/>
                </p:oleObj>
              </mc:Choice>
              <mc:Fallback>
                <p:oleObj name="Equation" r:id="rId5" imgW="393480" imgH="393480" progId="Equation.DSMT4">
                  <p:embed/>
                  <p:pic>
                    <p:nvPicPr>
                      <p:cNvPr id="6171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8925" y="5273674"/>
                        <a:ext cx="919163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72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058153"/>
              </p:ext>
            </p:extLst>
          </p:nvPr>
        </p:nvGraphicFramePr>
        <p:xfrm>
          <a:off x="7558088" y="5283200"/>
          <a:ext cx="41592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Equation" r:id="rId7" imgW="177480" imgH="393480" progId="Equation.DSMT4">
                  <p:embed/>
                </p:oleObj>
              </mc:Choice>
              <mc:Fallback>
                <p:oleObj name="Equation" r:id="rId7" imgW="177480" imgH="393480" progId="Equation.DSMT4">
                  <p:embed/>
                  <p:pic>
                    <p:nvPicPr>
                      <p:cNvPr id="6172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8088" y="5283200"/>
                        <a:ext cx="415925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152" grpId="0" autoUpdateAnimBg="0"/>
      <p:bldP spid="2" grpId="0"/>
      <p:bldP spid="1033" grpId="0"/>
      <p:bldP spid="1034" grpId="0"/>
      <p:bldP spid="6157" grpId="0" build="p" autoUpdateAnimBg="0"/>
      <p:bldP spid="6158" grpId="0" autoUpdateAnimBg="0"/>
      <p:bldP spid="6166" grpId="0"/>
      <p:bldP spid="6167" grpId="0" autoUpdateAnimBg="0"/>
      <p:bldP spid="6168" grpId="0" autoUpdateAnimBg="0"/>
      <p:bldP spid="6169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28E443AD-B177-4515-977A-98BD057B9E25}"/>
              </a:ext>
            </a:extLst>
          </p:cNvPr>
          <p:cNvSpPr/>
          <p:nvPr/>
        </p:nvSpPr>
        <p:spPr>
          <a:xfrm>
            <a:off x="263352" y="1793875"/>
            <a:ext cx="11809312" cy="502676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24000" y="28937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0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RAZÕES TRIGONOMÉTRICAS DE 30º , 45º E 60º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524000" y="12192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dirty="0">
                <a:solidFill>
                  <a:schemeClr val="tx2"/>
                </a:solidFill>
              </a:rPr>
              <a:t>Valor de 30º : use um triângulo equilátero </a:t>
            </a: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1828800" y="1793875"/>
            <a:ext cx="3810000" cy="3048000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E8EC3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3733800" y="1793875"/>
            <a:ext cx="0" cy="3048000"/>
          </a:xfrm>
          <a:prstGeom prst="line">
            <a:avLst/>
          </a:prstGeom>
          <a:noFill/>
          <a:ln w="28575">
            <a:solidFill>
              <a:srgbClr val="E8EC3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 rot="16325869">
            <a:off x="3530600" y="1927225"/>
            <a:ext cx="336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(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152776" y="2479675"/>
            <a:ext cx="716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 dirty="0"/>
              <a:t>30º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657601" y="2459038"/>
            <a:ext cx="716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 dirty="0"/>
              <a:t>30º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 rot="10925869">
            <a:off x="2060575" y="4370388"/>
            <a:ext cx="336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(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362201" y="4156075"/>
            <a:ext cx="716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 dirty="0"/>
              <a:t>60º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 rot="486274">
            <a:off x="5114925" y="4235450"/>
            <a:ext cx="336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(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4495801" y="4156075"/>
            <a:ext cx="716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 dirty="0"/>
              <a:t>60º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3262313" y="3165475"/>
            <a:ext cx="5036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 </a:t>
            </a:r>
            <a:r>
              <a:rPr lang="pt-BR" sz="2800" b="1" dirty="0"/>
              <a:t>h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4734778" y="2939156"/>
            <a:ext cx="3369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 dirty="0">
                <a:latin typeface="Euclid Extra" pitchFamily="18" charset="2"/>
              </a:rPr>
              <a:t>L</a:t>
            </a:r>
          </a:p>
        </p:txBody>
      </p:sp>
      <p:graphicFrame>
        <p:nvGraphicFramePr>
          <p:cNvPr id="718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911743"/>
              </p:ext>
            </p:extLst>
          </p:nvPr>
        </p:nvGraphicFramePr>
        <p:xfrm>
          <a:off x="4406719" y="4781693"/>
          <a:ext cx="328059" cy="882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Equation" r:id="rId3" imgW="152280" imgH="406080" progId="Equation.DSMT4">
                  <p:embed/>
                </p:oleObj>
              </mc:Choice>
              <mc:Fallback>
                <p:oleObj name="Equation" r:id="rId3" imgW="152280" imgH="406080" progId="Equation.DSMT4">
                  <p:embed/>
                  <p:pic>
                    <p:nvPicPr>
                      <p:cNvPr id="718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6719" y="4781693"/>
                        <a:ext cx="328059" cy="882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5" name="Line 17"/>
          <p:cNvSpPr>
            <a:spLocks noChangeShapeType="1"/>
          </p:cNvSpPr>
          <p:nvPr/>
        </p:nvSpPr>
        <p:spPr bwMode="auto">
          <a:xfrm>
            <a:off x="3810000" y="4918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5562600" y="4918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>
            <a:off x="3810000" y="5049838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1736726" y="5881688"/>
            <a:ext cx="21226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 dirty="0"/>
              <a:t>Lembrete : </a:t>
            </a:r>
          </a:p>
        </p:txBody>
      </p:sp>
      <p:graphicFrame>
        <p:nvGraphicFramePr>
          <p:cNvPr id="718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805557"/>
              </p:ext>
            </p:extLst>
          </p:nvPr>
        </p:nvGraphicFramePr>
        <p:xfrm>
          <a:off x="3652259" y="5677367"/>
          <a:ext cx="1371600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Equation" r:id="rId5" imgW="634680" imgH="431640" progId="Equation.DSMT4">
                  <p:embed/>
                </p:oleObj>
              </mc:Choice>
              <mc:Fallback>
                <p:oleObj name="Equation" r:id="rId5" imgW="634680" imgH="431640" progId="Equation.DSMT4">
                  <p:embed/>
                  <p:pic>
                    <p:nvPicPr>
                      <p:cNvPr id="7189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259" y="5677367"/>
                        <a:ext cx="1371600" cy="931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1774826" y="5673725"/>
            <a:ext cx="3330575" cy="99060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3798" name="Object 6"/>
          <p:cNvGraphicFramePr>
            <a:graphicFrameLocks noChangeAspect="1"/>
          </p:cNvGraphicFramePr>
          <p:nvPr/>
        </p:nvGraphicFramePr>
        <p:xfrm>
          <a:off x="6246008" y="1798638"/>
          <a:ext cx="3309961" cy="1428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Equation" r:id="rId7" imgW="1765080" imgH="761760" progId="Equation.DSMT4">
                  <p:embed/>
                </p:oleObj>
              </mc:Choice>
              <mc:Fallback>
                <p:oleObj name="Equation" r:id="rId7" imgW="1765080" imgH="761760" progId="Equation.DSMT4">
                  <p:embed/>
                  <p:pic>
                    <p:nvPicPr>
                      <p:cNvPr id="337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6008" y="1798638"/>
                        <a:ext cx="3309961" cy="14287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9" name="Object 7"/>
          <p:cNvGraphicFramePr>
            <a:graphicFrameLocks noChangeAspect="1"/>
          </p:cNvGraphicFramePr>
          <p:nvPr/>
        </p:nvGraphicFramePr>
        <p:xfrm>
          <a:off x="5980061" y="3200766"/>
          <a:ext cx="4248150" cy="138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Equation" r:id="rId9" imgW="2450880" imgH="799920" progId="Equation.DSMT4">
                  <p:embed/>
                </p:oleObj>
              </mc:Choice>
              <mc:Fallback>
                <p:oleObj name="Equation" r:id="rId9" imgW="2450880" imgH="799920" progId="Equation.DSMT4">
                  <p:embed/>
                  <p:pic>
                    <p:nvPicPr>
                      <p:cNvPr id="3379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0061" y="3200766"/>
                        <a:ext cx="4248150" cy="1385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0" name="Object 8"/>
          <p:cNvGraphicFramePr>
            <a:graphicFrameLocks noChangeAspect="1"/>
          </p:cNvGraphicFramePr>
          <p:nvPr/>
        </p:nvGraphicFramePr>
        <p:xfrm>
          <a:off x="6165089" y="4542632"/>
          <a:ext cx="3792538" cy="219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Equation" r:id="rId11" imgW="2197080" imgH="1269720" progId="Equation.DSMT4">
                  <p:embed/>
                </p:oleObj>
              </mc:Choice>
              <mc:Fallback>
                <p:oleObj name="Equation" r:id="rId11" imgW="2197080" imgH="1269720" progId="Equation.DSMT4">
                  <p:embed/>
                  <p:pic>
                    <p:nvPicPr>
                      <p:cNvPr id="3380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089" y="4542632"/>
                        <a:ext cx="3792538" cy="2192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14">
            <a:extLst>
              <a:ext uri="{FF2B5EF4-FFF2-40B4-BE49-F238E27FC236}">
                <a16:creationId xmlns:a16="http://schemas.microsoft.com/office/drawing/2014/main" id="{212698E5-D0A8-4558-971B-F544130C8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374" y="3002895"/>
            <a:ext cx="3369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 dirty="0">
                <a:latin typeface="Euclid Extra" pitchFamily="18" charset="2"/>
              </a:rPr>
              <a:t>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7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2" nodeType="click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7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7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1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19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1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7170" grpId="0"/>
      <p:bldP spid="7170" grpId="1"/>
      <p:bldP spid="7170" grpId="2"/>
      <p:bldP spid="7171" grpId="0"/>
      <p:bldP spid="7172" grpId="0" animBg="1"/>
      <p:bldP spid="7173" grpId="0" animBg="1"/>
      <p:bldP spid="7174" grpId="0"/>
      <p:bldP spid="7175" grpId="0"/>
      <p:bldP spid="7176" grpId="0"/>
      <p:bldP spid="7177" grpId="0"/>
      <p:bldP spid="7178" grpId="0"/>
      <p:bldP spid="7179" grpId="0"/>
      <p:bldP spid="7180" grpId="0"/>
      <p:bldP spid="7181" grpId="0"/>
      <p:bldP spid="7182" grpId="0"/>
      <p:bldP spid="7185" grpId="0" animBg="1"/>
      <p:bldP spid="7186" grpId="0" animBg="1"/>
      <p:bldP spid="7187" grpId="0" animBg="1"/>
      <p:bldP spid="7188" grpId="0"/>
      <p:bldP spid="7190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AC0ACA50-90D6-4A68-8B4B-6A4F42639C52}"/>
              </a:ext>
            </a:extLst>
          </p:cNvPr>
          <p:cNvSpPr/>
          <p:nvPr/>
        </p:nvSpPr>
        <p:spPr>
          <a:xfrm>
            <a:off x="155340" y="1577848"/>
            <a:ext cx="11881320" cy="515645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99396" y="1120249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dirty="0">
                <a:solidFill>
                  <a:srgbClr val="FF0000"/>
                </a:solidFill>
              </a:rPr>
              <a:t>Valor de 60º : use um triângulo equilátero </a:t>
            </a: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1828800" y="1793875"/>
            <a:ext cx="3810000" cy="3048000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E8EC3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3733800" y="1793875"/>
            <a:ext cx="0" cy="3048000"/>
          </a:xfrm>
          <a:prstGeom prst="line">
            <a:avLst/>
          </a:prstGeom>
          <a:noFill/>
          <a:ln w="28575">
            <a:solidFill>
              <a:srgbClr val="E8EC3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 rot="486274">
            <a:off x="5114925" y="4235450"/>
            <a:ext cx="336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(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4495801" y="4156075"/>
            <a:ext cx="716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FFFFFF"/>
                </a:solidFill>
              </a:rPr>
              <a:t>60º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262313" y="3165475"/>
            <a:ext cx="5036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FFFFFF"/>
                </a:solidFill>
              </a:rPr>
              <a:t> h</a:t>
            </a:r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>
            <a:off x="3810000" y="4918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>
            <a:off x="5562600" y="4918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>
            <a:off x="3810000" y="5049838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1736726" y="5881688"/>
            <a:ext cx="21226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FFFFFF"/>
                </a:solidFill>
              </a:rPr>
              <a:t>Lembrete : </a:t>
            </a:r>
          </a:p>
        </p:txBody>
      </p:sp>
      <p:graphicFrame>
        <p:nvGraphicFramePr>
          <p:cNvPr id="821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235767"/>
              </p:ext>
            </p:extLst>
          </p:nvPr>
        </p:nvGraphicFramePr>
        <p:xfrm>
          <a:off x="3679520" y="5669758"/>
          <a:ext cx="1317625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Equation" r:id="rId4" imgW="609480" imgH="431640" progId="Equation.DSMT4">
                  <p:embed/>
                </p:oleObj>
              </mc:Choice>
              <mc:Fallback>
                <p:oleObj name="Equation" r:id="rId4" imgW="609480" imgH="431640" progId="Equation.DSMT4">
                  <p:embed/>
                  <p:pic>
                    <p:nvPicPr>
                      <p:cNvPr id="8213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9520" y="5669758"/>
                        <a:ext cx="1317625" cy="931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1774826" y="5673725"/>
            <a:ext cx="3330575" cy="99060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8215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942426"/>
              </p:ext>
            </p:extLst>
          </p:nvPr>
        </p:nvGraphicFramePr>
        <p:xfrm>
          <a:off x="6199715" y="1769735"/>
          <a:ext cx="3957638" cy="437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Equation" r:id="rId6" imgW="1930320" imgH="2019240" progId="Equation.DSMT4">
                  <p:embed/>
                </p:oleObj>
              </mc:Choice>
              <mc:Fallback>
                <p:oleObj name="Equation" r:id="rId6" imgW="1930320" imgH="2019240" progId="Equation.DSMT4">
                  <p:embed/>
                  <p:pic>
                    <p:nvPicPr>
                      <p:cNvPr id="8215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9715" y="1769735"/>
                        <a:ext cx="3957638" cy="437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6" name="Rectangle 24"/>
          <p:cNvSpPr>
            <a:spLocks noChangeArrowheads="1"/>
          </p:cNvSpPr>
          <p:nvPr/>
        </p:nvSpPr>
        <p:spPr bwMode="auto">
          <a:xfrm>
            <a:off x="3505200" y="4598988"/>
            <a:ext cx="228600" cy="228600"/>
          </a:xfrm>
          <a:prstGeom prst="rect">
            <a:avLst/>
          </a:prstGeom>
          <a:noFill/>
          <a:ln w="9525">
            <a:solidFill>
              <a:srgbClr val="E8EC3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3381417" y="3738703"/>
            <a:ext cx="7553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8000" dirty="0"/>
              <a:t>. </a:t>
            </a:r>
          </a:p>
        </p:txBody>
      </p:sp>
      <p:graphicFrame>
        <p:nvGraphicFramePr>
          <p:cNvPr id="8208" name="Object 16"/>
          <p:cNvGraphicFramePr>
            <a:graphicFrameLocks noChangeAspect="1"/>
          </p:cNvGraphicFramePr>
          <p:nvPr/>
        </p:nvGraphicFramePr>
        <p:xfrm>
          <a:off x="4595814" y="4865688"/>
          <a:ext cx="280987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Equation" r:id="rId8" imgW="152280" imgH="406080" progId="Equation.DSMT4">
                  <p:embed/>
                </p:oleObj>
              </mc:Choice>
              <mc:Fallback>
                <p:oleObj name="Equation" r:id="rId8" imgW="152280" imgH="406080" progId="Equation.DSMT4">
                  <p:embed/>
                  <p:pic>
                    <p:nvPicPr>
                      <p:cNvPr id="820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5814" y="4865688"/>
                        <a:ext cx="280987" cy="75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753495" y="2818364"/>
            <a:ext cx="3369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 dirty="0">
                <a:latin typeface="Euclid Extra" pitchFamily="18" charset="2"/>
              </a:rPr>
              <a:t>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4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4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196" grpId="0"/>
      <p:bldP spid="8197" grpId="0" animBg="1"/>
      <p:bldP spid="8198" grpId="0" animBg="1"/>
      <p:bldP spid="8204" grpId="0"/>
      <p:bldP spid="8205" grpId="0"/>
      <p:bldP spid="8206" grpId="0"/>
      <p:bldP spid="8209" grpId="0" animBg="1"/>
      <p:bldP spid="8210" grpId="0" animBg="1"/>
      <p:bldP spid="8211" grpId="0" animBg="1"/>
      <p:bldP spid="8212" grpId="0"/>
      <p:bldP spid="8214" grpId="0" animBg="1"/>
      <p:bldP spid="8216" grpId="0" animBg="1"/>
      <p:bldP spid="82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784C5117-E4C6-4A9F-BBBC-4262B010571C}"/>
              </a:ext>
            </a:extLst>
          </p:cNvPr>
          <p:cNvSpPr/>
          <p:nvPr/>
        </p:nvSpPr>
        <p:spPr>
          <a:xfrm>
            <a:off x="120352" y="1268760"/>
            <a:ext cx="11881320" cy="538587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4926014" y="5118101"/>
            <a:ext cx="7553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8000" dirty="0">
                <a:solidFill>
                  <a:srgbClr val="FFFFFF"/>
                </a:solidFill>
              </a:rPr>
              <a:t>.</a:t>
            </a:r>
            <a:r>
              <a:rPr lang="pt-BR" sz="8000" dirty="0"/>
              <a:t> 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067422" y="1288838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 dirty="0">
                <a:solidFill>
                  <a:srgbClr val="FF0000"/>
                </a:solidFill>
              </a:rPr>
              <a:t>Valor de 45º : use um quadrado 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299244" y="1406751"/>
            <a:ext cx="4572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 sz="2800" dirty="0"/>
              <a:t>Lados iguais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sz="2800" dirty="0"/>
              <a:t>Cada ângulo vale 90º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sz="2800" dirty="0"/>
              <a:t>Diagonal corta o ângulo de 90º ao meio </a:t>
            </a: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2286000" y="3810000"/>
            <a:ext cx="2971800" cy="2438400"/>
          </a:xfrm>
          <a:prstGeom prst="rect">
            <a:avLst/>
          </a:prstGeom>
          <a:noFill/>
          <a:ln w="38100">
            <a:solidFill>
              <a:srgbClr val="E8EC3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 flipV="1">
            <a:off x="2286000" y="3810000"/>
            <a:ext cx="2971800" cy="2438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2666976" y="5715017"/>
            <a:ext cx="10406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rgbClr val="FFFFFF"/>
                </a:solidFill>
              </a:rPr>
              <a:t>) 45º</a:t>
            </a:r>
          </a:p>
        </p:txBody>
      </p:sp>
      <p:sp>
        <p:nvSpPr>
          <p:cNvPr id="9241" name="Rectangle 25"/>
          <p:cNvSpPr>
            <a:spLocks noChangeArrowheads="1"/>
          </p:cNvSpPr>
          <p:nvPr/>
        </p:nvSpPr>
        <p:spPr bwMode="auto">
          <a:xfrm>
            <a:off x="5008563" y="5991225"/>
            <a:ext cx="2286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3309918" y="4500571"/>
            <a:ext cx="5261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rgbClr val="FFFFFF"/>
                </a:solidFill>
              </a:rPr>
              <a:t> d</a:t>
            </a: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5310188" y="4510089"/>
            <a:ext cx="2792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rgbClr val="FFFFFF"/>
                </a:solidFill>
                <a:latin typeface="Brush Script Std" pitchFamily="50" charset="0"/>
              </a:rPr>
              <a:t>l</a:t>
            </a:r>
          </a:p>
        </p:txBody>
      </p:sp>
      <p:graphicFrame>
        <p:nvGraphicFramePr>
          <p:cNvPr id="9245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9561486"/>
              </p:ext>
            </p:extLst>
          </p:nvPr>
        </p:nvGraphicFramePr>
        <p:xfrm>
          <a:off x="738169" y="4504331"/>
          <a:ext cx="1458912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Equation" r:id="rId3" imgW="711000" imgH="241200" progId="Equation.DSMT4">
                  <p:embed/>
                </p:oleObj>
              </mc:Choice>
              <mc:Fallback>
                <p:oleObj name="Equation" r:id="rId3" imgW="711000" imgH="241200" progId="Equation.DSMT4">
                  <p:embed/>
                  <p:pic>
                    <p:nvPicPr>
                      <p:cNvPr id="9245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69" y="4504331"/>
                        <a:ext cx="1458912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6024562" y="3143248"/>
          <a:ext cx="4367372" cy="928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Equation" r:id="rId5" imgW="2209680" imgH="469800" progId="Equation.DSMT4">
                  <p:embed/>
                </p:oleObj>
              </mc:Choice>
              <mc:Fallback>
                <p:oleObj name="Equation" r:id="rId5" imgW="2209680" imgH="469800" progId="Equation.DSMT4">
                  <p:embed/>
                  <p:pic>
                    <p:nvPicPr>
                      <p:cNvPr id="358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2" y="3143248"/>
                        <a:ext cx="4367372" cy="928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6024563" y="4214818"/>
          <a:ext cx="4024341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" name="Equation" r:id="rId7" imgW="2145960" imgH="457200" progId="Equation.DSMT4">
                  <p:embed/>
                </p:oleObj>
              </mc:Choice>
              <mc:Fallback>
                <p:oleObj name="Equation" r:id="rId7" imgW="2145960" imgH="457200" progId="Equation.DSMT4">
                  <p:embed/>
                  <p:pic>
                    <p:nvPicPr>
                      <p:cNvPr id="3584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4214818"/>
                        <a:ext cx="4024341" cy="857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858146"/>
              </p:ext>
            </p:extLst>
          </p:nvPr>
        </p:nvGraphicFramePr>
        <p:xfrm>
          <a:off x="6036469" y="5214950"/>
          <a:ext cx="2000264" cy="780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9" name="Equation" r:id="rId9" imgW="1041120" imgH="406080" progId="Equation.DSMT4">
                  <p:embed/>
                </p:oleObj>
              </mc:Choice>
              <mc:Fallback>
                <p:oleObj name="Equation" r:id="rId9" imgW="1041120" imgH="406080" progId="Equation.DSMT4">
                  <p:embed/>
                  <p:pic>
                    <p:nvPicPr>
                      <p:cNvPr id="358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6469" y="5214950"/>
                        <a:ext cx="2000264" cy="7805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242" grpId="0"/>
      <p:bldP spid="9219" grpId="0"/>
      <p:bldP spid="9237" grpId="0"/>
      <p:bldP spid="9238" grpId="0" animBg="1"/>
      <p:bldP spid="9239" grpId="0" animBg="1"/>
      <p:bldP spid="9240" grpId="0"/>
      <p:bldP spid="9241" grpId="0" animBg="1"/>
      <p:bldP spid="9243" grpId="0"/>
      <p:bldP spid="92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>
          <a:xfrm>
            <a:off x="3024166" y="1571612"/>
            <a:ext cx="6286544" cy="42862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4266" y="1477530"/>
            <a:ext cx="6019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600" b="1" dirty="0"/>
              <a:t>Resumindo :</a:t>
            </a:r>
          </a:p>
        </p:txBody>
      </p:sp>
      <p:sp>
        <p:nvSpPr>
          <p:cNvPr id="10272" name="Text Box 32"/>
          <p:cNvSpPr txBox="1">
            <a:spLocks noChangeArrowheads="1"/>
          </p:cNvSpPr>
          <p:nvPr/>
        </p:nvSpPr>
        <p:spPr bwMode="auto">
          <a:xfrm>
            <a:off x="3082914" y="1649413"/>
            <a:ext cx="14686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ÂNGULOS</a:t>
            </a:r>
          </a:p>
        </p:txBody>
      </p:sp>
      <p:sp>
        <p:nvSpPr>
          <p:cNvPr id="10273" name="Text Box 33"/>
          <p:cNvSpPr txBox="1">
            <a:spLocks noChangeArrowheads="1"/>
          </p:cNvSpPr>
          <p:nvPr/>
        </p:nvSpPr>
        <p:spPr bwMode="auto">
          <a:xfrm>
            <a:off x="4672010" y="1643050"/>
            <a:ext cx="11240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</a:t>
            </a:r>
            <a:r>
              <a:rPr lang="pt-BR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SENO</a:t>
            </a:r>
          </a:p>
        </p:txBody>
      </p:sp>
      <p:sp>
        <p:nvSpPr>
          <p:cNvPr id="10274" name="Text Box 34"/>
          <p:cNvSpPr txBox="1">
            <a:spLocks noChangeArrowheads="1"/>
          </p:cNvSpPr>
          <p:nvPr/>
        </p:nvSpPr>
        <p:spPr bwMode="auto">
          <a:xfrm>
            <a:off x="6008688" y="1649413"/>
            <a:ext cx="16802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   </a:t>
            </a:r>
            <a:r>
              <a:rPr lang="pt-BR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COSSENO</a:t>
            </a:r>
          </a:p>
        </p:txBody>
      </p:sp>
      <p:sp>
        <p:nvSpPr>
          <p:cNvPr id="10275" name="Text Box 35"/>
          <p:cNvSpPr txBox="1">
            <a:spLocks noChangeArrowheads="1"/>
          </p:cNvSpPr>
          <p:nvPr/>
        </p:nvSpPr>
        <p:spPr bwMode="auto">
          <a:xfrm>
            <a:off x="7410450" y="1660526"/>
            <a:ext cx="186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chemeClr val="accent4">
                    <a:lumMod val="75000"/>
                  </a:schemeClr>
                </a:solidFill>
              </a:rPr>
              <a:t>    </a:t>
            </a:r>
            <a:r>
              <a:rPr lang="pt-BR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TANGENTE</a:t>
            </a:r>
          </a:p>
        </p:txBody>
      </p:sp>
      <p:graphicFrame>
        <p:nvGraphicFramePr>
          <p:cNvPr id="10276" name="Object 36"/>
          <p:cNvGraphicFramePr>
            <a:graphicFrameLocks noChangeAspect="1"/>
          </p:cNvGraphicFramePr>
          <p:nvPr/>
        </p:nvGraphicFramePr>
        <p:xfrm>
          <a:off x="4953001" y="2424114"/>
          <a:ext cx="354013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Equation" r:id="rId3" imgW="152280" imgH="406080" progId="Equation.DSMT4">
                  <p:embed/>
                </p:oleObj>
              </mc:Choice>
              <mc:Fallback>
                <p:oleObj name="Equation" r:id="rId3" imgW="152280" imgH="406080" progId="Equation.DSMT4">
                  <p:embed/>
                  <p:pic>
                    <p:nvPicPr>
                      <p:cNvPr id="10276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1" y="2424114"/>
                        <a:ext cx="354013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7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692617"/>
              </p:ext>
            </p:extLst>
          </p:nvPr>
        </p:nvGraphicFramePr>
        <p:xfrm>
          <a:off x="6416564" y="3478214"/>
          <a:ext cx="61118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" name="Equation" r:id="rId5" imgW="266400" imgH="431640" progId="Equation.DSMT4">
                  <p:embed/>
                </p:oleObj>
              </mc:Choice>
              <mc:Fallback>
                <p:oleObj name="Equation" r:id="rId5" imgW="266400" imgH="431640" progId="Equation.DSMT4">
                  <p:embed/>
                  <p:pic>
                    <p:nvPicPr>
                      <p:cNvPr id="10277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6564" y="3478214"/>
                        <a:ext cx="611187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9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012435"/>
              </p:ext>
            </p:extLst>
          </p:nvPr>
        </p:nvGraphicFramePr>
        <p:xfrm>
          <a:off x="6442451" y="2441519"/>
          <a:ext cx="593725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" name="Equation" r:id="rId7" imgW="266400" imgH="431640" progId="Equation.DSMT4">
                  <p:embed/>
                </p:oleObj>
              </mc:Choice>
              <mc:Fallback>
                <p:oleObj name="Equation" r:id="rId7" imgW="266400" imgH="431640" progId="Equation.DSMT4">
                  <p:embed/>
                  <p:pic>
                    <p:nvPicPr>
                      <p:cNvPr id="10279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2451" y="2441519"/>
                        <a:ext cx="593725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1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803571"/>
              </p:ext>
            </p:extLst>
          </p:nvPr>
        </p:nvGraphicFramePr>
        <p:xfrm>
          <a:off x="6594031" y="4502037"/>
          <a:ext cx="400050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3" name="Equation" r:id="rId9" imgW="152280" imgH="406080" progId="Equation.DSMT4">
                  <p:embed/>
                </p:oleObj>
              </mc:Choice>
              <mc:Fallback>
                <p:oleObj name="Equation" r:id="rId9" imgW="152280" imgH="406080" progId="Equation.DSMT4">
                  <p:embed/>
                  <p:pic>
                    <p:nvPicPr>
                      <p:cNvPr id="10281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4031" y="4502037"/>
                        <a:ext cx="400050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2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309783"/>
              </p:ext>
            </p:extLst>
          </p:nvPr>
        </p:nvGraphicFramePr>
        <p:xfrm>
          <a:off x="8004823" y="2475116"/>
          <a:ext cx="593725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4" name="Equation" r:id="rId11" imgW="266400" imgH="431640" progId="Equation.DSMT4">
                  <p:embed/>
                </p:oleObj>
              </mc:Choice>
              <mc:Fallback>
                <p:oleObj name="Equation" r:id="rId11" imgW="266400" imgH="431640" progId="Equation.DSMT4">
                  <p:embed/>
                  <p:pic>
                    <p:nvPicPr>
                      <p:cNvPr id="10282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4823" y="2475116"/>
                        <a:ext cx="593725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3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521510"/>
              </p:ext>
            </p:extLst>
          </p:nvPr>
        </p:nvGraphicFramePr>
        <p:xfrm>
          <a:off x="8139906" y="3714752"/>
          <a:ext cx="23812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5" name="Equation" r:id="rId13" imgW="101520" imgH="164880" progId="Equation.DSMT4">
                  <p:embed/>
                </p:oleObj>
              </mc:Choice>
              <mc:Fallback>
                <p:oleObj name="Equation" r:id="rId13" imgW="101520" imgH="164880" progId="Equation.DSMT4">
                  <p:embed/>
                  <p:pic>
                    <p:nvPicPr>
                      <p:cNvPr id="10283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9906" y="3714752"/>
                        <a:ext cx="238125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274178"/>
              </p:ext>
            </p:extLst>
          </p:nvPr>
        </p:nvGraphicFramePr>
        <p:xfrm>
          <a:off x="7919830" y="4582024"/>
          <a:ext cx="633412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6" name="Equation" r:id="rId15" imgW="241200" imgH="228600" progId="Equation.DSMT4">
                  <p:embed/>
                </p:oleObj>
              </mc:Choice>
              <mc:Fallback>
                <p:oleObj name="Equation" r:id="rId15" imgW="241200" imgH="228600" progId="Equation.DSMT4">
                  <p:embed/>
                  <p:pic>
                    <p:nvPicPr>
                      <p:cNvPr id="10284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9830" y="4582024"/>
                        <a:ext cx="633412" cy="60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5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567558"/>
              </p:ext>
            </p:extLst>
          </p:nvPr>
        </p:nvGraphicFramePr>
        <p:xfrm>
          <a:off x="4850563" y="3438729"/>
          <a:ext cx="61118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7" name="Equation" r:id="rId17" imgW="266400" imgH="431640" progId="Equation.DSMT4">
                  <p:embed/>
                </p:oleObj>
              </mc:Choice>
              <mc:Fallback>
                <p:oleObj name="Equation" r:id="rId17" imgW="266400" imgH="431640" progId="Equation.DSMT4">
                  <p:embed/>
                  <p:pic>
                    <p:nvPicPr>
                      <p:cNvPr id="10285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0563" y="3438729"/>
                        <a:ext cx="611187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6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043291"/>
              </p:ext>
            </p:extLst>
          </p:nvPr>
        </p:nvGraphicFramePr>
        <p:xfrm>
          <a:off x="4892825" y="4507275"/>
          <a:ext cx="593725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" name="Equation" r:id="rId19" imgW="266400" imgH="431640" progId="Equation.DSMT4">
                  <p:embed/>
                </p:oleObj>
              </mc:Choice>
              <mc:Fallback>
                <p:oleObj name="Equation" r:id="rId19" imgW="266400" imgH="431640" progId="Equation.DSMT4">
                  <p:embed/>
                  <p:pic>
                    <p:nvPicPr>
                      <p:cNvPr id="10286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2825" y="4507275"/>
                        <a:ext cx="593725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7" name="Text Box 47"/>
          <p:cNvSpPr txBox="1">
            <a:spLocks noChangeArrowheads="1"/>
          </p:cNvSpPr>
          <p:nvPr/>
        </p:nvSpPr>
        <p:spPr bwMode="auto">
          <a:xfrm>
            <a:off x="3442395" y="2569382"/>
            <a:ext cx="9428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30º</a:t>
            </a:r>
          </a:p>
        </p:txBody>
      </p:sp>
      <p:sp>
        <p:nvSpPr>
          <p:cNvPr id="10288" name="Text Box 48"/>
          <p:cNvSpPr txBox="1">
            <a:spLocks noChangeArrowheads="1"/>
          </p:cNvSpPr>
          <p:nvPr/>
        </p:nvSpPr>
        <p:spPr bwMode="auto">
          <a:xfrm>
            <a:off x="3429001" y="3489325"/>
            <a:ext cx="9428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45º</a:t>
            </a:r>
          </a:p>
        </p:txBody>
      </p:sp>
      <p:sp>
        <p:nvSpPr>
          <p:cNvPr id="10289" name="Text Box 49"/>
          <p:cNvSpPr txBox="1">
            <a:spLocks noChangeArrowheads="1"/>
          </p:cNvSpPr>
          <p:nvPr/>
        </p:nvSpPr>
        <p:spPr bwMode="auto">
          <a:xfrm>
            <a:off x="3417889" y="4556125"/>
            <a:ext cx="9428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242" grpId="0"/>
      <p:bldP spid="10272" grpId="0"/>
      <p:bldP spid="10273" grpId="0"/>
      <p:bldP spid="10274" grpId="0"/>
      <p:bldP spid="10275" grpId="0"/>
      <p:bldP spid="10287" grpId="0"/>
      <p:bldP spid="10288" grpId="0"/>
      <p:bldP spid="102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551384" y="1237897"/>
            <a:ext cx="528638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600" dirty="0"/>
              <a:t>ATENÇÃO :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988331" y="2044005"/>
            <a:ext cx="82153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demais valores são fornecidos e podem ser obtidos recorrendo a uma tabela igual a anterior chamada de tabela de razões trigonométricas.</a:t>
            </a:r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3163989" y="3717032"/>
            <a:ext cx="5244358" cy="1714512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pt-BR" sz="3600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/>
              </a:rPr>
              <a:t>Tabela de Razões </a:t>
            </a:r>
          </a:p>
          <a:p>
            <a:pPr algn="ctr"/>
            <a:r>
              <a:rPr lang="pt-BR" sz="3600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/>
              </a:rPr>
              <a:t>Trigonométricas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/>
      <p:bldP spid="112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1C4CC53-E1FA-4F76-B6A5-2B0EA595BD25}"/>
              </a:ext>
            </a:extLst>
          </p:cNvPr>
          <p:cNvSpPr/>
          <p:nvPr/>
        </p:nvSpPr>
        <p:spPr>
          <a:xfrm>
            <a:off x="1957" y="1125373"/>
            <a:ext cx="12190043" cy="5732627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1924870" y="3596482"/>
            <a:ext cx="7553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8000" dirty="0"/>
              <a:t>. </a:t>
            </a: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234026"/>
              </p:ext>
            </p:extLst>
          </p:nvPr>
        </p:nvGraphicFramePr>
        <p:xfrm>
          <a:off x="2337618" y="2015771"/>
          <a:ext cx="8407400" cy="264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name="Equation" r:id="rId3" imgW="3263760" imgH="1028520" progId="Equation.DSMT4">
                  <p:embed/>
                </p:oleObj>
              </mc:Choice>
              <mc:Fallback>
                <p:oleObj name="Equation" r:id="rId3" imgW="3263760" imgH="1028520" progId="Equation.DSMT4">
                  <p:embed/>
                  <p:pic>
                    <p:nvPicPr>
                      <p:cNvPr id="122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7618" y="2015771"/>
                        <a:ext cx="8407400" cy="2649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1987208" y="2354418"/>
            <a:ext cx="3657600" cy="2362200"/>
          </a:xfrm>
          <a:prstGeom prst="rtTriangle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298058" y="2828132"/>
            <a:ext cx="6399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dirty="0"/>
              <a:t> a 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351946" y="4677623"/>
            <a:ext cx="503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dirty="0"/>
              <a:t>c 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474019" y="3307557"/>
            <a:ext cx="4122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dirty="0"/>
              <a:t>b</a:t>
            </a: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2016944" y="4491831"/>
            <a:ext cx="228600" cy="228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1229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30673"/>
              </p:ext>
            </p:extLst>
          </p:nvPr>
        </p:nvGraphicFramePr>
        <p:xfrm>
          <a:off x="4612508" y="4341020"/>
          <a:ext cx="490537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3" name="Equation" r:id="rId5" imgW="164880" imgH="164880" progId="Equation.DSMT4">
                  <p:embed/>
                </p:oleObj>
              </mc:Choice>
              <mc:Fallback>
                <p:oleObj name="Equation" r:id="rId5" imgW="164880" imgH="164880" progId="Equation.DSMT4">
                  <p:embed/>
                  <p:pic>
                    <p:nvPicPr>
                      <p:cNvPr id="1229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2508" y="4341020"/>
                        <a:ext cx="490537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4898258" y="4221956"/>
            <a:ext cx="319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dirty="0"/>
              <a:t>(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1474019" y="5391945"/>
            <a:ext cx="742952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 dirty="0"/>
              <a:t>Pitágoras : </a:t>
            </a:r>
            <a:r>
              <a:rPr lang="pt-BR" sz="3200" b="1" dirty="0" err="1"/>
              <a:t>a²</a:t>
            </a:r>
            <a:r>
              <a:rPr lang="pt-BR" sz="3200" b="1" dirty="0"/>
              <a:t> = </a:t>
            </a:r>
            <a:r>
              <a:rPr lang="pt-BR" sz="3200" b="1" dirty="0" err="1"/>
              <a:t>b²</a:t>
            </a:r>
            <a:r>
              <a:rPr lang="pt-BR" sz="3200" b="1" dirty="0"/>
              <a:t> + </a:t>
            </a:r>
            <a:r>
              <a:rPr lang="pt-BR" sz="3200" b="1" dirty="0" err="1"/>
              <a:t>c²</a:t>
            </a:r>
            <a:endParaRPr lang="pt-BR" sz="3200" b="1" dirty="0"/>
          </a:p>
          <a:p>
            <a:pPr>
              <a:spcBef>
                <a:spcPct val="50000"/>
              </a:spcBef>
            </a:pPr>
            <a:r>
              <a:rPr lang="pt-BR" sz="3200" b="1" dirty="0"/>
              <a:t>             a ² = (a          ) ²  + ( a          ) ²</a:t>
            </a:r>
          </a:p>
        </p:txBody>
      </p:sp>
      <p:graphicFrame>
        <p:nvGraphicFramePr>
          <p:cNvPr id="1230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331459"/>
              </p:ext>
            </p:extLst>
          </p:nvPr>
        </p:nvGraphicFramePr>
        <p:xfrm>
          <a:off x="4423595" y="6269831"/>
          <a:ext cx="94932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4" name="Equation" r:id="rId7" imgW="368280" imgH="139680" progId="Equation.DSMT4">
                  <p:embed/>
                </p:oleObj>
              </mc:Choice>
              <mc:Fallback>
                <p:oleObj name="Equation" r:id="rId7" imgW="368280" imgH="139680" progId="Equation.DSMT4">
                  <p:embed/>
                  <p:pic>
                    <p:nvPicPr>
                      <p:cNvPr id="1230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3595" y="6269831"/>
                        <a:ext cx="949325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86205"/>
              </p:ext>
            </p:extLst>
          </p:nvPr>
        </p:nvGraphicFramePr>
        <p:xfrm>
          <a:off x="6960096" y="6251795"/>
          <a:ext cx="94932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5" name="Equation" r:id="rId9" imgW="368280" imgH="139680" progId="Equation.DSMT4">
                  <p:embed/>
                </p:oleObj>
              </mc:Choice>
              <mc:Fallback>
                <p:oleObj name="Equation" r:id="rId9" imgW="368280" imgH="139680" progId="Equation.DSMT4">
                  <p:embed/>
                  <p:pic>
                    <p:nvPicPr>
                      <p:cNvPr id="12303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0096" y="6251795"/>
                        <a:ext cx="949325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225021"/>
              </p:ext>
            </p:extLst>
          </p:nvPr>
        </p:nvGraphicFramePr>
        <p:xfrm>
          <a:off x="8512201" y="5578477"/>
          <a:ext cx="2865438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6" name="Equation" r:id="rId11" imgW="1028520" imgH="203040" progId="Equation.DSMT4">
                  <p:embed/>
                </p:oleObj>
              </mc:Choice>
              <mc:Fallback>
                <p:oleObj name="Equation" r:id="rId11" imgW="1028520" imgH="203040" progId="Equation.DSMT4">
                  <p:embed/>
                  <p:pic>
                    <p:nvPicPr>
                      <p:cNvPr id="1230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2201" y="5578477"/>
                        <a:ext cx="2865438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800920" y="1338482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3600" b="1" dirty="0"/>
              <a:t>1ª Observação</a:t>
            </a:r>
            <a:endParaRPr lang="pt-BR" sz="3600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D1BD2BB-9494-4F9F-AACB-34B4558DA8C1}"/>
              </a:ext>
            </a:extLst>
          </p:cNvPr>
          <p:cNvSpPr txBox="1"/>
          <p:nvPr/>
        </p:nvSpPr>
        <p:spPr>
          <a:xfrm>
            <a:off x="8512201" y="4944530"/>
            <a:ext cx="2637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Considera a =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297" grpId="0"/>
      <p:bldP spid="12292" grpId="0" animBg="1"/>
      <p:bldP spid="12293" grpId="0"/>
      <p:bldP spid="12294" grpId="0"/>
      <p:bldP spid="12295" grpId="0"/>
      <p:bldP spid="12296" grpId="0" animBg="1"/>
      <p:bldP spid="12300" grpId="0"/>
      <p:bldP spid="12301" grpId="0"/>
      <p:bldP spid="12306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F535FEF-B109-47B1-984A-B8B195CDF944}"/>
              </a:ext>
            </a:extLst>
          </p:cNvPr>
          <p:cNvSpPr/>
          <p:nvPr/>
        </p:nvSpPr>
        <p:spPr>
          <a:xfrm>
            <a:off x="1957" y="1148358"/>
            <a:ext cx="12190043" cy="5732627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4336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408968"/>
              </p:ext>
            </p:extLst>
          </p:nvPr>
        </p:nvGraphicFramePr>
        <p:xfrm>
          <a:off x="2186321" y="3134542"/>
          <a:ext cx="2300288" cy="267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Equation" r:id="rId3" imgW="698400" imgH="812520" progId="Equation.DSMT4">
                  <p:embed/>
                </p:oleObj>
              </mc:Choice>
              <mc:Fallback>
                <p:oleObj name="Equation" r:id="rId3" imgW="698400" imgH="812520" progId="Equation.DSMT4">
                  <p:embed/>
                  <p:pic>
                    <p:nvPicPr>
                      <p:cNvPr id="14336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6321" y="3134542"/>
                        <a:ext cx="2300288" cy="267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7" name="Object 1"/>
          <p:cNvGraphicFramePr>
            <a:graphicFrameLocks noChangeAspect="1"/>
          </p:cNvGraphicFramePr>
          <p:nvPr/>
        </p:nvGraphicFramePr>
        <p:xfrm>
          <a:off x="4724401" y="3460750"/>
          <a:ext cx="4919663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Equation" r:id="rId5" imgW="1663560" imgH="761760" progId="Equation.DSMT4">
                  <p:embed/>
                </p:oleObj>
              </mc:Choice>
              <mc:Fallback>
                <p:oleObj name="Equation" r:id="rId5" imgW="1663560" imgH="761760" progId="Equation.DSMT4">
                  <p:embed/>
                  <p:pic>
                    <p:nvPicPr>
                      <p:cNvPr id="1433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1" y="3460750"/>
                        <a:ext cx="4919663" cy="225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79376" y="1622402"/>
            <a:ext cx="434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400" b="1" dirty="0"/>
              <a:t>2ª</a:t>
            </a:r>
            <a:r>
              <a:rPr lang="pt-PT" sz="4400" b="1" dirty="0"/>
              <a:t> Obsevação </a:t>
            </a:r>
            <a:endParaRPr lang="pt-BR" sz="4400" b="1" dirty="0"/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4581536" y="1357299"/>
          <a:ext cx="2871787" cy="139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Equation" r:id="rId7" imgW="888840" imgH="431640" progId="Equation.DSMT4">
                  <p:embed/>
                </p:oleObj>
              </mc:Choice>
              <mc:Fallback>
                <p:oleObj name="Equation" r:id="rId7" imgW="888840" imgH="431640" progId="Equation.DSMT4">
                  <p:embed/>
                  <p:pic>
                    <p:nvPicPr>
                      <p:cNvPr id="143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1536" y="1357299"/>
                        <a:ext cx="2871787" cy="1395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3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466" y="1820314"/>
            <a:ext cx="7923068" cy="342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01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0694856B-8598-48B5-89E9-F2CAED4D62F3}"/>
              </a:ext>
            </a:extLst>
          </p:cNvPr>
          <p:cNvSpPr/>
          <p:nvPr/>
        </p:nvSpPr>
        <p:spPr>
          <a:xfrm>
            <a:off x="1134005" y="5137122"/>
            <a:ext cx="9821237" cy="1389846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73100" y="1039946"/>
            <a:ext cx="121189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2600" u="sng" dirty="0">
                <a:solidFill>
                  <a:srgbClr val="FF0000"/>
                </a:solidFill>
                <a:latin typeface="Arial Black" pitchFamily="34" charset="0"/>
              </a:rPr>
              <a:t>Exemplo</a:t>
            </a:r>
            <a:r>
              <a:rPr lang="pt-BR" sz="2600" dirty="0">
                <a:solidFill>
                  <a:srgbClr val="FF0000"/>
                </a:solidFill>
                <a:latin typeface="Arial Black" pitchFamily="34" charset="0"/>
              </a:rPr>
              <a:t>:   Um escada de 12m de comprimento esta  apoiada  em  um prédio fazendo com este um  ângulo   de   60º.   A   altura   do   prédio  é:</a:t>
            </a:r>
            <a:r>
              <a:rPr lang="pt-BR" sz="2800" dirty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701800" y="2968625"/>
            <a:ext cx="48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800" b="1"/>
              <a:t>h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2057400" y="5514975"/>
            <a:ext cx="20574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500" b="1"/>
              <a:t>Sen(</a:t>
            </a:r>
            <a:r>
              <a:rPr lang="pt-BR" sz="2500" b="1">
                <a:sym typeface="Symbol" pitchFamily="18" charset="2"/>
              </a:rPr>
              <a:t>30º)</a:t>
            </a:r>
            <a:r>
              <a:rPr lang="pt-BR" sz="2500" b="1"/>
              <a:t> =</a:t>
            </a:r>
            <a:endParaRPr lang="pt-BR" sz="2500" b="1">
              <a:cs typeface="Arial" charset="0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4038600" y="3673475"/>
            <a:ext cx="8255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600" dirty="0">
                <a:solidFill>
                  <a:srgbClr val="FF9900"/>
                </a:solidFill>
                <a:latin typeface="Arial Black" pitchFamily="34" charset="0"/>
                <a:cs typeface="Arial" charset="0"/>
                <a:sym typeface="Symbol" pitchFamily="18" charset="2"/>
              </a:rPr>
              <a:t>30º</a:t>
            </a:r>
            <a:endParaRPr lang="pt-BR" sz="2600" dirty="0">
              <a:solidFill>
                <a:srgbClr val="FF9900"/>
              </a:solidFill>
              <a:latin typeface="Arial Black" pitchFamily="34" charset="0"/>
            </a:endParaRP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3860800" y="2525713"/>
            <a:ext cx="1066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>
                <a:solidFill>
                  <a:srgbClr val="FF9900"/>
                </a:solidFill>
                <a:latin typeface="Arial Black" pitchFamily="34" charset="0"/>
              </a:rPr>
              <a:t>HIP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1435100" y="3211513"/>
            <a:ext cx="91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>
                <a:solidFill>
                  <a:srgbClr val="FF9900"/>
                </a:solidFill>
                <a:latin typeface="Arial Black" pitchFamily="34" charset="0"/>
              </a:rPr>
              <a:t>C.O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3149600" y="4124326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>
                <a:solidFill>
                  <a:srgbClr val="FF9900"/>
                </a:solidFill>
                <a:latin typeface="Arial Black" pitchFamily="34" charset="0"/>
              </a:rPr>
              <a:t>C.A</a:t>
            </a:r>
          </a:p>
        </p:txBody>
      </p:sp>
      <p:graphicFrame>
        <p:nvGraphicFramePr>
          <p:cNvPr id="16384" name="Object 0"/>
          <p:cNvGraphicFramePr>
            <a:graphicFrameLocks noChangeAspect="1"/>
          </p:cNvGraphicFramePr>
          <p:nvPr/>
        </p:nvGraphicFramePr>
        <p:xfrm>
          <a:off x="4084639" y="5272089"/>
          <a:ext cx="669925" cy="96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8" name="Equation" r:id="rId3" imgW="279360" imgH="406080" progId="Equation.DSMT4">
                  <p:embed/>
                </p:oleObj>
              </mc:Choice>
              <mc:Fallback>
                <p:oleObj name="Equation" r:id="rId3" imgW="279360" imgH="406080" progId="Equation.DSMT4">
                  <p:embed/>
                  <p:pic>
                    <p:nvPicPr>
                      <p:cNvPr id="16384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4639" y="5272089"/>
                        <a:ext cx="669925" cy="966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5287963" y="5297488"/>
          <a:ext cx="1096962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9" name="Equation" r:id="rId5" imgW="469800" imgH="406080" progId="Equation.DSMT4">
                  <p:embed/>
                </p:oleObj>
              </mc:Choice>
              <mc:Fallback>
                <p:oleObj name="Equation" r:id="rId5" imgW="469800" imgH="406080" progId="Equation.DSMT4">
                  <p:embed/>
                  <p:pic>
                    <p:nvPicPr>
                      <p:cNvPr id="1638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7963" y="5297488"/>
                        <a:ext cx="1096962" cy="944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3784600" y="2930525"/>
            <a:ext cx="1130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800" b="1"/>
              <a:t>12m</a:t>
            </a: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2705100" y="2752725"/>
            <a:ext cx="8255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600">
                <a:solidFill>
                  <a:srgbClr val="FF9900"/>
                </a:solidFill>
                <a:latin typeface="Arial Black" pitchFamily="34" charset="0"/>
                <a:cs typeface="Arial" charset="0"/>
                <a:sym typeface="Symbol" pitchFamily="18" charset="2"/>
              </a:rPr>
              <a:t>60º</a:t>
            </a:r>
            <a:endParaRPr lang="pt-BR" sz="2600">
              <a:solidFill>
                <a:srgbClr val="FF9900"/>
              </a:solidFill>
              <a:latin typeface="Arial Black" pitchFamily="34" charset="0"/>
            </a:endParaRPr>
          </a:p>
        </p:txBody>
      </p:sp>
      <p:sp>
        <p:nvSpPr>
          <p:cNvPr id="10260" name="Rectangle 20"/>
          <p:cNvSpPr>
            <a:spLocks noChangeArrowheads="1"/>
          </p:cNvSpPr>
          <p:nvPr/>
        </p:nvSpPr>
        <p:spPr bwMode="auto">
          <a:xfrm>
            <a:off x="4648200" y="5565775"/>
            <a:ext cx="749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3600" dirty="0">
                <a:sym typeface="Symbol" pitchFamily="18" charset="2"/>
              </a:rPr>
              <a:t></a:t>
            </a:r>
            <a:endParaRPr lang="pt-BR" sz="3600" dirty="0"/>
          </a:p>
        </p:txBody>
      </p:sp>
      <p:sp>
        <p:nvSpPr>
          <p:cNvPr id="10261" name="Rectangle 21"/>
          <p:cNvSpPr>
            <a:spLocks noChangeArrowheads="1"/>
          </p:cNvSpPr>
          <p:nvPr/>
        </p:nvSpPr>
        <p:spPr bwMode="auto">
          <a:xfrm>
            <a:off x="6261100" y="5565775"/>
            <a:ext cx="749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3600">
                <a:sym typeface="Symbol" pitchFamily="18" charset="2"/>
              </a:rPr>
              <a:t></a:t>
            </a:r>
            <a:endParaRPr lang="pt-BR" sz="3600"/>
          </a:p>
        </p:txBody>
      </p:sp>
      <p:sp>
        <p:nvSpPr>
          <p:cNvPr id="10262" name="Rectangle 22"/>
          <p:cNvSpPr>
            <a:spLocks noChangeArrowheads="1"/>
          </p:cNvSpPr>
          <p:nvPr/>
        </p:nvSpPr>
        <p:spPr bwMode="auto">
          <a:xfrm>
            <a:off x="6807200" y="5616575"/>
            <a:ext cx="1282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800" dirty="0"/>
              <a:t>2h=12</a:t>
            </a:r>
          </a:p>
        </p:txBody>
      </p:sp>
      <p:sp>
        <p:nvSpPr>
          <p:cNvPr id="10263" name="Rectangle 23"/>
          <p:cNvSpPr>
            <a:spLocks noChangeArrowheads="1"/>
          </p:cNvSpPr>
          <p:nvPr/>
        </p:nvSpPr>
        <p:spPr bwMode="auto">
          <a:xfrm>
            <a:off x="7937500" y="5565775"/>
            <a:ext cx="749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3600" dirty="0">
                <a:sym typeface="Symbol" pitchFamily="18" charset="2"/>
              </a:rPr>
              <a:t></a:t>
            </a:r>
            <a:endParaRPr lang="pt-BR" sz="3600" dirty="0"/>
          </a:p>
        </p:txBody>
      </p:sp>
      <p:sp>
        <p:nvSpPr>
          <p:cNvPr id="10264" name="Rectangle 24"/>
          <p:cNvSpPr>
            <a:spLocks noChangeArrowheads="1"/>
          </p:cNvSpPr>
          <p:nvPr/>
        </p:nvSpPr>
        <p:spPr bwMode="auto">
          <a:xfrm>
            <a:off x="8623300" y="5540375"/>
            <a:ext cx="13589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800" dirty="0"/>
              <a:t>h = 6m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2811464" y="3887788"/>
            <a:ext cx="280987" cy="247650"/>
            <a:chOff x="821" y="3030"/>
            <a:chExt cx="128" cy="127"/>
          </a:xfrm>
        </p:grpSpPr>
        <p:sp>
          <p:nvSpPr>
            <p:cNvPr id="3099" name="Rectangle 27"/>
            <p:cNvSpPr>
              <a:spLocks noChangeArrowheads="1"/>
            </p:cNvSpPr>
            <p:nvPr/>
          </p:nvSpPr>
          <p:spPr bwMode="auto">
            <a:xfrm>
              <a:off x="821" y="3030"/>
              <a:ext cx="128" cy="12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00" name="Oval 28"/>
            <p:cNvSpPr>
              <a:spLocks noChangeArrowheads="1"/>
            </p:cNvSpPr>
            <p:nvPr/>
          </p:nvSpPr>
          <p:spPr bwMode="auto">
            <a:xfrm>
              <a:off x="864" y="3072"/>
              <a:ext cx="42" cy="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2278850" y="2460625"/>
            <a:ext cx="3048000" cy="1677988"/>
            <a:chOff x="480" y="1928"/>
            <a:chExt cx="1920" cy="1057"/>
          </a:xfrm>
        </p:grpSpPr>
        <p:sp>
          <p:nvSpPr>
            <p:cNvPr id="3097" name="Rectangle 30"/>
            <p:cNvSpPr>
              <a:spLocks noChangeArrowheads="1"/>
            </p:cNvSpPr>
            <p:nvPr/>
          </p:nvSpPr>
          <p:spPr bwMode="auto">
            <a:xfrm>
              <a:off x="480" y="1928"/>
              <a:ext cx="331" cy="1056"/>
            </a:xfrm>
            <a:prstGeom prst="rect">
              <a:avLst/>
            </a:prstGeom>
            <a:gradFill rotWithShape="0">
              <a:gsLst>
                <a:gs pos="0">
                  <a:srgbClr val="A9A9DD"/>
                </a:gs>
                <a:gs pos="100000">
                  <a:srgbClr val="000099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98" name="Line 31"/>
            <p:cNvSpPr>
              <a:spLocks noChangeShapeType="1"/>
            </p:cNvSpPr>
            <p:nvPr/>
          </p:nvSpPr>
          <p:spPr bwMode="auto">
            <a:xfrm>
              <a:off x="480" y="2984"/>
              <a:ext cx="1920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272" name="Line 32"/>
          <p:cNvSpPr>
            <a:spLocks noChangeShapeType="1"/>
          </p:cNvSpPr>
          <p:nvPr/>
        </p:nvSpPr>
        <p:spPr bwMode="auto">
          <a:xfrm>
            <a:off x="2811464" y="2460625"/>
            <a:ext cx="2522537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0265" name="Oval 25"/>
          <p:cNvSpPr>
            <a:spLocks noChangeArrowheads="1"/>
          </p:cNvSpPr>
          <p:nvPr/>
        </p:nvSpPr>
        <p:spPr bwMode="auto">
          <a:xfrm>
            <a:off x="4089400" y="3565525"/>
            <a:ext cx="685800" cy="685800"/>
          </a:xfrm>
          <a:prstGeom prst="ellipse">
            <a:avLst/>
          </a:prstGeom>
          <a:noFill/>
          <a:ln w="635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7" name="Grupo 46"/>
          <p:cNvGrpSpPr/>
          <p:nvPr/>
        </p:nvGrpSpPr>
        <p:grpSpPr>
          <a:xfrm>
            <a:off x="7608168" y="2208996"/>
            <a:ext cx="4309897" cy="2928958"/>
            <a:chOff x="1500166" y="1571612"/>
            <a:chExt cx="6307167" cy="4286280"/>
          </a:xfrm>
        </p:grpSpPr>
        <p:sp>
          <p:nvSpPr>
            <p:cNvPr id="29" name="Retângulo 28"/>
            <p:cNvSpPr/>
            <p:nvPr/>
          </p:nvSpPr>
          <p:spPr>
            <a:xfrm>
              <a:off x="1500166" y="1571612"/>
              <a:ext cx="6286544" cy="428628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1558913" y="1780699"/>
              <a:ext cx="1569849" cy="450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400" b="1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ÂNGULOS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3068317" y="1676155"/>
              <a:ext cx="1325879" cy="58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   </a:t>
              </a:r>
              <a:r>
                <a:rPr lang="pt-BR" sz="1400" b="1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SENO</a:t>
              </a:r>
            </a:p>
          </p:txBody>
        </p:sp>
        <p:sp>
          <p:nvSpPr>
            <p:cNvPr id="33" name="Text Box 34"/>
            <p:cNvSpPr txBox="1">
              <a:spLocks noChangeArrowheads="1"/>
            </p:cNvSpPr>
            <p:nvPr/>
          </p:nvSpPr>
          <p:spPr bwMode="auto">
            <a:xfrm>
              <a:off x="4188753" y="1649413"/>
              <a:ext cx="1895923" cy="58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   </a:t>
              </a:r>
              <a:r>
                <a:rPr lang="pt-BR" sz="1400" b="1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COSSENO</a:t>
              </a:r>
            </a:p>
          </p:txBody>
        </p:sp>
        <p:sp>
          <p:nvSpPr>
            <p:cNvPr id="34" name="Text Box 35"/>
            <p:cNvSpPr txBox="1">
              <a:spLocks noChangeArrowheads="1"/>
            </p:cNvSpPr>
            <p:nvPr/>
          </p:nvSpPr>
          <p:spPr bwMode="auto">
            <a:xfrm>
              <a:off x="5886450" y="1780699"/>
              <a:ext cx="1920883" cy="450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400" b="1" dirty="0">
                  <a:solidFill>
                    <a:schemeClr val="accent4">
                      <a:lumMod val="75000"/>
                    </a:schemeClr>
                  </a:solidFill>
                </a:rPr>
                <a:t>   </a:t>
              </a:r>
              <a:r>
                <a:rPr lang="pt-BR" sz="1400" b="1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TANGENTE</a:t>
              </a:r>
            </a:p>
          </p:txBody>
        </p:sp>
        <p:graphicFrame>
          <p:nvGraphicFramePr>
            <p:cNvPr id="35" name="Object 36"/>
            <p:cNvGraphicFramePr>
              <a:graphicFrameLocks noChangeAspect="1"/>
            </p:cNvGraphicFramePr>
            <p:nvPr/>
          </p:nvGraphicFramePr>
          <p:xfrm>
            <a:off x="3429000" y="2424113"/>
            <a:ext cx="354013" cy="942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0" name="Equation" r:id="rId7" imgW="152280" imgH="406080" progId="Equation.DSMT4">
                    <p:embed/>
                  </p:oleObj>
                </mc:Choice>
                <mc:Fallback>
                  <p:oleObj name="Equation" r:id="rId7" imgW="152280" imgH="406080" progId="Equation.DSMT4">
                    <p:embed/>
                    <p:pic>
                      <p:nvPicPr>
                        <p:cNvPr id="35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000" y="2424113"/>
                          <a:ext cx="354013" cy="942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37"/>
            <p:cNvGraphicFramePr>
              <a:graphicFrameLocks noChangeAspect="1"/>
            </p:cNvGraphicFramePr>
            <p:nvPr/>
          </p:nvGraphicFramePr>
          <p:xfrm>
            <a:off x="5027613" y="3505200"/>
            <a:ext cx="611187" cy="99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1" name="Equation" r:id="rId9" imgW="266400" imgH="431640" progId="Equation.DSMT4">
                    <p:embed/>
                  </p:oleObj>
                </mc:Choice>
                <mc:Fallback>
                  <p:oleObj name="Equation" r:id="rId9" imgW="266400" imgH="431640" progId="Equation.DSMT4">
                    <p:embed/>
                    <p:pic>
                      <p:nvPicPr>
                        <p:cNvPr id="36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7613" y="3505200"/>
                          <a:ext cx="611187" cy="990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39"/>
            <p:cNvGraphicFramePr>
              <a:graphicFrameLocks noChangeAspect="1"/>
            </p:cNvGraphicFramePr>
            <p:nvPr/>
          </p:nvGraphicFramePr>
          <p:xfrm>
            <a:off x="5013325" y="2438400"/>
            <a:ext cx="593725" cy="963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2" name="Equation" r:id="rId11" imgW="266400" imgH="431640" progId="Equation.DSMT4">
                    <p:embed/>
                  </p:oleObj>
                </mc:Choice>
                <mc:Fallback>
                  <p:oleObj name="Equation" r:id="rId11" imgW="266400" imgH="431640" progId="Equation.DSMT4">
                    <p:embed/>
                    <p:pic>
                      <p:nvPicPr>
                        <p:cNvPr id="37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3325" y="2438400"/>
                          <a:ext cx="593725" cy="963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41"/>
            <p:cNvGraphicFramePr>
              <a:graphicFrameLocks noChangeAspect="1"/>
            </p:cNvGraphicFramePr>
            <p:nvPr/>
          </p:nvGraphicFramePr>
          <p:xfrm>
            <a:off x="5162550" y="4479925"/>
            <a:ext cx="400050" cy="1068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3" name="Equation" r:id="rId13" imgW="152280" imgH="406080" progId="Equation.DSMT4">
                    <p:embed/>
                  </p:oleObj>
                </mc:Choice>
                <mc:Fallback>
                  <p:oleObj name="Equation" r:id="rId13" imgW="152280" imgH="406080" progId="Equation.DSMT4">
                    <p:embed/>
                    <p:pic>
                      <p:nvPicPr>
                        <p:cNvPr id="38" name="Object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2550" y="4479925"/>
                          <a:ext cx="400050" cy="1068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42"/>
            <p:cNvGraphicFramePr>
              <a:graphicFrameLocks noChangeAspect="1"/>
            </p:cNvGraphicFramePr>
            <p:nvPr/>
          </p:nvGraphicFramePr>
          <p:xfrm>
            <a:off x="6492875" y="2514600"/>
            <a:ext cx="593725" cy="963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4" name="Equation" r:id="rId15" imgW="266400" imgH="431640" progId="Equation.DSMT4">
                    <p:embed/>
                  </p:oleObj>
                </mc:Choice>
                <mc:Fallback>
                  <p:oleObj name="Equation" r:id="rId15" imgW="266400" imgH="431640" progId="Equation.DSMT4">
                    <p:embed/>
                    <p:pic>
                      <p:nvPicPr>
                        <p:cNvPr id="39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92875" y="2514600"/>
                          <a:ext cx="593725" cy="963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43"/>
            <p:cNvGraphicFramePr>
              <a:graphicFrameLocks noChangeAspect="1"/>
            </p:cNvGraphicFramePr>
            <p:nvPr/>
          </p:nvGraphicFramePr>
          <p:xfrm>
            <a:off x="6600825" y="3805238"/>
            <a:ext cx="238125" cy="385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5" name="Equation" r:id="rId17" imgW="101520" imgH="164880" progId="Equation.DSMT4">
                    <p:embed/>
                  </p:oleObj>
                </mc:Choice>
                <mc:Fallback>
                  <p:oleObj name="Equation" r:id="rId17" imgW="101520" imgH="164880" progId="Equation.DSMT4">
                    <p:embed/>
                    <p:pic>
                      <p:nvPicPr>
                        <p:cNvPr id="40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0825" y="3805238"/>
                          <a:ext cx="238125" cy="385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4"/>
            <p:cNvGraphicFramePr>
              <a:graphicFrameLocks noChangeAspect="1"/>
            </p:cNvGraphicFramePr>
            <p:nvPr/>
          </p:nvGraphicFramePr>
          <p:xfrm>
            <a:off x="6418263" y="4711700"/>
            <a:ext cx="633412" cy="601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6" name="Equation" r:id="rId19" imgW="241200" imgH="228600" progId="Equation.DSMT4">
                    <p:embed/>
                  </p:oleObj>
                </mc:Choice>
                <mc:Fallback>
                  <p:oleObj name="Equation" r:id="rId19" imgW="241200" imgH="228600" progId="Equation.DSMT4">
                    <p:embed/>
                    <p:pic>
                      <p:nvPicPr>
                        <p:cNvPr id="41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18263" y="4711700"/>
                          <a:ext cx="633412" cy="601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45"/>
            <p:cNvGraphicFramePr>
              <a:graphicFrameLocks noChangeAspect="1"/>
            </p:cNvGraphicFramePr>
            <p:nvPr/>
          </p:nvGraphicFramePr>
          <p:xfrm>
            <a:off x="3443288" y="3449638"/>
            <a:ext cx="611187" cy="99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7" name="Equation" r:id="rId21" imgW="266400" imgH="431640" progId="Equation.DSMT4">
                    <p:embed/>
                  </p:oleObj>
                </mc:Choice>
                <mc:Fallback>
                  <p:oleObj name="Equation" r:id="rId21" imgW="266400" imgH="431640" progId="Equation.DSMT4">
                    <p:embed/>
                    <p:pic>
                      <p:nvPicPr>
                        <p:cNvPr id="42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3288" y="3449638"/>
                          <a:ext cx="611187" cy="990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6"/>
            <p:cNvGraphicFramePr>
              <a:graphicFrameLocks noChangeAspect="1"/>
            </p:cNvGraphicFramePr>
            <p:nvPr/>
          </p:nvGraphicFramePr>
          <p:xfrm>
            <a:off x="3429000" y="4495800"/>
            <a:ext cx="593725" cy="963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8" name="Equation" r:id="rId23" imgW="266400" imgH="431640" progId="Equation.DSMT4">
                    <p:embed/>
                  </p:oleObj>
                </mc:Choice>
                <mc:Fallback>
                  <p:oleObj name="Equation" r:id="rId23" imgW="266400" imgH="431640" progId="Equation.DSMT4">
                    <p:embed/>
                    <p:pic>
                      <p:nvPicPr>
                        <p:cNvPr id="43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000" y="4495800"/>
                          <a:ext cx="593725" cy="963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 Box 47"/>
            <p:cNvSpPr txBox="1">
              <a:spLocks noChangeArrowheads="1"/>
            </p:cNvSpPr>
            <p:nvPr/>
          </p:nvSpPr>
          <p:spPr bwMode="auto">
            <a:xfrm>
              <a:off x="1893888" y="2574925"/>
              <a:ext cx="1156977" cy="855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32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30º</a:t>
              </a:r>
            </a:p>
          </p:txBody>
        </p:sp>
        <p:sp>
          <p:nvSpPr>
            <p:cNvPr id="45" name="Text Box 48"/>
            <p:cNvSpPr txBox="1">
              <a:spLocks noChangeArrowheads="1"/>
            </p:cNvSpPr>
            <p:nvPr/>
          </p:nvSpPr>
          <p:spPr bwMode="auto">
            <a:xfrm>
              <a:off x="1905001" y="3489325"/>
              <a:ext cx="1156977" cy="855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32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45º</a:t>
              </a:r>
            </a:p>
          </p:txBody>
        </p:sp>
        <p:sp>
          <p:nvSpPr>
            <p:cNvPr id="46" name="Text Box 49"/>
            <p:cNvSpPr txBox="1">
              <a:spLocks noChangeArrowheads="1"/>
            </p:cNvSpPr>
            <p:nvPr/>
          </p:nvSpPr>
          <p:spPr bwMode="auto">
            <a:xfrm>
              <a:off x="1893888" y="4556125"/>
              <a:ext cx="1156977" cy="855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32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60º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3079" grpId="0"/>
      <p:bldP spid="10249" grpId="0" autoUpdateAnimBg="0"/>
      <p:bldP spid="10250" grpId="0" autoUpdateAnimBg="0"/>
      <p:bldP spid="10251" grpId="0" autoUpdateAnimBg="0"/>
      <p:bldP spid="10252" grpId="0" autoUpdateAnimBg="0"/>
      <p:bldP spid="10253" grpId="0" autoUpdateAnimBg="0"/>
      <p:bldP spid="10254" grpId="0" autoUpdateAnimBg="0"/>
      <p:bldP spid="10258" grpId="0" autoUpdateAnimBg="0"/>
      <p:bldP spid="10259" grpId="0" autoUpdateAnimBg="0"/>
      <p:bldP spid="10260" grpId="0" autoUpdateAnimBg="0"/>
      <p:bldP spid="10261" grpId="0" autoUpdateAnimBg="0"/>
      <p:bldP spid="10262" grpId="0" autoUpdateAnimBg="0"/>
      <p:bldP spid="10263" grpId="0" autoUpdateAnimBg="0"/>
      <p:bldP spid="10264" grpId="0"/>
      <p:bldP spid="10272" grpId="0" animBg="1"/>
      <p:bldP spid="102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>
            <a:extLst>
              <a:ext uri="{FF2B5EF4-FFF2-40B4-BE49-F238E27FC236}">
                <a16:creationId xmlns:a16="http://schemas.microsoft.com/office/drawing/2014/main" id="{DA22A1ED-8659-459E-B243-A7E1007291EE}"/>
              </a:ext>
            </a:extLst>
          </p:cNvPr>
          <p:cNvSpPr/>
          <p:nvPr/>
        </p:nvSpPr>
        <p:spPr>
          <a:xfrm>
            <a:off x="2270966" y="4842572"/>
            <a:ext cx="9145016" cy="1835086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718300" y="5427664"/>
            <a:ext cx="1447800" cy="5794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>
                <a:solidFill>
                  <a:srgbClr val="FF9900"/>
                </a:solidFill>
                <a:latin typeface="Arial Black" pitchFamily="34" charset="0"/>
              </a:rPr>
              <a:t>Logo:  </a:t>
            </a: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69862" y="1047899"/>
            <a:ext cx="1163079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2800" u="sng" dirty="0">
                <a:solidFill>
                  <a:srgbClr val="FF0000"/>
                </a:solidFill>
                <a:latin typeface="Arial Black" pitchFamily="34" charset="0"/>
              </a:rPr>
              <a:t>Exemplo</a:t>
            </a:r>
            <a:r>
              <a:rPr lang="pt-BR" sz="2800" dirty="0">
                <a:solidFill>
                  <a:srgbClr val="FF0000"/>
                </a:solidFill>
                <a:latin typeface="Arial Black" pitchFamily="34" charset="0"/>
              </a:rPr>
              <a:t>:  No   triângulo retângulo abaixo o valor do ângulo </a:t>
            </a:r>
            <a:r>
              <a:rPr lang="pt-BR" sz="2800" b="1" dirty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</a:t>
            </a:r>
            <a:r>
              <a:rPr lang="pt-BR" sz="2800" dirty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 é igual a:</a:t>
            </a:r>
            <a:endParaRPr lang="pt-BR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3349625" y="41021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800" b="1" dirty="0"/>
              <a:t>2cm</a:t>
            </a:r>
          </a:p>
        </p:txBody>
      </p:sp>
      <p:sp>
        <p:nvSpPr>
          <p:cNvPr id="4106" name="Rectangle 11"/>
          <p:cNvSpPr>
            <a:spLocks noChangeArrowheads="1"/>
          </p:cNvSpPr>
          <p:nvPr/>
        </p:nvSpPr>
        <p:spPr bwMode="auto">
          <a:xfrm>
            <a:off x="3933825" y="2844800"/>
            <a:ext cx="1130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800" b="1" dirty="0"/>
              <a:t>4cm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8382000" y="5486400"/>
            <a:ext cx="1295400" cy="457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500" b="1" dirty="0">
                <a:sym typeface="Symbol" pitchFamily="18" charset="2"/>
              </a:rPr>
              <a:t> = 60º</a:t>
            </a:r>
            <a:endParaRPr lang="pt-BR" sz="2500" b="1" dirty="0">
              <a:cs typeface="Arial" charset="0"/>
            </a:endParaRP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2743200" y="5537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500" b="1" dirty="0"/>
              <a:t>cos(</a:t>
            </a:r>
            <a:r>
              <a:rPr lang="pt-BR" sz="2500" b="1" dirty="0">
                <a:sym typeface="Symbol" pitchFamily="18" charset="2"/>
              </a:rPr>
              <a:t>)</a:t>
            </a:r>
            <a:r>
              <a:rPr lang="pt-BR" sz="2500" b="1" dirty="0"/>
              <a:t> =</a:t>
            </a:r>
            <a:endParaRPr lang="pt-BR" sz="2500" b="1" dirty="0">
              <a:cs typeface="Arial" charset="0"/>
            </a:endParaRPr>
          </a:p>
        </p:txBody>
      </p:sp>
      <p:grpSp>
        <p:nvGrpSpPr>
          <p:cNvPr id="4109" name="Group 14"/>
          <p:cNvGrpSpPr>
            <a:grpSpLocks/>
          </p:cNvGrpSpPr>
          <p:nvPr/>
        </p:nvGrpSpPr>
        <p:grpSpPr bwMode="auto">
          <a:xfrm>
            <a:off x="2714625" y="2286000"/>
            <a:ext cx="2667000" cy="1765300"/>
            <a:chOff x="1152" y="1048"/>
            <a:chExt cx="1896" cy="1256"/>
          </a:xfrm>
        </p:grpSpPr>
        <p:grpSp>
          <p:nvGrpSpPr>
            <p:cNvPr id="4115" name="Group 15"/>
            <p:cNvGrpSpPr>
              <a:grpSpLocks/>
            </p:cNvGrpSpPr>
            <p:nvPr/>
          </p:nvGrpSpPr>
          <p:grpSpPr bwMode="auto">
            <a:xfrm>
              <a:off x="1152" y="1048"/>
              <a:ext cx="1896" cy="1256"/>
              <a:chOff x="1152" y="1048"/>
              <a:chExt cx="1896" cy="1256"/>
            </a:xfrm>
          </p:grpSpPr>
          <p:sp>
            <p:nvSpPr>
              <p:cNvPr id="4118" name="AutoShape 16"/>
              <p:cNvSpPr>
                <a:spLocks noChangeArrowheads="1"/>
              </p:cNvSpPr>
              <p:nvPr/>
            </p:nvSpPr>
            <p:spPr bwMode="auto">
              <a:xfrm>
                <a:off x="1152" y="1048"/>
                <a:ext cx="1896" cy="1256"/>
              </a:xfrm>
              <a:prstGeom prst="rtTriangle">
                <a:avLst/>
              </a:prstGeom>
              <a:gradFill rotWithShape="0">
                <a:gsLst>
                  <a:gs pos="0">
                    <a:srgbClr val="CEDA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119" name="Arc 17"/>
              <p:cNvSpPr>
                <a:spLocks/>
              </p:cNvSpPr>
              <p:nvPr/>
            </p:nvSpPr>
            <p:spPr bwMode="auto">
              <a:xfrm rot="12572235" flipH="1">
                <a:off x="1208" y="1160"/>
                <a:ext cx="14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120" name="Arc 18"/>
              <p:cNvSpPr>
                <a:spLocks/>
              </p:cNvSpPr>
              <p:nvPr/>
            </p:nvSpPr>
            <p:spPr bwMode="auto">
              <a:xfrm rot="21242923" flipH="1">
                <a:off x="2544" y="2064"/>
                <a:ext cx="14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4116" name="Rectangle 19"/>
            <p:cNvSpPr>
              <a:spLocks noChangeArrowheads="1"/>
            </p:cNvSpPr>
            <p:nvPr/>
          </p:nvSpPr>
          <p:spPr bwMode="auto">
            <a:xfrm>
              <a:off x="1152" y="2160"/>
              <a:ext cx="144" cy="14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17" name="Oval 20"/>
            <p:cNvSpPr>
              <a:spLocks noChangeArrowheads="1"/>
            </p:cNvSpPr>
            <p:nvPr/>
          </p:nvSpPr>
          <p:spPr bwMode="auto">
            <a:xfrm>
              <a:off x="1200" y="220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4213225" y="3519488"/>
            <a:ext cx="609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 b="1" dirty="0">
                <a:solidFill>
                  <a:srgbClr val="FF9900"/>
                </a:solidFill>
                <a:latin typeface="Arial Black" pitchFamily="34" charset="0"/>
                <a:cs typeface="Arial" charset="0"/>
                <a:sym typeface="Symbol" pitchFamily="18" charset="2"/>
              </a:rPr>
              <a:t></a:t>
            </a:r>
            <a:endParaRPr lang="pt-BR" sz="2800" b="1" dirty="0">
              <a:solidFill>
                <a:srgbClr val="FF9900"/>
              </a:solidFill>
              <a:latin typeface="Arial Black" pitchFamily="34" charset="0"/>
            </a:endParaRP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3908425" y="2414588"/>
            <a:ext cx="1066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>
                <a:solidFill>
                  <a:srgbClr val="FF9900"/>
                </a:solidFill>
                <a:latin typeface="Arial Black" pitchFamily="34" charset="0"/>
              </a:rPr>
              <a:t>HIP</a:t>
            </a: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1597025" y="2973388"/>
            <a:ext cx="91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>
                <a:solidFill>
                  <a:srgbClr val="FF9900"/>
                </a:solidFill>
                <a:latin typeface="Arial Black" pitchFamily="34" charset="0"/>
              </a:rPr>
              <a:t>C.O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3425825" y="4344988"/>
            <a:ext cx="91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>
                <a:solidFill>
                  <a:srgbClr val="FF9900"/>
                </a:solidFill>
                <a:latin typeface="Arial Black" pitchFamily="34" charset="0"/>
              </a:rPr>
              <a:t>C.A</a:t>
            </a:r>
          </a:p>
        </p:txBody>
      </p:sp>
      <p:graphicFrame>
        <p:nvGraphicFramePr>
          <p:cNvPr id="11289" name="Object 25"/>
          <p:cNvGraphicFramePr>
            <a:graphicFrameLocks noChangeAspect="1"/>
          </p:cNvGraphicFramePr>
          <p:nvPr/>
        </p:nvGraphicFramePr>
        <p:xfrm>
          <a:off x="4451351" y="5268914"/>
          <a:ext cx="976313" cy="96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0" name="Equation" r:id="rId3" imgW="406080" imgH="406080" progId="Equation.DSMT4">
                  <p:embed/>
                </p:oleObj>
              </mc:Choice>
              <mc:Fallback>
                <p:oleObj name="Equation" r:id="rId3" imgW="406080" imgH="406080" progId="Equation.DSMT4">
                  <p:embed/>
                  <p:pic>
                    <p:nvPicPr>
                      <p:cNvPr id="11289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1351" y="5268914"/>
                        <a:ext cx="976313" cy="966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0" name="Object 26"/>
          <p:cNvGraphicFramePr>
            <a:graphicFrameLocks noChangeAspect="1"/>
          </p:cNvGraphicFramePr>
          <p:nvPr/>
        </p:nvGraphicFramePr>
        <p:xfrm>
          <a:off x="5472113" y="5268913"/>
          <a:ext cx="652462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1" name="Equation" r:id="rId5" imgW="279360" imgH="406080" progId="Equation.DSMT4">
                  <p:embed/>
                </p:oleObj>
              </mc:Choice>
              <mc:Fallback>
                <p:oleObj name="Equation" r:id="rId5" imgW="279360" imgH="406080" progId="Equation.DSMT4">
                  <p:embed/>
                  <p:pic>
                    <p:nvPicPr>
                      <p:cNvPr id="1129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3" y="5268913"/>
                        <a:ext cx="652462" cy="944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1" name="Object 27"/>
          <p:cNvGraphicFramePr>
            <a:graphicFrameLocks noChangeAspect="1"/>
          </p:cNvGraphicFramePr>
          <p:nvPr/>
        </p:nvGraphicFramePr>
        <p:xfrm>
          <a:off x="6070600" y="5268913"/>
          <a:ext cx="355600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2" name="Equation" r:id="rId7" imgW="152280" imgH="406080" progId="Equation.DSMT4">
                  <p:embed/>
                </p:oleObj>
              </mc:Choice>
              <mc:Fallback>
                <p:oleObj name="Equation" r:id="rId7" imgW="152280" imgH="406080" progId="Equation.DSMT4">
                  <p:embed/>
                  <p:pic>
                    <p:nvPicPr>
                      <p:cNvPr id="11291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5268913"/>
                        <a:ext cx="355600" cy="944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upo 24"/>
          <p:cNvGrpSpPr/>
          <p:nvPr/>
        </p:nvGrpSpPr>
        <p:grpSpPr>
          <a:xfrm>
            <a:off x="7120177" y="1738144"/>
            <a:ext cx="4309897" cy="2928958"/>
            <a:chOff x="1500166" y="1571612"/>
            <a:chExt cx="6307167" cy="4286280"/>
          </a:xfrm>
          <a:solidFill>
            <a:schemeClr val="accent2"/>
          </a:solidFill>
        </p:grpSpPr>
        <p:sp>
          <p:nvSpPr>
            <p:cNvPr id="26" name="Retângulo 25"/>
            <p:cNvSpPr/>
            <p:nvPr/>
          </p:nvSpPr>
          <p:spPr>
            <a:xfrm>
              <a:off x="1500166" y="1571612"/>
              <a:ext cx="6286544" cy="428628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ext Box 32"/>
            <p:cNvSpPr txBox="1">
              <a:spLocks noChangeArrowheads="1"/>
            </p:cNvSpPr>
            <p:nvPr/>
          </p:nvSpPr>
          <p:spPr bwMode="auto">
            <a:xfrm>
              <a:off x="1558913" y="1780699"/>
              <a:ext cx="1569849" cy="45040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400" b="1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ÂNGULOS</a:t>
              </a:r>
            </a:p>
          </p:txBody>
        </p:sp>
        <p:sp>
          <p:nvSpPr>
            <p:cNvPr id="29" name="Text Box 33"/>
            <p:cNvSpPr txBox="1">
              <a:spLocks noChangeArrowheads="1"/>
            </p:cNvSpPr>
            <p:nvPr/>
          </p:nvSpPr>
          <p:spPr bwMode="auto">
            <a:xfrm>
              <a:off x="3068317" y="1676155"/>
              <a:ext cx="1119444" cy="58552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pt-BR" sz="1400" b="1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SENO</a:t>
              </a:r>
            </a:p>
          </p:txBody>
        </p:sp>
        <p:sp>
          <p:nvSpPr>
            <p:cNvPr id="30" name="Text Box 34"/>
            <p:cNvSpPr txBox="1">
              <a:spLocks noChangeArrowheads="1"/>
            </p:cNvSpPr>
            <p:nvPr/>
          </p:nvSpPr>
          <p:spPr bwMode="auto">
            <a:xfrm>
              <a:off x="4188753" y="1649413"/>
              <a:ext cx="1895923" cy="58552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  </a:t>
              </a:r>
              <a:r>
                <a:rPr lang="pt-BR" sz="1400" b="1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COSSENO</a:t>
              </a:r>
            </a:p>
          </p:txBody>
        </p:sp>
        <p:sp>
          <p:nvSpPr>
            <p:cNvPr id="31" name="Text Box 35"/>
            <p:cNvSpPr txBox="1">
              <a:spLocks noChangeArrowheads="1"/>
            </p:cNvSpPr>
            <p:nvPr/>
          </p:nvSpPr>
          <p:spPr bwMode="auto">
            <a:xfrm>
              <a:off x="5886450" y="1780699"/>
              <a:ext cx="1920883" cy="45040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400" b="1" dirty="0">
                  <a:solidFill>
                    <a:schemeClr val="accent4">
                      <a:lumMod val="75000"/>
                    </a:schemeClr>
                  </a:solidFill>
                </a:rPr>
                <a:t>   </a:t>
              </a:r>
              <a:r>
                <a:rPr lang="pt-BR" sz="1400" b="1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TANGENTE</a:t>
              </a:r>
            </a:p>
          </p:txBody>
        </p:sp>
        <p:graphicFrame>
          <p:nvGraphicFramePr>
            <p:cNvPr id="32" name="Object 36"/>
            <p:cNvGraphicFramePr>
              <a:graphicFrameLocks noChangeAspect="1"/>
            </p:cNvGraphicFramePr>
            <p:nvPr/>
          </p:nvGraphicFramePr>
          <p:xfrm>
            <a:off x="3429000" y="2424113"/>
            <a:ext cx="354013" cy="942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3" name="Equation" r:id="rId9" imgW="152280" imgH="406080" progId="Equation.DSMT4">
                    <p:embed/>
                  </p:oleObj>
                </mc:Choice>
                <mc:Fallback>
                  <p:oleObj name="Equation" r:id="rId9" imgW="152280" imgH="406080" progId="Equation.DSMT4">
                    <p:embed/>
                    <p:pic>
                      <p:nvPicPr>
                        <p:cNvPr id="32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000" y="2424113"/>
                          <a:ext cx="354013" cy="942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7"/>
            <p:cNvGraphicFramePr>
              <a:graphicFrameLocks noChangeAspect="1"/>
            </p:cNvGraphicFramePr>
            <p:nvPr/>
          </p:nvGraphicFramePr>
          <p:xfrm>
            <a:off x="5027613" y="3505200"/>
            <a:ext cx="611187" cy="99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4" name="Equation" r:id="rId11" imgW="266400" imgH="431640" progId="Equation.DSMT4">
                    <p:embed/>
                  </p:oleObj>
                </mc:Choice>
                <mc:Fallback>
                  <p:oleObj name="Equation" r:id="rId11" imgW="266400" imgH="431640" progId="Equation.DSMT4">
                    <p:embed/>
                    <p:pic>
                      <p:nvPicPr>
                        <p:cNvPr id="33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7613" y="3505200"/>
                          <a:ext cx="611187" cy="990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9"/>
            <p:cNvGraphicFramePr>
              <a:graphicFrameLocks noChangeAspect="1"/>
            </p:cNvGraphicFramePr>
            <p:nvPr/>
          </p:nvGraphicFramePr>
          <p:xfrm>
            <a:off x="5013325" y="2438400"/>
            <a:ext cx="593725" cy="963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5" name="Equation" r:id="rId13" imgW="266400" imgH="431640" progId="Equation.DSMT4">
                    <p:embed/>
                  </p:oleObj>
                </mc:Choice>
                <mc:Fallback>
                  <p:oleObj name="Equation" r:id="rId13" imgW="266400" imgH="431640" progId="Equation.DSMT4">
                    <p:embed/>
                    <p:pic>
                      <p:nvPicPr>
                        <p:cNvPr id="34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3325" y="2438400"/>
                          <a:ext cx="593725" cy="963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41"/>
            <p:cNvGraphicFramePr>
              <a:graphicFrameLocks noChangeAspect="1"/>
            </p:cNvGraphicFramePr>
            <p:nvPr/>
          </p:nvGraphicFramePr>
          <p:xfrm>
            <a:off x="5162550" y="4479925"/>
            <a:ext cx="400050" cy="1068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6" name="Equation" r:id="rId15" imgW="152280" imgH="406080" progId="Equation.DSMT4">
                    <p:embed/>
                  </p:oleObj>
                </mc:Choice>
                <mc:Fallback>
                  <p:oleObj name="Equation" r:id="rId15" imgW="152280" imgH="406080" progId="Equation.DSMT4">
                    <p:embed/>
                    <p:pic>
                      <p:nvPicPr>
                        <p:cNvPr id="35" name="Object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2550" y="4479925"/>
                          <a:ext cx="400050" cy="1068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42"/>
            <p:cNvGraphicFramePr>
              <a:graphicFrameLocks noChangeAspect="1"/>
            </p:cNvGraphicFramePr>
            <p:nvPr/>
          </p:nvGraphicFramePr>
          <p:xfrm>
            <a:off x="6492875" y="2514600"/>
            <a:ext cx="593725" cy="963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7" name="Equation" r:id="rId17" imgW="266400" imgH="431640" progId="Equation.DSMT4">
                    <p:embed/>
                  </p:oleObj>
                </mc:Choice>
                <mc:Fallback>
                  <p:oleObj name="Equation" r:id="rId17" imgW="266400" imgH="431640" progId="Equation.DSMT4">
                    <p:embed/>
                    <p:pic>
                      <p:nvPicPr>
                        <p:cNvPr id="36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92875" y="2514600"/>
                          <a:ext cx="593725" cy="963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43"/>
            <p:cNvGraphicFramePr>
              <a:graphicFrameLocks noChangeAspect="1"/>
            </p:cNvGraphicFramePr>
            <p:nvPr/>
          </p:nvGraphicFramePr>
          <p:xfrm>
            <a:off x="6600825" y="3805238"/>
            <a:ext cx="238125" cy="385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8" name="Equation" r:id="rId19" imgW="101520" imgH="164880" progId="Equation.DSMT4">
                    <p:embed/>
                  </p:oleObj>
                </mc:Choice>
                <mc:Fallback>
                  <p:oleObj name="Equation" r:id="rId19" imgW="101520" imgH="164880" progId="Equation.DSMT4">
                    <p:embed/>
                    <p:pic>
                      <p:nvPicPr>
                        <p:cNvPr id="37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0825" y="3805238"/>
                          <a:ext cx="238125" cy="385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44"/>
            <p:cNvGraphicFramePr>
              <a:graphicFrameLocks noChangeAspect="1"/>
            </p:cNvGraphicFramePr>
            <p:nvPr/>
          </p:nvGraphicFramePr>
          <p:xfrm>
            <a:off x="6418263" y="4711700"/>
            <a:ext cx="633412" cy="601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9" name="Equation" r:id="rId21" imgW="241200" imgH="228600" progId="Equation.DSMT4">
                    <p:embed/>
                  </p:oleObj>
                </mc:Choice>
                <mc:Fallback>
                  <p:oleObj name="Equation" r:id="rId21" imgW="241200" imgH="228600" progId="Equation.DSMT4">
                    <p:embed/>
                    <p:pic>
                      <p:nvPicPr>
                        <p:cNvPr id="38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18263" y="4711700"/>
                          <a:ext cx="633412" cy="601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45"/>
            <p:cNvGraphicFramePr>
              <a:graphicFrameLocks noChangeAspect="1"/>
            </p:cNvGraphicFramePr>
            <p:nvPr/>
          </p:nvGraphicFramePr>
          <p:xfrm>
            <a:off x="3443288" y="3449638"/>
            <a:ext cx="611187" cy="99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20" name="Equation" r:id="rId23" imgW="266400" imgH="431640" progId="Equation.DSMT4">
                    <p:embed/>
                  </p:oleObj>
                </mc:Choice>
                <mc:Fallback>
                  <p:oleObj name="Equation" r:id="rId23" imgW="266400" imgH="431640" progId="Equation.DSMT4">
                    <p:embed/>
                    <p:pic>
                      <p:nvPicPr>
                        <p:cNvPr id="39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3288" y="3449638"/>
                          <a:ext cx="611187" cy="990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46"/>
            <p:cNvGraphicFramePr>
              <a:graphicFrameLocks noChangeAspect="1"/>
            </p:cNvGraphicFramePr>
            <p:nvPr/>
          </p:nvGraphicFramePr>
          <p:xfrm>
            <a:off x="3429000" y="4495800"/>
            <a:ext cx="593725" cy="963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21" name="Equation" r:id="rId25" imgW="266400" imgH="431640" progId="Equation.DSMT4">
                    <p:embed/>
                  </p:oleObj>
                </mc:Choice>
                <mc:Fallback>
                  <p:oleObj name="Equation" r:id="rId25" imgW="266400" imgH="431640" progId="Equation.DSMT4">
                    <p:embed/>
                    <p:pic>
                      <p:nvPicPr>
                        <p:cNvPr id="40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000" y="4495800"/>
                          <a:ext cx="593725" cy="963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47"/>
            <p:cNvSpPr txBox="1">
              <a:spLocks noChangeArrowheads="1"/>
            </p:cNvSpPr>
            <p:nvPr/>
          </p:nvSpPr>
          <p:spPr bwMode="auto">
            <a:xfrm>
              <a:off x="1893888" y="2574925"/>
              <a:ext cx="1156977" cy="8557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32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30º</a:t>
              </a:r>
            </a:p>
          </p:txBody>
        </p:sp>
        <p:sp>
          <p:nvSpPr>
            <p:cNvPr id="42" name="Text Box 48"/>
            <p:cNvSpPr txBox="1">
              <a:spLocks noChangeArrowheads="1"/>
            </p:cNvSpPr>
            <p:nvPr/>
          </p:nvSpPr>
          <p:spPr bwMode="auto">
            <a:xfrm>
              <a:off x="1905001" y="3489325"/>
              <a:ext cx="1156977" cy="8557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32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45º</a:t>
              </a:r>
            </a:p>
          </p:txBody>
        </p:sp>
        <p:sp>
          <p:nvSpPr>
            <p:cNvPr id="43" name="Text Box 49"/>
            <p:cNvSpPr txBox="1">
              <a:spLocks noChangeArrowheads="1"/>
            </p:cNvSpPr>
            <p:nvPr/>
          </p:nvSpPr>
          <p:spPr bwMode="auto">
            <a:xfrm>
              <a:off x="1893888" y="4556125"/>
              <a:ext cx="1156977" cy="8557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32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60º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1272" grpId="0" autoUpdateAnimBg="0"/>
      <p:bldP spid="4105" grpId="0"/>
      <p:bldP spid="2" grpId="0"/>
      <p:bldP spid="4106" grpId="0"/>
      <p:bldP spid="11276" grpId="0" animBg="1" autoUpdateAnimBg="0"/>
      <p:bldP spid="11277" grpId="0" autoUpdateAnimBg="0"/>
      <p:bldP spid="11285" grpId="0"/>
      <p:bldP spid="11286" grpId="0" autoUpdateAnimBg="0"/>
      <p:bldP spid="11287" grpId="0" autoUpdateAnimBg="0"/>
      <p:bldP spid="11288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487488" y="1213017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TEODOLITO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783632" y="1758961"/>
            <a:ext cx="892899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rial" pitchFamily="34" charset="0"/>
                <a:cs typeface="Arial" pitchFamily="34" charset="0"/>
              </a:rPr>
              <a:t>	É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um instrumento óptico de medição de posições relativas. É vulgarmente utilizado em topografia, navegação e em meteorologia; funciona com uma óptica (por vezes duas), montada num tripé, com indicadores de nível, permitindo uma total liberdade de rotação horizontal ou vertical; mede distâncias relativas entre pontos determinados, em escala métrica decimal (múltiplos e </a:t>
            </a:r>
            <a:r>
              <a:rPr lang="pt-BR" sz="2400" dirty="0" err="1">
                <a:latin typeface="Arial" pitchFamily="34" charset="0"/>
                <a:cs typeface="Arial" pitchFamily="34" charset="0"/>
              </a:rPr>
              <a:t>sub-múltiplos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). </a:t>
            </a: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	O teodolito é composto por partes ópticas e mecânicas. No seu interior, possui prismas e lentes que ao desviar o raio de luz permite uma rápida e simples leitura dos limbos graduados em graus, minutos e segundos</a:t>
            </a:r>
            <a:r>
              <a:rPr lang="pt-BR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2" descr="http://www.hezolinem.com/img_material/1090%20(TEODOLITO%20DIGITAL%20RUIDE%20ET-0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95" y="1563361"/>
            <a:ext cx="1698650" cy="272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91344" y="4271954"/>
            <a:ext cx="2063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http://www.hezolinem.com/topografia/produtos.asp?familia=68</a:t>
            </a:r>
          </a:p>
        </p:txBody>
      </p:sp>
    </p:spTree>
    <p:extLst>
      <p:ext uri="{BB962C8B-B14F-4D97-AF65-F5344CB8AC3E}">
        <p14:creationId xmlns:p14="http://schemas.microsoft.com/office/powerpoint/2010/main" val="26001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39416" y="1962993"/>
            <a:ext cx="10657184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Definição: 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Triângulo retângulo é aquele que tem um ângulo reto (90º )</a:t>
            </a:r>
          </a:p>
          <a:p>
            <a:pPr algn="just">
              <a:spcBef>
                <a:spcPts val="600"/>
              </a:spcBef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Características:</a:t>
            </a:r>
          </a:p>
          <a:p>
            <a:pPr algn="just">
              <a:spcBef>
                <a:spcPts val="600"/>
              </a:spcBef>
              <a:buFontTx/>
              <a:buChar char="•"/>
            </a:pPr>
            <a:endParaRPr lang="pt-BR" sz="2000" b="1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Num triângulo retângulo, o lado situado em frente ao ângulo reto é chamado de </a:t>
            </a:r>
            <a:r>
              <a:rPr lang="pt-BR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HIPOTENUSA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•"/>
            </a:pPr>
            <a:endParaRPr lang="pt-BR" sz="2000" b="1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Os dois lados que formam o ângulo reto são chamados de </a:t>
            </a:r>
            <a:r>
              <a:rPr lang="pt-BR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CATETOS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 . De acordo com suas posições, os catetos podem ser:</a:t>
            </a:r>
          </a:p>
          <a:p>
            <a:pPr algn="just">
              <a:spcBef>
                <a:spcPts val="600"/>
              </a:spcBef>
              <a:buFontTx/>
              <a:buChar char="•"/>
            </a:pPr>
            <a:endParaRPr lang="pt-BR" sz="2000" b="1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pt-BR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Cateto oposto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: é o lado situado em frente ao ângulo dado.</a:t>
            </a:r>
          </a:p>
          <a:p>
            <a:pPr marL="800100" lvl="1" indent="-342900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pt-BR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Cateto adjacente 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: é o lado que ajuda a formar o ângulo dado .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1344" y="1196752"/>
            <a:ext cx="657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FF0000"/>
                </a:solidFill>
                <a:latin typeface="Arial Black" pitchFamily="34" charset="0"/>
              </a:rPr>
              <a:t>Triângulo retângulo</a:t>
            </a:r>
            <a:endParaRPr lang="pt-BR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4844153" y="1280323"/>
            <a:ext cx="4101261" cy="2714644"/>
            <a:chOff x="1152" y="1048"/>
            <a:chExt cx="1896" cy="1256"/>
          </a:xfrm>
        </p:grpSpPr>
        <p:grpSp>
          <p:nvGrpSpPr>
            <p:cNvPr id="20" name="Group 16"/>
            <p:cNvGrpSpPr>
              <a:grpSpLocks/>
            </p:cNvGrpSpPr>
            <p:nvPr/>
          </p:nvGrpSpPr>
          <p:grpSpPr bwMode="auto">
            <a:xfrm>
              <a:off x="1152" y="1048"/>
              <a:ext cx="1896" cy="1256"/>
              <a:chOff x="1152" y="1048"/>
              <a:chExt cx="1896" cy="1256"/>
            </a:xfrm>
          </p:grpSpPr>
          <p:sp>
            <p:nvSpPr>
              <p:cNvPr id="23" name="AutoShape 17"/>
              <p:cNvSpPr>
                <a:spLocks noChangeArrowheads="1"/>
              </p:cNvSpPr>
              <p:nvPr/>
            </p:nvSpPr>
            <p:spPr bwMode="auto">
              <a:xfrm>
                <a:off x="1152" y="1048"/>
                <a:ext cx="1896" cy="1256"/>
              </a:xfrm>
              <a:prstGeom prst="rtTriangle">
                <a:avLst/>
              </a:prstGeom>
              <a:gradFill rotWithShape="0">
                <a:gsLst>
                  <a:gs pos="0">
                    <a:srgbClr val="CEDA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4" name="Arc 18"/>
              <p:cNvSpPr>
                <a:spLocks/>
              </p:cNvSpPr>
              <p:nvPr/>
            </p:nvSpPr>
            <p:spPr bwMode="auto">
              <a:xfrm rot="12572235" flipH="1">
                <a:off x="1208" y="1160"/>
                <a:ext cx="14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5" name="Arc 19"/>
              <p:cNvSpPr>
                <a:spLocks/>
              </p:cNvSpPr>
              <p:nvPr/>
            </p:nvSpPr>
            <p:spPr bwMode="auto">
              <a:xfrm rot="21242923" flipH="1">
                <a:off x="2544" y="2064"/>
                <a:ext cx="14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152" y="2160"/>
              <a:ext cx="144" cy="14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200" y="220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804331" y="2169805"/>
            <a:ext cx="5613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dirty="0"/>
              <a:t>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pt-BR" sz="3200" dirty="0"/>
              <a:t>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487169" y="3944515"/>
            <a:ext cx="4267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pt-BR" sz="3200" dirty="0"/>
              <a:t> 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416198" y="2390993"/>
            <a:ext cx="325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566912" y="3734855"/>
            <a:ext cx="1569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ângulo reto 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009283" y="4107622"/>
            <a:ext cx="48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chemeClr val="tx2"/>
                </a:solidFill>
              </a:rPr>
              <a:t> ângulo dado </a:t>
            </a:r>
            <a:r>
              <a:rPr lang="pt-BR" b="1" dirty="0">
                <a:solidFill>
                  <a:schemeClr val="tx2"/>
                </a:solidFill>
                <a:sym typeface="Symbol"/>
              </a:rPr>
              <a:t> </a:t>
            </a:r>
            <a:r>
              <a:rPr lang="el-GR" b="1" dirty="0">
                <a:solidFill>
                  <a:schemeClr val="tx2"/>
                </a:solidFill>
                <a:sym typeface="Symbol"/>
              </a:rPr>
              <a:t>α</a:t>
            </a:r>
            <a:r>
              <a:rPr lang="pt-BR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979889" y="4610196"/>
            <a:ext cx="56124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chemeClr val="tx2"/>
                </a:solidFill>
              </a:rPr>
              <a:t> medida da hipotenusa </a:t>
            </a:r>
            <a:r>
              <a:rPr lang="pt-BR" b="1" dirty="0">
                <a:solidFill>
                  <a:schemeClr val="tx2"/>
                </a:solidFill>
                <a:sym typeface="Symbol"/>
              </a:rPr>
              <a:t> a</a:t>
            </a:r>
            <a:endParaRPr lang="pt-BR" b="1" dirty="0">
              <a:solidFill>
                <a:schemeClr val="tx2"/>
              </a:solidFill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946342" y="5187697"/>
            <a:ext cx="77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chemeClr val="tx2"/>
                </a:solidFill>
              </a:rPr>
              <a:t> medida do cateto oposto ( em frente a </a:t>
            </a:r>
            <a:r>
              <a:rPr lang="el-GR" b="1" dirty="0">
                <a:solidFill>
                  <a:schemeClr val="tx2"/>
                </a:solidFill>
                <a:sym typeface="Symbol"/>
              </a:rPr>
              <a:t>α</a:t>
            </a:r>
            <a:r>
              <a:rPr lang="pt-BR" b="1" dirty="0">
                <a:solidFill>
                  <a:schemeClr val="tx2"/>
                </a:solidFill>
              </a:rPr>
              <a:t>) </a:t>
            </a:r>
            <a:r>
              <a:rPr lang="pt-BR" b="1" dirty="0">
                <a:solidFill>
                  <a:schemeClr val="tx2"/>
                </a:solidFill>
                <a:sym typeface="Symbol"/>
              </a:rPr>
              <a:t> b</a:t>
            </a:r>
            <a:endParaRPr lang="pt-BR" b="1" dirty="0">
              <a:solidFill>
                <a:schemeClr val="tx2"/>
              </a:solidFill>
            </a:endParaRPr>
          </a:p>
        </p:txBody>
      </p:sp>
      <p:graphicFrame>
        <p:nvGraphicFramePr>
          <p:cNvPr id="308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7380883"/>
              </p:ext>
            </p:extLst>
          </p:nvPr>
        </p:nvGraphicFramePr>
        <p:xfrm>
          <a:off x="7357044" y="3483988"/>
          <a:ext cx="52705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3" imgW="177480" imgH="164880" progId="Equation.DSMT4">
                  <p:embed/>
                </p:oleObj>
              </mc:Choice>
              <mc:Fallback>
                <p:oleObj name="Equation" r:id="rId3" imgW="177480" imgH="164880" progId="Equation.DSMT4">
                  <p:embed/>
                  <p:pic>
                    <p:nvPicPr>
                      <p:cNvPr id="3089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7044" y="3483988"/>
                        <a:ext cx="527050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984002" y="5851312"/>
            <a:ext cx="838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chemeClr val="tx2"/>
                </a:solidFill>
              </a:rPr>
              <a:t> medida do cateto adjacente (junto a </a:t>
            </a:r>
            <a:r>
              <a:rPr lang="el-GR" b="1" dirty="0">
                <a:solidFill>
                  <a:schemeClr val="tx2"/>
                </a:solidFill>
                <a:sym typeface="Symbol"/>
              </a:rPr>
              <a:t>α</a:t>
            </a:r>
            <a:r>
              <a:rPr lang="pt-BR" b="1" dirty="0">
                <a:solidFill>
                  <a:schemeClr val="tx2"/>
                </a:solidFill>
              </a:rPr>
              <a:t>) </a:t>
            </a:r>
            <a:r>
              <a:rPr lang="pt-BR" b="1" dirty="0">
                <a:solidFill>
                  <a:schemeClr val="tx2"/>
                </a:solidFill>
                <a:sym typeface="Symbol"/>
              </a:rPr>
              <a:t> c</a:t>
            </a:r>
            <a:endParaRPr lang="pt-BR" b="1" dirty="0">
              <a:solidFill>
                <a:schemeClr val="tx2"/>
              </a:solidFill>
            </a:endParaRPr>
          </a:p>
        </p:txBody>
      </p:sp>
      <p:sp>
        <p:nvSpPr>
          <p:cNvPr id="2" name="Seta para a direita 1"/>
          <p:cNvSpPr/>
          <p:nvPr/>
        </p:nvSpPr>
        <p:spPr>
          <a:xfrm>
            <a:off x="4208103" y="3789313"/>
            <a:ext cx="504056" cy="2259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2085454" y="2385248"/>
            <a:ext cx="18261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cateto oposto </a:t>
            </a: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7851584" y="2357049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hipotenusa 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7524760" y="4082606"/>
            <a:ext cx="2121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 cateto adjacente </a:t>
            </a:r>
          </a:p>
        </p:txBody>
      </p:sp>
      <p:sp>
        <p:nvSpPr>
          <p:cNvPr id="29" name="Seta para a direita 28"/>
          <p:cNvSpPr/>
          <p:nvPr/>
        </p:nvSpPr>
        <p:spPr>
          <a:xfrm>
            <a:off x="3835494" y="2474544"/>
            <a:ext cx="504056" cy="2259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 para a direita 29"/>
          <p:cNvSpPr/>
          <p:nvPr/>
        </p:nvSpPr>
        <p:spPr>
          <a:xfrm>
            <a:off x="7307489" y="2428743"/>
            <a:ext cx="504056" cy="2259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 para a direita 30"/>
          <p:cNvSpPr/>
          <p:nvPr/>
        </p:nvSpPr>
        <p:spPr>
          <a:xfrm>
            <a:off x="7055461" y="4199837"/>
            <a:ext cx="504056" cy="2259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34252"/>
              </p:ext>
            </p:extLst>
          </p:nvPr>
        </p:nvGraphicFramePr>
        <p:xfrm>
          <a:off x="5097164" y="1869706"/>
          <a:ext cx="48895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5" imgW="164880" imgH="203040" progId="Equation.DSMT4">
                  <p:embed/>
                </p:oleObj>
              </mc:Choice>
              <mc:Fallback>
                <p:oleObj name="Equation" r:id="rId5" imgW="164880" imgH="203040" progId="Equation.DSMT4">
                  <p:embed/>
                  <p:pic>
                    <p:nvPicPr>
                      <p:cNvPr id="3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164" y="1869706"/>
                        <a:ext cx="488950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6" grpId="0"/>
      <p:bldP spid="3077" grpId="0"/>
      <p:bldP spid="3082" grpId="0"/>
      <p:bldP spid="3086" grpId="0"/>
      <p:bldP spid="3087" grpId="0"/>
      <p:bldP spid="3088" grpId="0"/>
      <p:bldP spid="3092" grpId="0"/>
      <p:bldP spid="2" grpId="0" animBg="1"/>
      <p:bldP spid="26" grpId="0"/>
      <p:bldP spid="27" grpId="0"/>
      <p:bldP spid="28" grpId="0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11725" y="1752600"/>
            <a:ext cx="3009900" cy="1993900"/>
            <a:chOff x="1248" y="1144"/>
            <a:chExt cx="1896" cy="1256"/>
          </a:xfrm>
        </p:grpSpPr>
        <p:sp>
          <p:nvSpPr>
            <p:cNvPr id="11277" name="AutoShape 3"/>
            <p:cNvSpPr>
              <a:spLocks noChangeArrowheads="1"/>
            </p:cNvSpPr>
            <p:nvPr/>
          </p:nvSpPr>
          <p:spPr bwMode="auto">
            <a:xfrm>
              <a:off x="1248" y="1144"/>
              <a:ext cx="1896" cy="1256"/>
            </a:xfrm>
            <a:prstGeom prst="rtTriangle">
              <a:avLst/>
            </a:prstGeom>
            <a:gradFill rotWithShape="0">
              <a:gsLst>
                <a:gs pos="0">
                  <a:srgbClr val="CEDAFF"/>
                </a:gs>
                <a:gs pos="100000">
                  <a:srgbClr val="3366FF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278" name="Rectangle 4"/>
            <p:cNvSpPr>
              <a:spLocks noChangeArrowheads="1"/>
            </p:cNvSpPr>
            <p:nvPr/>
          </p:nvSpPr>
          <p:spPr bwMode="auto">
            <a:xfrm>
              <a:off x="1248" y="2256"/>
              <a:ext cx="144" cy="14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279" name="Oval 5"/>
            <p:cNvSpPr>
              <a:spLocks noChangeArrowheads="1"/>
            </p:cNvSpPr>
            <p:nvPr/>
          </p:nvSpPr>
          <p:spPr bwMode="auto">
            <a:xfrm>
              <a:off x="1296" y="2304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6219826" y="2209800"/>
            <a:ext cx="24479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 dirty="0">
                <a:solidFill>
                  <a:srgbClr val="C00000"/>
                </a:solidFill>
                <a:latin typeface="Arial Black" pitchFamily="34" charset="0"/>
              </a:rPr>
              <a:t>Hipotenusa (a)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3309939" y="2501900"/>
            <a:ext cx="16144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 dirty="0">
                <a:solidFill>
                  <a:srgbClr val="C00000"/>
                </a:solidFill>
                <a:latin typeface="Arial Black" pitchFamily="34" charset="0"/>
              </a:rPr>
              <a:t>Cateto (b)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-379680" y="1261487"/>
            <a:ext cx="57077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pt-BR" sz="32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Triângulo retângulo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1524000" y="4854576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Teorema de Pitágoras:</a:t>
            </a:r>
          </a:p>
        </p:txBody>
      </p:sp>
      <p:sp>
        <p:nvSpPr>
          <p:cNvPr id="3089" name="Oval 17"/>
          <p:cNvSpPr>
            <a:spLocks noChangeArrowheads="1"/>
          </p:cNvSpPr>
          <p:nvPr/>
        </p:nvSpPr>
        <p:spPr bwMode="auto">
          <a:xfrm>
            <a:off x="4733925" y="3327400"/>
            <a:ext cx="609600" cy="609600"/>
          </a:xfrm>
          <a:prstGeom prst="ellipse">
            <a:avLst/>
          </a:prstGeom>
          <a:noFill/>
          <a:ln w="63500">
            <a:solidFill>
              <a:schemeClr val="tx2">
                <a:lumMod val="9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Times New Roman" charset="0"/>
            </a:endParaRPr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 flipV="1">
            <a:off x="5305425" y="2743200"/>
            <a:ext cx="762000" cy="685800"/>
          </a:xfrm>
          <a:prstGeom prst="line">
            <a:avLst/>
          </a:prstGeom>
          <a:noFill/>
          <a:ln w="63500">
            <a:solidFill>
              <a:schemeClr val="tx2">
                <a:lumMod val="90000"/>
              </a:schemeClr>
            </a:solidFill>
            <a:round/>
            <a:headEnd/>
            <a:tailEnd type="triangle" w="med" len="sm"/>
          </a:ln>
        </p:spPr>
        <p:txBody>
          <a:bodyPr/>
          <a:lstStyle/>
          <a:p>
            <a:pPr>
              <a:defRPr/>
            </a:pPr>
            <a:endParaRPr lang="pt-BR">
              <a:latin typeface="Times New Roman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595939" y="3689350"/>
            <a:ext cx="16144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 dirty="0">
                <a:solidFill>
                  <a:srgbClr val="C00000"/>
                </a:solidFill>
                <a:latin typeface="Arial Black" pitchFamily="34" charset="0"/>
              </a:rPr>
              <a:t>Cateto</a:t>
            </a:r>
          </a:p>
          <a:p>
            <a:pPr algn="ctr" eaLnBrk="0" hangingPunct="0">
              <a:defRPr/>
            </a:pPr>
            <a:r>
              <a:rPr lang="pt-BR" sz="2800" dirty="0">
                <a:solidFill>
                  <a:srgbClr val="C00000"/>
                </a:solidFill>
                <a:latin typeface="Arial Black" pitchFamily="34" charset="0"/>
              </a:rPr>
              <a:t>(c)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024314" y="5578476"/>
            <a:ext cx="378618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4000" dirty="0">
                <a:solidFill>
                  <a:srgbClr val="FF0000"/>
                </a:solidFill>
                <a:latin typeface="Arial Black" pitchFamily="34" charset="0"/>
              </a:rPr>
              <a:t>a² = b² + c²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autoUpdateAnimBg="0"/>
      <p:bldP spid="3084" grpId="0" autoUpdateAnimBg="0"/>
      <p:bldP spid="3086" grpId="0" autoUpdateAnimBg="0"/>
      <p:bldP spid="3087" grpId="0" autoUpdateAnimBg="0"/>
      <p:bldP spid="3089" grpId="0" animBg="1"/>
      <p:bldP spid="17" grpId="0" autoUpdateAnimBg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13131" y="2517342"/>
            <a:ext cx="2438400" cy="1841500"/>
            <a:chOff x="1248" y="1144"/>
            <a:chExt cx="1896" cy="1256"/>
          </a:xfrm>
        </p:grpSpPr>
        <p:sp>
          <p:nvSpPr>
            <p:cNvPr id="12302" name="AutoShape 3"/>
            <p:cNvSpPr>
              <a:spLocks noChangeArrowheads="1"/>
            </p:cNvSpPr>
            <p:nvPr/>
          </p:nvSpPr>
          <p:spPr bwMode="auto">
            <a:xfrm>
              <a:off x="1248" y="1144"/>
              <a:ext cx="1896" cy="1256"/>
            </a:xfrm>
            <a:prstGeom prst="rtTriangle">
              <a:avLst/>
            </a:prstGeom>
            <a:gradFill rotWithShape="0">
              <a:gsLst>
                <a:gs pos="0">
                  <a:srgbClr val="CEDAFF"/>
                </a:gs>
                <a:gs pos="100000">
                  <a:srgbClr val="3366FF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303" name="Rectangle 4"/>
            <p:cNvSpPr>
              <a:spLocks noChangeArrowheads="1"/>
            </p:cNvSpPr>
            <p:nvPr/>
          </p:nvSpPr>
          <p:spPr bwMode="auto">
            <a:xfrm>
              <a:off x="1248" y="2256"/>
              <a:ext cx="144" cy="14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304" name="Oval 5"/>
            <p:cNvSpPr>
              <a:spLocks noChangeArrowheads="1"/>
            </p:cNvSpPr>
            <p:nvPr/>
          </p:nvSpPr>
          <p:spPr bwMode="auto">
            <a:xfrm>
              <a:off x="1296" y="2304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5957918" y="2747956"/>
            <a:ext cx="4495800" cy="5794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dirty="0">
                <a:solidFill>
                  <a:srgbClr val="FF0000"/>
                </a:solidFill>
                <a:latin typeface="Arial Black" pitchFamily="34" charset="0"/>
              </a:rPr>
              <a:t>a² = b² + c² </a:t>
            </a:r>
          </a:p>
        </p:txBody>
      </p:sp>
      <p:sp>
        <p:nvSpPr>
          <p:cNvPr id="10246" name="Rectangle 13"/>
          <p:cNvSpPr>
            <a:spLocks noChangeArrowheads="1"/>
          </p:cNvSpPr>
          <p:nvPr/>
        </p:nvSpPr>
        <p:spPr bwMode="auto">
          <a:xfrm>
            <a:off x="295306" y="136127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2800" u="sng" dirty="0">
                <a:solidFill>
                  <a:srgbClr val="C00000"/>
                </a:solidFill>
                <a:latin typeface="Arial Black" pitchFamily="34" charset="0"/>
              </a:rPr>
              <a:t>Exemplo</a:t>
            </a:r>
            <a:r>
              <a:rPr lang="pt-BR" sz="2800" dirty="0">
                <a:solidFill>
                  <a:srgbClr val="C00000"/>
                </a:solidFill>
                <a:latin typeface="Arial Black" pitchFamily="34" charset="0"/>
              </a:rPr>
              <a:t>:  O   perímetro    de   um   triângulo retângulo de catetos iguais a 5cm e 12cm é igual a: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2070131" y="3384544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800" b="1"/>
              <a:t>12cm</a:t>
            </a: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3746531" y="4476744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800" b="1"/>
              <a:t>5cm</a:t>
            </a: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4324381" y="2714619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800" b="1"/>
              <a:t>Hip (a)</a:t>
            </a:r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6792943" y="3255956"/>
            <a:ext cx="2743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500" b="1" dirty="0">
                <a:cs typeface="Arial" charset="0"/>
              </a:rPr>
              <a:t>a² = 5² + 12²</a:t>
            </a:r>
          </a:p>
          <a:p>
            <a:pPr algn="ctr"/>
            <a:r>
              <a:rPr lang="pt-BR" sz="2500" b="1" dirty="0">
                <a:cs typeface="Arial" charset="0"/>
              </a:rPr>
              <a:t>a² = 25 + 144</a:t>
            </a:r>
          </a:p>
          <a:p>
            <a:pPr algn="ctr"/>
            <a:r>
              <a:rPr lang="pt-BR" sz="2500" b="1" dirty="0">
                <a:cs typeface="Arial" charset="0"/>
              </a:rPr>
              <a:t>a² = 169</a:t>
            </a:r>
          </a:p>
          <a:p>
            <a:pPr algn="ctr"/>
            <a:r>
              <a:rPr lang="pt-BR" sz="2500" b="1" dirty="0">
                <a:cs typeface="Arial" charset="0"/>
              </a:rPr>
              <a:t>a = 13</a:t>
            </a: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5527706" y="5513381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500" b="1"/>
              <a:t>5 + 12 +13 =</a:t>
            </a:r>
            <a:endParaRPr lang="pt-BR" sz="2500" b="1">
              <a:cs typeface="Arial" charset="0"/>
            </a:endParaRP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7534306" y="5500681"/>
            <a:ext cx="1066800" cy="431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500" b="1"/>
              <a:t>30cm</a:t>
            </a:r>
            <a:endParaRPr lang="pt-BR" sz="2500" b="1">
              <a:cs typeface="Arial" charset="0"/>
            </a:endParaRPr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648106" y="5500681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2500" b="1" dirty="0"/>
              <a:t>Perímetro =</a:t>
            </a:r>
            <a:endParaRPr lang="pt-BR" sz="2500" b="1" dirty="0"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 autoUpdateAnimBg="0"/>
      <p:bldP spid="4110" grpId="0" autoUpdateAnimBg="0"/>
      <p:bldP spid="4111" grpId="0" autoUpdateAnimBg="0"/>
      <p:bldP spid="4112" grpId="0" autoUpdateAnimBg="0"/>
      <p:bldP spid="4113" grpId="0" autoUpdateAnimBg="0"/>
      <p:bldP spid="4114" grpId="0" autoUpdateAnimBg="0"/>
      <p:bldP spid="4115" grpId="0"/>
      <p:bldP spid="411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58964" y="2250404"/>
            <a:ext cx="3009900" cy="1993900"/>
            <a:chOff x="1152" y="1048"/>
            <a:chExt cx="1896" cy="1256"/>
          </a:xfrm>
        </p:grpSpPr>
        <p:grpSp>
          <p:nvGrpSpPr>
            <p:cNvPr id="13341" name="Group 3"/>
            <p:cNvGrpSpPr>
              <a:grpSpLocks/>
            </p:cNvGrpSpPr>
            <p:nvPr/>
          </p:nvGrpSpPr>
          <p:grpSpPr bwMode="auto">
            <a:xfrm>
              <a:off x="1152" y="1048"/>
              <a:ext cx="1896" cy="1256"/>
              <a:chOff x="1152" y="1048"/>
              <a:chExt cx="1896" cy="1256"/>
            </a:xfrm>
          </p:grpSpPr>
          <p:sp>
            <p:nvSpPr>
              <p:cNvPr id="13344" name="AutoShape 4"/>
              <p:cNvSpPr>
                <a:spLocks noChangeArrowheads="1"/>
              </p:cNvSpPr>
              <p:nvPr/>
            </p:nvSpPr>
            <p:spPr bwMode="auto">
              <a:xfrm>
                <a:off x="1152" y="1048"/>
                <a:ext cx="1896" cy="1256"/>
              </a:xfrm>
              <a:prstGeom prst="rtTriangle">
                <a:avLst/>
              </a:prstGeom>
              <a:gradFill rotWithShape="0">
                <a:gsLst>
                  <a:gs pos="0">
                    <a:srgbClr val="CEDA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345" name="Arc 5"/>
              <p:cNvSpPr>
                <a:spLocks/>
              </p:cNvSpPr>
              <p:nvPr/>
            </p:nvSpPr>
            <p:spPr bwMode="auto">
              <a:xfrm rot="12572235" flipH="1">
                <a:off x="1208" y="1160"/>
                <a:ext cx="14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346" name="Arc 6"/>
              <p:cNvSpPr>
                <a:spLocks/>
              </p:cNvSpPr>
              <p:nvPr/>
            </p:nvSpPr>
            <p:spPr bwMode="auto">
              <a:xfrm rot="21242923" flipH="1">
                <a:off x="2544" y="2064"/>
                <a:ext cx="14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3342" name="Rectangle 7"/>
            <p:cNvSpPr>
              <a:spLocks noChangeArrowheads="1"/>
            </p:cNvSpPr>
            <p:nvPr/>
          </p:nvSpPr>
          <p:spPr bwMode="auto">
            <a:xfrm>
              <a:off x="1152" y="2160"/>
              <a:ext cx="144" cy="14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343" name="Oval 8"/>
            <p:cNvSpPr>
              <a:spLocks noChangeArrowheads="1"/>
            </p:cNvSpPr>
            <p:nvPr/>
          </p:nvSpPr>
          <p:spPr bwMode="auto">
            <a:xfrm>
              <a:off x="1200" y="220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128965" y="2798092"/>
            <a:ext cx="1839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000" dirty="0">
                <a:solidFill>
                  <a:srgbClr val="FF0000"/>
                </a:solidFill>
                <a:latin typeface="Arial Black" pitchFamily="34" charset="0"/>
              </a:rPr>
              <a:t>Hipotenusa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1182564" y="2999705"/>
            <a:ext cx="1676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000" dirty="0">
                <a:solidFill>
                  <a:srgbClr val="FF0000"/>
                </a:solidFill>
                <a:latin typeface="Arial Black" pitchFamily="34" charset="0"/>
              </a:rPr>
              <a:t>Cateto</a:t>
            </a:r>
          </a:p>
          <a:p>
            <a:pPr algn="ctr" eaLnBrk="0" hangingPunct="0">
              <a:defRPr/>
            </a:pPr>
            <a:r>
              <a:rPr lang="pt-BR" sz="2000" dirty="0">
                <a:solidFill>
                  <a:srgbClr val="FF0000"/>
                </a:solidFill>
                <a:latin typeface="Arial Black" pitchFamily="34" charset="0"/>
              </a:rPr>
              <a:t>oposto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2825628" y="4244305"/>
            <a:ext cx="2143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92100" dir="1200000" sx="15000" sy="15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000" dirty="0">
                <a:solidFill>
                  <a:srgbClr val="FF0000"/>
                </a:solidFill>
                <a:latin typeface="Arial Black" pitchFamily="34" charset="0"/>
              </a:rPr>
              <a:t>Cateto</a:t>
            </a:r>
          </a:p>
          <a:p>
            <a:pPr algn="ctr" eaLnBrk="0" hangingPunct="0">
              <a:defRPr/>
            </a:pPr>
            <a:r>
              <a:rPr lang="pt-BR" sz="2000" dirty="0">
                <a:solidFill>
                  <a:srgbClr val="FF0000"/>
                </a:solidFill>
                <a:latin typeface="Arial Black" pitchFamily="34" charset="0"/>
              </a:rPr>
              <a:t>adjacente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2846264" y="2631405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 b="1" dirty="0">
                <a:solidFill>
                  <a:srgbClr val="FCC63E"/>
                </a:solidFill>
                <a:latin typeface="Arial Black" pitchFamily="34" charset="0"/>
                <a:cs typeface="Arial" charset="0"/>
                <a:sym typeface="Symbol" pitchFamily="18" charset="2"/>
              </a:rPr>
              <a:t></a:t>
            </a:r>
            <a:endParaRPr lang="pt-BR" sz="2800" b="1" dirty="0">
              <a:solidFill>
                <a:srgbClr val="FCC63E"/>
              </a:solidFill>
              <a:latin typeface="Arial Black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4586164" y="3737892"/>
            <a:ext cx="609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 b="1" dirty="0">
                <a:solidFill>
                  <a:schemeClr val="accent2"/>
                </a:solidFill>
                <a:latin typeface="Arial Black" pitchFamily="34" charset="0"/>
                <a:cs typeface="Arial" charset="0"/>
                <a:sym typeface="Symbol" pitchFamily="18" charset="2"/>
              </a:rPr>
              <a:t></a:t>
            </a:r>
            <a:endParaRPr lang="pt-BR" sz="2800" b="1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6541965" y="3015579"/>
            <a:ext cx="3200400" cy="7080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50800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4000" b="1" dirty="0">
                <a:solidFill>
                  <a:srgbClr val="0070C0"/>
                </a:solidFill>
                <a:latin typeface="Arial Black" pitchFamily="34" charset="0"/>
                <a:cs typeface="Arial" charset="0"/>
                <a:sym typeface="Symbol" pitchFamily="18" charset="2"/>
              </a:rPr>
              <a:t></a:t>
            </a:r>
            <a:r>
              <a:rPr lang="pt-BR" sz="4000" dirty="0">
                <a:solidFill>
                  <a:srgbClr val="0070C0"/>
                </a:solidFill>
                <a:latin typeface="Arial Black" pitchFamily="34" charset="0"/>
                <a:cs typeface="Arial" charset="0"/>
                <a:sym typeface="Symbol" pitchFamily="18" charset="2"/>
              </a:rPr>
              <a:t> + </a:t>
            </a:r>
            <a:r>
              <a:rPr lang="pt-BR" sz="4000" b="1" dirty="0">
                <a:solidFill>
                  <a:srgbClr val="0070C0"/>
                </a:solidFill>
                <a:latin typeface="Arial Black" pitchFamily="34" charset="0"/>
                <a:cs typeface="Arial" charset="0"/>
                <a:sym typeface="Symbol" pitchFamily="18" charset="2"/>
              </a:rPr>
              <a:t></a:t>
            </a:r>
            <a:r>
              <a:rPr lang="pt-BR" sz="4000" dirty="0">
                <a:solidFill>
                  <a:srgbClr val="0070C0"/>
                </a:solidFill>
                <a:latin typeface="Arial Black" pitchFamily="34" charset="0"/>
                <a:cs typeface="Arial" charset="0"/>
                <a:sym typeface="Symbol" pitchFamily="18" charset="2"/>
              </a:rPr>
              <a:t> = 90º</a:t>
            </a:r>
            <a:endParaRPr lang="pt-BR" sz="40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6910264" y="2340893"/>
            <a:ext cx="266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 dirty="0">
                <a:solidFill>
                  <a:srgbClr val="FF0000"/>
                </a:solidFill>
                <a:latin typeface="Arial Black" pitchFamily="34" charset="0"/>
              </a:rPr>
              <a:t>Ângulos:</a:t>
            </a:r>
          </a:p>
        </p:txBody>
      </p:sp>
      <p:sp>
        <p:nvSpPr>
          <p:cNvPr id="5142" name="AutoShape 22"/>
          <p:cNvSpPr>
            <a:spLocks noChangeArrowheads="1"/>
          </p:cNvSpPr>
          <p:nvPr/>
        </p:nvSpPr>
        <p:spPr bwMode="auto">
          <a:xfrm>
            <a:off x="6956301" y="3880768"/>
            <a:ext cx="804816" cy="6080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33C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6571325" y="4488780"/>
            <a:ext cx="1676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 dirty="0">
                <a:solidFill>
                  <a:srgbClr val="C00000"/>
                </a:solidFill>
                <a:latin typeface="Arial Black" pitchFamily="34" charset="0"/>
              </a:rPr>
              <a:t>Agudos</a:t>
            </a:r>
          </a:p>
        </p:txBody>
      </p:sp>
      <p:sp>
        <p:nvSpPr>
          <p:cNvPr id="5153" name="Text Box 33"/>
          <p:cNvSpPr txBox="1">
            <a:spLocks noChangeArrowheads="1"/>
          </p:cNvSpPr>
          <p:nvPr/>
        </p:nvSpPr>
        <p:spPr bwMode="auto">
          <a:xfrm>
            <a:off x="2236664" y="5733380"/>
            <a:ext cx="2362200" cy="6463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sx="1000" sy="1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charset="0"/>
                <a:sym typeface="Symbol" pitchFamily="18" charset="2"/>
              </a:rPr>
              <a:t>Sen() = </a:t>
            </a:r>
            <a:r>
              <a:rPr lang="pt-BR" b="1" u="sng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charset="0"/>
                <a:sym typeface="Symbol" pitchFamily="18" charset="2"/>
              </a:rPr>
              <a:t>C.O</a:t>
            </a:r>
          </a:p>
          <a:p>
            <a:pPr eaLnBrk="0" hangingPunct="0">
              <a:defRPr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charset="0"/>
                <a:sym typeface="Symbol" pitchFamily="18" charset="2"/>
              </a:rPr>
              <a:t>	   HIP</a:t>
            </a:r>
            <a:r>
              <a:rPr lang="pt-BR" b="1" u="sng" dirty="0">
                <a:solidFill>
                  <a:schemeClr val="bg2">
                    <a:lumMod val="40000"/>
                    <a:lumOff val="60000"/>
                  </a:schemeClr>
                </a:solidFill>
                <a:latin typeface="Arial Black" pitchFamily="34" charset="0"/>
                <a:cs typeface="Arial" charset="0"/>
                <a:sym typeface="Symbol" pitchFamily="18" charset="2"/>
              </a:rPr>
              <a:t>    </a:t>
            </a:r>
            <a:r>
              <a:rPr lang="pt-BR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 Black" pitchFamily="34" charset="0"/>
                <a:cs typeface="Arial" charset="0"/>
                <a:sym typeface="Symbol" pitchFamily="18" charset="2"/>
              </a:rPr>
              <a:t>  </a:t>
            </a:r>
          </a:p>
        </p:txBody>
      </p:sp>
      <p:sp>
        <p:nvSpPr>
          <p:cNvPr id="5154" name="Text Box 34"/>
          <p:cNvSpPr txBox="1">
            <a:spLocks noChangeArrowheads="1"/>
          </p:cNvSpPr>
          <p:nvPr/>
        </p:nvSpPr>
        <p:spPr bwMode="auto">
          <a:xfrm>
            <a:off x="4738564" y="5733380"/>
            <a:ext cx="2362200" cy="6463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sx="1000" sy="1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charset="0"/>
                <a:sym typeface="Symbol" pitchFamily="18" charset="2"/>
              </a:rPr>
              <a:t>Cos() = </a:t>
            </a:r>
            <a:r>
              <a:rPr lang="pt-BR" b="1" u="sng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charset="0"/>
                <a:sym typeface="Symbol" pitchFamily="18" charset="2"/>
              </a:rPr>
              <a:t>C.A</a:t>
            </a:r>
          </a:p>
          <a:p>
            <a:pPr eaLnBrk="0" hangingPunct="0">
              <a:defRPr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charset="0"/>
                <a:sym typeface="Symbol" pitchFamily="18" charset="2"/>
              </a:rPr>
              <a:t>	   HIP</a:t>
            </a:r>
            <a:r>
              <a:rPr lang="pt-BR" b="1" u="sng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charset="0"/>
                <a:sym typeface="Symbol" pitchFamily="18" charset="2"/>
              </a:rPr>
              <a:t>   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charset="0"/>
                <a:sym typeface="Symbol" pitchFamily="18" charset="2"/>
              </a:rPr>
              <a:t>  </a:t>
            </a:r>
          </a:p>
        </p:txBody>
      </p:sp>
      <p:sp>
        <p:nvSpPr>
          <p:cNvPr id="5155" name="Text Box 35"/>
          <p:cNvSpPr txBox="1">
            <a:spLocks noChangeArrowheads="1"/>
          </p:cNvSpPr>
          <p:nvPr/>
        </p:nvSpPr>
        <p:spPr bwMode="auto">
          <a:xfrm>
            <a:off x="7253164" y="5758780"/>
            <a:ext cx="2362200" cy="6463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sx="1000" sy="1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charset="0"/>
                <a:sym typeface="Symbol" pitchFamily="18" charset="2"/>
              </a:rPr>
              <a:t>Tan() = </a:t>
            </a:r>
            <a:r>
              <a:rPr lang="pt-BR" b="1" u="sng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charset="0"/>
                <a:sym typeface="Symbol" pitchFamily="18" charset="2"/>
              </a:rPr>
              <a:t>C.O</a:t>
            </a:r>
          </a:p>
          <a:p>
            <a:pPr eaLnBrk="0" hangingPunct="0">
              <a:defRPr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charset="0"/>
                <a:sym typeface="Symbol" pitchFamily="18" charset="2"/>
              </a:rPr>
              <a:t>	  C.A</a:t>
            </a:r>
            <a:r>
              <a:rPr lang="pt-BR" b="1" u="sng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charset="0"/>
                <a:sym typeface="Symbol" pitchFamily="18" charset="2"/>
              </a:rPr>
              <a:t>   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charset="0"/>
                <a:sym typeface="Symbol" pitchFamily="18" charset="2"/>
              </a:rPr>
              <a:t>  </a:t>
            </a:r>
          </a:p>
        </p:txBody>
      </p:sp>
      <p:sp>
        <p:nvSpPr>
          <p:cNvPr id="5156" name="Oval 36"/>
          <p:cNvSpPr>
            <a:spLocks noChangeArrowheads="1"/>
          </p:cNvSpPr>
          <p:nvPr/>
        </p:nvSpPr>
        <p:spPr bwMode="auto">
          <a:xfrm>
            <a:off x="4548064" y="3672804"/>
            <a:ext cx="685800" cy="685800"/>
          </a:xfrm>
          <a:prstGeom prst="ellipse">
            <a:avLst/>
          </a:prstGeom>
          <a:noFill/>
          <a:ln w="63500">
            <a:solidFill>
              <a:schemeClr val="tx2">
                <a:lumMod val="9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Times New Roman" charset="0"/>
            </a:endParaRPr>
          </a:p>
        </p:txBody>
      </p:sp>
      <p:sp>
        <p:nvSpPr>
          <p:cNvPr id="5157" name="Text Box 37"/>
          <p:cNvSpPr txBox="1">
            <a:spLocks noChangeArrowheads="1"/>
          </p:cNvSpPr>
          <p:nvPr/>
        </p:nvSpPr>
        <p:spPr bwMode="auto">
          <a:xfrm>
            <a:off x="1334964" y="4993605"/>
            <a:ext cx="883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4000" dirty="0">
                <a:solidFill>
                  <a:srgbClr val="35F52B"/>
                </a:solidFill>
                <a:latin typeface="Arial Black" pitchFamily="34" charset="0"/>
              </a:rPr>
              <a:t>Relações trigonométricas:</a:t>
            </a: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1271464" y="1340768"/>
            <a:ext cx="899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8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4000" dirty="0">
                <a:solidFill>
                  <a:srgbClr val="FF0000"/>
                </a:solidFill>
                <a:latin typeface="Arial Black" pitchFamily="34" charset="0"/>
              </a:rPr>
              <a:t>Razões Trigonométricas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4" grpId="0" autoUpdateAnimBg="0"/>
      <p:bldP spid="5135" grpId="0" autoUpdateAnimBg="0"/>
      <p:bldP spid="5136" grpId="0" autoUpdateAnimBg="0"/>
      <p:bldP spid="5138" grpId="0" autoUpdateAnimBg="0"/>
      <p:bldP spid="5139" grpId="0" autoUpdateAnimBg="0"/>
      <p:bldP spid="5140" grpId="0" animBg="1" autoUpdateAnimBg="0"/>
      <p:bldP spid="5141" grpId="0" autoUpdateAnimBg="0"/>
      <p:bldP spid="5142" grpId="0" animBg="1"/>
      <p:bldP spid="5143" grpId="0" autoUpdateAnimBg="0"/>
      <p:bldP spid="5153" grpId="0" animBg="1" autoUpdateAnimBg="0"/>
      <p:bldP spid="5154" grpId="0" animBg="1" autoUpdateAnimBg="0"/>
      <p:bldP spid="5155" grpId="0" animBg="1" autoUpdateAnimBg="0"/>
      <p:bldP spid="5156" grpId="0" animBg="1"/>
      <p:bldP spid="5157" grpId="0" autoUpdateAnimBg="0"/>
      <p:bldP spid="3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76DDD22B-DEB6-4EDC-B039-100F99979404}"/>
              </a:ext>
            </a:extLst>
          </p:cNvPr>
          <p:cNvSpPr/>
          <p:nvPr/>
        </p:nvSpPr>
        <p:spPr>
          <a:xfrm>
            <a:off x="6153081" y="4137867"/>
            <a:ext cx="2576360" cy="117560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8865BC0-9A9A-4378-AE80-78AD1811E8E3}"/>
              </a:ext>
            </a:extLst>
          </p:cNvPr>
          <p:cNvSpPr/>
          <p:nvPr/>
        </p:nvSpPr>
        <p:spPr>
          <a:xfrm>
            <a:off x="5614081" y="2666709"/>
            <a:ext cx="3893603" cy="117560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432670" y="2468128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900" b="1" dirty="0"/>
              <a:t>1º RELAÇÃO : Seno de um ângulo agudo 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820884" y="1477206"/>
            <a:ext cx="8686800" cy="1104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SENO : é a razão entre a medida do cateto oposto e a medida da hipotenusa .</a:t>
            </a:r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918576"/>
              </p:ext>
            </p:extLst>
          </p:nvPr>
        </p:nvGraphicFramePr>
        <p:xfrm>
          <a:off x="5667372" y="2646498"/>
          <a:ext cx="3705225" cy="121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Equation" r:id="rId3" imgW="1002960" imgH="330120" progId="Equation.DSMT4">
                  <p:embed/>
                </p:oleObj>
              </mc:Choice>
              <mc:Fallback>
                <p:oleObj name="Equation" r:id="rId3" imgW="1002960" imgH="330120" progId="Equation.DSMT4">
                  <p:embed/>
                  <p:pic>
                    <p:nvPicPr>
                      <p:cNvPr id="4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72" y="2646498"/>
                        <a:ext cx="3705225" cy="121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359696" y="3732215"/>
            <a:ext cx="6399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 </a:t>
            </a:r>
            <a:r>
              <a:rPr lang="pt-BR" sz="3200" dirty="0"/>
              <a:t>a 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935096" y="4275895"/>
            <a:ext cx="4122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dirty="0"/>
              <a:t>b</a:t>
            </a:r>
          </a:p>
        </p:txBody>
      </p:sp>
      <p:graphicFrame>
        <p:nvGraphicFramePr>
          <p:cNvPr id="41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67753"/>
              </p:ext>
            </p:extLst>
          </p:nvPr>
        </p:nvGraphicFramePr>
        <p:xfrm>
          <a:off x="6522744" y="4117655"/>
          <a:ext cx="1876425" cy="116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5" imgW="507960" imgH="317160" progId="Equation.DSMT4">
                  <p:embed/>
                </p:oleObj>
              </mc:Choice>
              <mc:Fallback>
                <p:oleObj name="Equation" r:id="rId5" imgW="507960" imgH="317160" progId="Equation.DSMT4">
                  <p:embed/>
                  <p:pic>
                    <p:nvPicPr>
                      <p:cNvPr id="411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2744" y="4117655"/>
                        <a:ext cx="1876425" cy="1169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15"/>
          <p:cNvGrpSpPr>
            <a:grpSpLocks/>
          </p:cNvGrpSpPr>
          <p:nvPr/>
        </p:nvGrpSpPr>
        <p:grpSpPr bwMode="auto">
          <a:xfrm>
            <a:off x="1419157" y="2979728"/>
            <a:ext cx="4101261" cy="2714644"/>
            <a:chOff x="1152" y="1048"/>
            <a:chExt cx="1896" cy="1256"/>
          </a:xfrm>
        </p:grpSpPr>
        <p:grpSp>
          <p:nvGrpSpPr>
            <p:cNvPr id="22" name="Group 16"/>
            <p:cNvGrpSpPr>
              <a:grpSpLocks/>
            </p:cNvGrpSpPr>
            <p:nvPr/>
          </p:nvGrpSpPr>
          <p:grpSpPr bwMode="auto">
            <a:xfrm>
              <a:off x="1152" y="1048"/>
              <a:ext cx="1896" cy="1256"/>
              <a:chOff x="1152" y="1048"/>
              <a:chExt cx="1896" cy="1256"/>
            </a:xfrm>
          </p:grpSpPr>
          <p:sp>
            <p:nvSpPr>
              <p:cNvPr id="25" name="AutoShape 17"/>
              <p:cNvSpPr>
                <a:spLocks noChangeArrowheads="1"/>
              </p:cNvSpPr>
              <p:nvPr/>
            </p:nvSpPr>
            <p:spPr bwMode="auto">
              <a:xfrm>
                <a:off x="1152" y="1048"/>
                <a:ext cx="1896" cy="1256"/>
              </a:xfrm>
              <a:prstGeom prst="rtTriangle">
                <a:avLst/>
              </a:prstGeom>
              <a:gradFill rotWithShape="0">
                <a:gsLst>
                  <a:gs pos="0">
                    <a:srgbClr val="CEDA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6" name="Arc 18"/>
              <p:cNvSpPr>
                <a:spLocks/>
              </p:cNvSpPr>
              <p:nvPr/>
            </p:nvSpPr>
            <p:spPr bwMode="auto">
              <a:xfrm rot="12572235" flipH="1">
                <a:off x="1208" y="1160"/>
                <a:ext cx="14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7" name="Arc 19"/>
              <p:cNvSpPr>
                <a:spLocks/>
              </p:cNvSpPr>
              <p:nvPr/>
            </p:nvSpPr>
            <p:spPr bwMode="auto">
              <a:xfrm rot="21242923" flipH="1">
                <a:off x="2544" y="2064"/>
                <a:ext cx="14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1152" y="2160"/>
              <a:ext cx="144" cy="14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" name="Oval 21"/>
            <p:cNvSpPr>
              <a:spLocks noChangeArrowheads="1"/>
            </p:cNvSpPr>
            <p:nvPr/>
          </p:nvSpPr>
          <p:spPr bwMode="auto">
            <a:xfrm>
              <a:off x="1200" y="220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aphicFrame>
        <p:nvGraphicFramePr>
          <p:cNvPr id="2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357110"/>
              </p:ext>
            </p:extLst>
          </p:nvPr>
        </p:nvGraphicFramePr>
        <p:xfrm>
          <a:off x="4036802" y="5068200"/>
          <a:ext cx="52705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7" imgW="177480" imgH="164880" progId="Equation.DSMT4">
                  <p:embed/>
                </p:oleObj>
              </mc:Choice>
              <mc:Fallback>
                <p:oleObj name="Equation" r:id="rId7" imgW="177480" imgH="164880" progId="Equation.DSMT4">
                  <p:embed/>
                  <p:pic>
                    <p:nvPicPr>
                      <p:cNvPr id="2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6802" y="5068200"/>
                        <a:ext cx="527050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60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2" nodeType="click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1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1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4098" grpId="0"/>
      <p:bldP spid="4098" grpId="1"/>
      <p:bldP spid="4098" grpId="2"/>
      <p:bldP spid="4099" grpId="0" animBg="1"/>
      <p:bldP spid="4102" grpId="0"/>
      <p:bldP spid="4104" grpId="0"/>
    </p:bldLst>
  </p:timing>
</p:sld>
</file>

<file path=ppt/theme/theme1.xml><?xml version="1.0" encoding="utf-8"?>
<a:theme xmlns:a="http://schemas.openxmlformats.org/drawingml/2006/main" name="Design padrão">
  <a:themeElements>
    <a:clrScheme name="Design padrão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17831</TotalTime>
  <Words>802</Words>
  <Application>Microsoft Office PowerPoint</Application>
  <PresentationFormat>Widescreen</PresentationFormat>
  <Paragraphs>180</Paragraphs>
  <Slides>21</Slides>
  <Notes>1</Notes>
  <HiddenSlides>0</HiddenSlides>
  <MMClips>1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3" baseType="lpstr">
      <vt:lpstr>Abadi</vt:lpstr>
      <vt:lpstr>Algerian</vt:lpstr>
      <vt:lpstr>Arial</vt:lpstr>
      <vt:lpstr>Arial Black</vt:lpstr>
      <vt:lpstr>Arial Unicode MS</vt:lpstr>
      <vt:lpstr>Brush Script Std</vt:lpstr>
      <vt:lpstr>Calibri</vt:lpstr>
      <vt:lpstr>Euclid Extra</vt:lpstr>
      <vt:lpstr>Times New Roman</vt:lpstr>
      <vt:lpstr>Wingdings</vt:lpstr>
      <vt:lpstr>Design padrão</vt:lpstr>
      <vt:lpstr>Equation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Dj Johnny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Jonaldo</dc:creator>
  <cp:lastModifiedBy>Elionardo Rochelly Melo de Almeida</cp:lastModifiedBy>
  <cp:revision>620</cp:revision>
  <dcterms:created xsi:type="dcterms:W3CDTF">2010-10-24T12:41:03Z</dcterms:created>
  <dcterms:modified xsi:type="dcterms:W3CDTF">2020-05-28T19:15:14Z</dcterms:modified>
</cp:coreProperties>
</file>