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82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83" r:id="rId15"/>
    <p:sldId id="269" r:id="rId16"/>
    <p:sldId id="284" r:id="rId17"/>
    <p:sldId id="285" r:id="rId18"/>
    <p:sldId id="266" r:id="rId19"/>
    <p:sldId id="271" r:id="rId20"/>
    <p:sldId id="268" r:id="rId21"/>
    <p:sldId id="272" r:id="rId22"/>
    <p:sldId id="273" r:id="rId23"/>
    <p:sldId id="275" r:id="rId24"/>
    <p:sldId id="274" r:id="rId25"/>
    <p:sldId id="280" r:id="rId26"/>
    <p:sldId id="276" r:id="rId27"/>
    <p:sldId id="277" r:id="rId28"/>
    <p:sldId id="278" r:id="rId29"/>
    <p:sldId id="279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11ADC4-D22B-4631-A6C3-A34D89CAF0CF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81BDD2-493C-44CE-AC97-D9BC81021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990656" cy="1829761"/>
          </a:xfrm>
        </p:spPr>
        <p:txBody>
          <a:bodyPr/>
          <a:lstStyle/>
          <a:p>
            <a:r>
              <a:rPr lang="pt-BR" dirty="0" smtClean="0"/>
              <a:t>FILO ANNELIDA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772400" cy="1199704"/>
          </a:xfrm>
        </p:spPr>
        <p:txBody>
          <a:bodyPr/>
          <a:lstStyle/>
          <a:p>
            <a:r>
              <a:rPr lang="pt-BR" dirty="0" smtClean="0"/>
              <a:t>  Vida e evolução no reino animal.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Book Antiqua" pitchFamily="18" charset="0"/>
              </a:rPr>
              <a:t>1. </a:t>
            </a:r>
            <a:r>
              <a:rPr lang="pt-BR" sz="3200" dirty="0" err="1" smtClean="0">
                <a:latin typeface="Book Antiqua" pitchFamily="18" charset="0"/>
              </a:rPr>
              <a:t>Oligochaeta</a:t>
            </a:r>
            <a:r>
              <a:rPr lang="pt-BR" sz="3200" dirty="0" smtClean="0">
                <a:latin typeface="Book Antiqua" pitchFamily="18" charset="0"/>
              </a:rPr>
              <a:t>;</a:t>
            </a:r>
          </a:p>
          <a:p>
            <a:endParaRPr lang="pt-BR" sz="3200" dirty="0" smtClean="0">
              <a:latin typeface="Book Antiqua" pitchFamily="18" charset="0"/>
            </a:endParaRPr>
          </a:p>
          <a:p>
            <a:r>
              <a:rPr lang="pt-BR" sz="3200" dirty="0" smtClean="0">
                <a:latin typeface="Book Antiqua" pitchFamily="18" charset="0"/>
              </a:rPr>
              <a:t>2. </a:t>
            </a:r>
            <a:r>
              <a:rPr lang="pt-BR" sz="3200" dirty="0" err="1" smtClean="0">
                <a:latin typeface="Book Antiqua" pitchFamily="18" charset="0"/>
              </a:rPr>
              <a:t>Polichaeta</a:t>
            </a:r>
            <a:r>
              <a:rPr lang="pt-BR" sz="3200" dirty="0" smtClean="0">
                <a:latin typeface="Book Antiqua" pitchFamily="18" charset="0"/>
              </a:rPr>
              <a:t>;</a:t>
            </a:r>
          </a:p>
          <a:p>
            <a:endParaRPr lang="pt-BR" sz="3200" dirty="0" smtClean="0">
              <a:latin typeface="Book Antiqua" pitchFamily="18" charset="0"/>
            </a:endParaRPr>
          </a:p>
          <a:p>
            <a:r>
              <a:rPr lang="pt-BR" sz="3200" dirty="0" smtClean="0">
                <a:latin typeface="Book Antiqua" pitchFamily="18" charset="0"/>
              </a:rPr>
              <a:t> 3. </a:t>
            </a:r>
            <a:r>
              <a:rPr lang="pt-BR" sz="3200" dirty="0" err="1" smtClean="0">
                <a:latin typeface="Book Antiqua" pitchFamily="18" charset="0"/>
              </a:rPr>
              <a:t>Hirudinea</a:t>
            </a:r>
            <a:r>
              <a:rPr lang="pt-BR" sz="3200" dirty="0" smtClean="0">
                <a:latin typeface="Book Antiqua" pitchFamily="18" charset="0"/>
              </a:rPr>
              <a:t>.</a:t>
            </a:r>
            <a:endParaRPr lang="pt-BR" sz="3200" dirty="0">
              <a:latin typeface="Book Antiqua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7. Classes dos Anelídeos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Apresentam poucas cerdas, não têm parapódios nem cabeça diferenciada;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São monóicos, cada animal possui os dois sistemas reprodutores: o masculino e o feminino. No entanto, eles realizam fecundação cruzada e recíproca, ou seja, dois animais hermafroditas cruzam e se fecundam mutuamente.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7.1 Oligoquetos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Book Antiqua" pitchFamily="18" charset="0"/>
              </a:rPr>
              <a:t>O principal representante desse grupo é a minhoca. </a:t>
            </a:r>
          </a:p>
          <a:p>
            <a:pPr algn="just"/>
            <a:endParaRPr lang="pt-BR" sz="3000" dirty="0" smtClean="0">
              <a:latin typeface="Book Antiqua" pitchFamily="18" charset="0"/>
            </a:endParaRPr>
          </a:p>
          <a:p>
            <a:pPr algn="just"/>
            <a:r>
              <a:rPr lang="pt-BR" sz="3000" dirty="0" smtClean="0">
                <a:latin typeface="Book Antiqua" pitchFamily="18" charset="0"/>
              </a:rPr>
              <a:t>Ela tem a pele coberta por uma fina película e produz uma substância viscosa; esse muco diminui o atrito com o solo, protege a pele do contato com possíveis substâncias tóxicas e mantém a umidade, que é fundamental para a respiração cutânea.</a:t>
            </a:r>
          </a:p>
          <a:p>
            <a:pPr algn="just">
              <a:buNone/>
            </a:pPr>
            <a:endParaRPr lang="pt-BR" sz="3000" dirty="0" smtClean="0">
              <a:latin typeface="Book Antiqua" pitchFamily="18" charset="0"/>
            </a:endParaRPr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8. Oligoquetos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Nesse animal, é visível o </a:t>
            </a:r>
            <a:r>
              <a:rPr lang="pt-BR" sz="2800" b="1" dirty="0" smtClean="0">
                <a:latin typeface="Book Antiqua" pitchFamily="18" charset="0"/>
              </a:rPr>
              <a:t>clitelo</a:t>
            </a:r>
            <a:r>
              <a:rPr lang="pt-BR" sz="2800" dirty="0" smtClean="0">
                <a:latin typeface="Book Antiqua" pitchFamily="18" charset="0"/>
              </a:rPr>
              <a:t> - um anel mais claro por onde os animais se unem na fecundação cruzada, trocando espermatozóides. </a:t>
            </a:r>
          </a:p>
          <a:p>
            <a:pPr algn="just"/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Após a reprodução, cada um dos vermes libera no solo um casulo cheio de ovos. Alguns dias depois, saem desses ovos vermes jovens.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8. Oligoquetos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nelide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000"/>
            <a:ext cx="512767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93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/>
              <a:t>sistema digestório</a:t>
            </a:r>
            <a:r>
              <a:rPr lang="pt-BR" dirty="0" smtClean="0"/>
              <a:t> é formado por uma</a:t>
            </a:r>
            <a:r>
              <a:rPr lang="pt-BR" b="1" dirty="0" smtClean="0"/>
              <a:t> </a:t>
            </a:r>
            <a:r>
              <a:rPr lang="pt-BR" dirty="0" smtClean="0"/>
              <a:t>boca; um papo, que parece uma grande câmera; uma moela, por onde o alimento é triturado; um longo intestino, que termina no ânus, situado no ultimo anel do corpo;</a:t>
            </a:r>
          </a:p>
          <a:p>
            <a:pPr algn="just">
              <a:buNone/>
            </a:pPr>
            <a:endParaRPr lang="pt-BR" dirty="0" smtClean="0"/>
          </a:p>
          <a:p>
            <a:pPr lvl="0" algn="just"/>
            <a:r>
              <a:rPr lang="pt-BR" dirty="0" smtClean="0"/>
              <a:t>O</a:t>
            </a:r>
            <a:r>
              <a:rPr lang="pt-BR" b="1" dirty="0" smtClean="0"/>
              <a:t> sistema circulatório </a:t>
            </a:r>
            <a:r>
              <a:rPr lang="pt-BR" dirty="0" smtClean="0"/>
              <a:t>é fechado</a:t>
            </a:r>
            <a:r>
              <a:rPr lang="pt-BR" b="1" dirty="0" smtClean="0"/>
              <a:t>,</a:t>
            </a:r>
            <a:r>
              <a:rPr lang="pt-BR" dirty="0" smtClean="0"/>
              <a:t> e nele o sangue circula dentro dos vasos. O sangue possui hemoglobina, o mesmo pigmento vermelho que nós, seres humanos, possuímos.</a:t>
            </a:r>
          </a:p>
          <a:p>
            <a:pPr lvl="0"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b="1" dirty="0" smtClean="0"/>
              <a:t>sistema nervoso </a:t>
            </a:r>
            <a:r>
              <a:rPr lang="pt-BR" dirty="0" smtClean="0"/>
              <a:t>é formado por células nervosas que coordenam várias funções do corpo.</a:t>
            </a:r>
          </a:p>
          <a:p>
            <a:pPr lvl="0"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8. Oligoquetos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57cdfb99b6ffc226a9e1aeb0ee2e0b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286" y="6145"/>
            <a:ext cx="5794681" cy="3816000"/>
          </a:xfrm>
          <a:prstGeom prst="rect">
            <a:avLst/>
          </a:prstGeom>
        </p:spPr>
      </p:pic>
      <p:pic>
        <p:nvPicPr>
          <p:cNvPr id="6" name="Imagem 5" descr="Sem tít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38" y="3733364"/>
            <a:ext cx="7373380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00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744044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4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mundolouco.net/wp-content/woo_uploads/184-minhoc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048672"/>
          </a:xfrm>
        </p:spPr>
        <p:txBody>
          <a:bodyPr/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Possuem muitas cerdas em cada segmento, ou seja, em cada anel. Cada anel tem um par de projeções laterais, os parapódios, no qual estão implantadas as cerdas;</a:t>
            </a:r>
          </a:p>
          <a:p>
            <a:pPr algn="just"/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São animais geralmente dióicos;</a:t>
            </a:r>
          </a:p>
          <a:p>
            <a:pPr algn="just">
              <a:buNone/>
            </a:pPr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Os poliquetos são carnívoros. Muitas vezes, são canibais, isto é, devoram outros poliquetos.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9. Poliquetos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Book Antiqua" pitchFamily="18" charset="0"/>
              </a:rPr>
              <a:t>Anelídeos são animais celomados, pluricelulares, de corpo mais ou menos cilíndrico e alongado que se apresenta, ao longo de seu eixo maior, que é subdividido, tanto externa como internamente, em anéis ou metâmeros.</a:t>
            </a:r>
          </a:p>
          <a:p>
            <a:pPr algn="just">
              <a:buNone/>
            </a:pPr>
            <a:endParaRPr lang="pt-BR" dirty="0" smtClean="0">
              <a:latin typeface="Book Antiqua" pitchFamily="18" charset="0"/>
            </a:endParaRPr>
          </a:p>
          <a:p>
            <a:pPr algn="just"/>
            <a:r>
              <a:rPr lang="pt-BR" dirty="0" smtClean="0">
                <a:latin typeface="Book Antiqua" pitchFamily="18" charset="0"/>
              </a:rPr>
              <a:t>Os anelídeos constituem um filo do reino animal que compreende os vermes mais evoluídos. Seu nome deriva do fato de ter o corpo dividido em segmentos ou "anéis", peculiaridade que o aproxima dos artrópodes, também segmentados.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1. Filo anelídeos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sobiologia.com.br/figuras/Reinos2/polique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São desprovidos de cerdas, </a:t>
            </a:r>
            <a:r>
              <a:rPr lang="pt-BR" sz="2800" dirty="0" err="1" smtClean="0"/>
              <a:t>parapórdios</a:t>
            </a:r>
            <a:r>
              <a:rPr lang="pt-BR" sz="2800" dirty="0" smtClean="0"/>
              <a:t> e cabeça diferenciada;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Possuem ventosas para fixação, locomoção e ingestão de alimento;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São animais monóicos;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9. Hirudíneos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Nesse grupo, está a </a:t>
            </a:r>
            <a:r>
              <a:rPr lang="pt-BR" sz="2800" b="1" dirty="0" smtClean="0">
                <a:latin typeface="Book Antiqua" pitchFamily="18" charset="0"/>
              </a:rPr>
              <a:t>sanguessuga</a:t>
            </a:r>
            <a:r>
              <a:rPr lang="pt-BR" sz="2800" dirty="0" smtClean="0">
                <a:latin typeface="Book Antiqua" pitchFamily="18" charset="0"/>
              </a:rPr>
              <a:t>. Ela é hermafrodita e vive em solo úmido e pantanoso ou em água doce. Existem também algumas espécies marinhas;</a:t>
            </a:r>
          </a:p>
          <a:p>
            <a:pPr algn="just"/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A sanguessuga chupa o sangue de outros animais pelas ventosas, mas também pode se alimentar de minhocas e de restos de animais. É de pequeno porte, o seu comprimento varia de 1 a 20 centímetros.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9. Hirudíneos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educacaoadventista.org.br/blog/prof_clarisse/images/19/Hirudineo_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000" dirty="0" smtClean="0">
                <a:latin typeface="Book Antiqua" pitchFamily="18" charset="0"/>
              </a:rPr>
              <a:t>A Hirudoterapia </a:t>
            </a:r>
            <a:r>
              <a:rPr lang="pt-PT" sz="3000" dirty="0" smtClean="0">
                <a:latin typeface="Book Antiqua" pitchFamily="18" charset="0"/>
              </a:rPr>
              <a:t>é um tratamento com as sanguessugas, usado para fins medicinais há mais de mil anos antes de Cristo;</a:t>
            </a:r>
          </a:p>
          <a:p>
            <a:pPr algn="just"/>
            <a:endParaRPr lang="pt-PT" sz="3000" dirty="0" smtClean="0">
              <a:latin typeface="Book Antiqua" pitchFamily="18" charset="0"/>
            </a:endParaRPr>
          </a:p>
          <a:p>
            <a:pPr algn="just"/>
            <a:r>
              <a:rPr lang="pt-BR" sz="3000" dirty="0" smtClean="0">
                <a:latin typeface="Book Antiqua" pitchFamily="18" charset="0"/>
              </a:rPr>
              <a:t>O tratamento  é atribuído a esses parasitas pela  produção em sua saliva de muitas substancias medicinais analgésicas, antiinflamatórias, etc;</a:t>
            </a:r>
          </a:p>
          <a:p>
            <a:pPr algn="just"/>
            <a:endParaRPr lang="pt-BR" sz="3000" dirty="0" smtClean="0">
              <a:latin typeface="Book Antiqua" pitchFamily="18" charset="0"/>
            </a:endParaRPr>
          </a:p>
          <a:p>
            <a:pPr algn="just"/>
            <a:r>
              <a:rPr lang="pt-BR" sz="3000" dirty="0" smtClean="0">
                <a:latin typeface="Book Antiqua" pitchFamily="18" charset="0"/>
              </a:rPr>
              <a:t>É indicada para Dores de cabeça, dores musculares, pressão alta, sinusite, asma, reumatismo artrite, problemas da menopausa e inclusive depressão.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10. Aplicações na medicina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Book Antiqua" pitchFamily="18" charset="0"/>
              </a:rPr>
              <a:t>Na alimentação animal e humana existem pratos orientais feitos á base de minhoca ;</a:t>
            </a:r>
          </a:p>
          <a:p>
            <a:pPr>
              <a:buNone/>
            </a:pPr>
            <a:endParaRPr lang="pt-BR" sz="3200" dirty="0" smtClean="0">
              <a:latin typeface="Book Antiqua" pitchFamily="18" charset="0"/>
            </a:endParaRPr>
          </a:p>
          <a:p>
            <a:r>
              <a:rPr lang="pt-BR" sz="3200" dirty="0" smtClean="0">
                <a:latin typeface="Book Antiqua" pitchFamily="18" charset="0"/>
              </a:rPr>
              <a:t>A minhoca funciona ainda como isca para pesca.</a:t>
            </a:r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60648"/>
            <a:ext cx="89383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11. Aplicações industriais e </a:t>
            </a:r>
            <a:r>
              <a:rPr lang="pt-BR" dirty="0" err="1" smtClean="0"/>
              <a:t>comeciais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As minhocas podem ser empregadas na produção de húmus, composto que melhora o estado nutricional das plantas;</a:t>
            </a:r>
          </a:p>
          <a:p>
            <a:pPr algn="just">
              <a:buNone/>
            </a:pPr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O húmus de minhoca pode ser utilizado em paisagismo, floricultura, fruticultura, horticultura, viveiro de mudas e agricultura em geral, além de auxiliar na revitalização de terras exauriadas por culturas sucessivas;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12. Aplicações ecológicas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</a:t>
            </a:r>
            <a:r>
              <a:rPr lang="pt-BR" sz="3200" dirty="0" smtClean="0"/>
              <a:t>minhoca</a:t>
            </a:r>
            <a:r>
              <a:rPr lang="pt-BR" sz="2800" dirty="0" smtClean="0"/>
              <a:t> cava "túneis", atua como arado, aumentando a aeração e a circulação da água. </a:t>
            </a:r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12. Aplicações ecológicas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Pesquisadores já catalogaram e estudaram mais de 6 mil espécies de animais anelídeos.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Curiosidades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316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537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grupo agradece a atenção de todos os presentes!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7772400" cy="1872207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Componentes:</a:t>
            </a:r>
            <a:r>
              <a:rPr lang="pt-BR" dirty="0" smtClean="0"/>
              <a:t> </a:t>
            </a:r>
          </a:p>
          <a:p>
            <a:r>
              <a:rPr lang="pt-BR" dirty="0" smtClean="0"/>
              <a:t>Irene Ginani Costa Pinheiro,</a:t>
            </a:r>
          </a:p>
          <a:p>
            <a:r>
              <a:rPr lang="pt-BR" dirty="0" err="1" smtClean="0"/>
              <a:t>Samita</a:t>
            </a:r>
            <a:r>
              <a:rPr lang="pt-BR" dirty="0" smtClean="0"/>
              <a:t> Raquel de Lima Bezerra, </a:t>
            </a:r>
          </a:p>
          <a:p>
            <a:r>
              <a:rPr lang="pt-BR" dirty="0" err="1" smtClean="0"/>
              <a:t>Valdenise</a:t>
            </a:r>
            <a:r>
              <a:rPr lang="pt-BR" dirty="0" smtClean="0"/>
              <a:t> </a:t>
            </a:r>
            <a:r>
              <a:rPr lang="pt-BR" dirty="0" err="1" smtClean="0"/>
              <a:t>Euflausino</a:t>
            </a:r>
            <a:r>
              <a:rPr lang="pt-BR" dirty="0" smtClean="0"/>
              <a:t> dos Santos e</a:t>
            </a:r>
          </a:p>
          <a:p>
            <a:r>
              <a:rPr lang="pt-BR" dirty="0"/>
              <a:t>Vitoria Regina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habitat dos anelídeos pode ser a água dos mares e oceanos ou a água doce e a terra úmida. </a:t>
            </a:r>
          </a:p>
          <a:p>
            <a:endParaRPr lang="pt-BR" dirty="0" smtClean="0"/>
          </a:p>
          <a:p>
            <a:r>
              <a:rPr lang="pt-BR" dirty="0" smtClean="0"/>
              <a:t>Eles são considerados os mais complexos dos vermes.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2. Habitat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As cerdas, eixos que lembram espinhos, servem para locomoção. Os anelídeos movimentam-se usando estes pequenos pelos existentes em cada anel, que servem de apoio para as ondas de contração que percorrem a musculatura parietal (movimento peristáltico) ;</a:t>
            </a:r>
          </a:p>
          <a:p>
            <a:pPr algn="just">
              <a:buNone/>
            </a:pPr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Ou, ainda, através de ventosas, como nas sanguessugas.</a:t>
            </a:r>
            <a:endParaRPr lang="pt-BR" sz="2800" dirty="0">
              <a:latin typeface="Book Antiqua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3.Locomoção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Os anelídeos possuem sistema digestório com boca e ânus, isto é, possuem aparelho digestivo com tubo digestivo completo. A digestão é extracelular.</a:t>
            </a:r>
          </a:p>
          <a:p>
            <a:pPr algn="just"/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O sistema excretor é formado por um par de nefrídeos em cada anel do corpo. Estes retiram os excretas da cavidade celomática e os eliminam para o meio externo através de poros excretores localizados na superfície lateral do corpo.</a:t>
            </a:r>
            <a:r>
              <a:rPr lang="pt-BR" sz="2800" b="1" dirty="0" smtClean="0">
                <a:latin typeface="Book Antiqua" pitchFamily="18" charset="0"/>
              </a:rPr>
              <a:t> </a:t>
            </a:r>
            <a:endParaRPr lang="pt-BR" sz="2800" dirty="0" smtClean="0">
              <a:latin typeface="Book Antiqua" pitchFamily="18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4. Sistema </a:t>
            </a:r>
            <a:r>
              <a:rPr lang="pt-BR" dirty="0" err="1" smtClean="0"/>
              <a:t>digestorio</a:t>
            </a:r>
            <a:r>
              <a:rPr lang="pt-BR" dirty="0" smtClean="0"/>
              <a:t> e excretor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O corpo dos anelídeos é revestido por uma pele fina e úmida. Essa é uma característica importante da respiração cutânea - respiração realizada através da pele, pois os gases respiratórios não atravessam superfícies secas. </a:t>
            </a:r>
          </a:p>
          <a:p>
            <a:pPr algn="just">
              <a:buNone/>
            </a:pPr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A respiração pode ser ainda por meio de projeções espaciais do corpo que formam brânquias modificadas.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5. Respiração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latin typeface="Book Antiqua" pitchFamily="18" charset="0"/>
              </a:rPr>
              <a:t>O sistema nervoso é centralizado, do tipo ganglionado. Há um par de gânglios cerebróides localizados sobre a faringe, de cada um dos quais parte um cordão nervoso longitudinal e ventral.</a:t>
            </a:r>
          </a:p>
          <a:p>
            <a:pPr algn="just"/>
            <a:endParaRPr lang="pt-BR" sz="2800" dirty="0" smtClean="0">
              <a:latin typeface="Book Antiqua" pitchFamily="18" charset="0"/>
            </a:endParaRPr>
          </a:p>
          <a:p>
            <a:pPr algn="just"/>
            <a:r>
              <a:rPr lang="pt-BR" sz="2800" dirty="0" smtClean="0">
                <a:latin typeface="Book Antiqua" pitchFamily="18" charset="0"/>
              </a:rPr>
              <a:t>Em cada anel há um par de gânglios dos quais partem nervos que se dirigem para os órgãos e para a superfície do corpo.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Sistema Nervoso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>
                <a:latin typeface="Book Antiqua" pitchFamily="18" charset="0"/>
              </a:rPr>
              <a:t>Reino: Animália ou </a:t>
            </a:r>
            <a:r>
              <a:rPr lang="pt-BR" sz="3200" dirty="0" err="1" smtClean="0">
                <a:latin typeface="Book Antiqua" pitchFamily="18" charset="0"/>
              </a:rPr>
              <a:t>Metazoa</a:t>
            </a:r>
            <a:r>
              <a:rPr lang="pt-BR" sz="3200" dirty="0" smtClean="0">
                <a:latin typeface="Book Antiqua" pitchFamily="18" charset="0"/>
              </a:rPr>
              <a:t> ;</a:t>
            </a:r>
          </a:p>
          <a:p>
            <a:pPr>
              <a:buNone/>
            </a:pPr>
            <a:endParaRPr lang="pt-BR" sz="3200" dirty="0" smtClean="0">
              <a:latin typeface="Book Antiqua" pitchFamily="18" charset="0"/>
            </a:endParaRPr>
          </a:p>
          <a:p>
            <a:r>
              <a:rPr lang="pt-BR" sz="3200" dirty="0" smtClean="0">
                <a:latin typeface="Book Antiqua" pitchFamily="18" charset="0"/>
              </a:rPr>
              <a:t>Sub-reino: </a:t>
            </a:r>
            <a:r>
              <a:rPr lang="pt-BR" sz="3200" dirty="0" err="1" smtClean="0">
                <a:latin typeface="Book Antiqua" pitchFamily="18" charset="0"/>
              </a:rPr>
              <a:t>Eumetazoa</a:t>
            </a:r>
            <a:r>
              <a:rPr lang="pt-BR" sz="3200" dirty="0" smtClean="0">
                <a:latin typeface="Book Antiqua" pitchFamily="18" charset="0"/>
              </a:rPr>
              <a:t> ;</a:t>
            </a:r>
          </a:p>
          <a:p>
            <a:pPr>
              <a:buNone/>
            </a:pPr>
            <a:endParaRPr lang="pt-BR" sz="3200" dirty="0" smtClean="0">
              <a:latin typeface="Book Antiqua" pitchFamily="18" charset="0"/>
            </a:endParaRPr>
          </a:p>
          <a:p>
            <a:r>
              <a:rPr lang="pt-BR" sz="3200" dirty="0" smtClean="0">
                <a:latin typeface="Book Antiqua" pitchFamily="18" charset="0"/>
              </a:rPr>
              <a:t>Filo: </a:t>
            </a:r>
            <a:r>
              <a:rPr lang="pt-BR" sz="3200" dirty="0" err="1" smtClean="0">
                <a:latin typeface="Book Antiqua" pitchFamily="18" charset="0"/>
              </a:rPr>
              <a:t>Annelida</a:t>
            </a:r>
            <a:r>
              <a:rPr lang="pt-BR" sz="32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6. Classificação dos Anelídeos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773</Words>
  <Application>Microsoft Office PowerPoint</Application>
  <PresentationFormat>Apresentação na tela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Concurso</vt:lpstr>
      <vt:lpstr>FILO ANNELIDA</vt:lpstr>
      <vt:lpstr>1. Filo anelídeos</vt:lpstr>
      <vt:lpstr>Slide 3</vt:lpstr>
      <vt:lpstr>2. Habitat</vt:lpstr>
      <vt:lpstr>3.Locomoção</vt:lpstr>
      <vt:lpstr>4. Sistema digestorio e excretor</vt:lpstr>
      <vt:lpstr>5. Respiração</vt:lpstr>
      <vt:lpstr>Sistema Nervoso</vt:lpstr>
      <vt:lpstr>6. Classificação dos Anelídeos</vt:lpstr>
      <vt:lpstr>7. Classes dos Anelídeos</vt:lpstr>
      <vt:lpstr>7.1 Oligoquetos</vt:lpstr>
      <vt:lpstr>8. Oligoquetos </vt:lpstr>
      <vt:lpstr>8. Oligoquetos</vt:lpstr>
      <vt:lpstr>Slide 14</vt:lpstr>
      <vt:lpstr>8. Oligoquetos</vt:lpstr>
      <vt:lpstr>Slide 16</vt:lpstr>
      <vt:lpstr>Slide 17</vt:lpstr>
      <vt:lpstr>Slide 18</vt:lpstr>
      <vt:lpstr>9. Poliquetos</vt:lpstr>
      <vt:lpstr>Slide 20</vt:lpstr>
      <vt:lpstr>9. Hirudíneos</vt:lpstr>
      <vt:lpstr>9. Hirudíneos</vt:lpstr>
      <vt:lpstr>Slide 23</vt:lpstr>
      <vt:lpstr>10. Aplicações na medicina</vt:lpstr>
      <vt:lpstr>Slide 25</vt:lpstr>
      <vt:lpstr>11. Aplicações industriais e comeciais</vt:lpstr>
      <vt:lpstr>12. Aplicações ecológicas</vt:lpstr>
      <vt:lpstr>12. Aplicações ecológicas</vt:lpstr>
      <vt:lpstr>Curiosidades</vt:lpstr>
      <vt:lpstr>O grupo agradece a atenção de todos os presentes!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ANNELIDIA</dc:title>
  <dc:creator>XP_SP3</dc:creator>
  <cp:lastModifiedBy>Fábio</cp:lastModifiedBy>
  <cp:revision>8</cp:revision>
  <dcterms:created xsi:type="dcterms:W3CDTF">2013-03-10T17:28:11Z</dcterms:created>
  <dcterms:modified xsi:type="dcterms:W3CDTF">2013-03-28T11:11:04Z</dcterms:modified>
</cp:coreProperties>
</file>