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8" r:id="rId3"/>
    <p:sldId id="257" r:id="rId4"/>
    <p:sldId id="259" r:id="rId5"/>
    <p:sldId id="273" r:id="rId6"/>
    <p:sldId id="271" r:id="rId7"/>
    <p:sldId id="272" r:id="rId8"/>
    <p:sldId id="260" r:id="rId9"/>
    <p:sldId id="261" r:id="rId10"/>
    <p:sldId id="288" r:id="rId11"/>
    <p:sldId id="289" r:id="rId12"/>
    <p:sldId id="284" r:id="rId13"/>
    <p:sldId id="262" r:id="rId14"/>
    <p:sldId id="285" r:id="rId15"/>
    <p:sldId id="263" r:id="rId16"/>
    <p:sldId id="290" r:id="rId17"/>
    <p:sldId id="264" r:id="rId18"/>
    <p:sldId id="265" r:id="rId19"/>
    <p:sldId id="266" r:id="rId20"/>
    <p:sldId id="267" r:id="rId21"/>
    <p:sldId id="270" r:id="rId22"/>
    <p:sldId id="268" r:id="rId23"/>
    <p:sldId id="269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6" r:id="rId35"/>
    <p:sldId id="287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7D69C-9FD0-441E-BD3C-B6648FCC9490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F94A1-8A83-4453-B206-05E4D5747B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308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94A1-8A83-4453-B206-05E4D5747B9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5471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A8F8B58-F241-4FC7-A73F-A963E00E205A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0BB872-D465-4F43-A5E6-9B813154CB0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8B58-F241-4FC7-A73F-A963E00E205A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B872-D465-4F43-A5E6-9B813154C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8B58-F241-4FC7-A73F-A963E00E205A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B872-D465-4F43-A5E6-9B813154C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8B58-F241-4FC7-A73F-A963E00E205A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B872-D465-4F43-A5E6-9B813154C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8B58-F241-4FC7-A73F-A963E00E205A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B872-D465-4F43-A5E6-9B813154C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8B58-F241-4FC7-A73F-A963E00E205A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B872-D465-4F43-A5E6-9B813154CB0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8B58-F241-4FC7-A73F-A963E00E205A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B872-D465-4F43-A5E6-9B813154C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8B58-F241-4FC7-A73F-A963E00E205A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B872-D465-4F43-A5E6-9B813154C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8B58-F241-4FC7-A73F-A963E00E205A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B872-D465-4F43-A5E6-9B813154C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8B58-F241-4FC7-A73F-A963E00E205A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B872-D465-4F43-A5E6-9B813154CB0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8B58-F241-4FC7-A73F-A963E00E205A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B872-D465-4F43-A5E6-9B813154C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A8F8B58-F241-4FC7-A73F-A963E00E205A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70BB872-D465-4F43-A5E6-9B813154C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000" dirty="0" smtClean="0"/>
              <a:t>Filo </a:t>
            </a:r>
            <a:r>
              <a:rPr lang="pt-BR" sz="3000" dirty="0" err="1" smtClean="0"/>
              <a:t>Arthropoda</a:t>
            </a:r>
            <a:r>
              <a:rPr lang="pt-BR" sz="3000" dirty="0" smtClean="0"/>
              <a:t> II:</a:t>
            </a:r>
            <a:br>
              <a:rPr lang="pt-BR" sz="3000" dirty="0" smtClean="0"/>
            </a:br>
            <a:r>
              <a:rPr lang="pt-BR" sz="3000" dirty="0" smtClean="0"/>
              <a:t>Classe Insecta e Crustácea</a:t>
            </a:r>
            <a:endParaRPr lang="pt-BR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44007" y="4421080"/>
            <a:ext cx="3399161" cy="160020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Componentes: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Vanderson Menezes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Valdemar Menezes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Washington Felipe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7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980728"/>
            <a:ext cx="7560840" cy="5328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sz="2600" dirty="0"/>
              <a:t>Os olhos são compostos facetados ou </a:t>
            </a:r>
            <a:r>
              <a:rPr lang="pt-BR" sz="2600" dirty="0" smtClean="0"/>
              <a:t>múltiplos, constituídos </a:t>
            </a:r>
            <a:r>
              <a:rPr lang="pt-BR" sz="2600" dirty="0"/>
              <a:t>de unidades visuais </a:t>
            </a:r>
            <a:r>
              <a:rPr lang="pt-BR" sz="2600" dirty="0" smtClean="0"/>
              <a:t>chamados </a:t>
            </a:r>
            <a:r>
              <a:rPr lang="pt-BR" sz="2600" dirty="0" err="1" smtClean="0"/>
              <a:t>omatídios</a:t>
            </a:r>
            <a:r>
              <a:rPr lang="pt-BR" sz="2600" dirty="0"/>
              <a:t>, </a:t>
            </a:r>
            <a:r>
              <a:rPr lang="pt-BR" sz="2600" dirty="0" smtClean="0"/>
              <a:t>podendo </a:t>
            </a:r>
            <a:r>
              <a:rPr lang="pt-BR" sz="2600" dirty="0"/>
              <a:t>existir milhares num só olho composto. </a:t>
            </a:r>
            <a:r>
              <a:rPr lang="pt-BR" sz="2600" dirty="0" smtClean="0"/>
              <a:t>Também </a:t>
            </a:r>
            <a:r>
              <a:rPr lang="pt-BR" sz="2600" dirty="0"/>
              <a:t>há olhos simples ditos ocelos. Os ocelos </a:t>
            </a:r>
            <a:r>
              <a:rPr lang="pt-BR" sz="2600" dirty="0" smtClean="0"/>
              <a:t>são </a:t>
            </a:r>
            <a:r>
              <a:rPr lang="pt-BR" sz="2600" dirty="0"/>
              <a:t>sensíveis à luz e à sombra, mas não formam </a:t>
            </a:r>
            <a:r>
              <a:rPr lang="pt-BR" sz="2600" dirty="0" smtClean="0"/>
              <a:t>imagens</a:t>
            </a:r>
            <a:r>
              <a:rPr lang="pt-BR" sz="2600" dirty="0"/>
              <a:t>. Os olhos compostos formam imagens “</a:t>
            </a:r>
            <a:r>
              <a:rPr lang="pt-BR" sz="2600" dirty="0" smtClean="0"/>
              <a:t>quadriculadas</a:t>
            </a:r>
            <a:r>
              <a:rPr lang="pt-BR" sz="2600" dirty="0"/>
              <a:t>” dos objetos, isto é, cada </a:t>
            </a:r>
            <a:r>
              <a:rPr lang="pt-BR" sz="2600" dirty="0" err="1"/>
              <a:t>omatídio</a:t>
            </a:r>
            <a:r>
              <a:rPr lang="pt-BR" sz="2600" dirty="0"/>
              <a:t> (unidade </a:t>
            </a:r>
            <a:r>
              <a:rPr lang="pt-BR" sz="2600" dirty="0" smtClean="0"/>
              <a:t>visual) “</a:t>
            </a:r>
            <a:r>
              <a:rPr lang="pt-BR" sz="2600" dirty="0"/>
              <a:t>enxerga” uma parte do </a:t>
            </a:r>
            <a:r>
              <a:rPr lang="pt-BR" sz="2600" dirty="0" smtClean="0"/>
              <a:t>objeto. Os </a:t>
            </a:r>
            <a:r>
              <a:rPr lang="pt-BR" sz="2600" dirty="0"/>
              <a:t>olhos compostos também percebem </a:t>
            </a:r>
            <a:r>
              <a:rPr lang="pt-BR" sz="2600" dirty="0" smtClean="0"/>
              <a:t>algumas </a:t>
            </a:r>
            <a:r>
              <a:rPr lang="pt-BR" sz="2600" dirty="0"/>
              <a:t>cores.</a:t>
            </a:r>
          </a:p>
        </p:txBody>
      </p:sp>
    </p:spTree>
    <p:extLst>
      <p:ext uri="{BB962C8B-B14F-4D97-AF65-F5344CB8AC3E}">
        <p14:creationId xmlns:p14="http://schemas.microsoft.com/office/powerpoint/2010/main" xmlns="" val="628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120680" cy="487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15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1143000"/>
          </a:xfrm>
        </p:spPr>
        <p:txBody>
          <a:bodyPr/>
          <a:lstStyle/>
          <a:p>
            <a:pPr algn="ctr"/>
            <a:r>
              <a:rPr lang="pt-BR" dirty="0" smtClean="0"/>
              <a:t>Digestão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00808"/>
            <a:ext cx="7488832" cy="4157049"/>
          </a:xfrm>
        </p:spPr>
        <p:txBody>
          <a:bodyPr/>
          <a:lstStyle/>
          <a:p>
            <a:pPr marL="68580" indent="0">
              <a:buNone/>
            </a:pPr>
            <a:r>
              <a:rPr lang="pt-BR" dirty="0"/>
              <a:t>O tubo é completo, contando inclusive com </a:t>
            </a:r>
            <a:r>
              <a:rPr lang="pt-BR" dirty="0" smtClean="0"/>
              <a:t>glândulas </a:t>
            </a:r>
            <a:r>
              <a:rPr lang="pt-BR" dirty="0"/>
              <a:t>salivares, fígado e pâncreas (fundidos em </a:t>
            </a:r>
            <a:r>
              <a:rPr lang="pt-BR" dirty="0" smtClean="0"/>
              <a:t>hepatopâncreas</a:t>
            </a:r>
            <a:r>
              <a:rPr lang="pt-BR" dirty="0"/>
              <a:t>).</a:t>
            </a:r>
          </a:p>
          <a:p>
            <a:pPr marL="68580" indent="0">
              <a:buNone/>
            </a:pPr>
            <a:r>
              <a:rPr lang="pt-BR" dirty="0"/>
              <a:t>O tubo digestivo é composto por: boca, faringe (</a:t>
            </a:r>
            <a:r>
              <a:rPr lang="pt-BR" dirty="0" smtClean="0"/>
              <a:t>muscular</a:t>
            </a:r>
            <a:r>
              <a:rPr lang="pt-BR" dirty="0"/>
              <a:t>), esôfago, papo (armazenamento), moela ou pro-ventrículo (trituração), estômago (ventrículo) ligado aos </a:t>
            </a:r>
            <a:r>
              <a:rPr lang="pt-BR" dirty="0" smtClean="0"/>
              <a:t>cecos </a:t>
            </a:r>
            <a:r>
              <a:rPr lang="pt-BR" dirty="0"/>
              <a:t>gástricos (produz enzimas digestivas), intestino </a:t>
            </a:r>
            <a:r>
              <a:rPr lang="pt-BR" dirty="0" smtClean="0"/>
              <a:t>(</a:t>
            </a:r>
            <a:r>
              <a:rPr lang="pt-BR" dirty="0"/>
              <a:t>absorção), reto e ânus.</a:t>
            </a:r>
          </a:p>
        </p:txBody>
      </p:sp>
    </p:spTree>
    <p:extLst>
      <p:ext uri="{BB962C8B-B14F-4D97-AF65-F5344CB8AC3E}">
        <p14:creationId xmlns:p14="http://schemas.microsoft.com/office/powerpoint/2010/main" xmlns="" val="34904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08961"/>
            <a:ext cx="7024744" cy="1143000"/>
          </a:xfrm>
        </p:spPr>
        <p:txBody>
          <a:bodyPr/>
          <a:lstStyle/>
          <a:p>
            <a:r>
              <a:rPr lang="pt-BR" dirty="0" smtClean="0"/>
              <a:t>Aparelhos Bucais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 descr="C:\Users\Vanderson Menezes\Desktop\Classe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34" y="1497659"/>
            <a:ext cx="5868471" cy="439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nderson Menezes\Desktop\m-domes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437" y="1286927"/>
            <a:ext cx="273066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41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7024744" cy="1143000"/>
          </a:xfrm>
        </p:spPr>
        <p:txBody>
          <a:bodyPr/>
          <a:lstStyle/>
          <a:p>
            <a:r>
              <a:rPr lang="pt-BR" dirty="0" smtClean="0"/>
              <a:t>Respiração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196752"/>
            <a:ext cx="7560840" cy="5112568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pt-BR" dirty="0"/>
              <a:t>O sistema </a:t>
            </a:r>
            <a:r>
              <a:rPr lang="pt-BR" dirty="0" smtClean="0"/>
              <a:t>respiratório dos </a:t>
            </a:r>
            <a:r>
              <a:rPr lang="pt-BR" dirty="0"/>
              <a:t>insetos é do tipo </a:t>
            </a:r>
            <a:r>
              <a:rPr lang="pt-BR" dirty="0" smtClean="0"/>
              <a:t>traqueal</a:t>
            </a:r>
            <a:r>
              <a:rPr lang="pt-BR" dirty="0"/>
              <a:t>.</a:t>
            </a:r>
          </a:p>
          <a:p>
            <a:pPr marL="68580" indent="0">
              <a:buNone/>
            </a:pPr>
            <a:r>
              <a:rPr lang="pt-BR" dirty="0"/>
              <a:t>Na parede do corpo (tórax e abdômen) existem </a:t>
            </a:r>
            <a:r>
              <a:rPr lang="pt-BR" dirty="0" smtClean="0"/>
              <a:t>orifícios</a:t>
            </a:r>
            <a:r>
              <a:rPr lang="pt-BR" dirty="0"/>
              <a:t>, denominados  estigmas, ligados a tubos, </a:t>
            </a:r>
            <a:r>
              <a:rPr lang="pt-BR" dirty="0" smtClean="0"/>
              <a:t>traqueias, </a:t>
            </a:r>
            <a:r>
              <a:rPr lang="pt-BR" dirty="0"/>
              <a:t>muito ramificados e que chegam até as </a:t>
            </a:r>
            <a:r>
              <a:rPr lang="pt-BR" dirty="0" smtClean="0"/>
              <a:t>proximidades </a:t>
            </a:r>
            <a:r>
              <a:rPr lang="pt-BR" dirty="0"/>
              <a:t>de cada célula do corpo por meio das </a:t>
            </a:r>
            <a:r>
              <a:rPr lang="pt-BR" dirty="0" smtClean="0"/>
              <a:t>traqueias e </a:t>
            </a:r>
            <a:r>
              <a:rPr lang="pt-BR" dirty="0" err="1"/>
              <a:t>traqueíolas</a:t>
            </a:r>
            <a:r>
              <a:rPr lang="pt-BR" dirty="0"/>
              <a:t>(ramificações finíssimas das </a:t>
            </a:r>
            <a:r>
              <a:rPr lang="pt-BR" dirty="0" smtClean="0"/>
              <a:t>traqueias</a:t>
            </a:r>
            <a:r>
              <a:rPr lang="pt-BR" dirty="0"/>
              <a:t>).</a:t>
            </a:r>
          </a:p>
          <a:p>
            <a:pPr marL="68580" indent="0">
              <a:buNone/>
            </a:pPr>
            <a:r>
              <a:rPr lang="pt-BR" dirty="0"/>
              <a:t>Alguns insetos possuem sacos aéreos(gafanhotos) - </a:t>
            </a:r>
          </a:p>
          <a:p>
            <a:pPr marL="68580" indent="0">
              <a:buNone/>
            </a:pPr>
            <a:r>
              <a:rPr lang="pt-BR" dirty="0"/>
              <a:t>dilatações das </a:t>
            </a:r>
            <a:r>
              <a:rPr lang="pt-BR" dirty="0" smtClean="0"/>
              <a:t>traqueias, </a:t>
            </a:r>
            <a:r>
              <a:rPr lang="pt-BR" dirty="0"/>
              <a:t>que servem como </a:t>
            </a:r>
            <a:r>
              <a:rPr lang="pt-BR" dirty="0" smtClean="0"/>
              <a:t>reservatório de </a:t>
            </a:r>
            <a:r>
              <a:rPr lang="pt-BR" dirty="0"/>
              <a:t>ar.</a:t>
            </a:r>
          </a:p>
          <a:p>
            <a:pPr marL="68580" indent="0">
              <a:buNone/>
            </a:pPr>
            <a:r>
              <a:rPr lang="pt-BR" dirty="0"/>
              <a:t>O ar atmosférico em oxigênio, atinge todas as </a:t>
            </a:r>
            <a:r>
              <a:rPr lang="pt-BR" dirty="0" smtClean="0"/>
              <a:t>células </a:t>
            </a:r>
            <a:r>
              <a:rPr lang="pt-BR" dirty="0"/>
              <a:t>do corpo e o gás carbônico por elas produzido se </a:t>
            </a:r>
            <a:r>
              <a:rPr lang="pt-BR" dirty="0" smtClean="0"/>
              <a:t>difunde </a:t>
            </a:r>
            <a:r>
              <a:rPr lang="pt-BR" dirty="0"/>
              <a:t>para o meio ambiente.</a:t>
            </a:r>
          </a:p>
        </p:txBody>
      </p:sp>
    </p:spTree>
    <p:extLst>
      <p:ext uri="{BB962C8B-B14F-4D97-AF65-F5344CB8AC3E}">
        <p14:creationId xmlns:p14="http://schemas.microsoft.com/office/powerpoint/2010/main" xmlns="" val="1356313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Reprodução e Desenvolvimento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Reprodução Interna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146" name="Picture 2" descr="C:\Users\Vanderson Menezes\Desktop\sex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48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692696"/>
            <a:ext cx="7272924" cy="5139933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/>
              <a:t>A fecundação é interna, os espermatozoides são lançados dentro do corpo da fêmea, onde fecundam os óvulos. Os ovos são envolvidos por uma casca impermeável que evita o ressecamento e permite sua sobrevivência em ambientes secos.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xmlns="" val="37535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24744" cy="864096"/>
          </a:xfrm>
        </p:spPr>
        <p:txBody>
          <a:bodyPr/>
          <a:lstStyle/>
          <a:p>
            <a:r>
              <a:rPr lang="pt-BR" dirty="0" smtClean="0"/>
              <a:t>Metamorfose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920880" cy="532859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t-BR" sz="5000" dirty="0" smtClean="0">
                <a:solidFill>
                  <a:schemeClr val="tx1"/>
                </a:solidFill>
              </a:rPr>
              <a:t>Há </a:t>
            </a:r>
            <a:r>
              <a:rPr lang="pt-BR" sz="5000" dirty="0">
                <a:solidFill>
                  <a:schemeClr val="tx1"/>
                </a:solidFill>
              </a:rPr>
              <a:t>três tipos possibilidades quanto a presença ou ausência de metamorfose:</a:t>
            </a:r>
          </a:p>
          <a:p>
            <a:pPr algn="just"/>
            <a:r>
              <a:rPr lang="pt-BR" sz="5000" b="1" dirty="0">
                <a:solidFill>
                  <a:schemeClr val="tx1"/>
                </a:solidFill>
              </a:rPr>
              <a:t>	- </a:t>
            </a:r>
            <a:r>
              <a:rPr lang="pt-BR" sz="5000" b="1" dirty="0" smtClean="0">
                <a:solidFill>
                  <a:schemeClr val="tx1"/>
                </a:solidFill>
              </a:rPr>
              <a:t>Holometábolos (metamorfose completa):</a:t>
            </a:r>
            <a:r>
              <a:rPr lang="pt-BR" sz="5000" dirty="0" smtClean="0">
                <a:solidFill>
                  <a:schemeClr val="tx1"/>
                </a:solidFill>
              </a:rPr>
              <a:t> </a:t>
            </a:r>
            <a:r>
              <a:rPr lang="pt-BR" sz="5000" dirty="0">
                <a:solidFill>
                  <a:schemeClr val="tx1"/>
                </a:solidFill>
              </a:rPr>
              <a:t>do ovo sai uma larva que cresce, transformando-se em pupa. Da pupa sai o inseto adulto. É o caso das abelhas, das moscas, dos pernilongos, das borboletas.</a:t>
            </a:r>
          </a:p>
          <a:p>
            <a:pPr algn="just"/>
            <a:r>
              <a:rPr lang="pt-BR" sz="5000" dirty="0">
                <a:solidFill>
                  <a:schemeClr val="tx1"/>
                </a:solidFill>
              </a:rPr>
              <a:t>	</a:t>
            </a:r>
            <a:r>
              <a:rPr lang="pt-BR" sz="5000" b="1" dirty="0">
                <a:solidFill>
                  <a:schemeClr val="tx1"/>
                </a:solidFill>
              </a:rPr>
              <a:t>- </a:t>
            </a:r>
            <a:r>
              <a:rPr lang="pt-BR" sz="5000" b="1" dirty="0" err="1" smtClean="0">
                <a:solidFill>
                  <a:schemeClr val="tx1"/>
                </a:solidFill>
              </a:rPr>
              <a:t>Hemimetábolos</a:t>
            </a:r>
            <a:r>
              <a:rPr lang="pt-BR" sz="5000" b="1" dirty="0" smtClean="0">
                <a:solidFill>
                  <a:schemeClr val="tx1"/>
                </a:solidFill>
              </a:rPr>
              <a:t> (metamorfose incompleta):</a:t>
            </a:r>
            <a:r>
              <a:rPr lang="pt-BR" sz="5000" dirty="0" smtClean="0">
                <a:solidFill>
                  <a:schemeClr val="tx1"/>
                </a:solidFill>
              </a:rPr>
              <a:t> </a:t>
            </a:r>
            <a:r>
              <a:rPr lang="pt-BR" sz="5000" dirty="0">
                <a:solidFill>
                  <a:schemeClr val="tx1"/>
                </a:solidFill>
              </a:rPr>
              <a:t>do ovo sai um ninfa, que já se parece com o animal adulto, porém faltando ainda as asas e o término do desenvolvimento. É o caso das baratas, dos gafanhotos, dos barbeiros.</a:t>
            </a:r>
          </a:p>
          <a:p>
            <a:pPr algn="just"/>
            <a:r>
              <a:rPr lang="pt-BR" sz="5000" dirty="0">
                <a:solidFill>
                  <a:schemeClr val="tx1"/>
                </a:solidFill>
              </a:rPr>
              <a:t>	</a:t>
            </a:r>
            <a:r>
              <a:rPr lang="pt-BR" sz="5000" b="1" dirty="0">
                <a:solidFill>
                  <a:schemeClr val="tx1"/>
                </a:solidFill>
              </a:rPr>
              <a:t>- </a:t>
            </a:r>
            <a:r>
              <a:rPr lang="pt-BR" sz="5000" b="1" dirty="0" err="1" smtClean="0">
                <a:solidFill>
                  <a:schemeClr val="tx1"/>
                </a:solidFill>
              </a:rPr>
              <a:t>Ametábolos</a:t>
            </a:r>
            <a:r>
              <a:rPr lang="pt-BR" sz="5000" b="1" dirty="0" smtClean="0">
                <a:solidFill>
                  <a:schemeClr val="tx1"/>
                </a:solidFill>
              </a:rPr>
              <a:t> (ausência </a:t>
            </a:r>
            <a:r>
              <a:rPr lang="pt-BR" sz="5000" b="1" dirty="0">
                <a:solidFill>
                  <a:schemeClr val="tx1"/>
                </a:solidFill>
              </a:rPr>
              <a:t>de </a:t>
            </a:r>
            <a:r>
              <a:rPr lang="pt-BR" sz="5000" b="1" dirty="0" smtClean="0">
                <a:solidFill>
                  <a:schemeClr val="tx1"/>
                </a:solidFill>
              </a:rPr>
              <a:t>metamorfose):</a:t>
            </a:r>
            <a:r>
              <a:rPr lang="pt-BR" sz="5000" dirty="0" smtClean="0">
                <a:solidFill>
                  <a:schemeClr val="tx1"/>
                </a:solidFill>
              </a:rPr>
              <a:t> </a:t>
            </a:r>
            <a:r>
              <a:rPr lang="pt-BR" sz="5000" dirty="0">
                <a:solidFill>
                  <a:schemeClr val="tx1"/>
                </a:solidFill>
              </a:rPr>
              <a:t>do ovo já se desenvolve um pequeno inseto, semelhante ao adulto, sem passar por fases intermediárias. É o caso das traças de livros.</a:t>
            </a:r>
          </a:p>
          <a:p>
            <a:pPr marL="0" indent="0" algn="just">
              <a:buNone/>
            </a:pPr>
            <a:r>
              <a:rPr lang="pt-BR" sz="5000" dirty="0">
                <a:solidFill>
                  <a:schemeClr val="tx1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pt-BR" sz="5000" dirty="0">
                <a:solidFill>
                  <a:schemeClr val="tx1"/>
                </a:solidFill>
              </a:rPr>
              <a:t>	</a:t>
            </a:r>
            <a:r>
              <a:rPr lang="pt-BR" sz="5000" b="1" u="sng" dirty="0">
                <a:solidFill>
                  <a:schemeClr val="tx1"/>
                </a:solidFill>
              </a:rPr>
              <a:t>Muda e metamorfose não significam a mesma coisa. Muda é a troca de exoesqueleto que todos os artrópodes fazem quando crescem. Metamorfose é o conjunto de transformações que ocorrem desde que o indivíduo sai do ovo até a fase adulta.</a:t>
            </a:r>
            <a:endParaRPr lang="pt-BR" sz="50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4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Vanderson Menezes\Desktop\thysanura silverfish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01511"/>
            <a:ext cx="914400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anderson Menezes\Desktop\exopterygo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626520" cy="296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Vanderson Menezes\Desktop\endopterygo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7" y="404664"/>
            <a:ext cx="411206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-99392"/>
            <a:ext cx="8229600" cy="6741368"/>
          </a:xfrm>
        </p:spPr>
        <p:txBody>
          <a:bodyPr/>
          <a:lstStyle/>
          <a:p>
            <a:pPr marL="0" indent="0">
              <a:buNone/>
            </a:pPr>
            <a:r>
              <a:rPr lang="pt-BR" sz="2200" dirty="0" smtClean="0"/>
              <a:t>Metamorfose completa            </a:t>
            </a:r>
            <a:r>
              <a:rPr lang="pt-BR" sz="2200" dirty="0" smtClean="0">
                <a:solidFill>
                  <a:srgbClr val="FF0000"/>
                </a:solidFill>
              </a:rPr>
              <a:t>Metamorfose incompleta</a:t>
            </a:r>
          </a:p>
          <a:p>
            <a:pPr marL="0" indent="0"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         (Holometábolos)               </a:t>
            </a:r>
          </a:p>
          <a:p>
            <a:pPr marL="0" indent="0">
              <a:buNone/>
            </a:pPr>
            <a:r>
              <a:rPr lang="pt-BR" sz="2000" b="1" dirty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			                              (</a:t>
            </a:r>
            <a:r>
              <a:rPr lang="pt-BR" sz="2000" b="1" dirty="0" err="1" smtClean="0">
                <a:solidFill>
                  <a:schemeClr val="tx1"/>
                </a:solidFill>
              </a:rPr>
              <a:t>Hemimetábolos</a:t>
            </a:r>
            <a:r>
              <a:rPr lang="pt-BR" sz="2000" b="1" dirty="0" smtClean="0">
                <a:solidFill>
                  <a:schemeClr val="tx1"/>
                </a:solidFill>
              </a:rPr>
              <a:t>)</a:t>
            </a:r>
            <a:endParaRPr lang="pt-BR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200" dirty="0" smtClean="0"/>
              <a:t>	</a:t>
            </a:r>
            <a:r>
              <a:rPr lang="pt-BR" sz="2200" dirty="0" smtClean="0">
                <a:solidFill>
                  <a:srgbClr val="92D050"/>
                </a:solidFill>
              </a:rPr>
              <a:t>      </a:t>
            </a:r>
            <a:r>
              <a:rPr lang="pt-BR" dirty="0" smtClean="0"/>
              <a:t>																																																								</a:t>
            </a:r>
          </a:p>
          <a:p>
            <a:pPr marL="0" indent="0">
              <a:buNone/>
            </a:pPr>
            <a:r>
              <a:rPr lang="pt-BR" sz="2200" dirty="0"/>
              <a:t> </a:t>
            </a:r>
            <a:r>
              <a:rPr lang="pt-BR" sz="2200" dirty="0" smtClean="0"/>
              <a:t>                           Ausência de Metamorfose	</a:t>
            </a:r>
          </a:p>
          <a:p>
            <a:pPr marL="0" indent="0">
              <a:buNone/>
            </a:pPr>
            <a:r>
              <a:rPr lang="pt-BR" sz="2200" dirty="0"/>
              <a:t> </a:t>
            </a:r>
            <a:r>
              <a:rPr lang="pt-BR" sz="2200" dirty="0" smtClean="0"/>
              <a:t>                                  	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smtClean="0">
                <a:solidFill>
                  <a:schemeClr val="tx1"/>
                </a:solidFill>
              </a:rPr>
              <a:t>(</a:t>
            </a:r>
            <a:r>
              <a:rPr lang="pt-BR" sz="2000" b="1" dirty="0" err="1" smtClean="0">
                <a:solidFill>
                  <a:schemeClr val="tx1"/>
                </a:solidFill>
              </a:rPr>
              <a:t>Ametábolos</a:t>
            </a:r>
            <a:r>
              <a:rPr lang="pt-BR" sz="2000" b="1" dirty="0" smtClean="0">
                <a:solidFill>
                  <a:schemeClr val="tx1"/>
                </a:solidFill>
              </a:rPr>
              <a:t>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xmlns="" val="17124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024744" cy="792088"/>
          </a:xfrm>
        </p:spPr>
        <p:txBody>
          <a:bodyPr/>
          <a:lstStyle/>
          <a:p>
            <a:r>
              <a:rPr lang="pt-BR" dirty="0" smtClean="0"/>
              <a:t>Curiosidades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8139333"/>
              </p:ext>
            </p:extLst>
          </p:nvPr>
        </p:nvGraphicFramePr>
        <p:xfrm>
          <a:off x="323528" y="982346"/>
          <a:ext cx="7200800" cy="2011680"/>
        </p:xfrm>
        <a:graphic>
          <a:graphicData uri="http://schemas.openxmlformats.org/drawingml/2006/table">
            <a:tbl>
              <a:tblPr/>
              <a:tblGrid>
                <a:gridCol w="4608512"/>
                <a:gridCol w="2592288"/>
              </a:tblGrid>
              <a:tr h="1941290">
                <a:tc>
                  <a:txBody>
                    <a:bodyPr/>
                    <a:lstStyle/>
                    <a:p>
                      <a:r>
                        <a:rPr lang="pt-BR" b="0" u="sng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lang="pt-BR" b="0" u="sng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maior inseto do mundo:</a:t>
                      </a:r>
                      <a:endParaRPr lang="pt-BR" b="0" u="sng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r>
                        <a:rPr lang="pt-BR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 </a:t>
                      </a:r>
                      <a:r>
                        <a:rPr lang="pt-BR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termos de volume, o besourão aí do lado, que mora na Amazônia é o campeão.</a:t>
                      </a:r>
                      <a:br>
                        <a:rPr lang="pt-BR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pt-BR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Ele tem o justíssimo nome de </a:t>
                      </a:r>
                      <a:r>
                        <a:rPr lang="pt-BR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Titanus</a:t>
                      </a:r>
                      <a:r>
                        <a:rPr lang="pt-BR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giganteus</a:t>
                      </a:r>
                      <a:r>
                        <a:rPr lang="pt-BR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alcança até 22 centímetros de comprimento e pesa 70 gramas.</a:t>
                      </a:r>
                      <a:endParaRPr lang="pt-BR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994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Times New Roman" pitchFamily="18" charset="0"/>
              </a:rPr>
              <a:t>O MAIOR MORCEGO </a:t>
            </a:r>
            <a:endParaRPr kumimoji="0" lang="pt-BR" sz="10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3132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Times New Roman" pitchFamily="18" charset="0"/>
              </a:rPr>
              <a:t>O MAIOR INSETO DO MUNDO </a:t>
            </a:r>
            <a:endParaRPr kumimoji="0" lang="pt-BR" sz="5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http://www.achetudoeregiao.com.br/animais/insetos/insetos.gif/titanus_gigante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849" y="1487984"/>
            <a:ext cx="17526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1190058"/>
              </p:ext>
            </p:extLst>
          </p:nvPr>
        </p:nvGraphicFramePr>
        <p:xfrm>
          <a:off x="453574" y="3086100"/>
          <a:ext cx="8208912" cy="2029927"/>
        </p:xfrm>
        <a:graphic>
          <a:graphicData uri="http://schemas.openxmlformats.org/drawingml/2006/table">
            <a:tbl>
              <a:tblPr/>
              <a:tblGrid>
                <a:gridCol w="3776099"/>
                <a:gridCol w="4432813"/>
              </a:tblGrid>
              <a:tr h="2029927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erdana"/>
                        </a:rPr>
                        <a:t/>
                      </a:r>
                      <a:br>
                        <a:rPr lang="pt-BR" dirty="0">
                          <a:solidFill>
                            <a:schemeClr val="tx1"/>
                          </a:solidFill>
                          <a:latin typeface="Verdana"/>
                        </a:rPr>
                      </a:b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 1994, o pesquisador 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Butler</a:t>
                      </a:r>
                      <a:r>
                        <a:rPr lang="pt-BR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mediu a velocidade de 145 Km/h de machos da mutuca </a:t>
                      </a:r>
                      <a:r>
                        <a:rPr lang="pt-BR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Hybomitra</a:t>
                      </a:r>
                      <a:r>
                        <a:rPr lang="pt-BR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hinei</a:t>
                      </a:r>
                      <a:r>
                        <a:rPr lang="pt-BR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wrighti</a:t>
                      </a:r>
                      <a:r>
                        <a:rPr lang="pt-BR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durante um 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vôo</a:t>
                      </a:r>
                      <a:r>
                        <a:rPr lang="pt-BR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 perseguição a uma fêmea para realizar a cópula. Isto que é disposição !!!</a:t>
                      </a:r>
                      <a:endParaRPr lang="pt-BR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7200" y="2857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Times New Roman" pitchFamily="18" charset="0"/>
              </a:rPr>
              <a:t>O INSETO MAIS RÁPIDO </a:t>
            </a:r>
            <a:endParaRPr kumimoji="0" lang="pt-BR" sz="7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8198" name="Picture 6" descr="http://www.achetudoeregiao.com.br/animais/insetos/insetos.gif/hybomit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20683"/>
            <a:ext cx="1944216" cy="15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17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Vanderson Menezes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3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30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200" b="1" dirty="0" smtClean="0">
                <a:solidFill>
                  <a:schemeClr val="tx1"/>
                </a:solidFill>
              </a:rPr>
              <a:t>As </a:t>
            </a:r>
            <a:r>
              <a:rPr lang="pt-BR" sz="2200" b="1" dirty="0">
                <a:solidFill>
                  <a:schemeClr val="tx1"/>
                </a:solidFill>
              </a:rPr>
              <a:t>formigas dormem? </a:t>
            </a:r>
            <a:r>
              <a:rPr lang="pt-BR" sz="2200" dirty="0" smtClean="0">
                <a:solidFill>
                  <a:schemeClr val="tx1"/>
                </a:solidFill>
              </a:rPr>
              <a:t/>
            </a:r>
            <a:br>
              <a:rPr lang="pt-BR" sz="2200" dirty="0" smtClean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As formigas trabalham numa espécie de "turno", onde há troca de formigas para realizar as tarefas do formigueiro. As formigas não dormem propriamente, mas seu metabolismo abaixa, e por isso ela fica num estado de letargia, ou seja "mais lerda".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		</a:t>
            </a:r>
          </a:p>
          <a:p>
            <a:pPr marL="0" indent="0">
              <a:buNone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200" u="sng" dirty="0" smtClean="0">
                <a:solidFill>
                  <a:schemeClr val="tx1"/>
                </a:solidFill>
              </a:rPr>
              <a:t>O </a:t>
            </a:r>
            <a:r>
              <a:rPr lang="pt-BR" sz="2200" u="sng" dirty="0">
                <a:solidFill>
                  <a:schemeClr val="tx1"/>
                </a:solidFill>
              </a:rPr>
              <a:t>bicho-da-seda, uma espécie de mariposa, a lagarta tece o seu casulo (invólucro que protege a forma jovem antes de se transformar em inseto adulto) </a:t>
            </a:r>
            <a:r>
              <a:rPr lang="pt-BR" sz="2200" u="sng" dirty="0" smtClean="0">
                <a:solidFill>
                  <a:schemeClr val="tx1"/>
                </a:solidFill>
              </a:rPr>
              <a:t>com </a:t>
            </a:r>
            <a:r>
              <a:rPr lang="pt-BR" sz="2200" u="sng" dirty="0">
                <a:solidFill>
                  <a:schemeClr val="tx1"/>
                </a:solidFill>
              </a:rPr>
              <a:t>um fio de seda. Esse fio é utilizado na tecelagem da seda.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1.bp.blogspot.com/-ENRBnLsJIh4/TkB78H0BXFI/AAAAAAAAZ5c/MVyhX2qVtpc/s200/9940378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0268"/>
            <a:ext cx="237626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04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19545385">
            <a:off x="344017" y="1990011"/>
            <a:ext cx="8229600" cy="260800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t-BR" sz="10000" dirty="0" smtClean="0"/>
              <a:t>APLICAÇÕES</a:t>
            </a:r>
            <a:endParaRPr lang="pt-BR" sz="10000" dirty="0"/>
          </a:p>
        </p:txBody>
      </p:sp>
    </p:spTree>
    <p:extLst>
      <p:ext uri="{BB962C8B-B14F-4D97-AF65-F5344CB8AC3E}">
        <p14:creationId xmlns:p14="http://schemas.microsoft.com/office/powerpoint/2010/main" xmlns="" val="10612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Benefícios dos insetos a natureza e ao ser humano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10000"/>
          </a:bodyPr>
          <a:lstStyle/>
          <a:p>
            <a:r>
              <a:rPr lang="pt-BR" sz="2000" b="1" dirty="0" smtClean="0">
                <a:solidFill>
                  <a:schemeClr val="tx1"/>
                </a:solidFill>
              </a:rPr>
              <a:t> Produção </a:t>
            </a:r>
            <a:r>
              <a:rPr lang="pt-BR" sz="2000" b="1" dirty="0">
                <a:solidFill>
                  <a:schemeClr val="tx1"/>
                </a:solidFill>
              </a:rPr>
              <a:t>de seda:</a:t>
            </a:r>
            <a:r>
              <a:rPr lang="pt-BR" sz="2000" dirty="0">
                <a:solidFill>
                  <a:schemeClr val="tx1"/>
                </a:solidFill>
              </a:rPr>
              <a:t> o bicho-da-seda é uma larva de mariposa que apresenta glândulas salivares modificadas e que produzem o casulo de seda no qual põem seus ovos. Essa seda é utilizada na fabricação de tecidos.</a:t>
            </a:r>
          </a:p>
          <a:p>
            <a:r>
              <a:rPr lang="pt-BR" sz="2000" b="1" dirty="0" smtClean="0">
                <a:solidFill>
                  <a:schemeClr val="tx1"/>
                </a:solidFill>
              </a:rPr>
              <a:t> Produção </a:t>
            </a:r>
            <a:r>
              <a:rPr lang="pt-BR" sz="2000" b="1" dirty="0">
                <a:solidFill>
                  <a:schemeClr val="tx1"/>
                </a:solidFill>
              </a:rPr>
              <a:t>de mel: </a:t>
            </a:r>
            <a:r>
              <a:rPr lang="pt-BR" sz="2000" dirty="0">
                <a:solidFill>
                  <a:schemeClr val="tx1"/>
                </a:solidFill>
              </a:rPr>
              <a:t>as abelhas são os insetos responsáveis pela produção desse alimento tão gostoso e nutritivo. Além de mel, esses insetos também produzem a própolis, considerada um poderoso antibiótico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sz="2000" b="1" dirty="0">
                <a:solidFill>
                  <a:schemeClr val="tx1"/>
                </a:solidFill>
              </a:rPr>
              <a:t> Decomposição de matéria orgânica: </a:t>
            </a:r>
            <a:r>
              <a:rPr lang="pt-BR" sz="2000" dirty="0">
                <a:solidFill>
                  <a:schemeClr val="tx1"/>
                </a:solidFill>
              </a:rPr>
              <a:t>algumas larvas de insetos se alimentam de matéria orgânica em decomposição, ou seja, de cadáveres de animais e de plantas. Isso contribui muito para o meio ambiente, pois faz a reciclagem de nutrientes necessários ao metabolismo de todo ser vivo, seja ele animal ou vegetal.</a:t>
            </a:r>
          </a:p>
          <a:p>
            <a:r>
              <a:rPr lang="pt-BR" sz="2000" b="1" dirty="0" smtClean="0">
                <a:solidFill>
                  <a:schemeClr val="tx1"/>
                </a:solidFill>
              </a:rPr>
              <a:t> Polinização </a:t>
            </a:r>
            <a:r>
              <a:rPr lang="pt-BR" sz="2000" b="1" dirty="0">
                <a:solidFill>
                  <a:schemeClr val="tx1"/>
                </a:solidFill>
              </a:rPr>
              <a:t>das plantas:</a:t>
            </a:r>
            <a:r>
              <a:rPr lang="pt-BR" sz="2000" dirty="0">
                <a:solidFill>
                  <a:schemeClr val="tx1"/>
                </a:solidFill>
              </a:rPr>
              <a:t> a maioria das plantas existentes na superfície terrestre depende dos insetos, como abelhas, vespas, besouros, entre tantos outros, para serem polinizadas.</a:t>
            </a:r>
          </a:p>
          <a:p>
            <a:r>
              <a:rPr lang="pt-BR" sz="2000" b="1" dirty="0" smtClean="0">
                <a:solidFill>
                  <a:schemeClr val="tx1"/>
                </a:solidFill>
              </a:rPr>
              <a:t> Elementos </a:t>
            </a:r>
            <a:r>
              <a:rPr lang="pt-BR" sz="2000" b="1" dirty="0">
                <a:solidFill>
                  <a:schemeClr val="tx1"/>
                </a:solidFill>
              </a:rPr>
              <a:t>fundamentais da cadeia alimentar: </a:t>
            </a:r>
            <a:r>
              <a:rPr lang="pt-BR" sz="2000" dirty="0">
                <a:solidFill>
                  <a:schemeClr val="tx1"/>
                </a:solidFill>
              </a:rPr>
              <a:t>muitos pássaros, mamíferos, peixes, anfíbios e répteis se alimentam dos insetos. Diante disso, podemos concluir que se não fossem pelos insetos muitos animais estariam extintos por falta de alimento.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0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7024744" cy="1143000"/>
          </a:xfrm>
        </p:spPr>
        <p:txBody>
          <a:bodyPr/>
          <a:lstStyle/>
          <a:p>
            <a:r>
              <a:rPr lang="pt-BR" dirty="0" smtClean="0"/>
              <a:t>Malefícios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 Pragas </a:t>
            </a:r>
            <a:r>
              <a:rPr lang="pt-BR" sz="2000" b="1" dirty="0">
                <a:solidFill>
                  <a:schemeClr val="tx1"/>
                </a:solidFill>
              </a:rPr>
              <a:t>na agricultura: </a:t>
            </a:r>
            <a:r>
              <a:rPr lang="pt-BR" sz="2000" dirty="0">
                <a:solidFill>
                  <a:schemeClr val="tx1"/>
                </a:solidFill>
              </a:rPr>
              <a:t>muitos agricultores já perderam suas plantações por causa da infestação de insetos. Eles são atraídos pelo alimento fácil, e como o têm em abundância conseguem se reproduzir com maior rapidez, tornando-se verdadeiras pragas nas plantações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 Pragas </a:t>
            </a:r>
            <a:r>
              <a:rPr lang="pt-BR" sz="2000" b="1" dirty="0">
                <a:solidFill>
                  <a:schemeClr val="tx1"/>
                </a:solidFill>
              </a:rPr>
              <a:t>na pecuária</a:t>
            </a:r>
            <a:r>
              <a:rPr lang="pt-BR" sz="2000" dirty="0">
                <a:solidFill>
                  <a:schemeClr val="tx1"/>
                </a:solidFill>
              </a:rPr>
              <a:t>: a mosca-do-berne é um inseto que põe seus ovos na camada superficial da pele de mamíferos e aves, causando feridas que os deixam fracos, podendo até ocasionar a morte.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 Transmissores </a:t>
            </a:r>
            <a:r>
              <a:rPr lang="pt-BR" sz="2000" b="1" dirty="0">
                <a:solidFill>
                  <a:schemeClr val="tx1"/>
                </a:solidFill>
              </a:rPr>
              <a:t>de doenças:</a:t>
            </a:r>
            <a:r>
              <a:rPr lang="pt-BR" sz="2000" dirty="0">
                <a:solidFill>
                  <a:schemeClr val="tx1"/>
                </a:solidFill>
              </a:rPr>
              <a:t> muitas doenças, como a dengue, a malária, a febre amarela, a elefantíase são transmitidas por mosquitos. Além dos mosquitos também podemos citar os piolhos, as pulgas e os barbeiros que também transmitem doenças aos seres humanos e aos animais domésticos. </a:t>
            </a:r>
            <a:r>
              <a:rPr lang="pt-BR" sz="2000" dirty="0" smtClean="0">
                <a:solidFill>
                  <a:schemeClr val="tx1"/>
                </a:solidFill>
              </a:rPr>
              <a:t>As moscas</a:t>
            </a:r>
            <a:r>
              <a:rPr lang="pt-BR" sz="2000" dirty="0">
                <a:solidFill>
                  <a:schemeClr val="tx1"/>
                </a:solidFill>
              </a:rPr>
              <a:t> transmitem vírus e bactérias causadores de disenterias.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 Perda </a:t>
            </a:r>
            <a:r>
              <a:rPr lang="pt-BR" sz="2000" b="1" dirty="0">
                <a:solidFill>
                  <a:schemeClr val="tx1"/>
                </a:solidFill>
              </a:rPr>
              <a:t>de alimentos</a:t>
            </a:r>
            <a:r>
              <a:rPr lang="pt-BR" sz="2000" dirty="0">
                <a:solidFill>
                  <a:schemeClr val="tx1"/>
                </a:solidFill>
              </a:rPr>
              <a:t>: as moscas-de-frutas põem seus ovos em vários tipos de frutos, para que suas larvas se alimentem da polpa daquele fruto. Com isso elas acabam inutilizando-os e impedindo o seu consumo por outros animais e pelos seres humanos.</a:t>
            </a:r>
          </a:p>
          <a:p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24744" cy="1143000"/>
          </a:xfrm>
        </p:spPr>
        <p:txBody>
          <a:bodyPr/>
          <a:lstStyle/>
          <a:p>
            <a:r>
              <a:rPr lang="pt-BR" dirty="0" smtClean="0"/>
              <a:t>Classe Crustácea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4" name="Picture 4" descr="http://1.bp.blogspot.com/_cNy8AFWTWM0/TQaMM5vp7wI/AAAAAAAAABc/RwwBIu0AX-8/s320/crustaceo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1314" y="1268760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12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988840"/>
            <a:ext cx="7416824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solidFill>
                  <a:schemeClr val="tx1"/>
                </a:solidFill>
              </a:rPr>
              <a:t>Os crustáceos receberam este nome por causa da composição do seu exoesqueleto de carbonato de cálcio, que forma uma crosta. São artrópodes de hábitos aquáticos, sendo a maioria marinha. As espécies mais conhecidas são as lagostas, camarões, siris, caranguejos e tatuzinhos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pt-BR" sz="2300" dirty="0" smtClean="0">
                <a:solidFill>
                  <a:schemeClr val="tx1"/>
                </a:solidFill>
              </a:rPr>
              <a:t>Habitat: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tx1"/>
                </a:solidFill>
              </a:rPr>
              <a:t>A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maioria dos crustáceos vive na água, principalmente no mar. Algumas espécies vivem na terra, mas precisam manter as brânquias úmidas. (tatuzinho-de-jardim, a barata-da-praia). Habitam, por isso, regiões próximas à água ou ambientes bem úmidos. </a:t>
            </a:r>
          </a:p>
          <a:p>
            <a:pPr marL="0" indent="0">
              <a:buNone/>
            </a:pPr>
            <a:endParaRPr lang="pt-B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5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385"/>
            <a:ext cx="7024744" cy="1143000"/>
          </a:xfrm>
        </p:spPr>
        <p:txBody>
          <a:bodyPr/>
          <a:lstStyle/>
          <a:p>
            <a:r>
              <a:rPr lang="pt-BR" dirty="0" smtClean="0"/>
              <a:t>Morfologia externa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784976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O corpo é dividido em cabeça, tórax e abdome, ou em cefalotórax e abdome. Possuem 5 pares de apêndices, 2 pares de antenas na região cefálica, que é característica distintiva destes animais. Possuem um tronco segmentado e um </a:t>
            </a:r>
            <a:r>
              <a:rPr lang="pt-BR" sz="2000" dirty="0" err="1">
                <a:solidFill>
                  <a:schemeClr val="tx1"/>
                </a:solidFill>
              </a:rPr>
              <a:t>telson</a:t>
            </a:r>
            <a:r>
              <a:rPr lang="pt-BR" sz="2000" dirty="0">
                <a:solidFill>
                  <a:schemeClr val="tx1"/>
                </a:solidFill>
              </a:rPr>
              <a:t> na região terminal, portador de um ânus. Em muitos crustáceos o tórax está coberto por uma carapaça dorsal.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828092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87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024744" cy="1143000"/>
          </a:xfrm>
        </p:spPr>
        <p:txBody>
          <a:bodyPr/>
          <a:lstStyle/>
          <a:p>
            <a:r>
              <a:rPr lang="pt-BR" dirty="0" smtClean="0"/>
              <a:t>Sistema digestivo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>
                <a:solidFill>
                  <a:schemeClr val="tx1"/>
                </a:solidFill>
              </a:rPr>
              <a:t>O sistema digestivo - é formado pela boca, esôfago, estômago dividido em duas partes: 1º- anterior, denominada câmara cardíaca e a 2º- posterior chamada de câmara pilórica; Intestino médio, intestino tubular e ânus. Na câmara cardíaca existem dentes calcificados formando um moinho gástrico que ajuda na trituração dos alimentos.</a:t>
            </a:r>
            <a:r>
              <a:rPr lang="pt-BR" sz="2200" dirty="0" smtClean="0">
                <a:solidFill>
                  <a:schemeClr val="tx1"/>
                </a:solidFill>
              </a:rPr>
              <a:t/>
            </a:r>
            <a:br>
              <a:rPr lang="pt-BR" sz="2200" dirty="0" smtClean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O sistema digestivo é completo. A digestão é extracelular. O estômago é formado por uma câmara cardíaca e uma câmara pilórica. Há também glândula anexa que auxilia na digestão, o hepatopâncreas, que lança enzimas no tubo digestivo.</a:t>
            </a:r>
          </a:p>
        </p:txBody>
      </p:sp>
    </p:spTree>
    <p:extLst>
      <p:ext uri="{BB962C8B-B14F-4D97-AF65-F5344CB8AC3E}">
        <p14:creationId xmlns:p14="http://schemas.microsoft.com/office/powerpoint/2010/main" xmlns="" val="38099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76864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97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009" y="116632"/>
            <a:ext cx="7024744" cy="1143000"/>
          </a:xfrm>
        </p:spPr>
        <p:txBody>
          <a:bodyPr/>
          <a:lstStyle/>
          <a:p>
            <a:r>
              <a:rPr lang="pt-BR" dirty="0" smtClean="0"/>
              <a:t>Sistema respiratório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196752"/>
            <a:ext cx="785921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</a:rPr>
              <a:t>A respiração é do tipo branquial. As brânquias são estruturas filamentosas e irrigadas pelo sangue, que se projetam da superfície de certas regiões do corpo. A circulação da água entre as brânquias permite que o oxigênio da água difunda- se para o sangue. O gás carbônico presente no sangue difunde- se para a água ao redor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3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6737"/>
            <a:ext cx="7024744" cy="1143000"/>
          </a:xfrm>
        </p:spPr>
        <p:txBody>
          <a:bodyPr/>
          <a:lstStyle/>
          <a:p>
            <a:r>
              <a:rPr lang="pt-BR" dirty="0" smtClean="0"/>
              <a:t>Artrópodes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268760"/>
            <a:ext cx="756084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800" b="1" u="sng" dirty="0" smtClean="0">
                <a:solidFill>
                  <a:schemeClr val="tx1"/>
                </a:solidFill>
              </a:rPr>
              <a:t>Características Gerais </a:t>
            </a:r>
            <a:r>
              <a:rPr lang="pt-BR" sz="2800" b="1" u="sng" dirty="0">
                <a:solidFill>
                  <a:schemeClr val="tx1"/>
                </a:solidFill>
              </a:rPr>
              <a:t>dos artrópodes (compartilham</a:t>
            </a:r>
            <a:r>
              <a:rPr lang="pt-BR" sz="2800" b="1" u="sng" dirty="0" smtClean="0">
                <a:solidFill>
                  <a:schemeClr val="tx1"/>
                </a:solidFill>
              </a:rPr>
              <a:t>):</a:t>
            </a:r>
          </a:p>
          <a:p>
            <a:pPr marL="457200" indent="-457200"/>
            <a:r>
              <a:rPr lang="pt-BR" sz="2800" dirty="0" smtClean="0">
                <a:solidFill>
                  <a:schemeClr val="tx1"/>
                </a:solidFill>
              </a:rPr>
              <a:t>Patas </a:t>
            </a:r>
            <a:r>
              <a:rPr lang="pt-BR" sz="2800" dirty="0">
                <a:solidFill>
                  <a:schemeClr val="tx1"/>
                </a:solidFill>
              </a:rPr>
              <a:t>e corpo articulados (</a:t>
            </a:r>
            <a:r>
              <a:rPr lang="pt-BR" sz="2800" dirty="0" err="1">
                <a:solidFill>
                  <a:schemeClr val="tx1"/>
                </a:solidFill>
              </a:rPr>
              <a:t>Áthron</a:t>
            </a:r>
            <a:r>
              <a:rPr lang="pt-BR" sz="2800" dirty="0">
                <a:solidFill>
                  <a:schemeClr val="tx1"/>
                </a:solidFill>
              </a:rPr>
              <a:t> = articulação; </a:t>
            </a:r>
            <a:r>
              <a:rPr lang="pt-BR" sz="2800" dirty="0" err="1" smtClean="0">
                <a:solidFill>
                  <a:schemeClr val="tx1"/>
                </a:solidFill>
              </a:rPr>
              <a:t>podos</a:t>
            </a:r>
            <a:r>
              <a:rPr lang="pt-BR" sz="2800" dirty="0" smtClean="0">
                <a:solidFill>
                  <a:schemeClr val="tx1"/>
                </a:solidFill>
              </a:rPr>
              <a:t>  = </a:t>
            </a:r>
            <a:r>
              <a:rPr lang="pt-BR" sz="2800" dirty="0">
                <a:solidFill>
                  <a:schemeClr val="tx1"/>
                </a:solidFill>
              </a:rPr>
              <a:t>pés, patas) e segmentados (</a:t>
            </a:r>
            <a:r>
              <a:rPr lang="pt-BR" sz="2800" dirty="0" err="1" smtClean="0">
                <a:solidFill>
                  <a:schemeClr val="tx1"/>
                </a:solidFill>
              </a:rPr>
              <a:t>metameria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homônoma e </a:t>
            </a:r>
            <a:r>
              <a:rPr lang="pt-BR" sz="2800" dirty="0">
                <a:solidFill>
                  <a:schemeClr val="tx1"/>
                </a:solidFill>
              </a:rPr>
              <a:t>heterônoma</a:t>
            </a:r>
            <a:r>
              <a:rPr lang="pt-BR" sz="2800" dirty="0" smtClean="0">
                <a:solidFill>
                  <a:schemeClr val="tx1"/>
                </a:solidFill>
              </a:rPr>
              <a:t>);</a:t>
            </a:r>
          </a:p>
          <a:p>
            <a:pPr marL="457200" indent="-457200"/>
            <a:r>
              <a:rPr lang="pt-BR" sz="2800" dirty="0" smtClean="0">
                <a:solidFill>
                  <a:schemeClr val="tx1"/>
                </a:solidFill>
              </a:rPr>
              <a:t>Habitat </a:t>
            </a:r>
            <a:r>
              <a:rPr lang="pt-BR" sz="2800" dirty="0">
                <a:solidFill>
                  <a:schemeClr val="tx1"/>
                </a:solidFill>
              </a:rPr>
              <a:t>o mais variado (terrestre), aquático, aéreo, </a:t>
            </a:r>
            <a:r>
              <a:rPr lang="pt-BR" sz="2800" dirty="0" smtClean="0">
                <a:solidFill>
                  <a:schemeClr val="tx1"/>
                </a:solidFill>
              </a:rPr>
              <a:t>orgânico;</a:t>
            </a:r>
          </a:p>
          <a:p>
            <a:pPr marL="457200" indent="-457200"/>
            <a:r>
              <a:rPr lang="pt-BR" sz="2800" dirty="0" smtClean="0">
                <a:solidFill>
                  <a:schemeClr val="tx1"/>
                </a:solidFill>
              </a:rPr>
              <a:t>Cerca </a:t>
            </a:r>
            <a:r>
              <a:rPr lang="pt-BR" sz="2800" dirty="0">
                <a:solidFill>
                  <a:schemeClr val="tx1"/>
                </a:solidFill>
              </a:rPr>
              <a:t>de 1.000.000 de espécies (trata-se do filo mais  -numeroso</a:t>
            </a:r>
            <a:r>
              <a:rPr lang="pt-BR" sz="2800" dirty="0" smtClean="0">
                <a:solidFill>
                  <a:schemeClr val="tx1"/>
                </a:solidFill>
              </a:rPr>
              <a:t>);</a:t>
            </a:r>
          </a:p>
          <a:p>
            <a:pPr marL="457200" indent="-457200"/>
            <a:r>
              <a:rPr lang="pt-BR" sz="2800" dirty="0">
                <a:solidFill>
                  <a:schemeClr val="tx1"/>
                </a:solidFill>
              </a:rPr>
              <a:t>Importância médica, agronômica, veterinária, </a:t>
            </a:r>
            <a:r>
              <a:rPr lang="pt-BR" sz="2800" dirty="0" smtClean="0">
                <a:solidFill>
                  <a:schemeClr val="tx1"/>
                </a:solidFill>
              </a:rPr>
              <a:t>alimentar</a:t>
            </a:r>
            <a:r>
              <a:rPr lang="pt-BR" sz="2800" dirty="0">
                <a:solidFill>
                  <a:schemeClr val="tx1"/>
                </a:solidFill>
              </a:rPr>
              <a:t>, econômica, etc.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/>
            <a:endParaRPr lang="pt-BR" sz="28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0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24744" cy="1143000"/>
          </a:xfrm>
        </p:spPr>
        <p:txBody>
          <a:bodyPr/>
          <a:lstStyle/>
          <a:p>
            <a:r>
              <a:rPr lang="pt-BR" dirty="0" smtClean="0"/>
              <a:t>Reprodução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628800"/>
            <a:ext cx="756084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/>
              <a:t>A reprodução dos crustáceos é sexuada. Os sexos são separados em indivíduos machos e fêmeas, com características anatômicas que permitem diferenciá-los.</a:t>
            </a:r>
          </a:p>
          <a:p>
            <a:pPr marL="0" indent="0">
              <a:buNone/>
            </a:pPr>
            <a:r>
              <a:rPr lang="pt-BR" sz="2600" dirty="0"/>
              <a:t>Eles produzem ovos, dos quais saem larvas nadadoras que, depois de uma série de profundas transformações ou metamorfoses, tornam-se indivíduos adultos.</a:t>
            </a:r>
          </a:p>
          <a:p>
            <a:pPr marL="0" indent="0">
              <a:buNone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xmlns="" val="4758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7024744" cy="1143000"/>
          </a:xfrm>
        </p:spPr>
        <p:txBody>
          <a:bodyPr/>
          <a:lstStyle/>
          <a:p>
            <a:r>
              <a:rPr lang="pt-BR" dirty="0" smtClean="0"/>
              <a:t>Curiosidades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340768"/>
            <a:ext cx="7560840" cy="5112568"/>
          </a:xfrm>
        </p:spPr>
        <p:txBody>
          <a:bodyPr>
            <a:normAutofit fontScale="92500" lnSpcReduction="10000"/>
          </a:bodyPr>
          <a:lstStyle/>
          <a:p>
            <a:r>
              <a:rPr lang="pt-BR" sz="2600" b="1" dirty="0" smtClean="0">
                <a:solidFill>
                  <a:schemeClr val="tx1"/>
                </a:solidFill>
              </a:rPr>
              <a:t>Origem dos crustáceos:</a:t>
            </a:r>
          </a:p>
          <a:p>
            <a:pPr marL="0" indent="0">
              <a:buNone/>
            </a:pPr>
            <a:r>
              <a:rPr lang="pt-BR" sz="2600" dirty="0" smtClean="0">
                <a:solidFill>
                  <a:schemeClr val="tx1"/>
                </a:solidFill>
              </a:rPr>
              <a:t>Os primeiros artrópodes já viviam enterrando-se na lama do fundo dos mares há 600 milhões de anos.</a:t>
            </a:r>
          </a:p>
          <a:p>
            <a:pPr marL="0" indent="0">
              <a:buNone/>
            </a:pPr>
            <a:endParaRPr lang="pt-BR" sz="2600" dirty="0" smtClean="0">
              <a:solidFill>
                <a:schemeClr val="tx1"/>
              </a:solidFill>
            </a:endParaRPr>
          </a:p>
          <a:p>
            <a:r>
              <a:rPr lang="pt-BR" sz="2600" dirty="0">
                <a:solidFill>
                  <a:schemeClr val="tx1"/>
                </a:solidFill>
              </a:rPr>
              <a:t>Diz-se que o camarão "limpa" o mar, porque ele se alimenta de animais mortos e outros detritos orgânicos</a:t>
            </a:r>
            <a:r>
              <a:rPr lang="pt-BR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pt-BR" sz="2600" dirty="0">
              <a:solidFill>
                <a:schemeClr val="tx1"/>
              </a:solidFill>
            </a:endParaRPr>
          </a:p>
          <a:p>
            <a:r>
              <a:rPr lang="pt-BR" sz="2600" b="1" dirty="0">
                <a:solidFill>
                  <a:schemeClr val="tx1"/>
                </a:solidFill>
              </a:rPr>
              <a:t>Diferenças entre siri e caranguejo</a:t>
            </a:r>
            <a:endParaRPr lang="pt-BR" sz="2600" dirty="0">
              <a:solidFill>
                <a:schemeClr val="tx1"/>
              </a:solidFill>
            </a:endParaRPr>
          </a:p>
          <a:p>
            <a:pPr lvl="0"/>
            <a:r>
              <a:rPr lang="pt-BR" sz="2600" dirty="0">
                <a:solidFill>
                  <a:schemeClr val="tx1"/>
                </a:solidFill>
              </a:rPr>
              <a:t>O siri é achatado e o caranguejo é mais ovalado.</a:t>
            </a:r>
          </a:p>
          <a:p>
            <a:r>
              <a:rPr lang="pt-BR" sz="2600" dirty="0">
                <a:solidFill>
                  <a:schemeClr val="tx1"/>
                </a:solidFill>
              </a:rPr>
              <a:t>O siri é nadador e o caranguejo é rastejante</a:t>
            </a:r>
            <a:r>
              <a:rPr lang="pt-BR" sz="2000" dirty="0">
                <a:solidFill>
                  <a:schemeClr val="tx1"/>
                </a:solidFill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xmlns="" val="17710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 rot="19233385">
            <a:off x="228369" y="2140971"/>
            <a:ext cx="8229600" cy="265059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t-BR" sz="10000" dirty="0" smtClean="0"/>
              <a:t>APLICAÇÕES</a:t>
            </a:r>
            <a:endParaRPr lang="pt-BR" sz="10000" dirty="0"/>
          </a:p>
        </p:txBody>
      </p:sp>
    </p:spTree>
    <p:extLst>
      <p:ext uri="{BB962C8B-B14F-4D97-AF65-F5344CB8AC3E}">
        <p14:creationId xmlns:p14="http://schemas.microsoft.com/office/powerpoint/2010/main" xmlns="" val="31380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13542"/>
            <a:ext cx="3528392" cy="217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0"/>
            <a:ext cx="8219256" cy="612616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pt-BR" sz="2200" dirty="0" smtClean="0">
              <a:solidFill>
                <a:schemeClr val="tx1"/>
              </a:solidFill>
            </a:endParaRPr>
          </a:p>
          <a:p>
            <a:r>
              <a:rPr lang="pt-BR" sz="2200" dirty="0" smtClean="0">
                <a:solidFill>
                  <a:schemeClr val="tx1"/>
                </a:solidFill>
              </a:rPr>
              <a:t>Muito utilizado na alimentação dos seres humanos</a:t>
            </a:r>
            <a:r>
              <a:rPr lang="pt-BR" sz="2200" dirty="0" smtClean="0">
                <a:solidFill>
                  <a:srgbClr val="92D050"/>
                </a:solidFill>
              </a:rPr>
              <a:t>.	</a:t>
            </a:r>
            <a:r>
              <a:rPr lang="pt-BR" sz="2200" dirty="0" smtClean="0"/>
              <a:t>																																																		</a:t>
            </a:r>
            <a:r>
              <a:rPr lang="pt-BR" sz="2200" dirty="0"/>
              <a:t> </a:t>
            </a:r>
            <a:endParaRPr lang="pt-BR" sz="2200" dirty="0" smtClean="0"/>
          </a:p>
          <a:p>
            <a:pPr marL="68580" indent="0">
              <a:buNone/>
            </a:pPr>
            <a:endParaRPr lang="pt-BR" sz="2200" dirty="0" smtClean="0"/>
          </a:p>
          <a:p>
            <a:r>
              <a:rPr lang="pt-BR" sz="2200" dirty="0" smtClean="0">
                <a:solidFill>
                  <a:schemeClr val="tx1"/>
                </a:solidFill>
              </a:rPr>
              <a:t>Além </a:t>
            </a:r>
            <a:r>
              <a:rPr lang="pt-BR" sz="2200" dirty="0">
                <a:solidFill>
                  <a:schemeClr val="tx1"/>
                </a:solidFill>
              </a:rPr>
              <a:t>de alimento os moluscos bivalves ou </a:t>
            </a:r>
            <a:r>
              <a:rPr lang="pt-BR" sz="2200" dirty="0" smtClean="0">
                <a:solidFill>
                  <a:schemeClr val="tx1"/>
                </a:solidFill>
              </a:rPr>
              <a:t>pelecípodes </a:t>
            </a:r>
            <a:r>
              <a:rPr lang="pt-BR" sz="2200" dirty="0">
                <a:solidFill>
                  <a:schemeClr val="tx1"/>
                </a:solidFill>
              </a:rPr>
              <a:t>servem como ornamento, </a:t>
            </a:r>
            <a:r>
              <a:rPr lang="pt-BR" sz="2200" dirty="0" smtClean="0">
                <a:solidFill>
                  <a:schemeClr val="tx1"/>
                </a:solidFill>
              </a:rPr>
              <a:t>enfeite </a:t>
            </a:r>
            <a:r>
              <a:rPr lang="pt-BR" sz="2200" dirty="0">
                <a:solidFill>
                  <a:schemeClr val="tx1"/>
                </a:solidFill>
              </a:rPr>
              <a:t>(as perolas</a:t>
            </a:r>
            <a:r>
              <a:rPr lang="pt-BR" sz="2200" dirty="0" smtClean="0">
                <a:solidFill>
                  <a:schemeClr val="tx1"/>
                </a:solidFill>
              </a:rPr>
              <a:t>). Também </a:t>
            </a:r>
            <a:r>
              <a:rPr lang="pt-BR" sz="2200" dirty="0">
                <a:solidFill>
                  <a:schemeClr val="tx1"/>
                </a:solidFill>
              </a:rPr>
              <a:t>tem </a:t>
            </a:r>
            <a:r>
              <a:rPr lang="pt-BR" sz="2200" dirty="0" smtClean="0">
                <a:solidFill>
                  <a:schemeClr val="tx1"/>
                </a:solidFill>
              </a:rPr>
              <a:t>importância sanitária</a:t>
            </a:r>
            <a:r>
              <a:rPr lang="pt-BR" sz="2200" dirty="0">
                <a:solidFill>
                  <a:schemeClr val="tx1"/>
                </a:solidFill>
              </a:rPr>
              <a:t>, alguns deles </a:t>
            </a:r>
            <a:r>
              <a:rPr lang="pt-BR" sz="2200" dirty="0" smtClean="0">
                <a:solidFill>
                  <a:schemeClr val="tx1"/>
                </a:solidFill>
              </a:rPr>
              <a:t>são </a:t>
            </a:r>
            <a:r>
              <a:rPr lang="pt-BR" sz="2200" dirty="0">
                <a:solidFill>
                  <a:schemeClr val="tx1"/>
                </a:solidFill>
              </a:rPr>
              <a:t>transmissores de </a:t>
            </a:r>
            <a:r>
              <a:rPr lang="pt-BR" sz="2200" dirty="0" smtClean="0">
                <a:solidFill>
                  <a:schemeClr val="tx1"/>
                </a:solidFill>
              </a:rPr>
              <a:t>doenças</a:t>
            </a:r>
            <a:r>
              <a:rPr lang="pt-BR" sz="2200" dirty="0">
                <a:solidFill>
                  <a:schemeClr val="tx1"/>
                </a:solidFill>
              </a:rPr>
              <a:t>, fazem parte do ciclo de vida , servem como hospedeiros </a:t>
            </a:r>
            <a:r>
              <a:rPr lang="pt-BR" sz="2200" dirty="0" smtClean="0">
                <a:solidFill>
                  <a:schemeClr val="tx1"/>
                </a:solidFill>
              </a:rPr>
              <a:t>intermediários.</a:t>
            </a:r>
          </a:p>
          <a:p>
            <a:r>
              <a:rPr lang="pt-BR" sz="2200" dirty="0" smtClean="0">
                <a:solidFill>
                  <a:schemeClr val="tx1"/>
                </a:solidFill>
              </a:rPr>
              <a:t>São a base de alimento para outras espécies.</a:t>
            </a:r>
          </a:p>
          <a:p>
            <a:pPr marL="0" indent="0">
              <a:buNone/>
            </a:pP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44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764704"/>
            <a:ext cx="6777201" cy="5067925"/>
          </a:xfrm>
        </p:spPr>
        <p:txBody>
          <a:bodyPr/>
          <a:lstStyle/>
          <a:p>
            <a:r>
              <a:rPr lang="pt-BR" dirty="0"/>
              <a:t>A</a:t>
            </a:r>
            <a:r>
              <a:rPr lang="pt-BR" dirty="0" smtClean="0"/>
              <a:t>lguns </a:t>
            </a:r>
            <a:r>
              <a:rPr lang="pt-BR" dirty="0"/>
              <a:t>deles </a:t>
            </a:r>
            <a:r>
              <a:rPr lang="pt-BR" dirty="0" smtClean="0"/>
              <a:t>são </a:t>
            </a:r>
            <a:r>
              <a:rPr lang="pt-BR" dirty="0"/>
              <a:t>transmissores de </a:t>
            </a:r>
            <a:r>
              <a:rPr lang="pt-BR" dirty="0" smtClean="0"/>
              <a:t>doenças</a:t>
            </a:r>
            <a:r>
              <a:rPr lang="pt-BR" dirty="0"/>
              <a:t>, fazem parte do ciclo de vida , servem como hospedeiros </a:t>
            </a:r>
            <a:r>
              <a:rPr lang="pt-BR" dirty="0" smtClean="0"/>
              <a:t>intermediários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513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pt-BR" sz="8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3"/>
            <a:ext cx="813690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26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anderson Menezes\Desktop\Reino Animalia Filo Artr_poda Classe Insecta Ordem Hemiptera Subordem Heteroptera  _percevejo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anderson Menezes\Desktop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</a:rPr>
              <a:t>Classe Insecta</a:t>
            </a:r>
            <a:endParaRPr lang="pt-BR" sz="5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731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24744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7525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"Inseto" é uma palavra derivada do latim </a:t>
            </a:r>
            <a:r>
              <a:rPr lang="pt-BR" i="1" dirty="0" err="1">
                <a:solidFill>
                  <a:schemeClr val="tx1"/>
                </a:solidFill>
              </a:rPr>
              <a:t>Animale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insectum</a:t>
            </a:r>
            <a:r>
              <a:rPr lang="pt-BR" dirty="0">
                <a:solidFill>
                  <a:schemeClr val="tx1"/>
                </a:solidFill>
              </a:rPr>
              <a:t>, e significa "</a:t>
            </a:r>
            <a:r>
              <a:rPr lang="pt-BR" dirty="0" smtClean="0">
                <a:solidFill>
                  <a:schemeClr val="tx1"/>
                </a:solidFill>
              </a:rPr>
              <a:t>animal segmentado</a:t>
            </a:r>
            <a:r>
              <a:rPr lang="pt-BR" dirty="0">
                <a:solidFill>
                  <a:schemeClr val="tx1"/>
                </a:solidFill>
              </a:rPr>
              <a:t>"; </a:t>
            </a:r>
            <a:r>
              <a:rPr lang="pt-BR" i="1" dirty="0" err="1">
                <a:solidFill>
                  <a:schemeClr val="tx1"/>
                </a:solidFill>
              </a:rPr>
              <a:t>insectum</a:t>
            </a:r>
            <a:r>
              <a:rPr lang="pt-BR" i="1" dirty="0">
                <a:solidFill>
                  <a:schemeClr val="tx1"/>
                </a:solidFill>
              </a:rPr>
              <a:t> </a:t>
            </a:r>
            <a:r>
              <a:rPr lang="pt-BR" dirty="0">
                <a:solidFill>
                  <a:schemeClr val="tx1"/>
                </a:solidFill>
              </a:rPr>
              <a:t>é o particípio passado do verbo </a:t>
            </a:r>
            <a:r>
              <a:rPr lang="pt-BR" i="1" dirty="0" err="1">
                <a:solidFill>
                  <a:schemeClr val="tx1"/>
                </a:solidFill>
              </a:rPr>
              <a:t>insecare</a:t>
            </a:r>
            <a:r>
              <a:rPr lang="pt-BR" dirty="0">
                <a:solidFill>
                  <a:schemeClr val="tx1"/>
                </a:solidFill>
              </a:rPr>
              <a:t>, que quer dizer "cortar em" (partes). Portanto, a própria palavra inseto se refere ao fato desses animais possuírem o corpo dividido </a:t>
            </a:r>
            <a:r>
              <a:rPr lang="pt-BR" dirty="0" smtClean="0">
                <a:solidFill>
                  <a:schemeClr val="tx1"/>
                </a:solidFill>
              </a:rPr>
              <a:t>em segmentos</a:t>
            </a:r>
            <a:r>
              <a:rPr lang="pt-BR" dirty="0">
                <a:solidFill>
                  <a:schemeClr val="tx1"/>
                </a:solidFill>
              </a:rPr>
              <a:t>.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Os insetos formam a maior classe do Reino Animal com mais de 800 mil espécies conhecidas. Vivem espalhados por todo o mundo, desde as regiões polares até as zonas tropicais, passando por rios, mares e oceanos. </a:t>
            </a:r>
          </a:p>
        </p:txBody>
      </p:sp>
    </p:spTree>
    <p:extLst>
      <p:ext uri="{BB962C8B-B14F-4D97-AF65-F5344CB8AC3E}">
        <p14:creationId xmlns:p14="http://schemas.microsoft.com/office/powerpoint/2010/main" xmlns="" val="38409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-459432"/>
            <a:ext cx="8219256" cy="6984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4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tx1"/>
                </a:solidFill>
              </a:rPr>
              <a:t>Características gerais dos insetos</a:t>
            </a:r>
            <a:endParaRPr lang="pt-BR" sz="44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500" dirty="0" smtClean="0">
                <a:solidFill>
                  <a:schemeClr val="tx1"/>
                </a:solidFill>
              </a:rPr>
              <a:t> Simetria bilateral,  corpo metamerizado dividido em </a:t>
            </a:r>
            <a:r>
              <a:rPr lang="pt-BR" sz="2500" dirty="0" err="1" smtClean="0">
                <a:solidFill>
                  <a:schemeClr val="tx1"/>
                </a:solidFill>
              </a:rPr>
              <a:t>tagmas</a:t>
            </a:r>
            <a:r>
              <a:rPr lang="pt-BR" sz="2500" dirty="0" smtClean="0">
                <a:solidFill>
                  <a:schemeClr val="tx1"/>
                </a:solidFill>
              </a:rPr>
              <a:t>;</a:t>
            </a:r>
          </a:p>
          <a:p>
            <a:r>
              <a:rPr lang="pt-BR" sz="2500" dirty="0" smtClean="0">
                <a:solidFill>
                  <a:schemeClr val="tx1"/>
                </a:solidFill>
              </a:rPr>
              <a:t> Apêndices articulados: um par em cada metâmero, alguns com funções especializadas;</a:t>
            </a:r>
          </a:p>
          <a:p>
            <a:r>
              <a:rPr lang="pt-BR" sz="2500" dirty="0" smtClean="0">
                <a:solidFill>
                  <a:schemeClr val="tx1"/>
                </a:solidFill>
              </a:rPr>
              <a:t> Exoesqueleto cuticular: ecdises;</a:t>
            </a:r>
          </a:p>
          <a:p>
            <a:r>
              <a:rPr lang="pt-BR" sz="2500" dirty="0" smtClean="0">
                <a:solidFill>
                  <a:schemeClr val="tx1"/>
                </a:solidFill>
              </a:rPr>
              <a:t> Sistema muscular complexo;</a:t>
            </a:r>
          </a:p>
          <a:p>
            <a:r>
              <a:rPr lang="pt-BR" sz="2500" dirty="0" smtClean="0">
                <a:solidFill>
                  <a:schemeClr val="tx1"/>
                </a:solidFill>
              </a:rPr>
              <a:t> Celoma reduzido: </a:t>
            </a:r>
            <a:r>
              <a:rPr lang="pt-BR" sz="2500" dirty="0" err="1" smtClean="0">
                <a:solidFill>
                  <a:schemeClr val="tx1"/>
                </a:solidFill>
              </a:rPr>
              <a:t>hemocele</a:t>
            </a:r>
            <a:r>
              <a:rPr lang="pt-BR" sz="2500" dirty="0" smtClean="0">
                <a:solidFill>
                  <a:schemeClr val="tx1"/>
                </a:solidFill>
              </a:rPr>
              <a:t> (seios, ou lacunas, entre os tecidos) preenchida por sangue;</a:t>
            </a:r>
          </a:p>
          <a:p>
            <a:r>
              <a:rPr lang="pt-BR" sz="2500" dirty="0" smtClean="0">
                <a:solidFill>
                  <a:schemeClr val="tx1"/>
                </a:solidFill>
              </a:rPr>
              <a:t> Sistema digestivo completo: peças bucais adaptadas; </a:t>
            </a:r>
          </a:p>
        </p:txBody>
      </p:sp>
    </p:spTree>
    <p:extLst>
      <p:ext uri="{BB962C8B-B14F-4D97-AF65-F5344CB8AC3E}">
        <p14:creationId xmlns:p14="http://schemas.microsoft.com/office/powerpoint/2010/main" xmlns="" val="25344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-99392"/>
            <a:ext cx="8229600" cy="6336704"/>
          </a:xfrm>
        </p:spPr>
        <p:txBody>
          <a:bodyPr>
            <a:normAutofit/>
          </a:bodyPr>
          <a:lstStyle/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Sistema circulatório aberto: coração contrátil dorsal, artérias e </a:t>
            </a:r>
            <a:r>
              <a:rPr lang="pt-BR" dirty="0" err="1" smtClean="0">
                <a:solidFill>
                  <a:schemeClr val="tx1"/>
                </a:solidFill>
              </a:rPr>
              <a:t>hemocele</a:t>
            </a:r>
            <a:r>
              <a:rPr lang="pt-BR" dirty="0" smtClean="0">
                <a:solidFill>
                  <a:schemeClr val="tx1"/>
                </a:solidFill>
              </a:rPr>
              <a:t> (conjunto de seios sanguíneos);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Respiração: traqueias (tubos de ar), estigmas 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Glândulas excretoras: túbulos de </a:t>
            </a:r>
            <a:r>
              <a:rPr lang="pt-BR" dirty="0" err="1" smtClean="0">
                <a:solidFill>
                  <a:schemeClr val="tx1"/>
                </a:solidFill>
              </a:rPr>
              <a:t>Malpighi</a:t>
            </a:r>
            <a:r>
              <a:rPr lang="pt-BR" dirty="0" smtClean="0">
                <a:solidFill>
                  <a:schemeClr val="tx1"/>
                </a:solidFill>
              </a:rPr>
              <a:t> (ácido úrico);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Sistema nervoso: gânglio cerebral, cadeia nervosa ventral dupla, gânglios segmentares e  órgãos sensoriais bem desenvolvidos;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Sexos separados: fertilização interna; ovíparos ou ovovivíparos ou partenogênese, metamorfose;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6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4948" y="69269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 smtClean="0"/>
              <a:t>Morfologia externa</a:t>
            </a:r>
            <a:endParaRPr lang="pt-BR" sz="28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 descr="C:\Users\Vanderson Menezes\Desktop\ves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964" y="1916832"/>
            <a:ext cx="694826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3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C:\Users\Vanderson Menezes\Desktop\insecto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90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326</TotalTime>
  <Words>924</Words>
  <Application>Microsoft Office PowerPoint</Application>
  <PresentationFormat>Apresentação na tela (4:3)</PresentationFormat>
  <Paragraphs>115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Austin</vt:lpstr>
      <vt:lpstr>Filo Arthropoda II: Classe Insecta e Crustácea</vt:lpstr>
      <vt:lpstr>Slide 2</vt:lpstr>
      <vt:lpstr>Artrópodes</vt:lpstr>
      <vt:lpstr>Classe Insecta</vt:lpstr>
      <vt:lpstr>Introdução</vt:lpstr>
      <vt:lpstr>Slide 6</vt:lpstr>
      <vt:lpstr>Slide 7</vt:lpstr>
      <vt:lpstr>Slide 8</vt:lpstr>
      <vt:lpstr>Slide 9</vt:lpstr>
      <vt:lpstr>Slide 10</vt:lpstr>
      <vt:lpstr>Slide 11</vt:lpstr>
      <vt:lpstr>Digestão</vt:lpstr>
      <vt:lpstr>Aparelhos Bucais</vt:lpstr>
      <vt:lpstr>Respiração</vt:lpstr>
      <vt:lpstr>Reprodução e Desenvolvimento</vt:lpstr>
      <vt:lpstr>Slide 16</vt:lpstr>
      <vt:lpstr>Metamorfose</vt:lpstr>
      <vt:lpstr>Slide 18</vt:lpstr>
      <vt:lpstr>Curiosidades</vt:lpstr>
      <vt:lpstr>Slide 20</vt:lpstr>
      <vt:lpstr>Slide 21</vt:lpstr>
      <vt:lpstr>Benefícios dos insetos a natureza e ao ser humano</vt:lpstr>
      <vt:lpstr>Malefícios</vt:lpstr>
      <vt:lpstr>Classe Crustácea</vt:lpstr>
      <vt:lpstr>Introdução</vt:lpstr>
      <vt:lpstr>Morfologia externa</vt:lpstr>
      <vt:lpstr>Sistema digestivo</vt:lpstr>
      <vt:lpstr>Slide 28</vt:lpstr>
      <vt:lpstr>Sistema respiratório</vt:lpstr>
      <vt:lpstr>Reprodução</vt:lpstr>
      <vt:lpstr>Curiosidades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 Artropoda II Classe Insecta e Crustácea</dc:title>
  <dc:creator>Vanderson Menezes</dc:creator>
  <cp:lastModifiedBy>Fábio</cp:lastModifiedBy>
  <cp:revision>37</cp:revision>
  <dcterms:created xsi:type="dcterms:W3CDTF">2013-03-13T10:41:44Z</dcterms:created>
  <dcterms:modified xsi:type="dcterms:W3CDTF">2013-03-28T11:23:57Z</dcterms:modified>
</cp:coreProperties>
</file>