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8"/>
  </p:notesMasterIdLst>
  <p:sldIdLst>
    <p:sldId id="289" r:id="rId2"/>
    <p:sldId id="256" r:id="rId3"/>
    <p:sldId id="265" r:id="rId4"/>
    <p:sldId id="257" r:id="rId5"/>
    <p:sldId id="266" r:id="rId6"/>
    <p:sldId id="269" r:id="rId7"/>
    <p:sldId id="286" r:id="rId8"/>
    <p:sldId id="258" r:id="rId9"/>
    <p:sldId id="260" r:id="rId10"/>
    <p:sldId id="267" r:id="rId11"/>
    <p:sldId id="268" r:id="rId12"/>
    <p:sldId id="261" r:id="rId13"/>
    <p:sldId id="263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85" r:id="rId24"/>
    <p:sldId id="282" r:id="rId25"/>
    <p:sldId id="287" r:id="rId26"/>
    <p:sldId id="288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09AB36-B2D4-46A8-8D4F-6A3D6F0D3C54}" type="datetimeFigureOut">
              <a:rPr lang="pt-BR"/>
              <a:pPr>
                <a:defRPr/>
              </a:pPr>
              <a:t>28/03/2013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363B39-1372-4C87-BB8F-6BD567C983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6C54DA-A608-4016-BE38-B117331371A7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22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8065-B0CC-4568-B761-ABB40EF835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D474-53A4-4FD6-9478-66A6F94B9A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7C01-7B6E-49DA-9855-A84F61EE93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8547-4977-45DF-AC26-51EACAA987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A42E-225C-4516-93F9-F5BB8B4730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66B7-544C-4246-B195-0275D0B010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5525-3ADF-44E8-B75F-061A6D121D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4F2D-D67F-49D2-BAA5-50488DD29C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B03D-E814-4673-B295-E33F40401A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4884-A425-4EB6-8622-00238E419F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E1C1-0029-4449-BE38-1781F1ADB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464F66A-0A1D-4E82-945F-94AD405B52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com.br/imgres?imgurl=http://upload.wikimedia.org/wikipedia/commons/thumb/a/a0/Branchiostoma_lanceolatum.png/225px-Branchiostoma_lanceolatum.png&amp;imgrefurl=http://es.wikipedia.org/wiki/Cephalochordata&amp;h=178&amp;w=225&amp;sz=10&amp;hl=pt-BR&amp;start=14&amp;um=1&amp;tbnid=xk4oY_gVbjp7AM:&amp;tbnh=85&amp;tbnw=108&amp;prev=/images?q=cefalocordados&amp;svnum=10&amp;um=1&amp;hl=pt-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br/imgres?imgurl=http://curlygirl.naturlink.pt/anfioxo.jpg&amp;imgrefurl=http://curlygirl.naturlink.pt/cefalocordados.htm&amp;h=307&amp;w=454&amp;sz=24&amp;hl=pt-BR&amp;start=1&amp;um=1&amp;tbnid=MsK_L9IMUmQOhM:&amp;tbnh=87&amp;tbnw=128&amp;prev=/images?q=anfioxo&amp;svnum=10&amp;um=1&amp;hl=pt-BR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://images.google.com.br/imgres?imgurl=http://fai.unne.edu.ar/biologia/animales/images/anfioxo.gif&amp;imgrefurl=http://fai.unne.edu.ar/biologia/animales/cordados.htm&amp;h=302&amp;w=525&amp;sz=26&amp;hl=pt-BR&amp;start=8&amp;um=1&amp;tbnid=stSeeicmPuM2aM:&amp;tbnh=76&amp;tbnw=132&amp;prev=/images?q=cefalocordados&amp;svnum=10&amp;um=1&amp;hl=pt-BR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hyperlink" Target="http://images.google.com.br/imgres?imgurl=http://www.saudeanimal.com.br/imagens/lampreia.jpg&amp;imgrefurl=http://www.saudeanimal.com.br/lampreia.htm&amp;h=200&amp;w=200&amp;sz=14&amp;hl=pt-BR&amp;start=1&amp;um=1&amp;tbnid=lcvpkArkty3CkM:&amp;tbnh=104&amp;tbnw=104&amp;prev=/images?q=lampreia&amp;svnum=10&amp;um=1&amp;hl=pt-BR" TargetMode="Externa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Relationship Id="rId9" Type="http://schemas.openxmlformats.org/officeDocument/2006/relationships/image" Target="../media/image4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pt.wikipedia.org/wiki/Imagem:Chmon_u0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hyperlink" Target="http://pt.wikipedia.org/wiki/Imagem:Hydrolagus02_600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br/imgres?imgurl=http://2.bp.blogspot.com/_6KbelgiYSgk/SiXQMXDZG5I/AAAAAAAAQJU/uec562I1DXI/s400/peixe-pescador.jpg&amp;imgrefurl=http://nomarprofundo.blogspot.com/2009/06/peixe-pescador-ou-diabo-negro.html&amp;usg=__4MiBc7Wpn4AuaYEcttBS5wqB5AE=&amp;h=200&amp;w=400&amp;sz=14&amp;hl=pt-BR&amp;start=1&amp;itbs=1&amp;tbnid=SYzySkAlBNf-NM:&amp;tbnh=62&amp;tbnw=124&amp;prev=/images?q=peixe+pescador&amp;hl=pt-BR&amp;gbv=2&amp;tbs=isch:1" TargetMode="External"/><Relationship Id="rId13" Type="http://schemas.openxmlformats.org/officeDocument/2006/relationships/image" Target="../media/image61.jpeg"/><Relationship Id="rId3" Type="http://schemas.openxmlformats.org/officeDocument/2006/relationships/hyperlink" Target="http://www.google.com.br/imgres?imgurl=http://www.pesca.tur.br/wp-content/baiacu.jpg&amp;imgrefurl=http://www.pesca.tur.br/peixes/a-grande-familia-baiacu/&amp;usg=__ZdlN3WgkIUmD7nX0QrPGSl0c3rM=&amp;h=266&amp;w=300&amp;sz=33&amp;hl=pt-BR&amp;start=2&amp;itbs=1&amp;tbnid=Rv0XTxUPYlQn6M:&amp;tbnh=103&amp;tbnw=116&amp;prev=/images?q=baiacu&amp;hl=pt-BR&amp;gbv=2&amp;tbs=isch:1" TargetMode="External"/><Relationship Id="rId7" Type="http://schemas.openxmlformats.org/officeDocument/2006/relationships/image" Target="../media/image58.jpeg"/><Relationship Id="rId12" Type="http://schemas.openxmlformats.org/officeDocument/2006/relationships/hyperlink" Target="http://www.google.com.br/imgres?imgurl=http://1.bp.blogspot.com/_pTTbIxYUO9w/RraNoNfwC7I/AAAAAAAACEA/P9WG6cWT-Fg/s400/874445916_3caf150744.jpg&amp;imgrefurl=http://mundogump.blogspot.com/2007/08/peixes-bizarros-de-altas-profundidades.html&amp;usg=__srAxk8etaeWdEZJCuNErF-jaPEo=&amp;h=400&amp;w=300&amp;sz=42&amp;hl=pt-BR&amp;start=1&amp;itbs=1&amp;tbnid=QwjATqd2Fe0w3M:&amp;tbnh=124&amp;tbnw=93&amp;prev=/images?q=peixe+bizarro&amp;hl=pt-BR&amp;gbv=2&amp;tbs=isch:1" TargetMode="External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11" Type="http://schemas.openxmlformats.org/officeDocument/2006/relationships/image" Target="../media/image60.jpeg"/><Relationship Id="rId5" Type="http://schemas.openxmlformats.org/officeDocument/2006/relationships/hyperlink" Target="http://www.google.com.br/imgres?imgurl=http://4.bp.blogspot.com/_CROmZlwZYP0/SmN6UCtalhI/AAAAAAAAKCs/Fg6_fMwktK0/s400/poraqu%C3%AA.jpg&amp;imgrefurl=http://arquivosdoinsolito.blogspot.com/2009/07/minipeixe-eletrico-usa-energia-como.html&amp;usg=__LI3-4Top3DqQXDeusBjV2amyzf4=&amp;h=285&amp;w=400&amp;sz=23&amp;hl=pt-BR&amp;start=8&amp;itbs=1&amp;tbnid=fDm6BDlU0iksQM:&amp;tbnh=88&amp;tbnw=124&amp;prev=/images?q=poraque&amp;hl=pt-BR&amp;gbv=2&amp;tbs=isch:1" TargetMode="External"/><Relationship Id="rId10" Type="http://schemas.openxmlformats.org/officeDocument/2006/relationships/hyperlink" Target="http://www.google.com.br/imgres?imgurl=http://www.photoguerra.com/Peixe-Morcego%20an%C3%BAncio.jpg&amp;imgrefurl=http://www.photoguerra.com/cursosworkshops.htm&amp;usg=__pBOqGnEAf5Iz_5kDpnFttgh-w-c=&amp;h=201&amp;w=304&amp;sz=58&amp;hl=pt-BR&amp;start=8&amp;itbs=1&amp;tbnid=WEluHQhkZE1bfM:&amp;tbnh=77&amp;tbnw=116&amp;prev=/images?q=peixe+morcego&amp;hl=pt-BR&amp;gbv=2&amp;tbs=isch:1" TargetMode="External"/><Relationship Id="rId4" Type="http://schemas.openxmlformats.org/officeDocument/2006/relationships/image" Target="../media/image56.jpeg"/><Relationship Id="rId9" Type="http://schemas.openxmlformats.org/officeDocument/2006/relationships/image" Target="../media/image5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br/imgres?imgurl=http://curlygirl.naturlink.pt/anfioxo.jpg&amp;imgrefurl=http://curlygirl.naturlink.pt/cefalocordados.htm&amp;h=307&amp;w=454&amp;sz=24&amp;hl=pt-BR&amp;start=1&amp;um=1&amp;tbnid=MsK_L9IMUmQOhM:&amp;tbnh=87&amp;tbnw=128&amp;prev=/images?q=anfioxo&amp;svnum=10&amp;um=1&amp;hl=pt-BR" TargetMode="External"/><Relationship Id="rId13" Type="http://schemas.openxmlformats.org/officeDocument/2006/relationships/hyperlink" Target="http://images.google.com.br/imgres?imgurl=http://www.pousadapeter.com.br/2784_peixe_boi_mamiferos_bois_manatees_itamaraca.jpg&amp;imgrefurl=http://www.pousadapeter.com.br/indexfotos_peixe_boi_mamiferos_manatees_itamaraca.htm&amp;h=263&amp;w=400&amp;sz=16&amp;hl=pt-BR&amp;start=8&amp;um=1&amp;tbnid=rVQxbXmsv9hZTM:&amp;tbnh=82&amp;tbnw=124&amp;prev=/images?q=peixe&amp;svnum=10&amp;um=1&amp;hl=pt-BR" TargetMode="External"/><Relationship Id="rId18" Type="http://schemas.openxmlformats.org/officeDocument/2006/relationships/image" Target="../media/image12.jpeg"/><Relationship Id="rId26" Type="http://schemas.openxmlformats.org/officeDocument/2006/relationships/image" Target="../media/image16.jpeg"/><Relationship Id="rId3" Type="http://schemas.openxmlformats.org/officeDocument/2006/relationships/image" Target="../media/image4.jpeg"/><Relationship Id="rId21" Type="http://schemas.openxmlformats.org/officeDocument/2006/relationships/hyperlink" Target="http://images.google.com.br/imgres?imgurl=http://www.stratemeyer.com/images/SHS/reptil-orginal.jpg&amp;imgrefurl=http://www.stratemeyer.com/de/m.php?katid=6&amp;pubid=72&amp;h=346&amp;w=483&amp;sz=39&amp;hl=pt-BR&amp;start=16&amp;um=1&amp;tbnid=A0x4JGc5_RLiQM:&amp;tbnh=92&amp;tbnw=129&amp;prev=/images?q=reptil&amp;svnum=10&amp;um=1&amp;hl=pt-BR" TargetMode="External"/><Relationship Id="rId34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17" Type="http://schemas.openxmlformats.org/officeDocument/2006/relationships/hyperlink" Target="http://images.google.com.br/imgres?imgurl=http://www.portalbrasil.net/2005/imagens/seresvivos_anfibio2.jpg&amp;imgrefurl=http://www.portalbrasil.net/educacao_seresvivos_vertebrados_anfibios.htm&amp;h=186&amp;w=300&amp;sz=24&amp;hl=pt-BR&amp;start=3&amp;um=1&amp;tbnid=ZP2XOqB6iJ_YIM:&amp;tbnh=72&amp;tbnw=116&amp;prev=/images?q=anfibio&amp;svnum=10&amp;um=1&amp;hl=pt-BR" TargetMode="External"/><Relationship Id="rId25" Type="http://schemas.openxmlformats.org/officeDocument/2006/relationships/hyperlink" Target="http://www.fiocruz.br/biosseguranca/Bis/infantil/cobra_coral1.jpg" TargetMode="External"/><Relationship Id="rId33" Type="http://schemas.openxmlformats.org/officeDocument/2006/relationships/hyperlink" Target="http://images.google.com.br/imgres?imgurl=http://portalbrasil.net/2005/imagens/seresvivos_mamifero1.jpg&amp;imgrefurl=http://portalbrasil.net/educacao_seresvivos_vertebrados_mamiferos.htm&amp;h=300&amp;w=200&amp;sz=12&amp;hl=pt-BR&amp;start=2&amp;um=1&amp;tbnid=SBQIohVojjXY6M:&amp;tbnh=116&amp;tbnw=77&amp;prev=/images?q=mamifero&amp;svnum=10&amp;um=1&amp;hl=pt-BR" TargetMode="External"/><Relationship Id="rId2" Type="http://schemas.openxmlformats.org/officeDocument/2006/relationships/hyperlink" Target="http://images.google.com.br/imgres?imgurl=http://www.asturnatura.com/Imagenes/Astur/deldel3.jpg&amp;imgrefurl=http://www.asturnatura.com/articulos/cordados/inicio.php&amp;h=200&amp;w=300&amp;sz=22&amp;hl=pt-BR&amp;start=16&amp;um=1&amp;tbnid=UuYkm9ndpQgJqM:&amp;tbnh=77&amp;tbnw=116&amp;prev=/images?q=cordados&amp;svnum=10&amp;um=1&amp;hl=pt-BR&amp;sa=N" TargetMode="External"/><Relationship Id="rId16" Type="http://schemas.openxmlformats.org/officeDocument/2006/relationships/image" Target="../media/image11.jpeg"/><Relationship Id="rId20" Type="http://schemas.openxmlformats.org/officeDocument/2006/relationships/image" Target="../media/image13.jpeg"/><Relationship Id="rId29" Type="http://schemas.openxmlformats.org/officeDocument/2006/relationships/hyperlink" Target="http://images.google.com.br/imgres?imgurl=http://www.petfriends.com.br/enciclopedia/images/Aves/pinguim_1.jpg&amp;imgrefurl=http://turma141dogomes.blogspot.com/&amp;h=400&amp;w=265&amp;sz=17&amp;hl=pt-BR&amp;start=17&amp;um=1&amp;tbnid=qJ5Ljs55iJem_M:&amp;tbnh=124&amp;tbnw=82&amp;prev=/images?q=ave&amp;svnum=10&amp;um=1&amp;hl=pt-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br/imgres?imgurl=http://fotos.sapo.pt/topazio1950/pic/0000ycq4/s500x500&amp;imgrefurl=http://topazio1950.blogs.sapo.pt/2006/03/&amp;h=245&amp;w=500&amp;sz=23&amp;hl=pt-BR&amp;start=2&amp;um=1&amp;tbnid=Gbg_9NqU1E4rlM:&amp;tbnh=64&amp;tbnw=130&amp;prev=/images?q=lampreia&amp;svnum=10&amp;um=1&amp;hl=pt-BR" TargetMode="External"/><Relationship Id="rId11" Type="http://schemas.openxmlformats.org/officeDocument/2006/relationships/hyperlink" Target="http://images.google.com.br/imgres?imgurl=http://alertaamarelo.blogs.sapo.pt/arquivo/peixe.jpg&amp;imgrefurl=http://alertaamarelo.blogs.sapo.pt/2005/01/&amp;h=300&amp;w=400&amp;sz=28&amp;hl=pt-BR&amp;start=2&amp;um=1&amp;tbnid=8qDZ2aOn7EFnnM:&amp;tbnh=93&amp;tbnw=124&amp;prev=/images?q=peixe&amp;svnum=10&amp;um=1&amp;hl=pt-BR" TargetMode="External"/><Relationship Id="rId24" Type="http://schemas.openxmlformats.org/officeDocument/2006/relationships/image" Target="../media/image15.jpeg"/><Relationship Id="rId32" Type="http://schemas.openxmlformats.org/officeDocument/2006/relationships/image" Target="../media/image19.jpeg"/><Relationship Id="rId5" Type="http://schemas.openxmlformats.org/officeDocument/2006/relationships/image" Target="../media/image5.jpeg"/><Relationship Id="rId15" Type="http://schemas.openxmlformats.org/officeDocument/2006/relationships/hyperlink" Target="http://images.google.com.br/imgres?imgurl=http://www.usp.br/mz/dc/anfibio.jpg&amp;imgrefurl=http://www.usp.br/mz/dc/labs.html&amp;h=162&amp;w=180&amp;sz=10&amp;hl=pt-BR&amp;start=1&amp;um=1&amp;tbnid=WcKodXD2GTmbeM:&amp;tbnh=91&amp;tbnw=101&amp;prev=/images?q=anfibio&amp;svnum=10&amp;um=1&amp;hl=pt-BR" TargetMode="External"/><Relationship Id="rId23" Type="http://schemas.openxmlformats.org/officeDocument/2006/relationships/hyperlink" Target="http://images.google.com.br/imgres?imgurl=http://www.fuerteventura.com/fauna/Lagarto-gigante-Gran-Canari.jpg&amp;imgrefurl=http://www.fuerteventura.com/fauna/reptiles_es.shtml&amp;h=555&amp;w=800&amp;sz=71&amp;hl=pt-BR&amp;start=3&amp;um=1&amp;tbnid=QhVBgKJF8Q9T3M:&amp;tbnh=99&amp;tbnw=143&amp;prev=/images?q=lagarto&amp;svnum=10&amp;um=1&amp;hl=pt-BR" TargetMode="External"/><Relationship Id="rId28" Type="http://schemas.openxmlformats.org/officeDocument/2006/relationships/image" Target="../media/image17.jpeg"/><Relationship Id="rId36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hyperlink" Target="http://images.google.com.br/imgres?imgurl=http://www.inf.ufrgs.br/~johann/home/sapo0.jpg&amp;imgrefurl=http://www.inf.ufrgs.br/~johann/home/mp_sapo.htm&amp;h=420&amp;w=490&amp;sz=50&amp;hl=pt-BR&amp;start=2&amp;um=1&amp;tbnid=Bh3FPrLKe14JtM:&amp;tbnh=111&amp;tbnw=130&amp;prev=/images?q=sapo&amp;svnum=10&amp;um=1&amp;hl=pt-BR" TargetMode="External"/><Relationship Id="rId31" Type="http://schemas.openxmlformats.org/officeDocument/2006/relationships/hyperlink" Target="http://images.google.com.br/imgres?imgurl=http://portalbrasil.net/2005/imagens/seresvivos_mamifero2.jpg&amp;imgrefurl=http://portalbrasil.net/educacao_seresvivos_vertebrados_mamiferos.htm&amp;h=300&amp;w=229&amp;sz=25&amp;hl=pt-BR&amp;start=1&amp;um=1&amp;tbnid=VTGasD_8JbTWyM:&amp;tbnh=116&amp;tbnw=89&amp;prev=/images?q=mamifero&amp;svnum=10&amp;um=1&amp;hl=pt-BR" TargetMode="External"/><Relationship Id="rId4" Type="http://schemas.openxmlformats.org/officeDocument/2006/relationships/hyperlink" Target="http://www.asturnatura.com/Imagenes/Astur/clalep.jpg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0.jpeg"/><Relationship Id="rId22" Type="http://schemas.openxmlformats.org/officeDocument/2006/relationships/image" Target="../media/image14.jpeg"/><Relationship Id="rId27" Type="http://schemas.openxmlformats.org/officeDocument/2006/relationships/hyperlink" Target="http://images.google.com.br/imgres?imgurl=http://www.damisela.com/zoo/ave/fa2.jpg&amp;imgrefurl=http://www.damisela.com/zoo/ave/index.htm&amp;h=450&amp;w=676&amp;sz=52&amp;hl=pt-BR&amp;start=5&amp;um=1&amp;tbnid=SuzTMOLPPmJGcM:&amp;tbnh=93&amp;tbnw=139&amp;prev=/images?q=ave&amp;svnum=10&amp;um=1&amp;hl=pt-BR" TargetMode="External"/><Relationship Id="rId30" Type="http://schemas.openxmlformats.org/officeDocument/2006/relationships/image" Target="../media/image18.jpeg"/><Relationship Id="rId35" Type="http://schemas.openxmlformats.org/officeDocument/2006/relationships/hyperlink" Target="http://images.google.com.br/imgres?imgurl=http://g1.globo.com/Noticias/Ciencia/foto/0,,6615771,00.jpg&amp;imgrefurl=http://g1.globo.com/Noticias/Ciencia/0,,AA1386273-5603-475,00.html&amp;h=169&amp;w=270&amp;sz=13&amp;hl=pt-BR&amp;start=10&amp;um=1&amp;tbnid=fWPvw_LhEfBysM:&amp;tbnh=71&amp;tbnw=113&amp;prev=/images?q=mamifero&amp;svnum=10&amp;um=1&amp;hl=pt-B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Filo dos Cordados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l">
              <a:defRPr/>
            </a:pPr>
            <a:r>
              <a:rPr lang="pt-BR" b="1" dirty="0" smtClean="0"/>
              <a:t>Componentes</a:t>
            </a:r>
            <a:r>
              <a:rPr lang="pt-BR" dirty="0" smtClean="0"/>
              <a:t>: </a:t>
            </a:r>
          </a:p>
          <a:p>
            <a:pPr algn="l">
              <a:defRPr/>
            </a:pPr>
            <a:r>
              <a:rPr lang="pt-BR" dirty="0" smtClean="0"/>
              <a:t>Lígia Maria</a:t>
            </a:r>
          </a:p>
          <a:p>
            <a:pPr algn="l">
              <a:defRPr/>
            </a:pPr>
            <a:r>
              <a:rPr lang="pt-BR" dirty="0" smtClean="0"/>
              <a:t>Lívia dos Santos</a:t>
            </a:r>
          </a:p>
          <a:p>
            <a:pPr algn="l">
              <a:defRPr/>
            </a:pPr>
            <a:r>
              <a:rPr lang="pt-BR" dirty="0" err="1" smtClean="0"/>
              <a:t>Tainara</a:t>
            </a:r>
            <a:r>
              <a:rPr lang="pt-BR" dirty="0" smtClean="0"/>
              <a:t> Macedo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Urocordados</a:t>
            </a:r>
          </a:p>
        </p:txBody>
      </p:sp>
      <p:pic>
        <p:nvPicPr>
          <p:cNvPr id="22531" name="Picture 6" descr="Corte de uma ascídia - modificado de Barnes, 19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44675"/>
            <a:ext cx="5040313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8" descr="S. rubra ro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916113"/>
            <a:ext cx="2333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0" descr="Phallusia sp. - foto Rosa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4076700"/>
            <a:ext cx="2765425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Cefalocordados</a:t>
            </a:r>
          </a:p>
        </p:txBody>
      </p:sp>
      <p:pic>
        <p:nvPicPr>
          <p:cNvPr id="23555" name="Picture 5" descr="225px-Branchiostoma_lanceolat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1357313"/>
            <a:ext cx="26749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anfiox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1571625"/>
            <a:ext cx="316865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anfiox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38" y="3857625"/>
            <a:ext cx="36734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Cefalocordados - lanceolados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Pequeno grupo – </a:t>
            </a: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anfioxo</a:t>
            </a:r>
            <a:r>
              <a:rPr lang="pt-BR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pt-BR" sz="2800" dirty="0" smtClean="0"/>
              <a:t>mais próximo de vertebrados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Formato parecido com peixe (5cm)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Águas rasas e com corpo parcialmente enterrado nas areias;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Tentáculos ao redor da boca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Corpo segmentado e musculatura em “V”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A </a:t>
            </a:r>
            <a:r>
              <a:rPr lang="pt-BR" sz="2800" dirty="0" err="1" smtClean="0"/>
              <a:t>notocorda</a:t>
            </a:r>
            <a:r>
              <a:rPr lang="pt-BR" sz="2800" dirty="0" smtClean="0"/>
              <a:t> desse animal é presente a vida toda;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Filtradores;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28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Vertebrados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Coluna vertebral, crânio e encéfalo;</a:t>
            </a:r>
          </a:p>
          <a:p>
            <a:pPr eaLnBrk="1" hangingPunct="1">
              <a:defRPr/>
            </a:pPr>
            <a:r>
              <a:rPr lang="pt-BR" dirty="0" smtClean="0"/>
              <a:t>Locomoção mais rápida (apêndices);</a:t>
            </a:r>
          </a:p>
          <a:p>
            <a:pPr eaLnBrk="1" hangingPunct="1">
              <a:defRPr/>
            </a:pPr>
            <a:r>
              <a:rPr lang="pt-BR" dirty="0" smtClean="0"/>
              <a:t>Órgãos sensoriais desenvolvidos, grande encéfalo protegido pelo crânio;</a:t>
            </a:r>
          </a:p>
          <a:p>
            <a:pPr eaLnBrk="1" hangingPunct="1">
              <a:defRPr/>
            </a:pPr>
            <a:r>
              <a:rPr lang="pt-BR" dirty="0" smtClean="0"/>
              <a:t>Órgãos internos suspensos num grande celoma;</a:t>
            </a:r>
          </a:p>
          <a:p>
            <a:pPr eaLnBrk="1" hangingPunct="1">
              <a:defRPr/>
            </a:pPr>
            <a:r>
              <a:rPr lang="pt-BR" dirty="0" smtClean="0"/>
              <a:t>Ciclostomados, peixes e tetrápodes (anfíbios, répteis, aves e mamíferos);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  <p:pic>
        <p:nvPicPr>
          <p:cNvPr id="25604" name="Picture 5" descr="Caminando.gif (5146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6413" y="0"/>
            <a:ext cx="10175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Ciclóstomos</a:t>
            </a:r>
          </a:p>
        </p:txBody>
      </p:sp>
      <p:pic>
        <p:nvPicPr>
          <p:cNvPr id="26627" name="Picture 5" descr="lampreia_-_boc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98663"/>
            <a:ext cx="3048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7" descr="lampreia_-_parasi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968500"/>
            <a:ext cx="23463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9" descr="lampreia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811713"/>
            <a:ext cx="8785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1" descr="lamprei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1989138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Peixes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São vertebrados aquáticos providos de nadadeiras e mandíbula;</a:t>
            </a:r>
          </a:p>
          <a:p>
            <a:pPr eaLnBrk="1" hangingPunct="1">
              <a:defRPr/>
            </a:pPr>
            <a:r>
              <a:rPr lang="pt-BR" dirty="0" smtClean="0"/>
              <a:t>Divididos em duas classes: </a:t>
            </a:r>
            <a:r>
              <a:rPr lang="pt-BR" i="1" dirty="0" err="1" smtClean="0"/>
              <a:t>Osteichthyes</a:t>
            </a:r>
            <a:r>
              <a:rPr lang="pt-BR" i="1" dirty="0" smtClean="0"/>
              <a:t> (</a:t>
            </a:r>
            <a:r>
              <a:rPr lang="pt-BR" dirty="0" smtClean="0"/>
              <a:t>peixes ósseos) e </a:t>
            </a:r>
            <a:r>
              <a:rPr lang="pt-BR" i="1" dirty="0" err="1" smtClean="0"/>
              <a:t>Chondrichthyes</a:t>
            </a:r>
            <a:r>
              <a:rPr lang="pt-BR" i="1" dirty="0" smtClean="0"/>
              <a:t> (</a:t>
            </a:r>
            <a:r>
              <a:rPr lang="pt-BR" dirty="0" smtClean="0"/>
              <a:t>peixes cartilaginosos).</a:t>
            </a:r>
          </a:p>
        </p:txBody>
      </p:sp>
      <p:pic>
        <p:nvPicPr>
          <p:cNvPr id="27652" name="Picture 5" descr="FISHONE.gif (21532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13" y="4857750"/>
            <a:ext cx="32035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Chondrichthyes (cartilaginosos)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Tubarões, raias e quimeras.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Esqueleto cartilaginoso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Maioria de água salgada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Variam de 80cm a 18m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Em geral, 1 nadadeira dorsal grande e uma pequena, 1 caudal,1 par de peitorais e 1 par de pélvicas.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Boca ventral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Mandíbula</a:t>
            </a:r>
            <a:r>
              <a:rPr lang="en-US" sz="2800" dirty="0" smtClean="0"/>
              <a:t> </a:t>
            </a:r>
            <a:r>
              <a:rPr lang="en-US" sz="2800" dirty="0" err="1" smtClean="0"/>
              <a:t>móvel</a:t>
            </a:r>
            <a:endParaRPr lang="pt-B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1 par de </a:t>
            </a:r>
            <a:r>
              <a:rPr lang="pt-BR" sz="2800" dirty="0" err="1" smtClean="0"/>
              <a:t>espiráculos</a:t>
            </a:r>
            <a:r>
              <a:rPr lang="pt-BR" sz="2800" dirty="0" smtClean="0"/>
              <a:t> atrás dos olhos (entrada de água quando o animal está parado)</a:t>
            </a:r>
          </a:p>
        </p:txBody>
      </p:sp>
      <p:pic>
        <p:nvPicPr>
          <p:cNvPr id="28676" name="Picture 5" descr="shark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341438"/>
            <a:ext cx="1979613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119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Não apresenta bexiga natatória (óleo no fígado)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Tubo </a:t>
            </a:r>
            <a:r>
              <a:rPr lang="pt-BR" sz="2800" dirty="0" err="1" smtClean="0"/>
              <a:t>digestório</a:t>
            </a:r>
            <a:r>
              <a:rPr lang="pt-BR" sz="2800" dirty="0" smtClean="0"/>
              <a:t> completo com válvula espiral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Respira por brânquias (sem opérculos)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Coração com duas câmaras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Um par de rins (amônia ou uréia) – uremia fisiológica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Cloaca (abertura do </a:t>
            </a:r>
            <a:r>
              <a:rPr lang="pt-BR" sz="2800" dirty="0" err="1" smtClean="0"/>
              <a:t>digestório</a:t>
            </a:r>
            <a:r>
              <a:rPr lang="pt-BR" sz="2800" dirty="0" smtClean="0"/>
              <a:t>, excretor e reprodutor)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Dióicos de fecundação interna, macho com 1 par de </a:t>
            </a:r>
            <a:r>
              <a:rPr lang="pt-BR" sz="2800" dirty="0" err="1" smtClean="0"/>
              <a:t>clásperes</a:t>
            </a:r>
            <a:r>
              <a:rPr lang="pt-BR" sz="2800" dirty="0" smtClean="0"/>
              <a:t> (cópula)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Ovíparos, ovovivíparos e até vivíparos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/>
              <a:t>Desenvolvimento direto</a:t>
            </a:r>
          </a:p>
        </p:txBody>
      </p:sp>
      <p:pic>
        <p:nvPicPr>
          <p:cNvPr id="2" name="Picture 7" descr="moveshar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988" y="5873750"/>
            <a:ext cx="22590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branco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41275"/>
            <a:ext cx="3205162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7" descr="tubara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038725"/>
            <a:ext cx="29527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1" descr="ba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775" y="4530725"/>
            <a:ext cx="3276600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3" descr="branco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363" y="2736850"/>
            <a:ext cx="334803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5" descr="gaio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0"/>
            <a:ext cx="5219700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17" descr="bale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5024438"/>
            <a:ext cx="2303463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19" descr="martel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573463"/>
            <a:ext cx="237490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21" descr="makoshark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275" y="3429000"/>
            <a:ext cx="2184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Tubarões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A maioria dos tubarões são predadores e máquinas de caçar podendo nadar  a mais de 60km/h;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Olfato muito desenvolvido, porém a maioria com visão debilitada para foco;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Osso do maxilar sem contato com crânio permite que a “dentadura” da boca ventral seja lançada para frente;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Duas ou três fileiras de dentes trocadas de 15 em 15 dias;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Confunde surfistas e banhistas com focas e tartarugas</a:t>
            </a:r>
          </a:p>
        </p:txBody>
      </p:sp>
      <p:pic>
        <p:nvPicPr>
          <p:cNvPr id="31748" name="Picture 5" descr="surfis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7038" y="0"/>
            <a:ext cx="109696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giftu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318250"/>
            <a:ext cx="4772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FILO DOS CORDADOS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686800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Filo</a:t>
            </a:r>
            <a:r>
              <a:rPr lang="pt-BR" sz="2800" i="1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</a:t>
            </a:r>
            <a:r>
              <a:rPr lang="pt-BR" sz="2800" i="1" dirty="0" err="1" smtClean="0">
                <a:solidFill>
                  <a:schemeClr val="bg1"/>
                </a:solidFill>
                <a:effectLst/>
                <a:latin typeface="Comic Sans MS" pitchFamily="66" charset="0"/>
              </a:rPr>
              <a:t>Chordata</a:t>
            </a:r>
            <a:r>
              <a:rPr lang="pt-BR" sz="2800" i="1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–</a:t>
            </a: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grandes animais existentes na Terra, dentre eles, o homem.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Grande adaptação, diversos hábitos de vida, grande complexidade e de excelente exploração ambiental.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Um dos filos mais conhecidos.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Geralmente, simetria bilateral e segmentados (fase embrionária).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Encontramos os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vertebrados</a:t>
            </a: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e alguns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invertebrados</a:t>
            </a: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Grande celoma.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i="1" dirty="0" smtClean="0"/>
          </a:p>
        </p:txBody>
      </p:sp>
      <p:pic>
        <p:nvPicPr>
          <p:cNvPr id="14340" name="Picture 7" descr="parasau_lrg_clr.gif (18783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905500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affe010.gif (11587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28625"/>
            <a:ext cx="638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5" descr="mix_213.gif (12474 bytes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0"/>
            <a:ext cx="11699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Raias ou Arraias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De água doce e salgada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Corpo achatado dorso-ventralmente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Fendas ventrais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Geralmente no fundo dos mares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Nadadeiras peitorais ao redor do corpo (circular)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Ferrão na região posterior do corpo que pode ter veneno e algumas até podem ser elétricas</a:t>
            </a:r>
          </a:p>
        </p:txBody>
      </p:sp>
      <p:pic>
        <p:nvPicPr>
          <p:cNvPr id="32772" name="Picture 7" descr="ra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599113"/>
            <a:ext cx="2700337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9" descr="devil_fish_swimming_md_wht.gif (28725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0"/>
            <a:ext cx="22669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11" descr="mantha.gif (7800 bytes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6922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484438" y="277813"/>
            <a:ext cx="8229601" cy="11398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Quimeras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Mares do hemisfério norte</a:t>
            </a:r>
          </a:p>
          <a:p>
            <a:pPr eaLnBrk="1" hangingPunct="1">
              <a:defRPr/>
            </a:pPr>
            <a:r>
              <a:rPr lang="pt-BR" smtClean="0"/>
              <a:t>Menos de 1m</a:t>
            </a:r>
          </a:p>
          <a:p>
            <a:pPr eaLnBrk="1" hangingPunct="1">
              <a:defRPr/>
            </a:pPr>
            <a:r>
              <a:rPr lang="pt-BR" smtClean="0"/>
              <a:t>Grandes profundidades</a:t>
            </a:r>
          </a:p>
          <a:p>
            <a:pPr eaLnBrk="1" hangingPunct="1">
              <a:defRPr/>
            </a:pPr>
            <a:r>
              <a:rPr lang="pt-BR" smtClean="0"/>
              <a:t>Olhos enormes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</p:txBody>
      </p:sp>
      <p:pic>
        <p:nvPicPr>
          <p:cNvPr id="33796" name="Picture 5" descr="300px-Chmon_u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688" y="3573463"/>
            <a:ext cx="45132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7" descr="Hydrolagus sp.">
            <a:hlinkClick r:id="rId4" tooltip="Hydrolagus sp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5138" y="22225"/>
            <a:ext cx="363537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Osteichthyes (ósseos)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229600" cy="4665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Mais de 30 mil espécies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Todos ambientes aquáticos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Vários tamanhos, cores e formas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Alguns se deslocam por terra e até sobem em galhos baixos (</a:t>
            </a:r>
            <a:r>
              <a:rPr lang="pt-BR" dirty="0" err="1" smtClean="0"/>
              <a:t>perca-trepadora</a:t>
            </a:r>
            <a:r>
              <a:rPr lang="pt-BR" dirty="0" smtClean="0"/>
              <a:t>), outros são pulmonados e se cobrem de lama (meses fora </a:t>
            </a:r>
            <a:r>
              <a:rPr lang="pt-BR" dirty="0" err="1" smtClean="0"/>
              <a:t>d`água</a:t>
            </a:r>
            <a:r>
              <a:rPr lang="pt-BR" dirty="0" smtClean="0"/>
              <a:t>), alguns planam no ar (peixes-voadores) e outros são tóxicos e podem matar (baiacu)</a:t>
            </a:r>
          </a:p>
        </p:txBody>
      </p:sp>
      <p:pic>
        <p:nvPicPr>
          <p:cNvPr id="34820" name="Picture 4" descr="peixe4_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411788"/>
            <a:ext cx="1476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peix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23813"/>
            <a:ext cx="1331912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 descr="Diodon_anim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g.terra.com.br/i/2007/02/18/464320-5902-i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75"/>
            <a:ext cx="3143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4" descr="http://t3.gstatic.com/images?q=tbn:Rv0XTxUPYlQn6M:http://www.pesca.tur.br/wp-content/baiac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14313"/>
            <a:ext cx="2413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6" descr="http://t2.gstatic.com/images?q=tbn:fDm6BDlU0iksQM:http://4.bp.blogspot.com/_CROmZlwZYP0/SmN6UCtalhI/AAAAAAAAKCs/Fg6_fMwktK0/s400/poraqu%C3%A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25" y="1857375"/>
            <a:ext cx="30718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8" descr="http://fatfinch.files.wordpress.com/2008/10/candiru_pic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883150"/>
            <a:ext cx="27146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10" descr="http://t2.gstatic.com/images?q=tbn:SYzySkAlBNf-NM:http://2.bp.blogspot.com/_6KbelgiYSgk/SiXQMXDZG5I/AAAAAAAAQJU/uec562I1DXI/s400/peixe-pescado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4688" y="142875"/>
            <a:ext cx="3143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2" descr="http://t2.gstatic.com/images?q=tbn:WEluHQhkZE1bfM:http://www.photoguerra.com/Peixe-Morcego%2520an%C3%BAnci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4388" y="3643313"/>
            <a:ext cx="333533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4" descr="http://t0.gstatic.com/images?q=tbn:QwjATqd2Fe0w3M:http://1.bp.blogspot.com/_pTTbIxYUO9w/RraNoNfwC7I/AAAAAAAACEA/P9WG6cWT-Fg/s400/874445916_3caf150744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2571750"/>
            <a:ext cx="1885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Evolução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905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400" b="1" dirty="0" smtClean="0"/>
              <a:t>	Alguns peixes utilizavam seus sacos pulmonados para complementar o trabalho das brânquias em épocas de seca ou em águas pobres em oxigênio. Conseguiram então invadir a terra, mas o fato de suas barbatanas serem </a:t>
            </a:r>
            <a:r>
              <a:rPr lang="pt-BR" sz="2400" b="1" dirty="0" err="1" smtClean="0"/>
              <a:t>não-articuladas</a:t>
            </a:r>
            <a:r>
              <a:rPr lang="pt-BR" sz="2400" b="1" dirty="0" smtClean="0"/>
              <a:t> fez com que não conseguissem se locomover em terra firme. Mais tarde as nadadeiras foram articuladas e esses conseguiram se locomover então em terra.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400" b="1" dirty="0" smtClean="0"/>
              <a:t>	</a:t>
            </a:r>
          </a:p>
        </p:txBody>
      </p:sp>
      <p:pic>
        <p:nvPicPr>
          <p:cNvPr id="36868" name="Picture 5" descr="040920_aquarium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-26988"/>
            <a:ext cx="140335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Evolução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/>
              <a:t>Alguns descendentes de peixes primitivos com nadadeiras articuladas começaram a utilizar alimento de fora d’água e foram se adaptando à vida na terra. Essa linhagem deu origem aos tetrápodes (animais com quatro membros): anfíbios, répteis, aves e mamíferos.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r>
              <a:rPr lang="pt-BR" sz="4000" dirty="0" smtClean="0"/>
              <a:t>Obrigado!!!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deldel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0"/>
            <a:ext cx="26273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 descr="clale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-26988"/>
            <a:ext cx="3289300" cy="218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s500x5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1863" y="5316538"/>
            <a:ext cx="3132137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1" descr="anfioxo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320357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34-11c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644900"/>
            <a:ext cx="18097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peix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1275" y="5237163"/>
            <a:ext cx="2160588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 descr="2784_peixe_boi_mamiferos_bois_manatees_itamaraca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62125" y="5238750"/>
            <a:ext cx="21621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 descr="anfibio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51725" y="2205038"/>
            <a:ext cx="1692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1" descr="seresvivos_anfibio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2950" y="4076700"/>
            <a:ext cx="20510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23" descr="sapo0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2133600"/>
            <a:ext cx="1763713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5" descr="reptil-orginal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692275" y="2205038"/>
            <a:ext cx="19431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7" descr="Lagarto-gigante-Gran-Canari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835150" y="3619500"/>
            <a:ext cx="1800225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29" descr="cobra_coral1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156325" y="1989138"/>
            <a:ext cx="13890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31" descr="fa2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635375" y="2133600"/>
            <a:ext cx="165735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33" descr="pinguim_1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4932363" y="2133600"/>
            <a:ext cx="12398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35" descr="seresvivos_mamifero2">
            <a:hlinkClick r:id="rId31"/>
          </p:cNvPr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3635375" y="3429000"/>
            <a:ext cx="140017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37" descr="seresvivos_mamifero1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981700" y="3429000"/>
            <a:ext cx="11953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39" descr="0,,6615771,00">
            <a:hlinkClick r:id="rId35"/>
          </p:cNvPr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003800" y="4221163"/>
            <a:ext cx="10810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7813"/>
            <a:ext cx="7078663" cy="1139825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smtClean="0"/>
              <a:t>Características </a:t>
            </a:r>
            <a:br>
              <a:rPr lang="pt-BR" sz="4000" dirty="0" smtClean="0"/>
            </a:br>
            <a:r>
              <a:rPr lang="pt-BR" sz="4000" dirty="0" smtClean="0"/>
              <a:t>de Cordados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6840538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Tubo nervoso dorsal oco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Notocorda</a:t>
            </a:r>
            <a:r>
              <a:rPr lang="pt-BR" sz="2800" dirty="0" smtClean="0"/>
              <a:t>: bastão fibroso e flexível para sustentação do animal, abaixo do cordão nervoso, nos vertebrados dará origem à coluna vertebral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Fendas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faringeanas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ou branquiais</a:t>
            </a:r>
            <a:r>
              <a:rPr lang="pt-BR" sz="2800" dirty="0" smtClean="0"/>
              <a:t>: aberturas pares que servem para saída de água na respiração.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Cauda</a:t>
            </a:r>
            <a:r>
              <a:rPr lang="pt-BR" sz="2800" dirty="0" smtClean="0"/>
              <a:t> que se estende para trás do ânus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neurulac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638" y="277813"/>
            <a:ext cx="675005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Hemicordados</a:t>
            </a:r>
          </a:p>
        </p:txBody>
      </p:sp>
      <p:pic>
        <p:nvPicPr>
          <p:cNvPr id="18435" name="Picture 5" descr="Balanoglos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2000250"/>
            <a:ext cx="799941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Hemicordatos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Estes animais têm aspecto vermiforme, com +ou-1,5m, são marinhos e vivem em túneis que escavam na areia usando sua </a:t>
            </a:r>
            <a:r>
              <a:rPr lang="pt-BR" dirty="0" err="1" smtClean="0"/>
              <a:t>probóscide</a:t>
            </a:r>
            <a:r>
              <a:rPr lang="pt-BR" dirty="0" smtClean="0"/>
              <a:t> (tromba).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Representante: </a:t>
            </a:r>
            <a:r>
              <a:rPr lang="pt-BR" i="1" dirty="0" err="1" smtClean="0"/>
              <a:t>Balanoglossus</a:t>
            </a:r>
            <a:endParaRPr lang="pt-BR" dirty="0" smtClean="0"/>
          </a:p>
          <a:p>
            <a:pPr>
              <a:buFont typeface="Wingdings" pitchFamily="2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Protocordados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São animais simples, marinhos e sem vértebras, crânio ou encéfalo.</a:t>
            </a:r>
          </a:p>
          <a:p>
            <a:pPr eaLnBrk="1" hangingPunct="1">
              <a:defRPr/>
            </a:pPr>
            <a:r>
              <a:rPr lang="pt-BR" smtClean="0"/>
              <a:t>Também chamados de cordados inferiores: encontramos os urocordados e cefalocordados.</a:t>
            </a:r>
          </a:p>
          <a:p>
            <a:pPr eaLnBrk="1" hangingPunct="1">
              <a:defRPr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Urocordados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Quase todo corpo formado pela cesta </a:t>
            </a:r>
            <a:r>
              <a:rPr lang="pt-BR" dirty="0" err="1" smtClean="0"/>
              <a:t>faringeana</a:t>
            </a:r>
            <a:endParaRPr lang="pt-BR" dirty="0" smtClean="0"/>
          </a:p>
          <a:p>
            <a:pPr eaLnBrk="1" hangingPunct="1">
              <a:defRPr/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adultas</a:t>
            </a:r>
            <a:r>
              <a:rPr lang="en-US" dirty="0" smtClean="0"/>
              <a:t> </a:t>
            </a:r>
            <a:r>
              <a:rPr lang="en-US" dirty="0" err="1" smtClean="0"/>
              <a:t>perdem</a:t>
            </a:r>
            <a:r>
              <a:rPr lang="en-US" dirty="0" smtClean="0"/>
              <a:t> o </a:t>
            </a:r>
            <a:r>
              <a:rPr lang="en-US" dirty="0" err="1" smtClean="0"/>
              <a:t>tubo</a:t>
            </a:r>
            <a:r>
              <a:rPr lang="en-US" dirty="0" smtClean="0"/>
              <a:t> </a:t>
            </a:r>
            <a:r>
              <a:rPr lang="en-US" dirty="0" err="1" smtClean="0"/>
              <a:t>nervoso</a:t>
            </a:r>
            <a:r>
              <a:rPr lang="en-US" dirty="0" smtClean="0"/>
              <a:t> e a </a:t>
            </a:r>
            <a:r>
              <a:rPr lang="en-US" dirty="0" err="1" smtClean="0"/>
              <a:t>notocorda</a:t>
            </a: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Apenas as larvas apresentam características de cordados (semelhante a girino)</a:t>
            </a:r>
          </a:p>
          <a:p>
            <a:pPr eaLnBrk="1" hangingPunct="1">
              <a:defRPr/>
            </a:pPr>
            <a:r>
              <a:rPr lang="pt-BR" dirty="0" smtClean="0"/>
              <a:t>São hermafroditas ou sofrem brotamento</a:t>
            </a:r>
          </a:p>
          <a:p>
            <a:pPr eaLnBrk="1" hangingPunct="1">
              <a:defRPr/>
            </a:pPr>
            <a:r>
              <a:rPr lang="pt-BR" dirty="0" smtClean="0"/>
              <a:t>De tamanho microscópico até 30cm;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473</TotalTime>
  <Words>722</Words>
  <Application>Microsoft Office PowerPoint</Application>
  <PresentationFormat>Apresentação na tela (4:3)</PresentationFormat>
  <Paragraphs>105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Órbita</vt:lpstr>
      <vt:lpstr>Filo dos Cordados</vt:lpstr>
      <vt:lpstr>FILO DOS CORDADOS</vt:lpstr>
      <vt:lpstr>Slide 3</vt:lpstr>
      <vt:lpstr>Características  de Cordados</vt:lpstr>
      <vt:lpstr>Slide 5</vt:lpstr>
      <vt:lpstr>Hemicordados</vt:lpstr>
      <vt:lpstr>Hemicordatos</vt:lpstr>
      <vt:lpstr>Protocordados </vt:lpstr>
      <vt:lpstr>Urocordados</vt:lpstr>
      <vt:lpstr>Urocordados</vt:lpstr>
      <vt:lpstr>Cefalocordados</vt:lpstr>
      <vt:lpstr>Cefalocordados - lanceolados</vt:lpstr>
      <vt:lpstr>Vertebrados</vt:lpstr>
      <vt:lpstr>Ciclóstomos</vt:lpstr>
      <vt:lpstr>Peixes</vt:lpstr>
      <vt:lpstr>Chondrichthyes (cartilaginosos)</vt:lpstr>
      <vt:lpstr>Slide 17</vt:lpstr>
      <vt:lpstr>Slide 18</vt:lpstr>
      <vt:lpstr>Tubarões</vt:lpstr>
      <vt:lpstr>Raias ou Arraias</vt:lpstr>
      <vt:lpstr>Quimeras</vt:lpstr>
      <vt:lpstr>Osteichthyes (ósseos)</vt:lpstr>
      <vt:lpstr>Slide 23</vt:lpstr>
      <vt:lpstr>Evolução</vt:lpstr>
      <vt:lpstr>Evolução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 DOS CORDADOS</dc:title>
  <dc:creator>Marcelo</dc:creator>
  <cp:lastModifiedBy>Fábio</cp:lastModifiedBy>
  <cp:revision>30</cp:revision>
  <dcterms:created xsi:type="dcterms:W3CDTF">2007-05-24T17:16:11Z</dcterms:created>
  <dcterms:modified xsi:type="dcterms:W3CDTF">2013-03-28T11:15:54Z</dcterms:modified>
</cp:coreProperties>
</file>