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68" r:id="rId2"/>
    <p:sldId id="257" r:id="rId3"/>
    <p:sldId id="269" r:id="rId4"/>
    <p:sldId id="270" r:id="rId5"/>
    <p:sldId id="275" r:id="rId6"/>
    <p:sldId id="271" r:id="rId7"/>
    <p:sldId id="272" r:id="rId8"/>
    <p:sldId id="273" r:id="rId9"/>
    <p:sldId id="274" r:id="rId10"/>
    <p:sldId id="258" r:id="rId11"/>
    <p:sldId id="289" r:id="rId12"/>
    <p:sldId id="277" r:id="rId13"/>
    <p:sldId id="278" r:id="rId14"/>
    <p:sldId id="276" r:id="rId15"/>
    <p:sldId id="288" r:id="rId16"/>
    <p:sldId id="259" r:id="rId17"/>
    <p:sldId id="261" r:id="rId18"/>
    <p:sldId id="279" r:id="rId19"/>
    <p:sldId id="280" r:id="rId20"/>
    <p:sldId id="262" r:id="rId21"/>
    <p:sldId id="281" r:id="rId22"/>
    <p:sldId id="263" r:id="rId23"/>
    <p:sldId id="282" r:id="rId24"/>
    <p:sldId id="283" r:id="rId25"/>
    <p:sldId id="266" r:id="rId26"/>
    <p:sldId id="285" r:id="rId27"/>
    <p:sldId id="284" r:id="rId28"/>
    <p:sldId id="290" r:id="rId29"/>
    <p:sldId id="291" r:id="rId30"/>
    <p:sldId id="264" r:id="rId31"/>
    <p:sldId id="287" r:id="rId32"/>
    <p:sldId id="286" r:id="rId33"/>
    <p:sldId id="29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8989-58F5-4BF4-AB4A-8F8ACDD376F8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AC6B7-857C-45E0-AF8F-0C93323978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D4A8-7182-44C4-8E14-835D0A22707A}" type="datetimeFigureOut">
              <a:rPr lang="pt-BR" smtClean="0"/>
              <a:pPr/>
              <a:t>26/3/2013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AA70-58E4-441C-A28D-DBF71038E8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t.wikipedia.org/wiki/Ficheiro:Anemone.bristol.750pix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t.wikipedia.org/wiki/Ficheiro:SpongeColorCorrect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3.bp.blogspot.com/-yWZjAJ8H4kw/TgzW9--uXTI/AAAAAAAAADQ/gpFVQ05FbvA/s1600/porifer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quipronat.files.wordpress.com/2009/12/medusa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7504" y="683985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Filo Porífera e </a:t>
            </a:r>
          </a:p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Cnidária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2623552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dobe Caslon Pro" pitchFamily="18" charset="0"/>
              </a:rPr>
              <a:t>Características Gerais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dobe Caslon Pro" pitchFamily="18" charset="0"/>
              </a:rPr>
              <a:t> Aplicações Industriais, Comerciais, Médicas e Ecológicas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dobe Caslon Pro" pitchFamily="18" charset="0"/>
              </a:rPr>
              <a:t> Curiosidades</a:t>
            </a:r>
            <a:endParaRPr lang="pt-BR" sz="28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116632"/>
            <a:ext cx="552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Importância dos Poríferos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1153482"/>
            <a:ext cx="871296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*Algumas espécies de esponja produzem toxinas, dentre a qual esta a que permitiu a produçao do AZT</a:t>
            </a:r>
            <a:r>
              <a:rPr lang="pt-PT" sz="35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pt-PT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antiviral usado no tratamento da AIDS.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500" dirty="0" smtClean="0">
                <a:latin typeface="Adobe Caslon Pro" pitchFamily="18" charset="0"/>
              </a:rPr>
              <a:t>*Algumas são de grande valor comercial, pois o seu esqueleto pode ser usado como esponja para o banho, após decomposição de todas as células vivas, já que são muito macias e absorventes.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latin typeface="Adobe Caslon Pro" pitchFamily="18" charset="0"/>
              </a:rPr>
              <a:t>*Antigamente pessoas que sofriam de problemas de tireoide utilizam os poríferos já que são ricos em iodo.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 smtClean="0">
              <a:latin typeface="Adobe Caslon Pro" pitchFamily="18" charset="0"/>
            </a:endParaRPr>
          </a:p>
          <a:p>
            <a:pPr algn="just"/>
            <a:r>
              <a:rPr lang="pt-BR" sz="3200" dirty="0" smtClean="0">
                <a:latin typeface="Adobe Caslon Pro" pitchFamily="18" charset="0"/>
              </a:rPr>
              <a:t>*Os poríferos possuem grande importância ecológica, abrigam grande comunidade de organismos aquáticos e servem de alimento para muitas teias alimentares.</a:t>
            </a:r>
          </a:p>
          <a:p>
            <a:pPr algn="just"/>
            <a:endParaRPr lang="pt-BR" sz="3200" dirty="0" smtClean="0">
              <a:latin typeface="Adobe Caslon Pro" pitchFamily="18" charset="0"/>
            </a:endParaRPr>
          </a:p>
          <a:p>
            <a:pPr algn="just"/>
            <a:r>
              <a:rPr lang="pt-BR" sz="3200" dirty="0" smtClean="0">
                <a:latin typeface="Adobe Caslon Pro" pitchFamily="18" charset="0"/>
              </a:rPr>
              <a:t>*As esponjas produzem uma grande diversidade de metabólitos secundários, muitos dos quais têm estruturas originais de grande interesse para a farmacologia e a pesquisa biomédica.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dobe Caslon Pro" pitchFamily="18" charset="0"/>
              </a:rPr>
              <a:t>Doenças Transmitidas 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177008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	Em algumas espécies de esponjas, formam-se células finas e chatas, que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secretam substâncias químicas irritantes (peçonha) para a pele humana.</a:t>
            </a:r>
            <a:r>
              <a:rPr lang="pt-BR" sz="2800" dirty="0" smtClean="0">
                <a:latin typeface="Adobe Caslon Pro" pitchFamily="18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Quando as espículas penetram na pele com a consequente inoculação da peçonha, é uma dermatite desagradável e dolorosa.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Prevenção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	Embora esses acidentes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não </a:t>
            </a:r>
            <a:r>
              <a:rPr lang="pt-BR" sz="28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sejam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muito comuns, recomenda-se o uso de luvas para o manuseio destes animais. A roupa de </a:t>
            </a:r>
            <a:r>
              <a:rPr kumimoji="0" lang="pt-B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neoprene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dos mergulhadores protege em caso de contato brusco.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0872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Tratamento</a:t>
            </a:r>
            <a:endParaRPr lang="pt-BR" sz="2800" dirty="0" smtClean="0">
              <a:latin typeface="Adobe Caslon Pro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	Irrigue a região afetada com ácido acético à 5% (vinagre) por 10 a 15 minutos. Após essa aplicação, seque a pele. Depile o local afetado com esparadrapo ou lâmina, para remover a maior parte das espículas que possam estar encravadas na pele. Repita o tratamento com ácido acético à 5% por 5 minutos.Aplique uma camada fina de loção de hidrocortisona 0,5 a 21%, 2 vezes ao dia, até que a irritação desapareça. Nas manifestações alérgicas graves, com formação de grande edemas e fortes dores locais, administre medicação sistêmica, de acordo com a gravidade do caso. </a:t>
            </a:r>
            <a:endParaRPr lang="pt-BR" sz="2800" dirty="0" smtClean="0"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188640"/>
            <a:ext cx="2870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Curiosidades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249739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*No uso comum, o termo esponja é usado somente para designar os esqueletos desses animais, após a matéria viva ter sido removida por maceração e lavagem. O material de que essas esponjas são compostas é a espongina (tipo de colágeno).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200" dirty="0" smtClean="0"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32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*Esponjas marinhas vêm de peixarias no Mediterrâneo e nas Índias Ocidentais. A produção de esponjas sintéticas tem diminuído muito sua pesca nos últimos anos.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-2738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3600" dirty="0" smtClean="0">
              <a:latin typeface="Adobe Caslon Pro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36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pt-BR" sz="3600" dirty="0" smtClean="0">
                <a:latin typeface="Adobe Caslon Pro" pitchFamily="18" charset="0"/>
              </a:rPr>
              <a:t>As esponjas são um dos grupos de organismos com maior percentagem de espécies produtoras de compostos antibióticos, antitumorais e antivirais.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3600" dirty="0" smtClean="0"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pt-PT" sz="3600" dirty="0" smtClean="0"/>
              <a:t> </a:t>
            </a:r>
            <a:r>
              <a:rPr lang="pt-PT" sz="3600" dirty="0" smtClean="0">
                <a:latin typeface="Adobe Caslon Pro" pitchFamily="18" charset="0"/>
              </a:rPr>
              <a:t>Existem mais de 15 000 espécies modernas de esponjas conhecidas</a:t>
            </a:r>
            <a:endParaRPr lang="pt-PT" sz="3600" dirty="0" smtClean="0"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3600" dirty="0" smtClean="0"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3600" dirty="0" smtClean="0">
                <a:latin typeface="Adobe Caslon Pro" pitchFamily="18" charset="0"/>
                <a:cs typeface="Times New Roman" pitchFamily="18" charset="0"/>
              </a:rPr>
              <a:t>*</a:t>
            </a:r>
            <a:r>
              <a:rPr lang="pt-BR" sz="3600" dirty="0" smtClean="0">
                <a:latin typeface="Adobe Caslon Pro" pitchFamily="18" charset="0"/>
              </a:rPr>
              <a:t>Como demoram muito para crescer, podem viver até 50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1.bp.blogspot.com/_1dOY-0RsQ-4/TFfuoj41D7I/AAAAAAAAAF0/AXIVh8mTQ1I/s1600/sponge%2520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grupoescolar.com/a/b/E4B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2.bp.blogspot.com/-313k-p-7Lco/UISYM7ZrUUI/AAAAAAAAASY/IB3Df8X6UgI/s1600/esponjas+no+fundo+do+m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44624"/>
            <a:ext cx="4356992" cy="3104815"/>
          </a:xfrm>
          <a:prstGeom prst="rect">
            <a:avLst/>
          </a:prstGeom>
          <a:noFill/>
        </p:spPr>
      </p:pic>
      <p:pic>
        <p:nvPicPr>
          <p:cNvPr id="10244" name="Picture 4" descr="http://travel.mongabay.com/belize/600/belize_uw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429000"/>
            <a:ext cx="416799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15727" y="344850"/>
            <a:ext cx="2968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Filo Cnidária</a:t>
            </a:r>
            <a:endParaRPr lang="pt-BR" sz="4000" dirty="0">
              <a:latin typeface="Adobe Caslon Pro" pitchFamily="18" charset="0"/>
            </a:endParaRPr>
          </a:p>
        </p:txBody>
      </p:sp>
      <p:pic>
        <p:nvPicPr>
          <p:cNvPr id="4" name="Imagem 3" descr="http://www.brasilescola.com/upload/e/lionsmane-jellyfis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184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4186823"/>
            <a:ext cx="7128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Classificação Científica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Reino: Animalia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Filo: Cnidaria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Classes</a:t>
            </a:r>
            <a:r>
              <a:rPr lang="pt-BR" sz="3200" dirty="0" smtClean="0">
                <a:latin typeface="Adobe Caslon Pro" pitchFamily="18" charset="0"/>
                <a:cs typeface="Arial" pitchFamily="34" charset="0"/>
              </a:rPr>
              <a:t>: </a:t>
            </a: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Anthozoa</a:t>
            </a:r>
            <a:r>
              <a:rPr lang="pt-BR" sz="3200" dirty="0" smtClean="0">
                <a:latin typeface="Adobe Caslon Pro" pitchFamily="18" charset="0"/>
                <a:cs typeface="Arial" pitchFamily="34" charset="0"/>
              </a:rPr>
              <a:t>, </a:t>
            </a: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Scyphozoa</a:t>
            </a:r>
            <a:r>
              <a:rPr lang="pt-BR" sz="3200" dirty="0" smtClean="0">
                <a:latin typeface="Adobe Caslon Pro" pitchFamily="18" charset="0"/>
                <a:cs typeface="Arial" pitchFamily="34" charset="0"/>
              </a:rPr>
              <a:t>, </a:t>
            </a: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Cubozoa</a:t>
            </a:r>
            <a:r>
              <a:rPr lang="pt-BR" sz="3200" dirty="0" smtClean="0">
                <a:latin typeface="Adobe Caslon Pro" pitchFamily="18" charset="0"/>
                <a:cs typeface="Arial" pitchFamily="34" charset="0"/>
              </a:rPr>
              <a:t>, </a:t>
            </a: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Hydrozoa</a:t>
            </a:r>
            <a:r>
              <a:rPr lang="pt-BR" sz="3200" dirty="0" smtClean="0">
                <a:latin typeface="Adobe Caslon Pro" pitchFamily="18" charset="0"/>
                <a:cs typeface="Arial" pitchFamily="34" charset="0"/>
              </a:rPr>
              <a:t>, </a:t>
            </a:r>
            <a:r>
              <a:rPr kumimoji="0" lang="pt-P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Conulata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3671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Cnidaria</a:t>
            </a:r>
            <a:r>
              <a:rPr kumimoji="0" 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(do grego </a:t>
            </a:r>
            <a:r>
              <a:rPr kumimoji="0" lang="pt-PT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knidos</a:t>
            </a:r>
            <a:r>
              <a:rPr kumimoji="0" 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, urticante, e do latim </a:t>
            </a:r>
            <a:r>
              <a:rPr kumimoji="0" lang="pt-PT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aria</a:t>
            </a:r>
            <a:r>
              <a:rPr kumimoji="0" 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, sufixo plural) é um filo de animais aquáticos, de que fazem parte as hidras de água doce, medusas, alforrecas ou águas-vivas, que são normalmente oceânicas, os corais, anémonas-do-mar e as caravelas.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  <p:pic>
        <p:nvPicPr>
          <p:cNvPr id="3" name="Imagem 2" descr="Anemone.bristol.750pix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84376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260648"/>
            <a:ext cx="467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Características Gerais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412776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000" dirty="0" smtClean="0">
                <a:latin typeface="Adobe Caslon Pro" pitchFamily="18" charset="0"/>
              </a:rPr>
              <a:t>Apresentam polimorfismo: pólipo e medusa.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>
                <a:latin typeface="Adobe Caslon Pro" pitchFamily="18" charset="0"/>
              </a:rPr>
              <a:t> Simetria radial.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>
                <a:latin typeface="Adobe Caslon Pro" pitchFamily="18" charset="0"/>
              </a:rPr>
              <a:t> Boca rodeada de tentáculos.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>
                <a:latin typeface="Adobe Caslon Pro" pitchFamily="18" charset="0"/>
              </a:rPr>
              <a:t> Não possui sistema circulatório, respiratório e excretor. 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>
                <a:latin typeface="Adobe Caslon Pro" pitchFamily="18" charset="0"/>
              </a:rPr>
              <a:t> Reprodução sexuada e assexuada.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pongeColorCorrec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75550" y="3981832"/>
            <a:ext cx="814492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dobe Caslon Pro" pitchFamily="18" charset="0"/>
              </a:rPr>
              <a:t>Classificação Científica</a:t>
            </a:r>
          </a:p>
          <a:p>
            <a:r>
              <a:rPr lang="pt-BR" sz="3200" dirty="0" smtClean="0">
                <a:latin typeface="Adobe Caslon Pro" pitchFamily="18" charset="0"/>
              </a:rPr>
              <a:t>Domínio: </a:t>
            </a:r>
            <a:r>
              <a:rPr lang="pt-BR" sz="3200" dirty="0" err="1" smtClean="0">
                <a:latin typeface="Adobe Caslon Pro" pitchFamily="18" charset="0"/>
              </a:rPr>
              <a:t>Eukaryota</a:t>
            </a:r>
            <a:endParaRPr lang="pt-BR" sz="3200" dirty="0" smtClean="0">
              <a:latin typeface="Adobe Caslon Pro" pitchFamily="18" charset="0"/>
            </a:endParaRPr>
          </a:p>
          <a:p>
            <a:r>
              <a:rPr lang="pt-BR" sz="3200" dirty="0" smtClean="0">
                <a:latin typeface="Adobe Caslon Pro" pitchFamily="18" charset="0"/>
              </a:rPr>
              <a:t>Reino: </a:t>
            </a:r>
            <a:r>
              <a:rPr lang="pt-BR" sz="3200" dirty="0" err="1" smtClean="0">
                <a:latin typeface="Adobe Caslon Pro" pitchFamily="18" charset="0"/>
              </a:rPr>
              <a:t>Animalia</a:t>
            </a:r>
            <a:endParaRPr lang="pt-BR" sz="3200" dirty="0" smtClean="0">
              <a:latin typeface="Adobe Caslon Pro" pitchFamily="18" charset="0"/>
            </a:endParaRPr>
          </a:p>
          <a:p>
            <a:r>
              <a:rPr lang="pt-BR" sz="3200" dirty="0" smtClean="0">
                <a:latin typeface="Adobe Caslon Pro" pitchFamily="18" charset="0"/>
              </a:rPr>
              <a:t>Sub-reino: </a:t>
            </a:r>
            <a:r>
              <a:rPr lang="pt-BR" sz="3200" dirty="0" err="1" smtClean="0">
                <a:latin typeface="Adobe Caslon Pro" pitchFamily="18" charset="0"/>
              </a:rPr>
              <a:t>Parazoa</a:t>
            </a:r>
            <a:endParaRPr lang="pt-BR" sz="3200" dirty="0" smtClean="0">
              <a:latin typeface="Adobe Caslon Pro" pitchFamily="18" charset="0"/>
            </a:endParaRPr>
          </a:p>
          <a:p>
            <a:r>
              <a:rPr lang="pt-BR" sz="3200" dirty="0" smtClean="0">
                <a:latin typeface="Adobe Caslon Pro" pitchFamily="18" charset="0"/>
              </a:rPr>
              <a:t>Classes: </a:t>
            </a:r>
            <a:r>
              <a:rPr lang="pt-BR" sz="3200" dirty="0" err="1" smtClean="0">
                <a:latin typeface="Adobe Caslon Pro" pitchFamily="18" charset="0"/>
              </a:rPr>
              <a:t>Calcarea</a:t>
            </a:r>
            <a:r>
              <a:rPr lang="pt-BR" sz="3200" dirty="0" smtClean="0">
                <a:latin typeface="Adobe Caslon Pro" pitchFamily="18" charset="0"/>
              </a:rPr>
              <a:t>, </a:t>
            </a:r>
            <a:r>
              <a:rPr lang="pt-BR" sz="3200" dirty="0" err="1" smtClean="0">
                <a:latin typeface="Adobe Caslon Pro" pitchFamily="18" charset="0"/>
              </a:rPr>
              <a:t>Hexactinellida</a:t>
            </a:r>
            <a:r>
              <a:rPr lang="pt-BR" sz="3200" dirty="0" smtClean="0">
                <a:latin typeface="Adobe Caslon Pro" pitchFamily="18" charset="0"/>
              </a:rPr>
              <a:t>, </a:t>
            </a:r>
            <a:r>
              <a:rPr lang="pt-BR" sz="3200" dirty="0" err="1" smtClean="0">
                <a:latin typeface="Adobe Caslon Pro" pitchFamily="18" charset="0"/>
              </a:rPr>
              <a:t>Demospongiae</a:t>
            </a:r>
            <a:endParaRPr lang="pt-BR" sz="3200" dirty="0" smtClean="0">
              <a:latin typeface="Adobe Caslon Pro" pitchFamily="18" charset="0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1760" y="188640"/>
            <a:ext cx="5038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dobe Caslon Pro" pitchFamily="18" charset="0"/>
              </a:rPr>
              <a:t>Filo Porífera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1cVLuF4nQj4/T76mfuiZ96I/AAAAAAAABNA/-3ZS13iLnWk/s1600/wwwsimet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93" y="3284984"/>
            <a:ext cx="3017011" cy="3573016"/>
          </a:xfrm>
          <a:prstGeom prst="rect">
            <a:avLst/>
          </a:prstGeom>
          <a:noFill/>
        </p:spPr>
      </p:pic>
      <p:pic>
        <p:nvPicPr>
          <p:cNvPr id="3" name="irc_mi" descr="http://www.portalsaofrancisco.com.br/alfa/filo-cnidaria/imagens/filo-cnidaria-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59766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907704" y="260648"/>
            <a:ext cx="5346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Polimorfismo e  Simetria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79715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Adobe Caslon Pro" pitchFamily="18" charset="0"/>
              </a:rPr>
              <a:t>Os pólipos têm corpo cilíndrico e podem viver fixos a um substrato ou se locomoverem através de cambalhotas. Já as medusas são planctónicas, se movimentam pouco.</a:t>
            </a:r>
            <a:endParaRPr lang="pt-BR" sz="24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784" y="332656"/>
            <a:ext cx="4489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Reprodução Sexuada</a:t>
            </a:r>
            <a:endParaRPr lang="pt-BR" sz="4000" dirty="0">
              <a:latin typeface="Adobe Caslon Pro" pitchFamily="18" charset="0"/>
            </a:endParaRPr>
          </a:p>
        </p:txBody>
      </p:sp>
      <p:pic>
        <p:nvPicPr>
          <p:cNvPr id="3" name="irc_mi" descr="http://2.bp.blogspot.com/_uvWVvqxJ2Z0/TPPmSiwWE4I/AAAAAAAAAT0/AWHBg28ndys/s1600/filo-cnidaria-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1287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876256" y="6237312"/>
            <a:ext cx="1934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dobe Caslon Pro" pitchFamily="18" charset="0"/>
              </a:rPr>
              <a:t>Classe </a:t>
            </a:r>
            <a:r>
              <a:rPr lang="pt-BR" sz="2000" dirty="0" err="1" smtClean="0">
                <a:latin typeface="Adobe Caslon Pro" pitchFamily="18" charset="0"/>
              </a:rPr>
              <a:t>Hydrozoa</a:t>
            </a:r>
            <a:endParaRPr lang="pt-BR" sz="20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95736" y="404664"/>
            <a:ext cx="4948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Reprodução Assexuada</a:t>
            </a:r>
            <a:endParaRPr lang="pt-BR" sz="4000" dirty="0">
              <a:latin typeface="Adobe Caslon Pro" pitchFamily="18" charset="0"/>
            </a:endParaRPr>
          </a:p>
        </p:txBody>
      </p:sp>
      <p:pic>
        <p:nvPicPr>
          <p:cNvPr id="6146" name="Picture 2" descr="http://www.sobiologia.com.br/figuras/Reinos2/cnid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219356" cy="5247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260648"/>
            <a:ext cx="570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Importância dos Cnidários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512" y="1412776"/>
            <a:ext cx="8784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*Os recifes de corais proporcionam ambiente ideal para o desenvolvimento de fauna e flora marinha. Devido às condições de iluminação e transparência da água, os recifes de corais são localidades de alta produtividade biológica, são as comunidades mais ricas em biodiversidade.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416858"/>
            <a:ext cx="714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Acidentes causados por Cnidários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268760"/>
            <a:ext cx="871296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São comuns ao redor do mundo, incluindo acidentes graves e com registro de fatalidades em alguns mares.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latin typeface="Adobe Caslon Pro" pitchFamily="18" charset="0"/>
              </a:rPr>
              <a:t>Todos os cnidários possuem </a:t>
            </a:r>
            <a:r>
              <a:rPr lang="pt-BR" sz="3200" dirty="0" err="1" smtClean="0">
                <a:latin typeface="Adobe Caslon Pro" pitchFamily="18" charset="0"/>
              </a:rPr>
              <a:t>cnidócitos</a:t>
            </a:r>
            <a:r>
              <a:rPr lang="pt-BR" sz="3200" dirty="0" smtClean="0">
                <a:latin typeface="Adobe Caslon Pro" pitchFamily="18" charset="0"/>
              </a:rPr>
              <a:t>,</a:t>
            </a:r>
            <a:r>
              <a:rPr lang="pt-PT" sz="3200" dirty="0" smtClean="0">
                <a:latin typeface="Adobe Caslon Pro" pitchFamily="18" charset="0"/>
              </a:rPr>
              <a:t> tentáculos com células urticantes,</a:t>
            </a:r>
            <a:r>
              <a:rPr lang="pt-BR" sz="3200" dirty="0" smtClean="0">
                <a:latin typeface="Adobe Caslon Pro" pitchFamily="18" charset="0"/>
              </a:rPr>
              <a:t> e são potencialmente perigosos para o ser humano sensibilidade ao efeito tóxico varia muito e pode estar associada a outro problema de saúde que a pessoa já apresente.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307976"/>
            <a:ext cx="864096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Arial" pitchFamily="34" charset="0"/>
              </a:rPr>
              <a:t>As medusas e caravelas</a:t>
            </a:r>
            <a:r>
              <a:rPr lang="pt-BR" sz="3000" dirty="0" smtClean="0">
                <a:latin typeface="Adobe Caslon Pro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Arial" pitchFamily="34" charset="0"/>
              </a:rPr>
              <a:t>são encontradas em todos os mares. Vivem em águas claras, quentes e não muito profundas.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Arial" pitchFamily="34" charset="0"/>
              </a:rPr>
              <a:t>Ao entrar em</a:t>
            </a:r>
            <a:r>
              <a:rPr kumimoji="0" lang="pt-B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Arial" pitchFamily="34" charset="0"/>
              </a:rPr>
              <a:t> contato com a pele humana os tentáculos desses animais podem provocar vários efeitos.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Sintomas: Leve sensação de formigamento, </a:t>
            </a:r>
            <a:r>
              <a:rPr lang="pt-BR" sz="30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vermelhidão e inchaço da pele, 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dores abdominais,</a:t>
            </a:r>
            <a:r>
              <a:rPr kumimoji="0" lang="pt-B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alteração dos batimentos cardíacos, dificuldades na respiração, suor intenso, náusea e vômitos. Ainda podem surgir efeitos alérgicos imediatos ou mais tardios.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6876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latin typeface="Adobe Caslon Pro" pitchFamily="18" charset="0"/>
                <a:ea typeface="Times New Roman" pitchFamily="18" charset="0"/>
                <a:cs typeface="Arial" pitchFamily="34" charset="0"/>
              </a:rPr>
              <a:t>Tratamento: Em caso de acidentes, a vitima deve ser retirada imediatamente da água para evitar o afogamento. Em seguida, retirar os tentáculos aderidos à pele, ou mesmo à roupa de </a:t>
            </a:r>
            <a:r>
              <a:rPr lang="pt-BR" sz="3200" dirty="0" err="1" smtClean="0">
                <a:latin typeface="Adobe Caslon Pro" pitchFamily="18" charset="0"/>
                <a:ea typeface="Times New Roman" pitchFamily="18" charset="0"/>
                <a:cs typeface="Arial" pitchFamily="34" charset="0"/>
              </a:rPr>
              <a:t>neoprene</a:t>
            </a:r>
            <a:r>
              <a:rPr lang="pt-BR" sz="3200" dirty="0" smtClean="0">
                <a:latin typeface="Adobe Caslon Pro" pitchFamily="18" charset="0"/>
                <a:ea typeface="Times New Roman" pitchFamily="18" charset="0"/>
                <a:cs typeface="Arial" pitchFamily="34" charset="0"/>
              </a:rPr>
              <a:t>, com auxílio de toalhas, algas ou areia. Aplicação, sobre as lesões, de álcool, solução de amônia, bicarbonato de sódio ou solução de ácido bórico; cortisona e anti-histamínicos em intoxicações graves. </a:t>
            </a:r>
            <a:endParaRPr lang="pt-BR" sz="3200" dirty="0" smtClean="0"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260648"/>
            <a:ext cx="2870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Curiosidades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556792"/>
            <a:ext cx="871296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Chironex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fleckeri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cs typeface="Times New Roman" pitchFamily="18" charset="0"/>
              </a:rPr>
              <a:t>, água-viva que ocorre no litoral da Austrália e pode ser letal para o ser humano.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latin typeface="Adobe Caslon Pro" pitchFamily="18" charset="0"/>
                <a:cs typeface="Times New Roman" pitchFamily="18" charset="0"/>
              </a:rPr>
              <a:t>*</a:t>
            </a:r>
            <a:r>
              <a:rPr lang="pt-BR" sz="3200" dirty="0" smtClean="0">
                <a:latin typeface="Adobe Caslon Pro" pitchFamily="18" charset="0"/>
              </a:rPr>
              <a:t>Existem medusas que podem medir de doze milímetros até dois metros de diâmetro, como as do gênero </a:t>
            </a:r>
            <a:r>
              <a:rPr lang="pt-BR" sz="3200" dirty="0" err="1" smtClean="0">
                <a:latin typeface="Adobe Caslon Pro" pitchFamily="18" charset="0"/>
              </a:rPr>
              <a:t>Cyanea</a:t>
            </a:r>
            <a:r>
              <a:rPr lang="pt-BR" sz="3200" dirty="0" smtClean="0">
                <a:latin typeface="Adobe Caslon Pro" pitchFamily="18" charset="0"/>
              </a:rPr>
              <a:t>, que vivem no oceano Ártico e possuem tentáculos de até trinta metros de comprimento.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dobe Caslon Pro" pitchFamily="18" charset="0"/>
              </a:rPr>
              <a:t>*Apenas as medusas da classe </a:t>
            </a:r>
            <a:r>
              <a:rPr lang="pt-BR" sz="3600" dirty="0" err="1" smtClean="0">
                <a:latin typeface="Adobe Caslon Pro" pitchFamily="18" charset="0"/>
              </a:rPr>
              <a:t>Scyphozoa</a:t>
            </a:r>
            <a:r>
              <a:rPr lang="pt-BR" sz="3600" dirty="0" smtClean="0">
                <a:latin typeface="Adobe Caslon Pro" pitchFamily="18" charset="0"/>
              </a:rPr>
              <a:t> e da ordem </a:t>
            </a:r>
            <a:r>
              <a:rPr lang="pt-BR" sz="3600" dirty="0" err="1" smtClean="0">
                <a:latin typeface="Adobe Caslon Pro" pitchFamily="18" charset="0"/>
              </a:rPr>
              <a:t>Rhizostomeae</a:t>
            </a:r>
            <a:r>
              <a:rPr lang="pt-BR" sz="3600" dirty="0" smtClean="0">
                <a:latin typeface="Adobe Caslon Pro" pitchFamily="18" charset="0"/>
              </a:rPr>
              <a:t> são utilizadas na alimentação humana; 12 das cerca de 85 espécies de </a:t>
            </a:r>
            <a:r>
              <a:rPr lang="pt-BR" sz="3600" dirty="0" err="1" smtClean="0">
                <a:latin typeface="Adobe Caslon Pro" pitchFamily="18" charset="0"/>
              </a:rPr>
              <a:t>Rhizostomeae</a:t>
            </a:r>
            <a:r>
              <a:rPr lang="pt-BR" sz="3600" dirty="0" smtClean="0">
                <a:latin typeface="Adobe Caslon Pro" pitchFamily="18" charset="0"/>
              </a:rPr>
              <a:t> são capturadas e comercializadas internacionalmente.</a:t>
            </a:r>
          </a:p>
          <a:p>
            <a:pPr algn="just"/>
            <a:endParaRPr lang="pt-BR" sz="3600" dirty="0" smtClean="0">
              <a:latin typeface="Adobe Caslon Pro" pitchFamily="18" charset="0"/>
            </a:endParaRPr>
          </a:p>
          <a:p>
            <a:pPr algn="just"/>
            <a:r>
              <a:rPr lang="pt-BR" sz="3600" dirty="0" smtClean="0">
                <a:latin typeface="Adobe Caslon Pro" pitchFamily="18" charset="0"/>
              </a:rPr>
              <a:t>*Das medusas pode também extrair-se colágeno que é usado em muitas aplicações científicas, incluindo o tratamento da artrite reumatoide.</a:t>
            </a:r>
          </a:p>
          <a:p>
            <a:pPr algn="just"/>
            <a:endParaRPr lang="pt-BR" sz="2800" dirty="0" smtClean="0">
              <a:latin typeface="Adobe Caslon Pro" pitchFamily="18" charset="0"/>
            </a:endParaRPr>
          </a:p>
          <a:p>
            <a:pPr algn="just"/>
            <a:endParaRPr lang="pt-BR" sz="28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dobe Caslon Pro" pitchFamily="18" charset="0"/>
              </a:rPr>
              <a:t>*Em 1961, Osamu </a:t>
            </a:r>
            <a:r>
              <a:rPr lang="pt-BR" sz="3600" dirty="0" err="1" smtClean="0">
                <a:latin typeface="Adobe Caslon Pro" pitchFamily="18" charset="0"/>
              </a:rPr>
              <a:t>Shimomura</a:t>
            </a:r>
            <a:r>
              <a:rPr lang="pt-BR" sz="3600" dirty="0" smtClean="0">
                <a:latin typeface="Adobe Caslon Pro" pitchFamily="18" charset="0"/>
              </a:rPr>
              <a:t> da Princeton </a:t>
            </a:r>
            <a:r>
              <a:rPr lang="pt-BR" sz="3600" dirty="0" err="1" smtClean="0">
                <a:latin typeface="Adobe Caslon Pro" pitchFamily="18" charset="0"/>
              </a:rPr>
              <a:t>University</a:t>
            </a:r>
            <a:r>
              <a:rPr lang="pt-BR" sz="3600" dirty="0" smtClean="0">
                <a:latin typeface="Adobe Caslon Pro" pitchFamily="18" charset="0"/>
              </a:rPr>
              <a:t> extraiu a proteína verde fluorescente (GFP) e outra proteína bioluminescente, chamada “</a:t>
            </a:r>
            <a:r>
              <a:rPr lang="pt-BR" sz="3600" dirty="0" err="1" smtClean="0">
                <a:latin typeface="Adobe Caslon Pro" pitchFamily="18" charset="0"/>
              </a:rPr>
              <a:t>aequorina</a:t>
            </a:r>
            <a:r>
              <a:rPr lang="pt-BR" sz="3600" dirty="0" smtClean="0">
                <a:latin typeface="Adobe Caslon Pro" pitchFamily="18" charset="0"/>
              </a:rPr>
              <a:t>”, da medusa </a:t>
            </a:r>
            <a:r>
              <a:rPr lang="pt-BR" sz="3600" i="1" dirty="0" err="1" smtClean="0">
                <a:latin typeface="Adobe Caslon Pro" pitchFamily="18" charset="0"/>
              </a:rPr>
              <a:t>Aequorea</a:t>
            </a:r>
            <a:r>
              <a:rPr lang="pt-BR" sz="3600" i="1" dirty="0" smtClean="0">
                <a:latin typeface="Adobe Caslon Pro" pitchFamily="18" charset="0"/>
              </a:rPr>
              <a:t> </a:t>
            </a:r>
            <a:r>
              <a:rPr lang="pt-BR" sz="3600" i="1" dirty="0" err="1" smtClean="0">
                <a:latin typeface="Adobe Caslon Pro" pitchFamily="18" charset="0"/>
              </a:rPr>
              <a:t>victoria</a:t>
            </a:r>
            <a:r>
              <a:rPr lang="pt-BR" sz="3600" dirty="0" smtClean="0">
                <a:latin typeface="Adobe Caslon Pro" pitchFamily="18" charset="0"/>
              </a:rPr>
              <a:t>. </a:t>
            </a:r>
          </a:p>
          <a:p>
            <a:pPr algn="just"/>
            <a:endParaRPr lang="pt-BR" sz="3600" dirty="0" smtClean="0">
              <a:latin typeface="Adobe Caslon Pro" pitchFamily="18" charset="0"/>
            </a:endParaRPr>
          </a:p>
          <a:p>
            <a:pPr algn="just"/>
            <a:r>
              <a:rPr lang="pt-BR" sz="3600" dirty="0" smtClean="0">
                <a:latin typeface="Adobe Caslon Pro" pitchFamily="18" charset="0"/>
              </a:rPr>
              <a:t>*Em 2008, Osamu, Martin </a:t>
            </a:r>
            <a:r>
              <a:rPr lang="pt-BR" sz="3600" dirty="0" err="1" smtClean="0">
                <a:latin typeface="Adobe Caslon Pro" pitchFamily="18" charset="0"/>
              </a:rPr>
              <a:t>Chalfie</a:t>
            </a:r>
            <a:r>
              <a:rPr lang="pt-BR" sz="3600" dirty="0" smtClean="0">
                <a:latin typeface="Adobe Caslon Pro" pitchFamily="18" charset="0"/>
              </a:rPr>
              <a:t> e Roger </a:t>
            </a:r>
            <a:r>
              <a:rPr lang="pt-BR" sz="3600" dirty="0" err="1" smtClean="0">
                <a:latin typeface="Adobe Caslon Pro" pitchFamily="18" charset="0"/>
              </a:rPr>
              <a:t>Tsien</a:t>
            </a:r>
            <a:r>
              <a:rPr lang="pt-BR" sz="3600" dirty="0" smtClean="0">
                <a:latin typeface="Adobe Caslon Pro" pitchFamily="18" charset="0"/>
              </a:rPr>
              <a:t> ganharam o Prêmio Nobel da Química pelo trabalho com a GFP.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26876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 smtClean="0">
                <a:latin typeface="Adobe Caslon Pro" pitchFamily="18" charset="0"/>
              </a:rPr>
              <a:t>	Porífera (do latim porus, poro + phoros, portador de) é um filo do reino Animalia, onde se enquadram os animais conhecidos como esponjas.</a:t>
            </a:r>
            <a:endParaRPr lang="pt-BR" sz="4000" dirty="0" smtClean="0">
              <a:latin typeface="Adobe Caslon Pro" pitchFamily="18" charset="0"/>
            </a:endParaRPr>
          </a:p>
          <a:p>
            <a:endParaRPr lang="pt-BR" dirty="0"/>
          </a:p>
        </p:txBody>
      </p:sp>
      <p:pic>
        <p:nvPicPr>
          <p:cNvPr id="3" name="irc_mi" descr="http://static.tumblr.com/8aft4zc/QREm4ab4t/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260104" cy="290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4.bp.blogspot.com/_DQIstygI85Y/SwRpg-L6TdI/AAAAAAAAACk/rVQfHbhsGe4/s1600/cnidario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www.portalsaofrancisco.com.br/alfa/filo-cnidaria/imagens/filo-cnidaria-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3.bp.blogspot.com/_IiY_U7eH_bY/TFfny5l-qNI/AAAAAAAAAPE/wOJhtMVCwCQ/s1600/Physalia+sp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392488" cy="31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_TFaflqw9q-0/SLq1_ngLKEI/AAAAAAAAFi0/FVh5MBGO8Jw/s400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104456" cy="2729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8173" y="406405"/>
            <a:ext cx="231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Adobe Caslon Pro" pitchFamily="18" charset="0"/>
              </a:rPr>
              <a:t>Referências</a:t>
            </a:r>
            <a:endParaRPr lang="pt-BR" sz="3600" dirty="0">
              <a:latin typeface="Adobe Caslon Pro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35881"/>
            <a:ext cx="87849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strike="noStrike" cap="none" normalizeH="0" baseline="0" dirty="0" smtClean="0">
                <a:ln>
                  <a:noFill/>
                </a:ln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http://pt.wikipedia.org/wiki/Porifera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dobe Caslon Pro" pitchFamily="18" charset="0"/>
              </a:rPr>
              <a:t>http://www.brasilescola.com/biologia/filo-cnidaria.htm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dobe Caslon Pro" pitchFamily="18" charset="0"/>
              </a:rPr>
              <a:t>http://pt.wikipedia.org/wiki/Cnid%C3%A1rios</a:t>
            </a:r>
          </a:p>
          <a:p>
            <a:r>
              <a:rPr lang="pt-BR" sz="2400" dirty="0" smtClean="0">
                <a:latin typeface="Adobe Caslon Pro" pitchFamily="18" charset="0"/>
              </a:rPr>
              <a:t>http://www.portalsaofrancisco.com.br/alfa/filo-porifera/filo-porifera-2.</a:t>
            </a:r>
            <a:r>
              <a:rPr lang="pt-BR" sz="2400" dirty="0" err="1" smtClean="0">
                <a:latin typeface="Adobe Caslon Pro" pitchFamily="18" charset="0"/>
              </a:rPr>
              <a:t>php</a:t>
            </a:r>
            <a:endParaRPr lang="pt-BR" sz="2400" dirty="0" smtClean="0">
              <a:latin typeface="Adobe Caslon Pro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dobe Caslon Pro" pitchFamily="18" charset="0"/>
              </a:rPr>
              <a:t>http://www.poriferabrasil.mn.ufrj.br/1-esponjas/economica.htm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dobe Caslon Pro" pitchFamily="18" charset="0"/>
              </a:rPr>
              <a:t>http://www.portalsaofrancisco.com.br/alfa/filo-cnidaria/filo-cnidaria-7.</a:t>
            </a:r>
            <a:r>
              <a:rPr lang="pt-BR" sz="2400" dirty="0" err="1" smtClean="0">
                <a:latin typeface="Adobe Caslon Pro" pitchFamily="18" charset="0"/>
              </a:rPr>
              <a:t>php</a:t>
            </a:r>
            <a:endParaRPr lang="pt-BR" sz="2400" dirty="0" smtClean="0">
              <a:latin typeface="Adobe Caslon Pro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dobe Caslon Pro" pitchFamily="18" charset="0"/>
              </a:rPr>
              <a:t>http://www.saudeanimal.com.br/medusa.htm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11971"/>
            <a:ext cx="67620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Componentes: Dhulya Rafaelly</a:t>
            </a:r>
          </a:p>
          <a:p>
            <a:r>
              <a:rPr lang="pt-BR" sz="4000" dirty="0" smtClean="0">
                <a:latin typeface="Adobe Caslon Pro" pitchFamily="18" charset="0"/>
              </a:rPr>
              <a:t>			   Helder Bruno</a:t>
            </a:r>
          </a:p>
          <a:p>
            <a:r>
              <a:rPr lang="pt-BR" sz="4000" dirty="0" smtClean="0">
                <a:latin typeface="Adobe Caslon Pro" pitchFamily="18" charset="0"/>
              </a:rPr>
              <a:t>			   Suzana </a:t>
            </a:r>
            <a:r>
              <a:rPr lang="pt-BR" sz="4000" dirty="0" err="1" smtClean="0">
                <a:latin typeface="Adobe Caslon Pro" pitchFamily="18" charset="0"/>
              </a:rPr>
              <a:t>Brhenda</a:t>
            </a:r>
            <a:endParaRPr lang="pt-BR" sz="4000" dirty="0" smtClean="0">
              <a:latin typeface="Adobe Caslon Pro" pitchFamily="18" charset="0"/>
            </a:endParaRPr>
          </a:p>
          <a:p>
            <a:endParaRPr lang="pt-BR" sz="4000" dirty="0" smtClean="0">
              <a:latin typeface="Adobe Caslon Pro" pitchFamily="18" charset="0"/>
            </a:endParaRPr>
          </a:p>
          <a:p>
            <a:r>
              <a:rPr lang="pt-BR" sz="4000" dirty="0" smtClean="0">
                <a:latin typeface="Adobe Caslon Pro" pitchFamily="18" charset="0"/>
              </a:rPr>
              <a:t>2º </a:t>
            </a:r>
            <a:r>
              <a:rPr lang="pt-BR" sz="4000" smtClean="0">
                <a:latin typeface="Adobe Caslon Pro" pitchFamily="18" charset="0"/>
              </a:rPr>
              <a:t>A Informática </a:t>
            </a:r>
            <a:endParaRPr lang="pt-BR" sz="4000" dirty="0" smtClean="0">
              <a:latin typeface="Adobe Caslon Pro" pitchFamily="18" charset="0"/>
            </a:endParaRPr>
          </a:p>
          <a:p>
            <a:r>
              <a:rPr lang="pt-BR" sz="4000" dirty="0" smtClean="0">
                <a:latin typeface="Adobe Caslon Pro" pitchFamily="18" charset="0"/>
              </a:rPr>
              <a:t>Disciplina: Biologia</a:t>
            </a:r>
          </a:p>
          <a:p>
            <a:r>
              <a:rPr lang="pt-BR" sz="4000" dirty="0" err="1" smtClean="0">
                <a:latin typeface="Adobe Caslon Pro" pitchFamily="18" charset="0"/>
              </a:rPr>
              <a:t>Prof</a:t>
            </a:r>
            <a:r>
              <a:rPr lang="pt-BR" sz="4000" dirty="0" smtClean="0">
                <a:latin typeface="Adobe Caslon Pro" pitchFamily="18" charset="0"/>
              </a:rPr>
              <a:t>: Fábio Duarte</a:t>
            </a:r>
            <a:endParaRPr lang="pt-BR" sz="40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RXxh3vdSQkc/TaIzBn6vF4I/AAAAAAAAAS0/7in3gn00XeA/s1600/bob-esponja-cacando-algas-5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13" y="0"/>
            <a:ext cx="91479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7744" y="344850"/>
            <a:ext cx="467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Características Gerais</a:t>
            </a:r>
            <a:endParaRPr lang="pt-BR" sz="4000" dirty="0">
              <a:latin typeface="Adobe Caslon Pro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052736"/>
            <a:ext cx="480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3600" dirty="0" smtClean="0">
                <a:latin typeface="Adobe Caslon Pro" pitchFamily="18" charset="0"/>
              </a:rPr>
              <a:t> Organismos simples</a:t>
            </a:r>
          </a:p>
          <a:p>
            <a:pPr>
              <a:buFont typeface="Arial" pitchFamily="34" charset="0"/>
              <a:buChar char="•"/>
            </a:pPr>
            <a:r>
              <a:rPr lang="pt-PT" sz="3600" dirty="0" smtClean="0">
                <a:latin typeface="Adobe Caslon Pro" pitchFamily="18" charset="0"/>
              </a:rPr>
              <a:t>Maioria das espécies marinhas</a:t>
            </a:r>
          </a:p>
          <a:p>
            <a:pPr>
              <a:buFont typeface="Arial" pitchFamily="34" charset="0"/>
              <a:buChar char="•"/>
            </a:pPr>
            <a:r>
              <a:rPr lang="pt-PT" sz="3600" dirty="0" smtClean="0">
                <a:latin typeface="Adobe Caslon Pro" pitchFamily="18" charset="0"/>
              </a:rPr>
              <a:t> Sésseis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latin typeface="Adobe Caslon Pro" pitchFamily="18" charset="0"/>
              </a:rPr>
              <a:t> Alimentam-se por filtração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latin typeface="Adobe Caslon Pro" pitchFamily="18" charset="0"/>
              </a:rPr>
              <a:t> Reprodução Sexuada e Assexuada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urlygirl.no.sapo.pt/imagens/esponja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6020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ot1.com.br/wp-content/uploads/2011/07/filo-pori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824536" cy="444038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2008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dobe Caslon Pro" pitchFamily="18" charset="0"/>
              </a:rPr>
              <a:t>	Não possuem tecidos verdadeiros, também não apresentam músculos, sistema nervoso nem órgãos internos.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3.bp.blogspot.com/_EaYT6neoKTQ/TMNBQabozmI/AAAAAAAABkM/1aG4l-51mx0/s1600/filo-porifera-43.jpg"/>
          <p:cNvPicPr>
            <a:picLocks noChangeAspect="1" noChangeArrowheads="1"/>
          </p:cNvPicPr>
          <p:nvPr/>
        </p:nvPicPr>
        <p:blipFill>
          <a:blip r:embed="rId2" cstate="print"/>
          <a:srcRect b="46925"/>
          <a:stretch>
            <a:fillRect/>
          </a:stretch>
        </p:blipFill>
        <p:spPr bwMode="auto">
          <a:xfrm>
            <a:off x="2267744" y="2780928"/>
            <a:ext cx="4849387" cy="35283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51520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latin typeface="Adobe Caslon Pro" pitchFamily="18" charset="0"/>
              </a:rPr>
              <a:t>	Alimenta-se bombeando a água através das paredes do corpo e retendo as partículas de alimento nas suas células, cada célula alimenta-se por si própria.</a:t>
            </a:r>
            <a:endParaRPr lang="pt-BR" sz="36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Reprodução Sexuada</a:t>
            </a:r>
            <a:endParaRPr lang="pt-BR" sz="4000" dirty="0">
              <a:latin typeface="Adobe Caslon Pro" pitchFamily="18" charset="0"/>
            </a:endParaRPr>
          </a:p>
        </p:txBody>
      </p:sp>
      <p:pic>
        <p:nvPicPr>
          <p:cNvPr id="1026" name="Picture 2" descr="http://4.bp.blogspot.com/-5_ZpGchGD3o/UFMrWe8dgAI/AAAAAAAABTs/NOw0RxjJUXI/s1600/reproducao-sexuada-das-esponj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276725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548680"/>
            <a:ext cx="4948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Caslon Pro" pitchFamily="18" charset="0"/>
              </a:rPr>
              <a:t>Reprodução Assexuada</a:t>
            </a:r>
            <a:endParaRPr lang="pt-BR" sz="4000" dirty="0">
              <a:latin typeface="Adobe Caslon Pro" pitchFamily="18" charset="0"/>
            </a:endParaRPr>
          </a:p>
        </p:txBody>
      </p:sp>
      <p:pic>
        <p:nvPicPr>
          <p:cNvPr id="31752" name="Picture 8" descr="http://3.bp.blogspot.com/-13G5S2LypxE/TV_1Bw7QIcI/AAAAAAAAALQ/qGrvKpeGIj8/s1600/Uf002.png"/>
          <p:cNvPicPr>
            <a:picLocks noChangeAspect="1" noChangeArrowheads="1"/>
          </p:cNvPicPr>
          <p:nvPr/>
        </p:nvPicPr>
        <p:blipFill>
          <a:blip r:embed="rId2" cstate="print"/>
          <a:srcRect r="35034"/>
          <a:stretch>
            <a:fillRect/>
          </a:stretch>
        </p:blipFill>
        <p:spPr bwMode="auto">
          <a:xfrm>
            <a:off x="0" y="1412776"/>
            <a:ext cx="9145016" cy="44186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907</Words>
  <Application>Microsoft Office PowerPoint</Application>
  <PresentationFormat>Apresentação na tela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Edilson</dc:creator>
  <cp:lastModifiedBy>2434522</cp:lastModifiedBy>
  <cp:revision>49</cp:revision>
  <dcterms:created xsi:type="dcterms:W3CDTF">2013-02-27T10:55:51Z</dcterms:created>
  <dcterms:modified xsi:type="dcterms:W3CDTF">2013-03-26T14:04:46Z</dcterms:modified>
</cp:coreProperties>
</file>