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7" r:id="rId8"/>
    <p:sldId id="262" r:id="rId9"/>
    <p:sldId id="263" r:id="rId10"/>
    <p:sldId id="264" r:id="rId11"/>
    <p:sldId id="265" r:id="rId12"/>
    <p:sldId id="266" r:id="rId13"/>
    <p:sldId id="268" r:id="rId14"/>
    <p:sldId id="270" r:id="rId15"/>
    <p:sldId id="287" r:id="rId16"/>
    <p:sldId id="288" r:id="rId17"/>
    <p:sldId id="289" r:id="rId18"/>
    <p:sldId id="271" r:id="rId19"/>
    <p:sldId id="286" r:id="rId20"/>
    <p:sldId id="290" r:id="rId21"/>
    <p:sldId id="281" r:id="rId22"/>
    <p:sldId id="276" r:id="rId23"/>
    <p:sldId id="277" r:id="rId24"/>
    <p:sldId id="278" r:id="rId25"/>
    <p:sldId id="279" r:id="rId26"/>
    <p:sldId id="285" r:id="rId27"/>
    <p:sldId id="280" r:id="rId28"/>
    <p:sldId id="283" r:id="rId29"/>
    <p:sldId id="284" r:id="rId3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Estilo com Tema 1 - Ênfase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1644" y="-84"/>
      </p:cViewPr>
      <p:guideLst>
        <p:guide orient="horz" pos="2160"/>
        <p:guide pos="2880"/>
      </p:guideLst>
    </p:cSldViewPr>
  </p:slideViewPr>
  <p:notesTextViewPr>
    <p:cViewPr>
      <p:scale>
        <a:sx n="1" d="1"/>
        <a:sy n="1" d="1"/>
      </p:scale>
      <p:origin x="0" y="0"/>
    </p:cViewPr>
  </p:notesTextViewPr>
  <p:sorterViewPr>
    <p:cViewPr>
      <p:scale>
        <a:sx n="100" d="100"/>
        <a:sy n="100" d="100"/>
      </p:scale>
      <p:origin x="0" y="260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8" name="Espaço Reservado para Data 27"/>
          <p:cNvSpPr>
            <a:spLocks noGrp="1"/>
          </p:cNvSpPr>
          <p:nvPr>
            <p:ph type="dt" sz="half" idx="10"/>
          </p:nvPr>
        </p:nvSpPr>
        <p:spPr/>
        <p:txBody>
          <a:bodyPr/>
          <a:lstStyle>
            <a:extLst/>
          </a:lstStyle>
          <a:p>
            <a:fld id="{57FBCF38-B0A2-47F1-8200-7422292CB89D}" type="datetimeFigureOut">
              <a:rPr lang="pt-BR" smtClean="0"/>
              <a:pPr/>
              <a:t>26/03/2013</a:t>
            </a:fld>
            <a:endParaRPr lang="pt-BR"/>
          </a:p>
        </p:txBody>
      </p:sp>
      <p:sp>
        <p:nvSpPr>
          <p:cNvPr id="17" name="Espaço Reservado para Rodapé 16"/>
          <p:cNvSpPr>
            <a:spLocks noGrp="1"/>
          </p:cNvSpPr>
          <p:nvPr>
            <p:ph type="ftr" sz="quarter" idx="11"/>
          </p:nvPr>
        </p:nvSpPr>
        <p:spPr/>
        <p:txBody>
          <a:bodyPr/>
          <a:lstStyle>
            <a:extLst/>
          </a:lstStyle>
          <a:p>
            <a:endParaRPr lang="pt-BR"/>
          </a:p>
        </p:txBody>
      </p:sp>
      <p:sp>
        <p:nvSpPr>
          <p:cNvPr id="29" name="Espaço Reservado para Número de Slide 28"/>
          <p:cNvSpPr>
            <a:spLocks noGrp="1"/>
          </p:cNvSpPr>
          <p:nvPr>
            <p:ph type="sldNum" sz="quarter" idx="12"/>
          </p:nvPr>
        </p:nvSpPr>
        <p:spPr/>
        <p:txBody>
          <a:bodyPr/>
          <a:lstStyle>
            <a:extLst/>
          </a:lstStyle>
          <a:p>
            <a:fld id="{033B1DCA-7327-43CC-BBB0-69D686EF67A1}" type="slidenum">
              <a:rPr lang="pt-BR" smtClean="0"/>
              <a:pPr/>
              <a:t>‹nº›</a:t>
            </a:fld>
            <a:endParaRPr lang="pt-BR"/>
          </a:p>
        </p:txBody>
      </p:sp>
      <p:sp>
        <p:nvSpPr>
          <p:cNvPr id="32" name="Retângulo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tângulo 38"/>
          <p:cNvSpPr/>
          <p:nvPr/>
        </p:nvSpPr>
        <p:spPr>
          <a:xfrm>
            <a:off x="309559"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tângulo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tângulo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tângulo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ítulo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pt-BR" smtClean="0"/>
              <a:t>Clique para editar o título mestre</a:t>
            </a:r>
            <a:endParaRPr kumimoji="0" lang="en-US"/>
          </a:p>
        </p:txBody>
      </p:sp>
      <p:sp>
        <p:nvSpPr>
          <p:cNvPr id="9" name="Subtítulo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sp>
        <p:nvSpPr>
          <p:cNvPr id="56" name="Retângulo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tângulo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tângulo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tângulo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57FBCF38-B0A2-47F1-8200-7422292CB89D}" type="datetimeFigureOut">
              <a:rPr lang="pt-BR" smtClean="0"/>
              <a:pPr/>
              <a:t>26/03/2013</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033B1DCA-7327-43CC-BBB0-69D686EF67A1}"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1981200" cy="5851525"/>
          </a:xfrm>
        </p:spPr>
        <p:txBody>
          <a:bodyPr vert="eaVert" anchor="ctr"/>
          <a:lstStyle>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609600" y="274640"/>
            <a:ext cx="5867400" cy="5851525"/>
          </a:xfrm>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57FBCF38-B0A2-47F1-8200-7422292CB89D}" type="datetimeFigureOut">
              <a:rPr lang="pt-BR" smtClean="0"/>
              <a:pPr/>
              <a:t>26/03/2013</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033B1DCA-7327-43CC-BBB0-69D686EF67A1}"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Conteúdo 2"/>
          <p:cNvSpPr>
            <a:spLocks noGrp="1"/>
          </p:cNvSpPr>
          <p:nvPr>
            <p:ph idx="1"/>
          </p:nvPr>
        </p:nvSpPr>
        <p:spPr/>
        <p:txBody>
          <a:bodyPr/>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57FBCF38-B0A2-47F1-8200-7422292CB89D}" type="datetimeFigureOut">
              <a:rPr lang="pt-BR" smtClean="0"/>
              <a:pPr/>
              <a:t>26/03/2013</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033B1DCA-7327-43CC-BBB0-69D686EF67A1}"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14" name="Forma liv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orma livre 14"/>
          <p:cNvSpPr>
            <a:spLocks/>
          </p:cNvSpPr>
          <p:nvPr/>
        </p:nvSpPr>
        <p:spPr bwMode="auto">
          <a:xfrm>
            <a:off x="373967" y="1"/>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orma liv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orma liv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orma liv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orma liv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orma livre 18"/>
          <p:cNvSpPr>
            <a:spLocks/>
          </p:cNvSpPr>
          <p:nvPr/>
        </p:nvSpPr>
        <p:spPr bwMode="auto">
          <a:xfrm>
            <a:off x="5948365" y="4246564"/>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orma liv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orma liv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orma liv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orma liv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orma liv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orma liv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orma liv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orma liv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Espaço Reservado para Texto 2"/>
          <p:cNvSpPr>
            <a:spLocks noGrp="1"/>
          </p:cNvSpPr>
          <p:nvPr>
            <p:ph type="body" idx="1"/>
          </p:nvPr>
        </p:nvSpPr>
        <p:spPr>
          <a:xfrm>
            <a:off x="706903"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p:txBody>
          <a:bodyPr/>
          <a:lstStyle>
            <a:extLst/>
          </a:lstStyle>
          <a:p>
            <a:fld id="{57FBCF38-B0A2-47F1-8200-7422292CB89D}" type="datetimeFigureOut">
              <a:rPr lang="pt-BR" smtClean="0"/>
              <a:pPr/>
              <a:t>26/03/2013</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033B1DCA-7327-43CC-BBB0-69D686EF67A1}" type="slidenum">
              <a:rPr lang="pt-BR" smtClean="0"/>
              <a:pPr/>
              <a:t>‹nº›</a:t>
            </a:fld>
            <a:endParaRPr lang="pt-BR"/>
          </a:p>
        </p:txBody>
      </p:sp>
      <p:sp>
        <p:nvSpPr>
          <p:cNvPr id="7" name="Retângulo 6"/>
          <p:cNvSpPr/>
          <p:nvPr/>
        </p:nvSpPr>
        <p:spPr>
          <a:xfrm>
            <a:off x="363160" y="402265"/>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706901" y="512064"/>
            <a:ext cx="8156448" cy="777240"/>
          </a:xfrm>
        </p:spPr>
        <p:txBody>
          <a:bodyPr tIns="64008"/>
          <a:lstStyle>
            <a:lvl1pPr algn="l">
              <a:buNone/>
              <a:defRPr sz="3800" b="0" cap="none" spc="-150" baseline="0"/>
            </a:lvl1pPr>
            <a:extLst/>
          </a:lstStyle>
          <a:p>
            <a:r>
              <a:rPr kumimoji="0" lang="pt-BR" smtClean="0"/>
              <a:t>Clique para editar o título mestre</a:t>
            </a:r>
            <a:endParaRPr kumimoji="0" lang="en-US"/>
          </a:p>
        </p:txBody>
      </p:sp>
      <p:sp>
        <p:nvSpPr>
          <p:cNvPr id="8" name="Retângulo 7"/>
          <p:cNvSpPr/>
          <p:nvPr/>
        </p:nvSpPr>
        <p:spPr>
          <a:xfrm flipH="1">
            <a:off x="37153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tângulo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tângulo 9"/>
          <p:cNvSpPr/>
          <p:nvPr/>
        </p:nvSpPr>
        <p:spPr>
          <a:xfrm flipH="1">
            <a:off x="448451"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tângulo 10"/>
          <p:cNvSpPr/>
          <p:nvPr/>
        </p:nvSpPr>
        <p:spPr>
          <a:xfrm flipH="1">
            <a:off x="476703"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tângulo 11"/>
          <p:cNvSpPr/>
          <p:nvPr/>
        </p:nvSpPr>
        <p:spPr>
          <a:xfrm>
            <a:off x="500479"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512064"/>
            <a:ext cx="8229600" cy="914400"/>
          </a:xfrm>
        </p:spPr>
        <p:txBody>
          <a:bodyPr/>
          <a:lstStyle>
            <a:extLst/>
          </a:lstStyle>
          <a:p>
            <a:r>
              <a:rPr kumimoji="0" lang="pt-BR" smtClean="0"/>
              <a:t>Clique para editar o título mestre</a:t>
            </a:r>
            <a:endParaRPr kumimoji="0" lang="en-US"/>
          </a:p>
        </p:txBody>
      </p:sp>
      <p:sp>
        <p:nvSpPr>
          <p:cNvPr id="3" name="Espaço Reservado para Conteúdo 2"/>
          <p:cNvSpPr>
            <a:spLocks noGrp="1"/>
          </p:cNvSpPr>
          <p:nvPr>
            <p:ph sz="half" idx="1"/>
          </p:nvPr>
        </p:nvSpPr>
        <p:spPr>
          <a:xfrm>
            <a:off x="464344" y="1770502"/>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55344" y="1770502"/>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57FBCF38-B0A2-47F1-8200-7422292CB89D}" type="datetimeFigureOut">
              <a:rPr lang="pt-BR" smtClean="0"/>
              <a:pPr/>
              <a:t>26/03/2013</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033B1DCA-7327-43CC-BBB0-69D686EF67A1}"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5" name="Retângulo 24"/>
          <p:cNvSpPr/>
          <p:nvPr/>
        </p:nvSpPr>
        <p:spPr>
          <a:xfrm>
            <a:off x="0" y="402266"/>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504824" y="512064"/>
            <a:ext cx="7772400" cy="914400"/>
          </a:xfrm>
        </p:spPr>
        <p:txBody>
          <a:bodyPr anchor="t"/>
          <a:lstStyle>
            <a:lvl1pPr>
              <a:defRPr sz="4000"/>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457201"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645026"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5" name="Espaço Reservado para Conteúdo 4"/>
          <p:cNvSpPr>
            <a:spLocks noGrp="1"/>
          </p:cNvSpPr>
          <p:nvPr>
            <p:ph sz="quarter" idx="2"/>
          </p:nvPr>
        </p:nvSpPr>
        <p:spPr>
          <a:xfrm>
            <a:off x="457201"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6"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fld id="{57FBCF38-B0A2-47F1-8200-7422292CB89D}" type="datetimeFigureOut">
              <a:rPr lang="pt-BR" smtClean="0"/>
              <a:pPr/>
              <a:t>26/03/2013</a:t>
            </a:fld>
            <a:endParaRPr lang="pt-BR"/>
          </a:p>
        </p:txBody>
      </p:sp>
      <p:sp>
        <p:nvSpPr>
          <p:cNvPr id="8" name="Espaço Reservado para Rodapé 7"/>
          <p:cNvSpPr>
            <a:spLocks noGrp="1"/>
          </p:cNvSpPr>
          <p:nvPr>
            <p:ph type="ftr" sz="quarter" idx="11"/>
          </p:nvPr>
        </p:nvSpPr>
        <p:spPr/>
        <p:txBody>
          <a:bodyPr/>
          <a:lstStyle>
            <a:extLst/>
          </a:lstStyle>
          <a:p>
            <a:endParaRPr lang="pt-BR"/>
          </a:p>
        </p:txBody>
      </p:sp>
      <p:sp>
        <p:nvSpPr>
          <p:cNvPr id="9" name="Espaço Reservado para Número de Slide 8"/>
          <p:cNvSpPr>
            <a:spLocks noGrp="1"/>
          </p:cNvSpPr>
          <p:nvPr>
            <p:ph type="sldNum" sz="quarter" idx="12"/>
          </p:nvPr>
        </p:nvSpPr>
        <p:spPr/>
        <p:txBody>
          <a:bodyPr/>
          <a:lstStyle>
            <a:extLst/>
          </a:lstStyle>
          <a:p>
            <a:fld id="{033B1DCA-7327-43CC-BBB0-69D686EF67A1}" type="slidenum">
              <a:rPr lang="pt-BR" smtClean="0"/>
              <a:pPr/>
              <a:t>‹nº›</a:t>
            </a:fld>
            <a:endParaRPr lang="pt-BR"/>
          </a:p>
        </p:txBody>
      </p:sp>
      <p:sp>
        <p:nvSpPr>
          <p:cNvPr id="16" name="Retângulo 15"/>
          <p:cNvSpPr/>
          <p:nvPr/>
        </p:nvSpPr>
        <p:spPr>
          <a:xfrm>
            <a:off x="87791"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tângulo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tângulo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tângulo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tângulo 19"/>
          <p:cNvSpPr/>
          <p:nvPr/>
        </p:nvSpPr>
        <p:spPr>
          <a:xfrm flipH="1">
            <a:off x="14977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tângulo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tângulo 21"/>
          <p:cNvSpPr/>
          <p:nvPr/>
        </p:nvSpPr>
        <p:spPr>
          <a:xfrm flipH="1">
            <a:off x="226683"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tângulo 28"/>
          <p:cNvSpPr/>
          <p:nvPr/>
        </p:nvSpPr>
        <p:spPr>
          <a:xfrm flipH="1">
            <a:off x="254935"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tângulo 29"/>
          <p:cNvSpPr/>
          <p:nvPr/>
        </p:nvSpPr>
        <p:spPr>
          <a:xfrm>
            <a:off x="278711"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914400" y="512064"/>
            <a:ext cx="7772400" cy="914400"/>
          </a:xfrm>
        </p:spPr>
        <p:txBody>
          <a:bodyPr/>
          <a:lstStyle>
            <a:lvl1pPr>
              <a:defRPr sz="4000" cap="none" baseline="0"/>
            </a:lvl1pPr>
            <a:extLst/>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p:txBody>
          <a:bodyPr/>
          <a:lstStyle>
            <a:extLst/>
          </a:lstStyle>
          <a:p>
            <a:fld id="{57FBCF38-B0A2-47F1-8200-7422292CB89D}" type="datetimeFigureOut">
              <a:rPr lang="pt-BR" smtClean="0"/>
              <a:pPr/>
              <a:t>26/03/2013</a:t>
            </a:fld>
            <a:endParaRPr lang="pt-BR"/>
          </a:p>
        </p:txBody>
      </p:sp>
      <p:sp>
        <p:nvSpPr>
          <p:cNvPr id="4" name="Espaço Reservado para Rodapé 3"/>
          <p:cNvSpPr>
            <a:spLocks noGrp="1"/>
          </p:cNvSpPr>
          <p:nvPr>
            <p:ph type="ftr" sz="quarter" idx="11"/>
          </p:nvPr>
        </p:nvSpPr>
        <p:spPr/>
        <p:txBody>
          <a:bodyPr/>
          <a:lstStyle>
            <a:extLst/>
          </a:lstStyle>
          <a:p>
            <a:endParaRPr lang="pt-BR"/>
          </a:p>
        </p:txBody>
      </p:sp>
      <p:sp>
        <p:nvSpPr>
          <p:cNvPr id="5" name="Espaço Reservado para Número de Slide 4"/>
          <p:cNvSpPr>
            <a:spLocks noGrp="1"/>
          </p:cNvSpPr>
          <p:nvPr>
            <p:ph type="sldNum" sz="quarter" idx="12"/>
          </p:nvPr>
        </p:nvSpPr>
        <p:spPr/>
        <p:txBody>
          <a:bodyPr/>
          <a:lstStyle>
            <a:extLst/>
          </a:lstStyle>
          <a:p>
            <a:fld id="{033B1DCA-7327-43CC-BBB0-69D686EF67A1}"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extLst/>
          </a:lstStyle>
          <a:p>
            <a:fld id="{57FBCF38-B0A2-47F1-8200-7422292CB89D}" type="datetimeFigureOut">
              <a:rPr lang="pt-BR" smtClean="0"/>
              <a:pPr/>
              <a:t>26/03/2013</a:t>
            </a:fld>
            <a:endParaRPr lang="pt-BR"/>
          </a:p>
        </p:txBody>
      </p:sp>
      <p:sp>
        <p:nvSpPr>
          <p:cNvPr id="3" name="Espaço Reservado para Rodapé 2"/>
          <p:cNvSpPr>
            <a:spLocks noGrp="1"/>
          </p:cNvSpPr>
          <p:nvPr>
            <p:ph type="ftr" sz="quarter" idx="11"/>
          </p:nvPr>
        </p:nvSpPr>
        <p:spPr/>
        <p:txBody>
          <a:bodyPr/>
          <a:lstStyle>
            <a:extLst/>
          </a:lstStyle>
          <a:p>
            <a:endParaRPr lang="pt-BR"/>
          </a:p>
        </p:txBody>
      </p:sp>
      <p:sp>
        <p:nvSpPr>
          <p:cNvPr id="4" name="Espaço Reservado para Número de Slide 3"/>
          <p:cNvSpPr>
            <a:spLocks noGrp="1"/>
          </p:cNvSpPr>
          <p:nvPr>
            <p:ph type="sldNum" sz="quarter" idx="12"/>
          </p:nvPr>
        </p:nvSpPr>
        <p:spPr/>
        <p:txBody>
          <a:bodyPr/>
          <a:lstStyle>
            <a:extLst/>
          </a:lstStyle>
          <a:p>
            <a:fld id="{033B1DCA-7327-43CC-BBB0-69D686EF67A1}"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85800" y="273050"/>
            <a:ext cx="8229600" cy="1162050"/>
          </a:xfrm>
        </p:spPr>
        <p:txBody>
          <a:bodyPr anchor="ctr"/>
          <a:lstStyle>
            <a:lvl1pPr algn="l">
              <a:buNone/>
              <a:defRPr sz="3600" b="0"/>
            </a:lvl1pPr>
            <a:extLst/>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 texto mestre</a:t>
            </a:r>
          </a:p>
        </p:txBody>
      </p:sp>
      <p:sp>
        <p:nvSpPr>
          <p:cNvPr id="4" name="Espaço Reservado para Conteúdo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57FBCF38-B0A2-47F1-8200-7422292CB89D}" type="datetimeFigureOut">
              <a:rPr lang="pt-BR" smtClean="0"/>
              <a:pPr/>
              <a:t>26/03/2013</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033B1DCA-7327-43CC-BBB0-69D686EF67A1}"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8" name="Retângulo 7"/>
          <p:cNvSpPr/>
          <p:nvPr/>
        </p:nvSpPr>
        <p:spPr>
          <a:xfrm>
            <a:off x="368032" y="1"/>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Conector reto 8"/>
          <p:cNvCxnSpPr/>
          <p:nvPr/>
        </p:nvCxnSpPr>
        <p:spPr>
          <a:xfrm flipV="1">
            <a:off x="363195" y="1885028"/>
            <a:ext cx="8782623"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upo 9"/>
          <p:cNvGrpSpPr/>
          <p:nvPr/>
        </p:nvGrpSpPr>
        <p:grpSpPr>
          <a:xfrm rot="5400000">
            <a:off x="8514583" y="1219200"/>
            <a:ext cx="132763" cy="128467"/>
            <a:chOff x="6668087" y="1297746"/>
            <a:chExt cx="161840" cy="156602"/>
          </a:xfrm>
        </p:grpSpPr>
        <p:cxnSp>
          <p:nvCxnSpPr>
            <p:cNvPr id="15" name="Conector reto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ector reto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ector reto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ítulo 1"/>
          <p:cNvSpPr>
            <a:spLocks noGrp="1"/>
          </p:cNvSpPr>
          <p:nvPr>
            <p:ph type="title"/>
          </p:nvPr>
        </p:nvSpPr>
        <p:spPr bwMode="grayWhite">
          <a:xfrm>
            <a:off x="914400" y="441252"/>
            <a:ext cx="6858000" cy="701749"/>
          </a:xfrm>
        </p:spPr>
        <p:txBody>
          <a:bodyPr anchor="b"/>
          <a:lstStyle>
            <a:lvl1pPr algn="l">
              <a:buNone/>
              <a:defRPr sz="2100" b="0"/>
            </a:lvl1pPr>
            <a:extLst/>
          </a:lstStyle>
          <a:p>
            <a:r>
              <a:rPr kumimoji="0" lang="pt-BR" smtClean="0"/>
              <a:t>Clique para editar o título mestre</a:t>
            </a:r>
            <a:endParaRPr kumimoji="0" lang="en-US"/>
          </a:p>
        </p:txBody>
      </p:sp>
      <p:sp>
        <p:nvSpPr>
          <p:cNvPr id="3" name="Espaço Reservado para Imagem 2"/>
          <p:cNvSpPr>
            <a:spLocks noGrp="1"/>
          </p:cNvSpPr>
          <p:nvPr>
            <p:ph type="pic" idx="1"/>
          </p:nvPr>
        </p:nvSpPr>
        <p:spPr>
          <a:xfrm>
            <a:off x="368032" y="1893782"/>
            <a:ext cx="8778240" cy="4960144"/>
          </a:xfrm>
          <a:solidFill>
            <a:schemeClr val="bg2"/>
          </a:solidFill>
        </p:spPr>
        <p:txBody>
          <a:bodyPr/>
          <a:lstStyle>
            <a:lvl1pPr marL="0" indent="0">
              <a:buNone/>
              <a:defRPr sz="3200"/>
            </a:lvl1pPr>
            <a:extLst/>
          </a:lstStyle>
          <a:p>
            <a:r>
              <a:rPr kumimoji="0" lang="pt-BR" smtClean="0"/>
              <a:t>Clique no ícone para adicionar uma imagem</a:t>
            </a:r>
            <a:endParaRPr kumimoji="0" lang="en-US"/>
          </a:p>
        </p:txBody>
      </p:sp>
      <p:sp>
        <p:nvSpPr>
          <p:cNvPr id="4" name="Espaço Reservado para Texto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pt-BR" smtClean="0"/>
              <a:t>Clique para editar o texto mestre</a:t>
            </a:r>
          </a:p>
        </p:txBody>
      </p:sp>
      <p:grpSp>
        <p:nvGrpSpPr>
          <p:cNvPr id="14" name="Grupo 13"/>
          <p:cNvGrpSpPr/>
          <p:nvPr/>
        </p:nvGrpSpPr>
        <p:grpSpPr>
          <a:xfrm rot="5400000">
            <a:off x="8666983" y="1371600"/>
            <a:ext cx="132763" cy="128467"/>
            <a:chOff x="6668087" y="1297746"/>
            <a:chExt cx="161840" cy="156602"/>
          </a:xfrm>
        </p:grpSpPr>
        <p:cxnSp>
          <p:nvCxnSpPr>
            <p:cNvPr id="11" name="Conector reto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ector reto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ector reto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upo 17"/>
          <p:cNvGrpSpPr/>
          <p:nvPr/>
        </p:nvGrpSpPr>
        <p:grpSpPr>
          <a:xfrm rot="5400000">
            <a:off x="8320089" y="1474763"/>
            <a:ext cx="132763" cy="128467"/>
            <a:chOff x="6668087" y="1297746"/>
            <a:chExt cx="161840" cy="156602"/>
          </a:xfrm>
        </p:grpSpPr>
        <p:cxnSp>
          <p:nvCxnSpPr>
            <p:cNvPr id="19" name="Conector reto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ector reto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ector reto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ço Reservado para Data 4"/>
          <p:cNvSpPr>
            <a:spLocks noGrp="1"/>
          </p:cNvSpPr>
          <p:nvPr>
            <p:ph type="dt" sz="half" idx="10"/>
          </p:nvPr>
        </p:nvSpPr>
        <p:spPr>
          <a:xfrm>
            <a:off x="6477000" y="55500"/>
            <a:ext cx="2133600" cy="365125"/>
          </a:xfrm>
        </p:spPr>
        <p:txBody>
          <a:bodyPr/>
          <a:lstStyle>
            <a:extLst/>
          </a:lstStyle>
          <a:p>
            <a:fld id="{57FBCF38-B0A2-47F1-8200-7422292CB89D}" type="datetimeFigureOut">
              <a:rPr lang="pt-BR" smtClean="0"/>
              <a:pPr/>
              <a:t>26/03/2013</a:t>
            </a:fld>
            <a:endParaRPr lang="pt-BR"/>
          </a:p>
        </p:txBody>
      </p:sp>
      <p:sp>
        <p:nvSpPr>
          <p:cNvPr id="6" name="Espaço Reservado para Rodapé 5"/>
          <p:cNvSpPr>
            <a:spLocks noGrp="1"/>
          </p:cNvSpPr>
          <p:nvPr>
            <p:ph type="ftr" sz="quarter" idx="11"/>
          </p:nvPr>
        </p:nvSpPr>
        <p:spPr>
          <a:xfrm>
            <a:off x="914400" y="55500"/>
            <a:ext cx="5562600" cy="365125"/>
          </a:xfrm>
        </p:spPr>
        <p:txBody>
          <a:bodyPr/>
          <a:lstStyle>
            <a:extLst/>
          </a:lstStyle>
          <a:p>
            <a:endParaRPr lang="pt-BR"/>
          </a:p>
        </p:txBody>
      </p:sp>
      <p:sp>
        <p:nvSpPr>
          <p:cNvPr id="7" name="Espaço Reservado para Número de Slide 6"/>
          <p:cNvSpPr>
            <a:spLocks noGrp="1"/>
          </p:cNvSpPr>
          <p:nvPr>
            <p:ph type="sldNum" sz="quarter" idx="12"/>
          </p:nvPr>
        </p:nvSpPr>
        <p:spPr>
          <a:xfrm>
            <a:off x="8610600" y="55500"/>
            <a:ext cx="457200" cy="365125"/>
          </a:xfrm>
        </p:spPr>
        <p:txBody>
          <a:bodyPr/>
          <a:lstStyle>
            <a:extLst/>
          </a:lstStyle>
          <a:p>
            <a:fld id="{033B1DCA-7327-43CC-BBB0-69D686EF67A1}"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tângulo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tângulo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tângulo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tângulo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tângulo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tângulo 11"/>
          <p:cNvSpPr/>
          <p:nvPr/>
        </p:nvSpPr>
        <p:spPr>
          <a:xfrm>
            <a:off x="309559"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tângulo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tângulo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tângulo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Espaço Reservado para Título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6477000" y="6416676"/>
            <a:ext cx="2133600" cy="365125"/>
          </a:xfrm>
          <a:prstGeom prst="rect">
            <a:avLst/>
          </a:prstGeom>
        </p:spPr>
        <p:txBody>
          <a:bodyPr vert="horz" anchor="b"/>
          <a:lstStyle>
            <a:lvl1pPr algn="l" eaLnBrk="1" latinLnBrk="0" hangingPunct="1">
              <a:defRPr kumimoji="0" sz="1100">
                <a:solidFill>
                  <a:schemeClr val="tx2"/>
                </a:solidFill>
              </a:defRPr>
            </a:lvl1pPr>
            <a:extLst/>
          </a:lstStyle>
          <a:p>
            <a:fld id="{57FBCF38-B0A2-47F1-8200-7422292CB89D}" type="datetimeFigureOut">
              <a:rPr lang="pt-BR" smtClean="0"/>
              <a:pPr/>
              <a:t>26/03/2013</a:t>
            </a:fld>
            <a:endParaRPr lang="pt-BR"/>
          </a:p>
        </p:txBody>
      </p:sp>
      <p:sp>
        <p:nvSpPr>
          <p:cNvPr id="3" name="Espaço Reservado para Rodapé 2"/>
          <p:cNvSpPr>
            <a:spLocks noGrp="1"/>
          </p:cNvSpPr>
          <p:nvPr>
            <p:ph type="ftr" sz="quarter" idx="3"/>
          </p:nvPr>
        </p:nvSpPr>
        <p:spPr>
          <a:xfrm>
            <a:off x="914400" y="6416676"/>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pt-BR"/>
          </a:p>
        </p:txBody>
      </p:sp>
      <p:sp>
        <p:nvSpPr>
          <p:cNvPr id="23" name="Espaço Reservado para Número de Slide 22"/>
          <p:cNvSpPr>
            <a:spLocks noGrp="1"/>
          </p:cNvSpPr>
          <p:nvPr>
            <p:ph type="sldNum" sz="quarter" idx="4"/>
          </p:nvPr>
        </p:nvSpPr>
        <p:spPr>
          <a:xfrm>
            <a:off x="8610600" y="6416676"/>
            <a:ext cx="457200" cy="365125"/>
          </a:xfrm>
          <a:prstGeom prst="rect">
            <a:avLst/>
          </a:prstGeom>
        </p:spPr>
        <p:txBody>
          <a:bodyPr vert="horz" anchor="b"/>
          <a:lstStyle>
            <a:lvl1pPr algn="l" eaLnBrk="1" latinLnBrk="0" hangingPunct="1">
              <a:defRPr kumimoji="0" sz="1200">
                <a:solidFill>
                  <a:schemeClr val="tx2"/>
                </a:solidFill>
              </a:defRPr>
            </a:lvl1pPr>
            <a:extLst/>
          </a:lstStyle>
          <a:p>
            <a:fld id="{033B1DCA-7327-43CC-BBB0-69D686EF67A1}" type="slidenum">
              <a:rPr lang="pt-BR" smtClean="0"/>
              <a:pPr/>
              <a:t>‹nº›</a:t>
            </a:fld>
            <a:endParaRPr lang="pt-B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image" Target="../media/image1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jpeg"/></Relationships>
</file>

<file path=ppt/slides/_rels/slide2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16024" y="5716579"/>
            <a:ext cx="7052320" cy="1111008"/>
          </a:xfrm>
        </p:spPr>
        <p:txBody>
          <a:bodyPr/>
          <a:lstStyle/>
          <a:p>
            <a:r>
              <a:rPr lang="pt-BR" dirty="0" smtClean="0"/>
              <a:t>Filo </a:t>
            </a:r>
            <a:r>
              <a:rPr lang="pt-BR" dirty="0" err="1" smtClean="0"/>
              <a:t>cHordata</a:t>
            </a:r>
            <a:endParaRPr lang="pt-BR" dirty="0"/>
          </a:p>
        </p:txBody>
      </p:sp>
      <p:sp>
        <p:nvSpPr>
          <p:cNvPr id="3" name="Subtítulo 2"/>
          <p:cNvSpPr>
            <a:spLocks noGrp="1"/>
          </p:cNvSpPr>
          <p:nvPr>
            <p:ph type="subTitle" idx="1"/>
          </p:nvPr>
        </p:nvSpPr>
        <p:spPr/>
        <p:txBody>
          <a:bodyPr/>
          <a:lstStyle/>
          <a:p>
            <a:endParaRPr lang="pt-BR" dirty="0"/>
          </a:p>
        </p:txBody>
      </p:sp>
      <p:pic>
        <p:nvPicPr>
          <p:cNvPr id="1028" name="Picture 4" descr="http://3.bp.blogspot.com/-j0klactxzGU/T5YgShIbV_I/AAAAAAAABQw/FAd8DqiSmFc/s1600/cordados.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05031" y="188640"/>
            <a:ext cx="7128792" cy="537850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699607221"/>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914400" y="476672"/>
            <a:ext cx="7772400" cy="5878888"/>
          </a:xfrm>
        </p:spPr>
        <p:txBody>
          <a:bodyPr/>
          <a:lstStyle/>
          <a:p>
            <a:pPr algn="just"/>
            <a:r>
              <a:rPr lang="pt-BR" dirty="0"/>
              <a:t>O subfilo dos Urochordata e o dos Cephalochordata correspondem aos protocordados; o dos Euchordata, ou </a:t>
            </a:r>
            <a:r>
              <a:rPr lang="pt-BR" dirty="0" smtClean="0"/>
              <a:t>vertebrados </a:t>
            </a:r>
            <a:r>
              <a:rPr lang="pt-BR" dirty="0"/>
              <a:t>divide-se em dois grupos</a:t>
            </a:r>
            <a:r>
              <a:rPr lang="pt-BR" dirty="0" smtClean="0"/>
              <a:t>:</a:t>
            </a:r>
          </a:p>
          <a:p>
            <a:pPr algn="just"/>
            <a:endParaRPr lang="pt-BR" dirty="0"/>
          </a:p>
          <a:p>
            <a:pPr algn="just">
              <a:buBlip>
                <a:blip r:embed="rId2"/>
              </a:buBlip>
            </a:pPr>
            <a:r>
              <a:rPr lang="pt-BR" dirty="0" err="1"/>
              <a:t>Agnatha</a:t>
            </a:r>
            <a:r>
              <a:rPr lang="pt-BR" dirty="0"/>
              <a:t>(ágnatos) – apresentam uma única classe: </a:t>
            </a:r>
          </a:p>
          <a:p>
            <a:pPr lvl="0" algn="just">
              <a:buFont typeface="Wingdings" pitchFamily="2" charset="2"/>
              <a:buChar char="Ø"/>
            </a:pPr>
            <a:r>
              <a:rPr lang="pt-BR" dirty="0" smtClean="0"/>
              <a:t>	</a:t>
            </a:r>
            <a:r>
              <a:rPr lang="pt-BR" dirty="0" err="1" smtClean="0"/>
              <a:t>Cyclostomata</a:t>
            </a:r>
            <a:r>
              <a:rPr lang="pt-BR" dirty="0" smtClean="0"/>
              <a:t>(ciclostomados);</a:t>
            </a:r>
          </a:p>
          <a:p>
            <a:pPr lvl="0">
              <a:buFont typeface="Wingdings" pitchFamily="2" charset="2"/>
              <a:buChar char="Ø"/>
            </a:pPr>
            <a:endParaRPr lang="pt-BR" dirty="0"/>
          </a:p>
          <a:p>
            <a:pPr algn="just"/>
            <a:endParaRPr lang="pt-BR" dirty="0"/>
          </a:p>
        </p:txBody>
      </p:sp>
    </p:spTree>
    <p:extLst>
      <p:ext uri="{BB962C8B-B14F-4D97-AF65-F5344CB8AC3E}">
        <p14:creationId xmlns="" xmlns:p14="http://schemas.microsoft.com/office/powerpoint/2010/main" val="302592447"/>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914400" y="548680"/>
            <a:ext cx="7772400" cy="5806880"/>
          </a:xfrm>
        </p:spPr>
        <p:txBody>
          <a:bodyPr>
            <a:normAutofit lnSpcReduction="10000"/>
          </a:bodyPr>
          <a:lstStyle/>
          <a:p>
            <a:pPr lvl="0" algn="just"/>
            <a:r>
              <a:rPr lang="pt-BR" dirty="0" err="1"/>
              <a:t>Gnathostomata</a:t>
            </a:r>
            <a:r>
              <a:rPr lang="pt-BR" dirty="0"/>
              <a:t>(</a:t>
            </a:r>
            <a:r>
              <a:rPr lang="pt-BR" dirty="0" err="1"/>
              <a:t>gnastostomados</a:t>
            </a:r>
            <a:r>
              <a:rPr lang="pt-BR" dirty="0"/>
              <a:t>) – apresentam duas superclasses:</a:t>
            </a:r>
          </a:p>
          <a:p>
            <a:pPr lvl="0" algn="just">
              <a:buFont typeface="Wingdings" pitchFamily="2" charset="2"/>
              <a:buChar char="Ø"/>
            </a:pPr>
            <a:endParaRPr lang="pt-BR" dirty="0" smtClean="0"/>
          </a:p>
          <a:p>
            <a:pPr lvl="0" algn="just">
              <a:buBlip>
                <a:blip r:embed="rId2"/>
              </a:buBlip>
            </a:pPr>
            <a:r>
              <a:rPr lang="pt-BR" dirty="0" err="1" smtClean="0"/>
              <a:t>Pisces</a:t>
            </a:r>
            <a:r>
              <a:rPr lang="pt-BR" dirty="0" smtClean="0"/>
              <a:t>(peixes</a:t>
            </a:r>
            <a:r>
              <a:rPr lang="pt-BR" dirty="0"/>
              <a:t>) – compreendendo a classe </a:t>
            </a:r>
            <a:r>
              <a:rPr lang="pt-BR" dirty="0" err="1"/>
              <a:t>Chondrichthyes</a:t>
            </a:r>
            <a:r>
              <a:rPr lang="pt-BR" dirty="0"/>
              <a:t>, ou peixes cartilaginosos, e a classe </a:t>
            </a:r>
            <a:r>
              <a:rPr lang="pt-BR" dirty="0" err="1"/>
              <a:t>Osteichyes</a:t>
            </a:r>
            <a:r>
              <a:rPr lang="pt-BR" dirty="0"/>
              <a:t>, ou peixes ósseos;</a:t>
            </a:r>
          </a:p>
          <a:p>
            <a:pPr lvl="0" algn="just">
              <a:buFont typeface="Wingdings" pitchFamily="2" charset="2"/>
              <a:buChar char="Ø"/>
            </a:pPr>
            <a:endParaRPr lang="pt-BR" dirty="0" smtClean="0"/>
          </a:p>
          <a:p>
            <a:pPr lvl="0" algn="just">
              <a:buBlip>
                <a:blip r:embed="rId2"/>
              </a:buBlip>
            </a:pPr>
            <a:r>
              <a:rPr lang="pt-BR" dirty="0" err="1" smtClean="0"/>
              <a:t>Tetrapoda</a:t>
            </a:r>
            <a:r>
              <a:rPr lang="pt-BR" dirty="0" smtClean="0"/>
              <a:t>(tetrápodes</a:t>
            </a:r>
            <a:r>
              <a:rPr lang="pt-BR" dirty="0"/>
              <a:t>) – essa superclasse abrange as classes </a:t>
            </a:r>
            <a:r>
              <a:rPr lang="pt-BR" dirty="0" err="1"/>
              <a:t>Amphibia</a:t>
            </a:r>
            <a:r>
              <a:rPr lang="pt-BR" dirty="0"/>
              <a:t>, </a:t>
            </a:r>
            <a:r>
              <a:rPr lang="pt-BR" dirty="0" err="1"/>
              <a:t>Reptilia</a:t>
            </a:r>
            <a:r>
              <a:rPr lang="pt-BR" dirty="0"/>
              <a:t>, Aves e </a:t>
            </a:r>
            <a:r>
              <a:rPr lang="pt-BR" dirty="0" err="1"/>
              <a:t>Mammalia</a:t>
            </a:r>
            <a:r>
              <a:rPr lang="pt-BR" dirty="0"/>
              <a:t>, todas de animais portadores de dois pares de membros; nas aves, os membros anteriores são formados em asas.</a:t>
            </a:r>
          </a:p>
          <a:p>
            <a:pPr algn="just">
              <a:buFont typeface="Wingdings" pitchFamily="2" charset="2"/>
              <a:buChar char="Ø"/>
            </a:pPr>
            <a:endParaRPr lang="pt-BR" dirty="0"/>
          </a:p>
        </p:txBody>
      </p:sp>
    </p:spTree>
    <p:extLst>
      <p:ext uri="{BB962C8B-B14F-4D97-AF65-F5344CB8AC3E}">
        <p14:creationId xmlns="" xmlns:p14="http://schemas.microsoft.com/office/powerpoint/2010/main" val="121127172"/>
      </p:ext>
    </p:extLst>
  </p:cSld>
  <p:clrMapOvr>
    <a:masterClrMapping/>
  </p:clrMapOvr>
  <mc:AlternateContent xmlns:mc="http://schemas.openxmlformats.org/markup-compatibility/2006">
    <mc:Choice xmlns=""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4" name="Espaço Reservado para Conteúdo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0" y="-1"/>
            <a:ext cx="9144000" cy="6869081"/>
          </a:xfrm>
        </p:spPr>
      </p:pic>
    </p:spTree>
    <p:extLst>
      <p:ext uri="{BB962C8B-B14F-4D97-AF65-F5344CB8AC3E}">
        <p14:creationId xmlns="" xmlns:p14="http://schemas.microsoft.com/office/powerpoint/2010/main" val="1790317946"/>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Protocordados</a:t>
            </a:r>
            <a:endParaRPr lang="pt-BR" dirty="0"/>
          </a:p>
        </p:txBody>
      </p:sp>
      <p:sp>
        <p:nvSpPr>
          <p:cNvPr id="3" name="Espaço Reservado para Conteúdo 2"/>
          <p:cNvSpPr>
            <a:spLocks noGrp="1"/>
          </p:cNvSpPr>
          <p:nvPr>
            <p:ph idx="1"/>
          </p:nvPr>
        </p:nvSpPr>
        <p:spPr>
          <a:xfrm>
            <a:off x="827584" y="1556792"/>
            <a:ext cx="7772400" cy="4572000"/>
          </a:xfrm>
        </p:spPr>
        <p:txBody>
          <a:bodyPr/>
          <a:lstStyle/>
          <a:p>
            <a:pPr algn="just"/>
            <a:r>
              <a:rPr lang="pt-BR" dirty="0"/>
              <a:t>Os protocordados constituem um grupo de pequenos animais marinhos e têm certas características que permitem estabelecer diferenças entre eles e os vertebrados. Assim, não apresentam crânio, pertencendo, portanto ao grupo Acraniata; não tem encéfalo e são destituídos de coluna vertebral.</a:t>
            </a:r>
          </a:p>
          <a:p>
            <a:endParaRPr lang="pt-BR" dirty="0"/>
          </a:p>
        </p:txBody>
      </p:sp>
    </p:spTree>
    <p:extLst>
      <p:ext uri="{BB962C8B-B14F-4D97-AF65-F5344CB8AC3E}">
        <p14:creationId xmlns="" xmlns:p14="http://schemas.microsoft.com/office/powerpoint/2010/main" val="3635785274"/>
      </p:ext>
    </p:extLst>
  </p:cSld>
  <p:clrMapOvr>
    <a:masterClrMapping/>
  </p:clrMapOvr>
  <mc:AlternateContent xmlns:mc="http://schemas.openxmlformats.org/markup-compatibility/2006">
    <mc:Choice xmlns=""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Divisões dos Protocordados</a:t>
            </a:r>
            <a:br>
              <a:rPr lang="pt-BR" dirty="0"/>
            </a:br>
            <a:endParaRPr lang="pt-BR" dirty="0"/>
          </a:p>
        </p:txBody>
      </p:sp>
      <p:sp>
        <p:nvSpPr>
          <p:cNvPr id="3" name="Espaço Reservado para Conteúdo 2"/>
          <p:cNvSpPr>
            <a:spLocks noGrp="1"/>
          </p:cNvSpPr>
          <p:nvPr>
            <p:ph idx="1"/>
          </p:nvPr>
        </p:nvSpPr>
        <p:spPr>
          <a:xfrm>
            <a:off x="683568" y="1196752"/>
            <a:ext cx="7906072" cy="5400600"/>
          </a:xfrm>
        </p:spPr>
        <p:txBody>
          <a:bodyPr>
            <a:normAutofit/>
          </a:bodyPr>
          <a:lstStyle/>
          <a:p>
            <a:r>
              <a:rPr lang="pt-BR" dirty="0"/>
              <a:t>Subfilo </a:t>
            </a:r>
            <a:r>
              <a:rPr lang="pt-BR" dirty="0" smtClean="0"/>
              <a:t>Urochordata</a:t>
            </a:r>
          </a:p>
          <a:p>
            <a:endParaRPr lang="pt-BR" dirty="0"/>
          </a:p>
          <a:p>
            <a:pPr marL="68580" indent="0" algn="just">
              <a:buNone/>
            </a:pPr>
            <a:r>
              <a:rPr lang="pt-BR" dirty="0" smtClean="0"/>
              <a:t>	Os </a:t>
            </a:r>
            <a:r>
              <a:rPr lang="pt-BR" dirty="0"/>
              <a:t>urocordados, ou tunicados, são representados principalmente pelas ascídias, animais que têm o corpo saculiforme. As ascídias adultas são sésseis e vivem fixas em substratos como rochas e conchas. A Notocorda é verificada apenas em larvas desses animais e reduzida à região caudal; daí o nome do grupo: </a:t>
            </a:r>
            <a:r>
              <a:rPr lang="pt-BR" dirty="0" smtClean="0"/>
              <a:t>urocordados </a:t>
            </a:r>
            <a:r>
              <a:rPr lang="pt-BR" dirty="0"/>
              <a:t>(do grego </a:t>
            </a:r>
            <a:r>
              <a:rPr lang="pt-BR" i="1" dirty="0" err="1"/>
              <a:t>ourás</a:t>
            </a:r>
            <a:r>
              <a:rPr lang="pt-BR" i="1" dirty="0"/>
              <a:t>, ‘cauda’; </a:t>
            </a:r>
            <a:r>
              <a:rPr lang="pt-BR" i="1" dirty="0" err="1"/>
              <a:t>chorde</a:t>
            </a:r>
            <a:r>
              <a:rPr lang="pt-BR" i="1" dirty="0"/>
              <a:t>, ‘corda</a:t>
            </a:r>
            <a:r>
              <a:rPr lang="pt-BR" i="1" dirty="0" smtClean="0"/>
              <a:t>’).</a:t>
            </a:r>
            <a:endParaRPr lang="pt-BR" dirty="0"/>
          </a:p>
        </p:txBody>
      </p:sp>
    </p:spTree>
    <p:extLst>
      <p:ext uri="{BB962C8B-B14F-4D97-AF65-F5344CB8AC3E}">
        <p14:creationId xmlns="" xmlns:p14="http://schemas.microsoft.com/office/powerpoint/2010/main" val="40133924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4" name="Espaço Reservado para Conteúdo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2483768" y="1700808"/>
            <a:ext cx="4464496" cy="3348372"/>
          </a:xfrm>
        </p:spPr>
      </p:pic>
      <p:sp>
        <p:nvSpPr>
          <p:cNvPr id="5" name="CaixaDeTexto 4"/>
          <p:cNvSpPr txBox="1"/>
          <p:nvPr/>
        </p:nvSpPr>
        <p:spPr>
          <a:xfrm>
            <a:off x="2485193" y="5373216"/>
            <a:ext cx="3807327" cy="584775"/>
          </a:xfrm>
          <a:prstGeom prst="rect">
            <a:avLst/>
          </a:prstGeom>
          <a:noFill/>
        </p:spPr>
        <p:txBody>
          <a:bodyPr wrap="square" rtlCol="0">
            <a:spAutoFit/>
          </a:bodyPr>
          <a:lstStyle/>
          <a:p>
            <a:r>
              <a:rPr lang="pt-BR" sz="3200" dirty="0" err="1" smtClean="0"/>
              <a:t>Ascídia</a:t>
            </a:r>
            <a:endParaRPr lang="pt-BR" sz="3200" dirty="0"/>
          </a:p>
        </p:txBody>
      </p:sp>
    </p:spTree>
    <p:extLst>
      <p:ext uri="{BB962C8B-B14F-4D97-AF65-F5344CB8AC3E}">
        <p14:creationId xmlns="" xmlns:p14="http://schemas.microsoft.com/office/powerpoint/2010/main" val="80594247"/>
      </p:ext>
    </p:extLst>
  </p:cSld>
  <p:clrMapOvr>
    <a:masterClrMapping/>
  </p:clrMapOvr>
  <p:transition spd="slow">
    <p:wheel spokes="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.9 98</a:t>
            </a:r>
            <a:endParaRPr lang="pt-BR" dirty="0"/>
          </a:p>
        </p:txBody>
      </p:sp>
      <p:pic>
        <p:nvPicPr>
          <p:cNvPr id="4" name="Espaço Reservado para Conteúdo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467544" y="188640"/>
            <a:ext cx="2280072" cy="323540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26" name="Picture 2" descr="http://t1.gstatic.com/images?q=tbn:ANd9GcQYKIwqipXjhdep3Qd1rwE7wvOkXyC15knPlvsonpFAQBcUQjRDEQ"/>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120364" y="188640"/>
            <a:ext cx="3268568" cy="2448272"/>
          </a:xfrm>
          <a:prstGeom prst="rect">
            <a:avLst/>
          </a:prstGeom>
          <a:noFill/>
          <a:extLst>
            <a:ext uri="{909E8E84-426E-40DD-AFC4-6F175D3DCCD1}">
              <a14:hiddenFill xmlns="" xmlns:a14="http://schemas.microsoft.com/office/drawing/2010/main">
                <a:solidFill>
                  <a:srgbClr val="FFFFFF"/>
                </a:solidFill>
              </a14:hiddenFill>
            </a:ext>
          </a:extLst>
        </p:spPr>
      </p:pic>
      <p:pic>
        <p:nvPicPr>
          <p:cNvPr id="1028" name="Picture 4" descr="http://2.bp.blogspot.com/-sUdM_Zw9c30/TbIbHwve6kI/AAAAAAAAJxQ/Im3u1qqn9cw/s400/FMI-067%252520Transparent%252520sea%252520squirt%252C%252520Rhopalea%252520sp_.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932040" y="4019663"/>
            <a:ext cx="3810000" cy="2543175"/>
          </a:xfrm>
          <a:prstGeom prst="rect">
            <a:avLst/>
          </a:prstGeom>
          <a:noFill/>
          <a:extLst>
            <a:ext uri="{909E8E84-426E-40DD-AFC4-6F175D3DCCD1}">
              <a14:hiddenFill xmlns="" xmlns:a14="http://schemas.microsoft.com/office/drawing/2010/main">
                <a:solidFill>
                  <a:srgbClr val="FFFFFF"/>
                </a:solidFill>
              </a14:hiddenFill>
            </a:ext>
          </a:extLst>
        </p:spPr>
      </p:pic>
      <p:pic>
        <p:nvPicPr>
          <p:cNvPr id="1030" name="Picture 6" descr="http://farm4.static.flickr.com/3494/4035938677_96694eac7e_o.jp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539552" y="4005064"/>
            <a:ext cx="4000500" cy="2667000"/>
          </a:xfrm>
          <a:prstGeom prst="rect">
            <a:avLst/>
          </a:prstGeom>
          <a:noFill/>
          <a:extLst>
            <a:ext uri="{909E8E84-426E-40DD-AFC4-6F175D3DCCD1}">
              <a14:hiddenFill xmlns="" xmlns:a14="http://schemas.microsoft.com/office/drawing/2010/main">
                <a:solidFill>
                  <a:srgbClr val="FFFFFF"/>
                </a:solidFill>
              </a14:hiddenFill>
            </a:ext>
          </a:extLst>
        </p:spPr>
      </p:pic>
      <p:pic>
        <p:nvPicPr>
          <p:cNvPr id="1032" name="Picture 8" descr="http://t1.gstatic.com/images?q=tbn:ANd9GcTPQJrCKOQIDOMHi9XGFP96FZ6eHMW3UGR_Ei2Id4yTHlgwIGMo"/>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6588224" y="238735"/>
            <a:ext cx="2376264" cy="159465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902643348"/>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5" name="CaixaDeTexto 4"/>
          <p:cNvSpPr txBox="1"/>
          <p:nvPr/>
        </p:nvSpPr>
        <p:spPr>
          <a:xfrm>
            <a:off x="1403648" y="5276656"/>
            <a:ext cx="6480720" cy="954107"/>
          </a:xfrm>
          <a:prstGeom prst="rect">
            <a:avLst/>
          </a:prstGeom>
          <a:noFill/>
        </p:spPr>
        <p:txBody>
          <a:bodyPr wrap="square" rtlCol="0">
            <a:spAutoFit/>
          </a:bodyPr>
          <a:lstStyle/>
          <a:p>
            <a:pPr algn="ctr"/>
            <a:r>
              <a:rPr lang="pt-BR" sz="2800" dirty="0" smtClean="0"/>
              <a:t>Morfologia interna da </a:t>
            </a:r>
            <a:r>
              <a:rPr lang="pt-BR" sz="2800" i="1" dirty="0" err="1"/>
              <a:t>Phalusia</a:t>
            </a:r>
            <a:r>
              <a:rPr lang="pt-BR" sz="2800" i="1" dirty="0"/>
              <a:t> </a:t>
            </a:r>
            <a:r>
              <a:rPr lang="pt-BR" sz="2800" i="1" dirty="0" err="1"/>
              <a:t>nigra</a:t>
            </a:r>
            <a:r>
              <a:rPr lang="pt-BR" sz="2800" i="1" dirty="0"/>
              <a:t> </a:t>
            </a:r>
            <a:r>
              <a:rPr lang="pt-BR" sz="2800" dirty="0"/>
              <a:t>(</a:t>
            </a:r>
            <a:r>
              <a:rPr lang="pt-BR" sz="2800" dirty="0" err="1"/>
              <a:t>Ascídia</a:t>
            </a:r>
            <a:r>
              <a:rPr lang="pt-BR" sz="2800" dirty="0"/>
              <a:t>)</a:t>
            </a:r>
          </a:p>
        </p:txBody>
      </p:sp>
      <p:pic>
        <p:nvPicPr>
          <p:cNvPr id="6" name="Espaço Reservado para Conteúdo 5"/>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871700" y="687709"/>
            <a:ext cx="5400600" cy="458148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 xmlns:p14="http://schemas.microsoft.com/office/powerpoint/2010/main" val="1532193863"/>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914400" y="476672"/>
            <a:ext cx="7772400" cy="5878888"/>
          </a:xfrm>
        </p:spPr>
        <p:txBody>
          <a:bodyPr/>
          <a:lstStyle/>
          <a:p>
            <a:r>
              <a:rPr lang="pt-BR" dirty="0"/>
              <a:t>Subfilo </a:t>
            </a:r>
            <a:r>
              <a:rPr lang="pt-BR" dirty="0" smtClean="0"/>
              <a:t>Cephalochordata</a:t>
            </a:r>
          </a:p>
          <a:p>
            <a:pPr marL="68580" indent="0" algn="just">
              <a:buNone/>
            </a:pPr>
            <a:r>
              <a:rPr lang="pt-BR" dirty="0"/>
              <a:t> </a:t>
            </a:r>
            <a:r>
              <a:rPr lang="pt-BR" dirty="0" smtClean="0"/>
              <a:t>         </a:t>
            </a:r>
          </a:p>
          <a:p>
            <a:pPr marL="68580" indent="0" algn="just">
              <a:buNone/>
            </a:pPr>
            <a:r>
              <a:rPr lang="pt-BR" dirty="0"/>
              <a:t>	</a:t>
            </a:r>
            <a:r>
              <a:rPr lang="pt-BR" dirty="0" smtClean="0"/>
              <a:t>Os </a:t>
            </a:r>
            <a:r>
              <a:rPr lang="pt-BR" dirty="0"/>
              <a:t>cefalocordados são representados pelos anfioxos, animais que tem o corpo achatado bilateralmente e Notocorda desenvolvida da cabeça até a calda, mesmo na fase adulta. Lembrando um peixe, o anfioxo é capaz de nadar, embora geralmente permaneça escondido na areia do mar. Esses animais, assim como as ascídias, são filtradores, ou seja, retiram da água detritos orgânicos que são retidos nas fendas da faringe.</a:t>
            </a:r>
          </a:p>
          <a:p>
            <a:pPr lvl="1" algn="just"/>
            <a:endParaRPr lang="pt-BR" dirty="0"/>
          </a:p>
        </p:txBody>
      </p:sp>
    </p:spTree>
    <p:extLst>
      <p:ext uri="{BB962C8B-B14F-4D97-AF65-F5344CB8AC3E}">
        <p14:creationId xmlns="" xmlns:p14="http://schemas.microsoft.com/office/powerpoint/2010/main" val="2470709232"/>
      </p:ext>
    </p:extLst>
  </p:cSld>
  <p:clrMapOvr>
    <a:masterClrMapping/>
  </p:clrMapOvr>
  <mc:AlternateContent xmlns:mc="http://schemas.openxmlformats.org/markup-compatibility/2006">
    <mc:Choice xmlns=""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4" name="Espaço Reservado para Conteúdo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467544" y="154310"/>
            <a:ext cx="3067050" cy="2914650"/>
          </a:xfrm>
        </p:spPr>
      </p:pic>
      <p:pic>
        <p:nvPicPr>
          <p:cNvPr id="7170" name="Picture 2" descr="http://2.bp.blogspot.com/-3QiCHqbaxqo/TfpCifXU0gI/AAAAAAAAAEM/kJXsM08slGM/s400/anfioxo.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788024" y="312738"/>
            <a:ext cx="3168352" cy="3168352"/>
          </a:xfrm>
          <a:prstGeom prst="rect">
            <a:avLst/>
          </a:prstGeom>
          <a:noFill/>
          <a:extLst>
            <a:ext uri="{909E8E84-426E-40DD-AFC4-6F175D3DCCD1}">
              <a14:hiddenFill xmlns="" xmlns:a14="http://schemas.microsoft.com/office/drawing/2010/main">
                <a:solidFill>
                  <a:srgbClr val="FFFFFF"/>
                </a:solidFill>
              </a14:hiddenFill>
            </a:ext>
          </a:extLst>
        </p:spPr>
      </p:pic>
      <p:sp>
        <p:nvSpPr>
          <p:cNvPr id="3" name="AutoShape 2" descr="data:image/jpeg;base64,/9j/4AAQSkZJRgABAQAAAQABAAD/2wCEAAkGBhQSEBUUEhQVFRUUFBUVFhcYGBgYFBUXFxQVFxUXGhUXGyYeGBkjGRQUHy8gJCcpLCwsFR8xNTAqNSYrLCkBCQoKDgwOGA8PGiwkHBwpLCwsKSkqLCosLCwsLCwsKSkpLCkpLCksLCkpLCwsLCksKSwsKSwpLCksLCwpLCwpLP/AABEIAHABQAMBIgACEQEDEQH/xAAcAAEAAQUBAQAAAAAAAAAAAAAABwEDBAUGAgj/xAA/EAABAwICBwYEAwYFBQAAAAABAAIRAyEEMQUGEkFRYXEHIoGRobETMsHwQtHhM1JicoKSFEOisvEVFyNT0v/EABgBAQEBAQEAAAAAAAAAAAAAAAABAgME/8QAKBEBAQACAQMDAwQDAAAAAAAAAAECERIDIUExUWEEE5EycdHhIkJi/9oADAMBAAIRAxEAPwCDUREBERAREQEREBFVEBEhXqeCe4wGk+Ca2LKLe4XUrFVBIpOEnfbgt5g+yfEOjbc1v3ylb4ZJyjhlRSphOxwfjqOPQTPstpheybDgXD3eUe0pw905IXVQ1T5T7NsK0CKW+Jm89Fl4fUmhuotMdTlxlOM9zb58/wAM79118rFBhX/unyK+jW6nUQRFJgn+AQqjVSmJHw2Tx2RPtZNQ3Xzj/hnfunyVPgO/dPkV9Fv1Sp/+tscNke8XVurqlSJ/ZMIOXdEJqHd87GmeB8l5X0BU1Jomf/EzjkLdIWFiNQaBH7IX5n84TjDdQYil7E9m1Ak9xw6G/qtLi+zNkd17h4T+SnFdo7RdViNQKo+VzT1kLU4nVuuzNhPS6cabatF7qUS3MEdQvCyoiIgIiICIiAiIgIiICIiAiIgIsjC6PqVDDGOd0FvPcum0X2b16gl8Mb5nkNwW8enll6Rm5SOSV/D4J7/laT0HX8lKuiOy2k275eRvzk8Lbua6/A6q06cd1reO7yldPtSfqqcrfSIW0fqLiKmbdkcxceC6bRvZRIDqj5HISpVpYeiyRIM8be0q/SrgdwNN7xs5xG+yly6ePg1lXLaJ7MsOyAWbX8xt6LocJqvTpkgNazwEeazW4mo6Q0RFu8TPkQbZ3VHNe5s7cEEbTR6i2+CuGX1mGPludK3wvUtGNAv5jL0lXvgUwBlI4XHlM+ix3NptIc5x2XAfMcpNnTY8oVippSgzaY5zSDe5BI4iV5cvrsfEtdZ0a2HxWCMr2teZ3QYMqvxACRsmYkgCfEg3WlfrVSDNmSdmA3uzYZXWPiNdGSIaeYJAXO/V9S/pwa+1PNb52IJbtBhIvu4fwnvBUq4p7RtNYTbcRPL+ZcfW1+A2vkAPF18uS1eI7Q7R8URybJ81r7vXv+sTjjPKQ8Pi3VKe2GhodudYmJBlu7LijXuLiJaLWuSDxi0qLqeusTDq1yTYGCei8VNfA0g7VSeboiepVuXX8aSTBKbi6DLhI9t1/oVj1C8tBsT1y629lGLO0GJu4zH+Y1ev+4QAAlwFye830WOX1M8LrppHd8TaiBlMzbwWPUxrg27TBPC3jwUfjtKIM7Q5SWeoCvjtGEXqNANzJbnHIrcz689cU44e7sziiSbXGY3jmRw5qz/iGOzi58uR4FcrR7T6W3O0w2jeAfGFlP12w79ju05Bk99sH7ldJ1up5xS44+K3NbDMctfV0YIWDU1pw7yS0OAj8Lg4A9JyWFR1j4kea9GOW53jnZpkY3QDXWc0Hw5Ln8dqNTOQLen6rp6OmgYWQMa0jd9+667Z0jDF6k1G/IZ6rS4nRVRnzMPkVNHwWOtIWLitEh0xfNTUO6F3NjNUUoaQ1UY7NmYtuz38965/Gajb2OI5FTj7Ltx6La4rVusz8MjiFrHsIzBHVZssNvKIiiiIiAiL3SbLgDaSgytGaJqV3htNsk9Y9F3ujez2jRAdiXgng4hv+iST4rTUNLGm34dMfCiznNzd/UfpnmveCqgnac6b7z+tl6Jxnp+f6cruu1oYjC0oawTEWaAAOKzGa1hvysAz6rmfj2tTAtumOqtved5ATO/9bXH9nR1NaHnIR9PRe8Pp4uf352TuFyOQMrkamkabPmqDpKxzrZQZkXHouNbSdhdNUtiC1xuYkA2OVzcEL3V1ndDYYAW7ybc7AKJcRr+YhjT4x9Z9lp8XrZWqb7cDJ/T0Xky6Eyu66zPSYMdrsWuk1abDcQIJjxWhxuuxufi1L5kdxp6EwFF79LVD+KP5QB6i6xX1CbkknmZWsehhPCXO1IDtdALS2P4qhPoJWBiteDeHf2N+rlxqouvDH2Z3XRVtb3kRNQ/1AewWJV1gLjJaT1e4rUIrpGcdLv3bI/pH1Vt2k6h/GR0t7LFRUXHVnHMk+JVtVRBRERARVVEBERBcoV3MMtJB4hVq4pzjtFxn7y4K2qIM2lpiq3J5WfQ1tqtzgrRorsdbhteiI2mnzlbOhrxT4kdQQo/RNppKmF1rY6IeDBkDOONlmU9L0zEgG82MSI+zKiAFXGYlwyc4eJWuRpLxNJw+a8dVj4zVulVkAsfMQfkcZGR2rA/UKMqWm6zcnnxv7rNoa4YhpHeB5FoIPVamcjOq2+l9QntG1TBI5d4ZA5jdBC5PFYV1N2y4QVt3a31rFp2SOB9oWux+lqlYzUIcbXgTbnnvVz4a+fgx5MNERcWxERBkUMc9mRtwNx5JVx9R2bj0Fh6LHRBfGNqD8bv7j+atvrOOZJ6kleEQVVERARVaJWzwWreIqmG03eII9M1ZLfRLdNWi7zRnZVWfd5gdI97+i6jRnZNTaRtDa3nlw+ay1wvlOSHmUycgT0ErLpaGrOypu8be6+gMBqDQZ/l+eR8Bb3W3o6tsaJDGx/CBbr+qahuvnmhqTiX5MPk7yyW0odmGIdmCDzAj/d+Sn+nohpG9w4iCR4buiu/9PYMoI3xnzlpTsd0E4fsoqW2nDPe63oPqs+n2Sj8TgOm0fSQpmp4WnwB4RG0PA9V7+EwHcenzf25puCHmdkjN59Db/UvY7KqfH/TbzLlLTSy4sTyufKysue05C/K/pmFeRpFL+y2nx8dn9VZqdlzOPpf/AHKVy9pHTdu/uGStmozr7j81ORpEtTsvbx9DztG0sar2ZQLG/jKl92wD9fzGYXn4TDuE5kcebTvTZpClfs4eMpPjfyIWBW1ErN4+I/IqdH4Vk2y4/Q8Faq6KbG4Wnr0O9OwgCvqzWbm33HuFhVNHVBm0+F/ZfQNbQYiQLZTHmORWsxGrDCTLBbO1xuvwzTUO6CnMIMGxXlTBitS6Z/CRbfcX5H3WixeoLDlHt7H6KahtHiLq8XqM8TG16H8iFqa+rlVvDzg+qcau41SK7Vwzm/M0iOVvNWllRERAREQEREBERAREQEW10Vq3WrkbLdlp/E6zY3kcV3uguzam27wajhczEAnIbG1n1PgumPTt7sXORHejtCVq/wCypucN7smjq42XYaF7L3vg1XZ/hb/9Z+Q8VLGjtTwGtkEcYZYcAId7Bbihh6NFxmJNpio0iAV01hj8s7yridDdnVGmJaxtt5sT4uuuwwWrAaBbrsAOjlY3Wxp4l7qYdTY4tIsdqQRyBaZE71lU8E4kFzmlsZtAuTlcASLrll1W5gxnYWmy5iwEbQLHX4bspVTi2gEtuBwDXieouswYJjXQZIPEk7NuuRVG4inTGxYAyQM8zJF1xvVb4LLi+AQyJi4Jb0kOtCo7DVNtswJmTkRGV25nqrVbWmgyWl4sMp3cFpcXr/Sa3M2MAmwN7XWPuWt8HRt0cdpwc6Y+XKfMQV4paLB2g8kkO7pse7FjOfELidIdqTARBaHZ/MPHKVp8R2tHbJEwJGRg+Nk3lTUSedHsLYm4sZM3i+arWZSMOt3TlY+B5qG6nau+XGc7RLI5HOy1dTtMfsmCATc9+08bBNZp/inKs6kYfbcb5Qet1V+Iosdm3vQJt4X3KAK3aM8wNqw3S4g+QCxqvaC9x+a0WHfMeZThl7m4+hGGjtuiJIk9Faf8JzC2G9226OK+d6mvdYSW1DtcYi03EyvZ18qxao4cYBv1urwy9zlPZ9A1sNRJa4wARYTlM3nyWK7RLCSNp3EAGw4+Kgoa/wBWI+I6BkLx7q7T7Q6gvtmePekeqsxy903E0DQ1gRVkixsOW+eHFe62jXZNdbn03R4qF6faNUFts87vvZXx2lVZ/aZZXPTgrqp2SnWrVWB202ePMZ3G7qtZS1gaTncZb/A8Qo+d2hvIdtVDfOCZPDcucOtTw7ui077n9FufKVOtDSbHCLEG+z+6f3mHdzCVGMfFgXcZgP3wctl8DxlQ5Q14I48/u62dDX0b/ddIxUhVMCw8QDkTfwKwK+iAQcjxBzH39FzdLXdhtP39Vk09a2GO8Lc8vvgU0u13G6qtP4d0yOHG25c7pDUxuYEeELpxp9p3/f3uT/qzSMwmzSOsZqnUb8pnrZamvgXs+ZpHt5qVn16bpsLrFr4Km4f8eyzdL3RWi7vHaq03zsiDui36Fc7jtWXsyuOdv0KmvY20yL3VolphwIPNeFFERb7VfVV+LcT8tNvzOyjLebDNWS30S3Xq1ej9GVK7tmm0k7zk0DiXGwCkfVTs4Fi9vxHGBJadhsnNrTmYGbuOS22Fx+AwbBTpzWeCO7TADJvMvPzHnz3LO0frPVrvbTZ8Kg15j4lR3daIOboG4Quk1j6d2LbW9wOhKVMA1NxkGDuyEB2VvVZGI1mosHdLdqZORzzs5pXMaVGHbtB2OqV3xAFKlDCd3e2iC2+YWkOkmMvAb/Mdo7p81vW++V/P8M78SJLwrH16bKpOzTecgwAlt8nHLLgtth6OHoEu2mlrgLk7Qtld2QuoPxmslpL3kQBnstgZDOFqqutlNogEnkC4j6Bcc5Le1dMfl9B1da6FMlrSD/LkLcty0eM1+2WmG90TmYAHTcoIra7VcmWHP8h+a1GI0xWf81R0cAYHkFw4fLrMkw6U7Sg1oYagAjMG/EZrmNI9pwcT8z+Fz7WUckqi1MIlyrpcVrvVcCBMHnHsJ9Vq6+nqr8zPWXf7iVrkWtaZZDse8/iPhb2VlzycyT1XlFQREQEREBERAREQEREBERAREQVlem1SN5814RBebi3jJx81fp6Zqj8RWEiu6mo21PWSoOBWSzWk72+RWgRXlTUdVh9bBO8Rx3+S9v1vF4MiciJtzBXJInL4Ti3+O0/SqAg0AT+80ls/05LQlURLlasmlygBtDay3wuoOmi6mKDRsUmmQxpDRtWEucRtG3/G9cmr7MY4cD1E/d0l7aLHR4So0OuHR193eaYvXAbUMb3RYfY381zlbGvcIJtwyCsJyNN6/Wl25p8Xn2ELCq6cqHLZb0F/Myteim6ae6tZzjLiSeZleERRRERAREQEREBERAREQEREBERAREQEREBERAREQEREBERAREQEREBERB//2Q=="/>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5" name="AutoShape 4" descr="data:image/jpeg;base64,/9j/4AAQSkZJRgABAQAAAQABAAD/2wCEAAkGBhQSEBUUEhQVFRUUFBUVFhcYGBgYFBUXFxQVFxUXGhUXGyYeGBkjGRQUHy8gJCcpLCwsFR8xNTAqNSYrLCkBCQoKDgwOGA8PGiwkHBwpLCwsKSkqLCosLCwsLCwsKSkpLCkpLCksLCkpLCwsLCksKSwsKSwpLCksLCwpLCwpLP/AABEIAHABQAMBIgACEQEDEQH/xAAcAAEAAQUBAQAAAAAAAAAAAAAABwEDBAUGAgj/xAA/EAABAwICBwYEAwYFBQAAAAABAAIRAyEEMQUGEkFRYXEHIoGRobETMsHwQtHhM1JicoKSFEOisvEVFyNT0v/EABgBAQEBAQEAAAAAAAAAAAAAAAABAgME/8QAKBEBAQACAQMDAwQDAAAAAAAAAAECERIDIUExUWEEE5EycdHhIkJi/9oADAMBAAIRAxEAPwCDUREBERAREQEREBFVEBEhXqeCe4wGk+Ca2LKLe4XUrFVBIpOEnfbgt5g+yfEOjbc1v3ylb4ZJyjhlRSphOxwfjqOPQTPstpheybDgXD3eUe0pw905IXVQ1T5T7NsK0CKW+Jm89Fl4fUmhuotMdTlxlOM9zb58/wAM79118rFBhX/unyK+jW6nUQRFJgn+AQqjVSmJHw2Tx2RPtZNQ3Xzj/hnfunyVPgO/dPkV9Fv1Sp/+tscNke8XVurqlSJ/ZMIOXdEJqHd87GmeB8l5X0BU1Jomf/EzjkLdIWFiNQaBH7IX5n84TjDdQYil7E9m1Ak9xw6G/qtLi+zNkd17h4T+SnFdo7RdViNQKo+VzT1kLU4nVuuzNhPS6cabatF7qUS3MEdQvCyoiIgIiICIiAiIgIiICIiAiIgIsjC6PqVDDGOd0FvPcum0X2b16gl8Mb5nkNwW8enll6Rm5SOSV/D4J7/laT0HX8lKuiOy2k275eRvzk8Lbua6/A6q06cd1reO7yldPtSfqqcrfSIW0fqLiKmbdkcxceC6bRvZRIDqj5HISpVpYeiyRIM8be0q/SrgdwNN7xs5xG+yly6ePg1lXLaJ7MsOyAWbX8xt6LocJqvTpkgNazwEeazW4mo6Q0RFu8TPkQbZ3VHNe5s7cEEbTR6i2+CuGX1mGPludK3wvUtGNAv5jL0lXvgUwBlI4XHlM+ix3NptIc5x2XAfMcpNnTY8oVippSgzaY5zSDe5BI4iV5cvrsfEtdZ0a2HxWCMr2teZ3QYMqvxACRsmYkgCfEg3WlfrVSDNmSdmA3uzYZXWPiNdGSIaeYJAXO/V9S/pwa+1PNb52IJbtBhIvu4fwnvBUq4p7RtNYTbcRPL+ZcfW1+A2vkAPF18uS1eI7Q7R8URybJ81r7vXv+sTjjPKQ8Pi3VKe2GhodudYmJBlu7LijXuLiJaLWuSDxi0qLqeusTDq1yTYGCei8VNfA0g7VSeboiepVuXX8aSTBKbi6DLhI9t1/oVj1C8tBsT1y629lGLO0GJu4zH+Y1ev+4QAAlwFye830WOX1M8LrppHd8TaiBlMzbwWPUxrg27TBPC3jwUfjtKIM7Q5SWeoCvjtGEXqNANzJbnHIrcz689cU44e7sziiSbXGY3jmRw5qz/iGOzi58uR4FcrR7T6W3O0w2jeAfGFlP12w79ju05Bk99sH7ldJ1up5xS44+K3NbDMctfV0YIWDU1pw7yS0OAj8Lg4A9JyWFR1j4kea9GOW53jnZpkY3QDXWc0Hw5Ln8dqNTOQLen6rp6OmgYWQMa0jd9+667Z0jDF6k1G/IZ6rS4nRVRnzMPkVNHwWOtIWLitEh0xfNTUO6F3NjNUUoaQ1UY7NmYtuz38965/Gajb2OI5FTj7Ltx6La4rVusz8MjiFrHsIzBHVZssNvKIiiiIiAiL3SbLgDaSgytGaJqV3htNsk9Y9F3ujez2jRAdiXgng4hv+iST4rTUNLGm34dMfCiznNzd/UfpnmveCqgnac6b7z+tl6Jxnp+f6cruu1oYjC0oawTEWaAAOKzGa1hvysAz6rmfj2tTAtumOqtved5ATO/9bXH9nR1NaHnIR9PRe8Pp4uf352TuFyOQMrkamkabPmqDpKxzrZQZkXHouNbSdhdNUtiC1xuYkA2OVzcEL3V1ndDYYAW7ybc7AKJcRr+YhjT4x9Z9lp8XrZWqb7cDJ/T0Xky6Eyu66zPSYMdrsWuk1abDcQIJjxWhxuuxufi1L5kdxp6EwFF79LVD+KP5QB6i6xX1CbkknmZWsehhPCXO1IDtdALS2P4qhPoJWBiteDeHf2N+rlxqouvDH2Z3XRVtb3kRNQ/1AewWJV1gLjJaT1e4rUIrpGcdLv3bI/pH1Vt2k6h/GR0t7LFRUXHVnHMk+JVtVRBRERARVVEBERBcoV3MMtJB4hVq4pzjtFxn7y4K2qIM2lpiq3J5WfQ1tqtzgrRorsdbhteiI2mnzlbOhrxT4kdQQo/RNppKmF1rY6IeDBkDOONlmU9L0zEgG82MSI+zKiAFXGYlwyc4eJWuRpLxNJw+a8dVj4zVulVkAsfMQfkcZGR2rA/UKMqWm6zcnnxv7rNoa4YhpHeB5FoIPVamcjOq2+l9QntG1TBI5d4ZA5jdBC5PFYV1N2y4QVt3a31rFp2SOB9oWux+lqlYzUIcbXgTbnnvVz4a+fgx5MNERcWxERBkUMc9mRtwNx5JVx9R2bj0Fh6LHRBfGNqD8bv7j+atvrOOZJ6kleEQVVERARVaJWzwWreIqmG03eII9M1ZLfRLdNWi7zRnZVWfd5gdI97+i6jRnZNTaRtDa3nlw+ay1wvlOSHmUycgT0ErLpaGrOypu8be6+gMBqDQZ/l+eR8Bb3W3o6tsaJDGx/CBbr+qahuvnmhqTiX5MPk7yyW0odmGIdmCDzAj/d+Sn+nohpG9w4iCR4buiu/9PYMoI3xnzlpTsd0E4fsoqW2nDPe63oPqs+n2Sj8TgOm0fSQpmp4WnwB4RG0PA9V7+EwHcenzf25puCHmdkjN59Db/UvY7KqfH/TbzLlLTSy4sTyufKysue05C/K/pmFeRpFL+y2nx8dn9VZqdlzOPpf/AHKVy9pHTdu/uGStmozr7j81ORpEtTsvbx9DztG0sar2ZQLG/jKl92wD9fzGYXn4TDuE5kcebTvTZpClfs4eMpPjfyIWBW1ErN4+I/IqdH4Vk2y4/Q8Faq6KbG4Wnr0O9OwgCvqzWbm33HuFhVNHVBm0+F/ZfQNbQYiQLZTHmORWsxGrDCTLBbO1xuvwzTUO6CnMIMGxXlTBitS6Z/CRbfcX5H3WixeoLDlHt7H6KahtHiLq8XqM8TG16H8iFqa+rlVvDzg+qcau41SK7Vwzm/M0iOVvNWllRERAREQEREBERAREQEW10Vq3WrkbLdlp/E6zY3kcV3uguzam27wajhczEAnIbG1n1PgumPTt7sXORHejtCVq/wCypucN7smjq42XYaF7L3vg1XZ/hb/9Z+Q8VLGjtTwGtkEcYZYcAId7Bbihh6NFxmJNpio0iAV01hj8s7yridDdnVGmJaxtt5sT4uuuwwWrAaBbrsAOjlY3Wxp4l7qYdTY4tIsdqQRyBaZE71lU8E4kFzmlsZtAuTlcASLrll1W5gxnYWmy5iwEbQLHX4bspVTi2gEtuBwDXieouswYJjXQZIPEk7NuuRVG4inTGxYAyQM8zJF1xvVb4LLi+AQyJi4Jb0kOtCo7DVNtswJmTkRGV25nqrVbWmgyWl4sMp3cFpcXr/Sa3M2MAmwN7XWPuWt8HRt0cdpwc6Y+XKfMQV4paLB2g8kkO7pse7FjOfELidIdqTARBaHZ/MPHKVp8R2tHbJEwJGRg+Nk3lTUSedHsLYm4sZM3i+arWZSMOt3TlY+B5qG6nau+XGc7RLI5HOy1dTtMfsmCATc9+08bBNZp/inKs6kYfbcb5Qet1V+Iosdm3vQJt4X3KAK3aM8wNqw3S4g+QCxqvaC9x+a0WHfMeZThl7m4+hGGjtuiJIk9Faf8JzC2G9226OK+d6mvdYSW1DtcYi03EyvZ18qxao4cYBv1urwy9zlPZ9A1sNRJa4wARYTlM3nyWK7RLCSNp3EAGw4+Kgoa/wBWI+I6BkLx7q7T7Q6gvtmePekeqsxy903E0DQ1gRVkixsOW+eHFe62jXZNdbn03R4qF6faNUFts87vvZXx2lVZ/aZZXPTgrqp2SnWrVWB202ePMZ3G7qtZS1gaTncZb/A8Qo+d2hvIdtVDfOCZPDcucOtTw7ui077n9FufKVOtDSbHCLEG+z+6f3mHdzCVGMfFgXcZgP3wctl8DxlQ5Q14I48/u62dDX0b/ddIxUhVMCw8QDkTfwKwK+iAQcjxBzH39FzdLXdhtP39Vk09a2GO8Lc8vvgU0u13G6qtP4d0yOHG25c7pDUxuYEeELpxp9p3/f3uT/qzSMwmzSOsZqnUb8pnrZamvgXs+ZpHt5qVn16bpsLrFr4Km4f8eyzdL3RWi7vHaq03zsiDui36Fc7jtWXsyuOdv0KmvY20yL3VolphwIPNeFFERb7VfVV+LcT8tNvzOyjLebDNWS30S3Xq1ej9GVK7tmm0k7zk0DiXGwCkfVTs4Fi9vxHGBJadhsnNrTmYGbuOS22Fx+AwbBTpzWeCO7TADJvMvPzHnz3LO0frPVrvbTZ8Kg15j4lR3daIOboG4Quk1j6d2LbW9wOhKVMA1NxkGDuyEB2VvVZGI1mosHdLdqZORzzs5pXMaVGHbtB2OqV3xAFKlDCd3e2iC2+YWkOkmMvAb/Mdo7p81vW++V/P8M78SJLwrH16bKpOzTecgwAlt8nHLLgtth6OHoEu2mlrgLk7Qtld2QuoPxmslpL3kQBnstgZDOFqqutlNogEnkC4j6Bcc5Le1dMfl9B1da6FMlrSD/LkLcty0eM1+2WmG90TmYAHTcoIra7VcmWHP8h+a1GI0xWf81R0cAYHkFw4fLrMkw6U7Sg1oYagAjMG/EZrmNI9pwcT8z+Fz7WUckqi1MIlyrpcVrvVcCBMHnHsJ9Vq6+nqr8zPWXf7iVrkWtaZZDse8/iPhb2VlzycyT1XlFQREQEREBERAREQEREBERAREQVlem1SN5814RBebi3jJx81fp6Zqj8RWEiu6mo21PWSoOBWSzWk72+RWgRXlTUdVh9bBO8Rx3+S9v1vF4MiciJtzBXJInL4Ti3+O0/SqAg0AT+80ls/05LQlURLlasmlygBtDay3wuoOmi6mKDRsUmmQxpDRtWEucRtG3/G9cmr7MY4cD1E/d0l7aLHR4So0OuHR193eaYvXAbUMb3RYfY381zlbGvcIJtwyCsJyNN6/Wl25p8Xn2ELCq6cqHLZb0F/Myteim6ae6tZzjLiSeZleERRRERAREQEREBERAREQEREBERAREQEREBERAREQEREBERAREQEREBERB//2Q=="/>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6" name="AutoShape 6" descr="http://t1.gstatic.com/images?q=tbn:ANd9GcT8kf3ZU1mvrFVKQ6DHmvVmNwTj9kXTC3HrqV7nUqbzNJh1ftltTw"/>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pic>
        <p:nvPicPr>
          <p:cNvPr id="2056" name="Picture 8" descr="http://t3.gstatic.com/images?q=tbn:ANd9GcSUnm6njqVJBAafMNQtsUuB1YFWQoouMqaNlzqPe8aB9J1frZ1l"/>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012160" y="4289215"/>
            <a:ext cx="2276475" cy="1704976"/>
          </a:xfrm>
          <a:prstGeom prst="rect">
            <a:avLst/>
          </a:prstGeom>
          <a:noFill/>
          <a:extLst>
            <a:ext uri="{909E8E84-426E-40DD-AFC4-6F175D3DCCD1}">
              <a14:hiddenFill xmlns="" xmlns:a14="http://schemas.microsoft.com/office/drawing/2010/main">
                <a:solidFill>
                  <a:srgbClr val="FFFFFF"/>
                </a:solidFill>
              </a14:hiddenFill>
            </a:ext>
          </a:extLst>
        </p:spPr>
      </p:pic>
      <p:pic>
        <p:nvPicPr>
          <p:cNvPr id="2058" name="Picture 10" descr="http://t1.gstatic.com/images?q=tbn:ANd9GcT8kf3ZU1mvrFVKQ6DHmvVmNwTj9kXTC3HrqV7nUqbzNJh1ftltTw"/>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899592" y="3936902"/>
            <a:ext cx="3510762" cy="240960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665994961"/>
      </p:ext>
    </p:extLst>
  </p:cSld>
  <p:clrMapOvr>
    <a:masterClrMapping/>
  </p:clrMapOvr>
  <mc:AlternateContent xmlns:mc="http://schemas.openxmlformats.org/markup-compatibility/2006">
    <mc:Choice xmlns=""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914400" y="476672"/>
            <a:ext cx="7772400" cy="5878888"/>
          </a:xfrm>
        </p:spPr>
        <p:txBody>
          <a:bodyPr/>
          <a:lstStyle/>
          <a:p>
            <a:pPr algn="just"/>
            <a:r>
              <a:rPr lang="pt-BR" dirty="0"/>
              <a:t>O filo Chordata (cordados) constitui um grupo zoológico bastante heterogêneo; abrange animais adaptados à vida na </a:t>
            </a:r>
            <a:r>
              <a:rPr lang="pt-BR" dirty="0" smtClean="0"/>
              <a:t>água </a:t>
            </a:r>
            <a:r>
              <a:rPr lang="pt-BR" dirty="0"/>
              <a:t>doce, na </a:t>
            </a:r>
            <a:r>
              <a:rPr lang="pt-BR" dirty="0" smtClean="0"/>
              <a:t>á</a:t>
            </a:r>
            <a:r>
              <a:rPr lang="pt-BR" dirty="0" smtClean="0"/>
              <a:t>gua </a:t>
            </a:r>
            <a:r>
              <a:rPr lang="pt-BR" dirty="0"/>
              <a:t>salgada e em ambientes terrestres</a:t>
            </a:r>
            <a:r>
              <a:rPr lang="pt-BR" dirty="0" smtClean="0"/>
              <a:t>.</a:t>
            </a:r>
          </a:p>
          <a:p>
            <a:pPr algn="just"/>
            <a:endParaRPr lang="pt-BR" dirty="0" smtClean="0"/>
          </a:p>
          <a:p>
            <a:pPr algn="just"/>
            <a:r>
              <a:rPr lang="pt-BR" dirty="0" smtClean="0"/>
              <a:t>Os </a:t>
            </a:r>
            <a:r>
              <a:rPr lang="pt-BR" dirty="0"/>
              <a:t>cordados se dividem em </a:t>
            </a:r>
            <a:r>
              <a:rPr lang="pt-BR" i="1" dirty="0"/>
              <a:t>Protocordados – </a:t>
            </a:r>
            <a:r>
              <a:rPr lang="pt-BR" dirty="0"/>
              <a:t>destituídos de uma coluna vertebral e de caixa craniana – e </a:t>
            </a:r>
            <a:r>
              <a:rPr lang="pt-BR" i="1" dirty="0"/>
              <a:t>Eurocordados, ou vertebrados – </a:t>
            </a:r>
            <a:r>
              <a:rPr lang="pt-BR" dirty="0"/>
              <a:t>dotados de coluna vertebral e crânio com encéfalo</a:t>
            </a:r>
            <a:r>
              <a:rPr lang="pt-BR" b="1" dirty="0"/>
              <a:t>.</a:t>
            </a:r>
            <a:endParaRPr lang="pt-BR" dirty="0"/>
          </a:p>
          <a:p>
            <a:endParaRPr lang="pt-BR" dirty="0"/>
          </a:p>
          <a:p>
            <a:endParaRPr lang="pt-BR" dirty="0"/>
          </a:p>
        </p:txBody>
      </p:sp>
    </p:spTree>
    <p:extLst>
      <p:ext uri="{BB962C8B-B14F-4D97-AF65-F5344CB8AC3E}">
        <p14:creationId xmlns="" xmlns:p14="http://schemas.microsoft.com/office/powerpoint/2010/main" val="378683833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4" name="Espaço Reservado para Conteúdo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2987824" y="332656"/>
            <a:ext cx="3581400" cy="4495800"/>
          </a:xfrm>
        </p:spPr>
      </p:pic>
      <p:sp>
        <p:nvSpPr>
          <p:cNvPr id="5" name="CaixaDeTexto 4"/>
          <p:cNvSpPr txBox="1"/>
          <p:nvPr/>
        </p:nvSpPr>
        <p:spPr>
          <a:xfrm>
            <a:off x="313313" y="5157192"/>
            <a:ext cx="8723183" cy="954107"/>
          </a:xfrm>
          <a:prstGeom prst="rect">
            <a:avLst/>
          </a:prstGeom>
          <a:noFill/>
        </p:spPr>
        <p:txBody>
          <a:bodyPr wrap="square" rtlCol="0">
            <a:spAutoFit/>
          </a:bodyPr>
          <a:lstStyle/>
          <a:p>
            <a:pPr algn="ctr"/>
            <a:r>
              <a:rPr lang="pt-BR" sz="2800" dirty="0" smtClean="0"/>
              <a:t>Morfologia interna do</a:t>
            </a:r>
            <a:r>
              <a:rPr lang="pt-BR" sz="2800" i="1" dirty="0" smtClean="0"/>
              <a:t> </a:t>
            </a:r>
            <a:r>
              <a:rPr lang="pt-BR" sz="2800" i="1" dirty="0" err="1" smtClean="0"/>
              <a:t>Branchiostoma</a:t>
            </a:r>
            <a:r>
              <a:rPr lang="pt-BR" sz="2800" i="1" dirty="0" smtClean="0"/>
              <a:t> </a:t>
            </a:r>
            <a:r>
              <a:rPr lang="pt-BR" sz="2800" i="1" dirty="0" err="1"/>
              <a:t>lanceolatus</a:t>
            </a:r>
            <a:r>
              <a:rPr lang="pt-BR" sz="2800" dirty="0"/>
              <a:t> (Anfioxo)</a:t>
            </a:r>
          </a:p>
        </p:txBody>
      </p:sp>
    </p:spTree>
    <p:extLst>
      <p:ext uri="{BB962C8B-B14F-4D97-AF65-F5344CB8AC3E}">
        <p14:creationId xmlns="" xmlns:p14="http://schemas.microsoft.com/office/powerpoint/2010/main" val="3385348743"/>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5400" dirty="0" smtClean="0"/>
              <a:t>Curiosidade</a:t>
            </a:r>
            <a:endParaRPr lang="pt-BR" sz="5400" dirty="0"/>
          </a:p>
        </p:txBody>
      </p:sp>
      <p:sp>
        <p:nvSpPr>
          <p:cNvPr id="3" name="Espaço Reservado para Conteúdo 2"/>
          <p:cNvSpPr>
            <a:spLocks noGrp="1"/>
          </p:cNvSpPr>
          <p:nvPr>
            <p:ph idx="1"/>
          </p:nvPr>
        </p:nvSpPr>
        <p:spPr/>
        <p:txBody>
          <a:bodyPr/>
          <a:lstStyle/>
          <a:p>
            <a:pPr algn="just"/>
            <a:r>
              <a:rPr lang="pt-BR" dirty="0"/>
              <a:t> As ascídias podem filtrar 200 litros de água em 24 </a:t>
            </a:r>
            <a:r>
              <a:rPr lang="pt-BR" dirty="0" smtClean="0"/>
              <a:t>horas.</a:t>
            </a:r>
          </a:p>
          <a:p>
            <a:pPr algn="just"/>
            <a:r>
              <a:rPr lang="pt-BR" dirty="0"/>
              <a:t>Em algumas colônias, os indivíduos compartilham o mesmo sifão </a:t>
            </a:r>
            <a:r>
              <a:rPr lang="pt-BR" dirty="0" smtClean="0"/>
              <a:t>atrial.</a:t>
            </a:r>
            <a:endParaRPr lang="pt-BR" dirty="0"/>
          </a:p>
        </p:txBody>
      </p:sp>
    </p:spTree>
    <p:extLst>
      <p:ext uri="{BB962C8B-B14F-4D97-AF65-F5344CB8AC3E}">
        <p14:creationId xmlns="" xmlns:p14="http://schemas.microsoft.com/office/powerpoint/2010/main" val="21866220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3568" y="116632"/>
            <a:ext cx="7772400" cy="914400"/>
          </a:xfrm>
        </p:spPr>
        <p:txBody>
          <a:bodyPr/>
          <a:lstStyle/>
          <a:p>
            <a:r>
              <a:rPr lang="pt-BR" dirty="0" smtClean="0"/>
              <a:t>Resumindo...</a:t>
            </a:r>
            <a:endParaRPr lang="pt-BR" dirty="0"/>
          </a:p>
        </p:txBody>
      </p:sp>
      <p:graphicFrame>
        <p:nvGraphicFramePr>
          <p:cNvPr id="4" name="Espaço Reservado para Conteúdo 3"/>
          <p:cNvGraphicFramePr>
            <a:graphicFrameLocks noGrp="1"/>
          </p:cNvGraphicFramePr>
          <p:nvPr>
            <p:ph idx="1"/>
            <p:extLst>
              <p:ext uri="{D42A27DB-BD31-4B8C-83A1-F6EECF244321}">
                <p14:modId xmlns="" xmlns:p14="http://schemas.microsoft.com/office/powerpoint/2010/main" val="2737437958"/>
              </p:ext>
            </p:extLst>
          </p:nvPr>
        </p:nvGraphicFramePr>
        <p:xfrm>
          <a:off x="539552" y="836712"/>
          <a:ext cx="8064896" cy="5499702"/>
        </p:xfrm>
        <a:graphic>
          <a:graphicData uri="http://schemas.openxmlformats.org/drawingml/2006/table">
            <a:tbl>
              <a:tblPr firstRow="1" firstCol="1" bandRow="1">
                <a:tableStyleId>{775DCB02-9BB8-47FD-8907-85C794F793BA}</a:tableStyleId>
              </a:tblPr>
              <a:tblGrid>
                <a:gridCol w="2160240"/>
                <a:gridCol w="3495637"/>
                <a:gridCol w="2409019"/>
              </a:tblGrid>
              <a:tr h="533738">
                <a:tc>
                  <a:txBody>
                    <a:bodyPr/>
                    <a:lstStyle/>
                    <a:p>
                      <a:pPr algn="ctr">
                        <a:lnSpc>
                          <a:spcPct val="115000"/>
                        </a:lnSpc>
                        <a:spcAft>
                          <a:spcPts val="0"/>
                        </a:spcAft>
                      </a:pPr>
                      <a:r>
                        <a:rPr lang="pt-BR" sz="3200" b="0" dirty="0">
                          <a:solidFill>
                            <a:schemeClr val="bg2"/>
                          </a:solidFill>
                          <a:effectLst/>
                          <a:latin typeface="Arial" pitchFamily="34" charset="0"/>
                          <a:cs typeface="Arial" pitchFamily="34" charset="0"/>
                        </a:rPr>
                        <a:t>Subfilo</a:t>
                      </a:r>
                      <a:endParaRPr lang="pt-BR" sz="2800" b="0" dirty="0">
                        <a:solidFill>
                          <a:schemeClr val="bg2"/>
                        </a:solidFill>
                        <a:effectLst/>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pt-BR" sz="3200" b="0" dirty="0">
                          <a:solidFill>
                            <a:schemeClr val="bg2"/>
                          </a:solidFill>
                          <a:effectLst/>
                          <a:latin typeface="Arial" pitchFamily="34" charset="0"/>
                          <a:cs typeface="Arial" pitchFamily="34" charset="0"/>
                        </a:rPr>
                        <a:t>Características</a:t>
                      </a:r>
                      <a:endParaRPr lang="pt-BR" sz="2800" b="0" dirty="0">
                        <a:solidFill>
                          <a:schemeClr val="bg2"/>
                        </a:solidFill>
                        <a:effectLst/>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pt-BR" sz="3200" b="0" dirty="0">
                          <a:solidFill>
                            <a:schemeClr val="bg2"/>
                          </a:solidFill>
                          <a:effectLst/>
                          <a:latin typeface="Arial" pitchFamily="34" charset="0"/>
                          <a:cs typeface="Arial" pitchFamily="34" charset="0"/>
                        </a:rPr>
                        <a:t>Exemplo</a:t>
                      </a:r>
                      <a:endParaRPr lang="pt-BR" sz="2800" b="0" dirty="0">
                        <a:solidFill>
                          <a:schemeClr val="bg2"/>
                        </a:solidFill>
                        <a:effectLst/>
                        <a:latin typeface="Arial" pitchFamily="34" charset="0"/>
                        <a:ea typeface="Calibri"/>
                        <a:cs typeface="Arial" pitchFamily="34" charset="0"/>
                      </a:endParaRPr>
                    </a:p>
                  </a:txBody>
                  <a:tcPr marL="68580" marR="68580" marT="0" marB="0"/>
                </a:tc>
              </a:tr>
              <a:tr h="2571131">
                <a:tc>
                  <a:txBody>
                    <a:bodyPr/>
                    <a:lstStyle/>
                    <a:p>
                      <a:pPr algn="just">
                        <a:lnSpc>
                          <a:spcPct val="115000"/>
                        </a:lnSpc>
                        <a:spcAft>
                          <a:spcPts val="0"/>
                        </a:spcAft>
                      </a:pPr>
                      <a:r>
                        <a:rPr lang="pt-BR" sz="2800" b="0" dirty="0" err="1">
                          <a:solidFill>
                            <a:schemeClr val="bg2"/>
                          </a:solidFill>
                          <a:effectLst/>
                          <a:latin typeface="Arial" pitchFamily="34" charset="0"/>
                          <a:cs typeface="Arial" pitchFamily="34" charset="0"/>
                        </a:rPr>
                        <a:t>Urochordara</a:t>
                      </a:r>
                      <a:endParaRPr lang="pt-BR" sz="2400" b="0" dirty="0">
                        <a:solidFill>
                          <a:schemeClr val="bg2"/>
                        </a:solidFill>
                        <a:effectLst/>
                        <a:latin typeface="Arial" pitchFamily="34" charset="0"/>
                        <a:ea typeface="Calibri"/>
                        <a:cs typeface="Arial" pitchFamily="34" charset="0"/>
                      </a:endParaRPr>
                    </a:p>
                  </a:txBody>
                  <a:tcPr marL="68580" marR="68580" marT="0" marB="0"/>
                </a:tc>
                <a:tc>
                  <a:txBody>
                    <a:bodyPr/>
                    <a:lstStyle/>
                    <a:p>
                      <a:pPr algn="just">
                        <a:lnSpc>
                          <a:spcPct val="115000"/>
                        </a:lnSpc>
                        <a:spcAft>
                          <a:spcPts val="0"/>
                        </a:spcAft>
                      </a:pPr>
                      <a:r>
                        <a:rPr lang="pt-BR" sz="2000" b="0" dirty="0">
                          <a:solidFill>
                            <a:schemeClr val="bg2"/>
                          </a:solidFill>
                          <a:effectLst/>
                          <a:latin typeface="Arial" pitchFamily="34" charset="0"/>
                          <a:cs typeface="Arial" pitchFamily="34" charset="0"/>
                        </a:rPr>
                        <a:t>Corpo saculiforme; Notocorda presente somente na fase larval e reduzida á região caudal; sangue verde: presença de átomos de vanádio no pigmento respiratório.</a:t>
                      </a:r>
                      <a:endParaRPr lang="pt-BR" sz="1800" b="0" dirty="0">
                        <a:solidFill>
                          <a:schemeClr val="bg2"/>
                        </a:solidFill>
                        <a:effectLst/>
                        <a:latin typeface="Arial" pitchFamily="34" charset="0"/>
                        <a:ea typeface="Calibri"/>
                        <a:cs typeface="Arial" pitchFamily="34" charset="0"/>
                      </a:endParaRPr>
                    </a:p>
                  </a:txBody>
                  <a:tcPr marL="68580" marR="68580" marT="0" marB="0"/>
                </a:tc>
                <a:tc>
                  <a:txBody>
                    <a:bodyPr/>
                    <a:lstStyle/>
                    <a:p>
                      <a:pPr algn="just">
                        <a:lnSpc>
                          <a:spcPct val="115000"/>
                        </a:lnSpc>
                        <a:spcAft>
                          <a:spcPts val="0"/>
                        </a:spcAft>
                      </a:pPr>
                      <a:r>
                        <a:rPr lang="pt-BR" sz="2800" b="0" i="1" dirty="0" err="1">
                          <a:solidFill>
                            <a:schemeClr val="bg2"/>
                          </a:solidFill>
                          <a:effectLst/>
                          <a:latin typeface="Arial" pitchFamily="34" charset="0"/>
                          <a:cs typeface="Arial" pitchFamily="34" charset="0"/>
                        </a:rPr>
                        <a:t>Phalusia</a:t>
                      </a:r>
                      <a:r>
                        <a:rPr lang="pt-BR" sz="2800" b="0" i="1" dirty="0">
                          <a:solidFill>
                            <a:schemeClr val="bg2"/>
                          </a:solidFill>
                          <a:effectLst/>
                          <a:latin typeface="Arial" pitchFamily="34" charset="0"/>
                          <a:cs typeface="Arial" pitchFamily="34" charset="0"/>
                        </a:rPr>
                        <a:t> </a:t>
                      </a:r>
                      <a:r>
                        <a:rPr lang="pt-BR" sz="2800" b="0" i="1" dirty="0" err="1">
                          <a:solidFill>
                            <a:schemeClr val="bg2"/>
                          </a:solidFill>
                          <a:effectLst/>
                          <a:latin typeface="Arial" pitchFamily="34" charset="0"/>
                          <a:cs typeface="Arial" pitchFamily="34" charset="0"/>
                        </a:rPr>
                        <a:t>nigra</a:t>
                      </a:r>
                      <a:r>
                        <a:rPr lang="pt-BR" sz="2800" b="0" i="1" dirty="0">
                          <a:solidFill>
                            <a:schemeClr val="bg2"/>
                          </a:solidFill>
                          <a:effectLst/>
                          <a:latin typeface="Arial" pitchFamily="34" charset="0"/>
                          <a:cs typeface="Arial" pitchFamily="34" charset="0"/>
                        </a:rPr>
                        <a:t> </a:t>
                      </a:r>
                      <a:r>
                        <a:rPr lang="pt-BR" sz="2800" b="0" dirty="0">
                          <a:solidFill>
                            <a:schemeClr val="bg2"/>
                          </a:solidFill>
                          <a:effectLst/>
                          <a:latin typeface="Arial" pitchFamily="34" charset="0"/>
                          <a:cs typeface="Arial" pitchFamily="34" charset="0"/>
                        </a:rPr>
                        <a:t>(</a:t>
                      </a:r>
                      <a:r>
                        <a:rPr lang="pt-BR" sz="2800" b="0" dirty="0" err="1">
                          <a:solidFill>
                            <a:schemeClr val="bg2"/>
                          </a:solidFill>
                          <a:effectLst/>
                          <a:latin typeface="Arial" pitchFamily="34" charset="0"/>
                          <a:cs typeface="Arial" pitchFamily="34" charset="0"/>
                        </a:rPr>
                        <a:t>Ascídia</a:t>
                      </a:r>
                      <a:r>
                        <a:rPr lang="pt-BR" sz="2800" b="0" dirty="0">
                          <a:solidFill>
                            <a:schemeClr val="bg2"/>
                          </a:solidFill>
                          <a:effectLst/>
                          <a:latin typeface="Arial" pitchFamily="34" charset="0"/>
                          <a:cs typeface="Arial" pitchFamily="34" charset="0"/>
                        </a:rPr>
                        <a:t>)</a:t>
                      </a:r>
                      <a:endParaRPr lang="pt-BR" sz="2400" b="0" dirty="0">
                        <a:solidFill>
                          <a:schemeClr val="bg2"/>
                        </a:solidFill>
                        <a:effectLst/>
                        <a:latin typeface="Arial" pitchFamily="34" charset="0"/>
                        <a:ea typeface="Calibri"/>
                        <a:cs typeface="Arial" pitchFamily="34" charset="0"/>
                      </a:endParaRPr>
                    </a:p>
                  </a:txBody>
                  <a:tcPr marL="68580" marR="68580" marT="0" marB="0"/>
                </a:tc>
              </a:tr>
              <a:tr h="2367739">
                <a:tc>
                  <a:txBody>
                    <a:bodyPr/>
                    <a:lstStyle/>
                    <a:p>
                      <a:pPr algn="just">
                        <a:lnSpc>
                          <a:spcPct val="115000"/>
                        </a:lnSpc>
                        <a:spcAft>
                          <a:spcPts val="0"/>
                        </a:spcAft>
                      </a:pPr>
                      <a:r>
                        <a:rPr lang="pt-BR" sz="2000" b="0" dirty="0" err="1">
                          <a:solidFill>
                            <a:schemeClr val="bg2"/>
                          </a:solidFill>
                          <a:effectLst/>
                          <a:latin typeface="Arial" pitchFamily="34" charset="0"/>
                          <a:cs typeface="Arial" pitchFamily="34" charset="0"/>
                        </a:rPr>
                        <a:t>Cephalochordada</a:t>
                      </a:r>
                      <a:endParaRPr lang="pt-BR" sz="1800" b="0" dirty="0">
                        <a:solidFill>
                          <a:schemeClr val="bg2"/>
                        </a:solidFill>
                        <a:effectLst/>
                        <a:latin typeface="Arial" pitchFamily="34" charset="0"/>
                        <a:ea typeface="Calibri"/>
                        <a:cs typeface="Arial" pitchFamily="34" charset="0"/>
                      </a:endParaRPr>
                    </a:p>
                  </a:txBody>
                  <a:tcPr marL="68580" marR="68580" marT="0" marB="0"/>
                </a:tc>
                <a:tc>
                  <a:txBody>
                    <a:bodyPr/>
                    <a:lstStyle/>
                    <a:p>
                      <a:pPr algn="just">
                        <a:lnSpc>
                          <a:spcPct val="115000"/>
                        </a:lnSpc>
                        <a:spcAft>
                          <a:spcPts val="0"/>
                        </a:spcAft>
                      </a:pPr>
                      <a:r>
                        <a:rPr lang="pt-BR" sz="2000" b="0" dirty="0">
                          <a:solidFill>
                            <a:schemeClr val="bg2"/>
                          </a:solidFill>
                          <a:effectLst/>
                          <a:latin typeface="Arial" pitchFamily="34" charset="0"/>
                          <a:cs typeface="Arial" pitchFamily="34" charset="0"/>
                        </a:rPr>
                        <a:t>Corpo achatado bilateralmente; Notocorda bem desenvolvida da cabeça até a cauda; sangue incolor</a:t>
                      </a:r>
                      <a:endParaRPr lang="pt-BR" sz="1800" b="0" dirty="0">
                        <a:solidFill>
                          <a:schemeClr val="bg2"/>
                        </a:solidFill>
                        <a:effectLst/>
                        <a:latin typeface="Arial" pitchFamily="34" charset="0"/>
                        <a:ea typeface="Calibri"/>
                        <a:cs typeface="Arial" pitchFamily="34" charset="0"/>
                      </a:endParaRPr>
                    </a:p>
                  </a:txBody>
                  <a:tcPr marL="68580" marR="68580" marT="0" marB="0"/>
                </a:tc>
                <a:tc>
                  <a:txBody>
                    <a:bodyPr/>
                    <a:lstStyle/>
                    <a:p>
                      <a:pPr algn="just">
                        <a:lnSpc>
                          <a:spcPct val="115000"/>
                        </a:lnSpc>
                        <a:spcAft>
                          <a:spcPts val="0"/>
                        </a:spcAft>
                      </a:pPr>
                      <a:r>
                        <a:rPr lang="pt-BR" sz="2400" b="0" i="1" dirty="0" err="1">
                          <a:solidFill>
                            <a:schemeClr val="bg2"/>
                          </a:solidFill>
                          <a:effectLst/>
                          <a:latin typeface="Arial" pitchFamily="34" charset="0"/>
                          <a:cs typeface="Arial" pitchFamily="34" charset="0"/>
                        </a:rPr>
                        <a:t>Branchiostoma</a:t>
                      </a:r>
                      <a:r>
                        <a:rPr lang="pt-BR" sz="2400" b="0" i="1" dirty="0">
                          <a:solidFill>
                            <a:schemeClr val="bg2"/>
                          </a:solidFill>
                          <a:effectLst/>
                          <a:latin typeface="Arial" pitchFamily="34" charset="0"/>
                          <a:cs typeface="Arial" pitchFamily="34" charset="0"/>
                        </a:rPr>
                        <a:t> </a:t>
                      </a:r>
                      <a:r>
                        <a:rPr lang="pt-BR" sz="2400" b="0" i="1" dirty="0" err="1">
                          <a:solidFill>
                            <a:schemeClr val="bg2"/>
                          </a:solidFill>
                          <a:effectLst/>
                          <a:latin typeface="Arial" pitchFamily="34" charset="0"/>
                          <a:cs typeface="Arial" pitchFamily="34" charset="0"/>
                        </a:rPr>
                        <a:t>lanceolatus</a:t>
                      </a:r>
                      <a:r>
                        <a:rPr lang="pt-BR" sz="2400" b="0" i="1" dirty="0">
                          <a:solidFill>
                            <a:schemeClr val="bg2"/>
                          </a:solidFill>
                          <a:effectLst/>
                          <a:latin typeface="Arial" pitchFamily="34" charset="0"/>
                          <a:cs typeface="Arial" pitchFamily="34" charset="0"/>
                        </a:rPr>
                        <a:t> </a:t>
                      </a:r>
                      <a:r>
                        <a:rPr lang="pt-BR" sz="2400" b="0" dirty="0">
                          <a:solidFill>
                            <a:schemeClr val="bg2"/>
                          </a:solidFill>
                          <a:effectLst/>
                          <a:latin typeface="Arial" pitchFamily="34" charset="0"/>
                          <a:cs typeface="Arial" pitchFamily="34" charset="0"/>
                        </a:rPr>
                        <a:t>(Anfioxo)</a:t>
                      </a:r>
                      <a:endParaRPr lang="pt-BR" sz="2000" b="0" dirty="0">
                        <a:solidFill>
                          <a:schemeClr val="bg2"/>
                        </a:solidFill>
                        <a:effectLst/>
                        <a:latin typeface="Arial" pitchFamily="34" charset="0"/>
                        <a:ea typeface="Calibri"/>
                        <a:cs typeface="Arial" pitchFamily="34" charset="0"/>
                      </a:endParaRPr>
                    </a:p>
                  </a:txBody>
                  <a:tcPr marL="68580" marR="68580" marT="0" marB="0"/>
                </a:tc>
              </a:tr>
            </a:tbl>
          </a:graphicData>
        </a:graphic>
      </p:graphicFrame>
    </p:spTree>
    <p:extLst>
      <p:ext uri="{BB962C8B-B14F-4D97-AF65-F5344CB8AC3E}">
        <p14:creationId xmlns="" xmlns:p14="http://schemas.microsoft.com/office/powerpoint/2010/main" val="3407316997"/>
      </p:ext>
    </p:extLst>
  </p:cSld>
  <p:clrMapOvr>
    <a:masterClrMapping/>
  </p:clrMapOvr>
  <mc:AlternateContent xmlns:mc="http://schemas.openxmlformats.org/markup-compatibility/2006">
    <mc:Choice xmlns=""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Curiosidade</a:t>
            </a:r>
            <a:endParaRPr lang="pt-BR" dirty="0"/>
          </a:p>
        </p:txBody>
      </p:sp>
      <p:sp>
        <p:nvSpPr>
          <p:cNvPr id="3" name="Espaço Reservado para Conteúdo 2"/>
          <p:cNvSpPr>
            <a:spLocks noGrp="1"/>
          </p:cNvSpPr>
          <p:nvPr>
            <p:ph idx="1"/>
          </p:nvPr>
        </p:nvSpPr>
        <p:spPr>
          <a:xfrm>
            <a:off x="914400" y="2636912"/>
            <a:ext cx="7772400" cy="3718648"/>
          </a:xfrm>
        </p:spPr>
        <p:txBody>
          <a:bodyPr/>
          <a:lstStyle/>
          <a:p>
            <a:r>
              <a:rPr lang="pt-BR" sz="4400" dirty="0" smtClean="0"/>
              <a:t>“Hemicordados”</a:t>
            </a:r>
            <a:r>
              <a:rPr lang="pt-BR" dirty="0" smtClean="0"/>
              <a:t>, </a:t>
            </a:r>
            <a:r>
              <a:rPr lang="pt-BR" dirty="0"/>
              <a:t>um grupo à parte.</a:t>
            </a:r>
          </a:p>
          <a:p>
            <a:endParaRPr lang="pt-BR" dirty="0"/>
          </a:p>
        </p:txBody>
      </p:sp>
    </p:spTree>
    <p:extLst>
      <p:ext uri="{BB962C8B-B14F-4D97-AF65-F5344CB8AC3E}">
        <p14:creationId xmlns="" xmlns:p14="http://schemas.microsoft.com/office/powerpoint/2010/main" val="2335099443"/>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914400" y="476672"/>
            <a:ext cx="7772400" cy="6048672"/>
          </a:xfrm>
        </p:spPr>
        <p:txBody>
          <a:bodyPr/>
          <a:lstStyle/>
          <a:p>
            <a:pPr algn="just"/>
            <a:r>
              <a:rPr lang="pt-BR" dirty="0"/>
              <a:t>Os hemicordados, como o balanoglosso (</a:t>
            </a:r>
            <a:r>
              <a:rPr lang="pt-BR" i="1" dirty="0"/>
              <a:t>Balanoglossus gigas),</a:t>
            </a:r>
            <a:r>
              <a:rPr lang="pt-BR" dirty="0"/>
              <a:t> são animais marinhos com o corpo cilíndrico e vermiforme. Na região anterior do corpo existe uma </a:t>
            </a:r>
            <a:r>
              <a:rPr lang="pt-BR" dirty="0" smtClean="0"/>
              <a:t>tromba, </a:t>
            </a:r>
            <a:r>
              <a:rPr lang="pt-BR" dirty="0"/>
              <a:t>ou probóscide, que permite a escavação de buracos na areia. O tronco é longo e exibe inúmeras fendas na faringe. Nutrem-se geralmente de detritos orgânicos encontrados sob as pedras ou na areia.</a:t>
            </a:r>
          </a:p>
        </p:txBody>
      </p:sp>
    </p:spTree>
    <p:extLst>
      <p:ext uri="{BB962C8B-B14F-4D97-AF65-F5344CB8AC3E}">
        <p14:creationId xmlns="" xmlns:p14="http://schemas.microsoft.com/office/powerpoint/2010/main" val="4120758261"/>
      </p:ext>
    </p:extLst>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4" name="Espaço Reservado para Conteúdo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644422" y="3284984"/>
            <a:ext cx="3102628" cy="32718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Imagem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95536" y="7640"/>
            <a:ext cx="1800200" cy="3033670"/>
          </a:xfrm>
          <a:prstGeom prst="rect">
            <a:avLst/>
          </a:prstGeom>
          <a:ln>
            <a:noFill/>
          </a:ln>
          <a:effectLst>
            <a:softEdge rad="112500"/>
          </a:effectLst>
        </p:spPr>
      </p:pic>
      <p:sp>
        <p:nvSpPr>
          <p:cNvPr id="6" name="AutoShape 2" descr="https://encrypted-tbn3.gstatic.com/images?q=tbn:ANd9GcSswTg8dce43EoAKwzbcs1nAveStw3RpGYrKIAXamtbbLd3Hwm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pic>
        <p:nvPicPr>
          <p:cNvPr id="8" name="Imagem 7"/>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4839459" y="620688"/>
            <a:ext cx="3857365" cy="5505322"/>
          </a:xfrm>
          <a:prstGeom prst="rect">
            <a:avLst/>
          </a:prstGeom>
        </p:spPr>
      </p:pic>
    </p:spTree>
    <p:extLst>
      <p:ext uri="{BB962C8B-B14F-4D97-AF65-F5344CB8AC3E}">
        <p14:creationId xmlns="" xmlns:p14="http://schemas.microsoft.com/office/powerpoint/2010/main" val="631922460"/>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endParaRPr lang="pt-BR" dirty="0"/>
          </a:p>
        </p:txBody>
      </p:sp>
      <p:pic>
        <p:nvPicPr>
          <p:cNvPr id="3074" name="Picture 2" descr="http://t1.gstatic.com/images?q=tbn:ANd9GcRiOai7dipG3eOnfcCLwpnD5boe7ylwZMIuZjpNWeOYMIy4FtZ9CA"/>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699792" y="1772816"/>
            <a:ext cx="4176464" cy="3941425"/>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9609227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Alimentação com Ascídias</a:t>
            </a:r>
            <a:endParaRPr lang="pt-BR" dirty="0"/>
          </a:p>
        </p:txBody>
      </p:sp>
      <p:pic>
        <p:nvPicPr>
          <p:cNvPr id="5" name="Espaço Reservado para Conteúdo 4"/>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683568" y="1556792"/>
            <a:ext cx="3286125" cy="3312368"/>
          </a:xfrm>
        </p:spPr>
      </p:pic>
      <p:sp>
        <p:nvSpPr>
          <p:cNvPr id="6" name="CaixaDeTexto 5"/>
          <p:cNvSpPr txBox="1"/>
          <p:nvPr/>
        </p:nvSpPr>
        <p:spPr>
          <a:xfrm>
            <a:off x="4211960" y="1268760"/>
            <a:ext cx="4392488" cy="4739759"/>
          </a:xfrm>
          <a:prstGeom prst="rect">
            <a:avLst/>
          </a:prstGeom>
          <a:noFill/>
        </p:spPr>
        <p:txBody>
          <a:bodyPr wrap="square" rtlCol="0">
            <a:spAutoFit/>
          </a:bodyPr>
          <a:lstStyle/>
          <a:p>
            <a:pPr algn="just"/>
            <a:r>
              <a:rPr lang="pt-BR" sz="3200" dirty="0"/>
              <a:t> </a:t>
            </a:r>
            <a:r>
              <a:rPr lang="pt-BR" sz="3200" dirty="0" smtClean="0"/>
              <a:t>	</a:t>
            </a:r>
            <a:r>
              <a:rPr lang="pt-BR" sz="3000" dirty="0" smtClean="0"/>
              <a:t>Em </a:t>
            </a:r>
            <a:r>
              <a:rPr lang="pt-BR" sz="3000" dirty="0"/>
              <a:t>algumas partes do mundo as ascídias fazem parte da alimentação humana. Neste caso, são utilizadas espécies de grande porte (aproximadamente 10 cm de comprimento) e que são facilmente coletadas em grandes quantidades.</a:t>
            </a:r>
          </a:p>
        </p:txBody>
      </p:sp>
      <p:sp>
        <p:nvSpPr>
          <p:cNvPr id="7" name="CaixaDeTexto 6"/>
          <p:cNvSpPr txBox="1"/>
          <p:nvPr/>
        </p:nvSpPr>
        <p:spPr>
          <a:xfrm>
            <a:off x="683568" y="5131355"/>
            <a:ext cx="3312368" cy="1200329"/>
          </a:xfrm>
          <a:prstGeom prst="rect">
            <a:avLst/>
          </a:prstGeom>
          <a:noFill/>
        </p:spPr>
        <p:txBody>
          <a:bodyPr wrap="square" rtlCol="0">
            <a:spAutoFit/>
          </a:bodyPr>
          <a:lstStyle/>
          <a:p>
            <a:pPr algn="just"/>
            <a:r>
              <a:rPr lang="pt-BR" i="1" dirty="0" err="1"/>
              <a:t>Pyura</a:t>
            </a:r>
            <a:r>
              <a:rPr lang="pt-BR" i="1" dirty="0"/>
              <a:t> </a:t>
            </a:r>
            <a:r>
              <a:rPr lang="pt-BR" i="1" dirty="0" err="1"/>
              <a:t>chilensis</a:t>
            </a:r>
            <a:r>
              <a:rPr lang="pt-BR" dirty="0"/>
              <a:t> – de forte sabor, podem ser encontradas ao longo de toda a costa chilena e na costa sul do Peru.</a:t>
            </a:r>
          </a:p>
        </p:txBody>
      </p:sp>
    </p:spTree>
    <p:extLst>
      <p:ext uri="{BB962C8B-B14F-4D97-AF65-F5344CB8AC3E}">
        <p14:creationId xmlns="" xmlns:p14="http://schemas.microsoft.com/office/powerpoint/2010/main" val="3790607677"/>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Benefícios</a:t>
            </a:r>
            <a:endParaRPr lang="pt-BR" dirty="0"/>
          </a:p>
        </p:txBody>
      </p:sp>
      <p:sp>
        <p:nvSpPr>
          <p:cNvPr id="3" name="Espaço Reservado para Conteúdo 2"/>
          <p:cNvSpPr>
            <a:spLocks noGrp="1"/>
          </p:cNvSpPr>
          <p:nvPr>
            <p:ph idx="1"/>
          </p:nvPr>
        </p:nvSpPr>
        <p:spPr/>
        <p:txBody>
          <a:bodyPr/>
          <a:lstStyle/>
          <a:p>
            <a:pPr marL="68580" indent="0" algn="just">
              <a:buNone/>
            </a:pPr>
            <a:r>
              <a:rPr lang="pt-BR" dirty="0" smtClean="0"/>
              <a:t>	Devido a alimentação dos protocordados ser por filtração, eles agem de forma benéfica ao meio no qual estão inseridos, retirando detritos e restos orgânicos existentes na água, de certa forma purificando-a.</a:t>
            </a:r>
            <a:endParaRPr lang="pt-BR" dirty="0"/>
          </a:p>
        </p:txBody>
      </p:sp>
    </p:spTree>
    <p:extLst>
      <p:ext uri="{BB962C8B-B14F-4D97-AF65-F5344CB8AC3E}">
        <p14:creationId xmlns="" xmlns:p14="http://schemas.microsoft.com/office/powerpoint/2010/main" val="339847337"/>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endParaRPr lang="pt-BR"/>
          </a:p>
        </p:txBody>
      </p:sp>
      <p:pic>
        <p:nvPicPr>
          <p:cNvPr id="4098" name="Picture 2" descr="http://t3.gstatic.com/images?q=tbn:ANd9GcQZWxfNJzAa3t-R2YPffpLy-znUSFUgZzB3DJIt3UEtRCiRCYpprw"/>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54055" y="1844824"/>
            <a:ext cx="4635890" cy="338437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489472675"/>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endParaRPr lang="pt-BR"/>
          </a:p>
        </p:txBody>
      </p:sp>
      <p:pic>
        <p:nvPicPr>
          <p:cNvPr id="5" name="Picture 2" descr="http://www.coladaweb.com/files/cordados.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835696" y="1268760"/>
            <a:ext cx="5688632" cy="442449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spTree>
    <p:extLst>
      <p:ext uri="{BB962C8B-B14F-4D97-AF65-F5344CB8AC3E}">
        <p14:creationId xmlns="" xmlns:p14="http://schemas.microsoft.com/office/powerpoint/2010/main" val="170612011"/>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914400" y="548680"/>
            <a:ext cx="7772400" cy="5806880"/>
          </a:xfrm>
        </p:spPr>
        <p:txBody>
          <a:bodyPr>
            <a:normAutofit/>
          </a:bodyPr>
          <a:lstStyle/>
          <a:p>
            <a:pPr algn="just"/>
            <a:r>
              <a:rPr lang="pt-BR" dirty="0"/>
              <a:t> As características diferenciais e exclusivas que permitem o enquadramento de um animal no grupo dos cordados e que estão presentes, pelo menos nos primeiros estágios do desenvolvimento, são:</a:t>
            </a:r>
          </a:p>
          <a:p>
            <a:pPr lvl="0" algn="just"/>
            <a:endParaRPr lang="pt-BR" dirty="0" smtClean="0"/>
          </a:p>
          <a:p>
            <a:pPr lvl="0" algn="just">
              <a:buBlip>
                <a:blip r:embed="rId2"/>
              </a:buBlip>
            </a:pPr>
            <a:r>
              <a:rPr lang="pt-BR" dirty="0" smtClean="0"/>
              <a:t>Notocorda </a:t>
            </a:r>
            <a:r>
              <a:rPr lang="pt-BR" dirty="0"/>
              <a:t>ou corda dorsal: Bastão fibroso que confere a sustentação ao corpo, a Notocorda é substituída, nos vertebrados, pela espinha dorsal ou coluna vertebral.</a:t>
            </a:r>
          </a:p>
          <a:p>
            <a:pPr algn="just"/>
            <a:endParaRPr lang="pt-BR" dirty="0"/>
          </a:p>
        </p:txBody>
      </p:sp>
    </p:spTree>
    <p:extLst>
      <p:ext uri="{BB962C8B-B14F-4D97-AF65-F5344CB8AC3E}">
        <p14:creationId xmlns="" xmlns:p14="http://schemas.microsoft.com/office/powerpoint/2010/main" val="866886346"/>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914400" y="548680"/>
            <a:ext cx="7772400" cy="5806880"/>
          </a:xfrm>
        </p:spPr>
        <p:txBody>
          <a:bodyPr/>
          <a:lstStyle/>
          <a:p>
            <a:pPr lvl="0" algn="just">
              <a:buBlip>
                <a:blip r:embed="rId2"/>
              </a:buBlip>
            </a:pPr>
            <a:r>
              <a:rPr lang="pt-BR" dirty="0"/>
              <a:t>Fendas branquiais: Pequenos orifícios encontrados na faringe e que se prestam a filtração de alimentos ou à respiração, as fendas branquiais permanecem nos protocordados e nos peixes adultos; nos outros grupos, estão presentes apenas nos embriões, fechando-se no decorrer do desenvolvimento.</a:t>
            </a:r>
          </a:p>
          <a:p>
            <a:pPr lvl="0" algn="just">
              <a:buBlip>
                <a:blip r:embed="rId2"/>
              </a:buBlip>
            </a:pPr>
            <a:r>
              <a:rPr lang="pt-BR" dirty="0"/>
              <a:t>Tubo nervoso dorsal: Nos cordados o sistema nervoso ocupa a posição dorsal e apresenta-se como um tubo nervoso longitudinal e único.</a:t>
            </a:r>
          </a:p>
          <a:p>
            <a:endParaRPr lang="pt-BR" dirty="0"/>
          </a:p>
        </p:txBody>
      </p:sp>
    </p:spTree>
    <p:extLst>
      <p:ext uri="{BB962C8B-B14F-4D97-AF65-F5344CB8AC3E}">
        <p14:creationId xmlns="" xmlns:p14="http://schemas.microsoft.com/office/powerpoint/2010/main" val="2971364074"/>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2800" dirty="0"/>
              <a:t>Exemplo: Esquema de um anfioxo, no qual aparecem os principais caracteres dos cordatos.</a:t>
            </a:r>
            <a:r>
              <a:rPr lang="pt-BR" dirty="0"/>
              <a:t/>
            </a:r>
            <a:br>
              <a:rPr lang="pt-BR" dirty="0"/>
            </a:br>
            <a:endParaRPr lang="pt-BR" dirty="0"/>
          </a:p>
        </p:txBody>
      </p:sp>
      <p:pic>
        <p:nvPicPr>
          <p:cNvPr id="5" name="Espaço Reservado para Conteúdo 4"/>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683568" y="2320867"/>
            <a:ext cx="3637110" cy="3744416"/>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4" name="AutoShape 2" descr="http://img.docstoccdn.com/thumb/orig/114552794.png"/>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pic>
        <p:nvPicPr>
          <p:cNvPr id="7" name="Imagem 6"/>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932040" y="1628800"/>
            <a:ext cx="4085456" cy="51285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 xmlns:p14="http://schemas.microsoft.com/office/powerpoint/2010/main" val="1734041402"/>
      </p:ext>
    </p:extLst>
  </p:cSld>
  <p:clrMapOvr>
    <a:masterClrMapping/>
  </p:clrMapOvr>
  <mc:AlternateContent xmlns:mc="http://schemas.openxmlformats.org/markup-compatibility/2006">
    <mc:Choice xmlns=""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endParaRPr lang="pt-BR"/>
          </a:p>
        </p:txBody>
      </p:sp>
      <p:pic>
        <p:nvPicPr>
          <p:cNvPr id="4098" name="Picture 2" descr="http://www.colegiosaofrancisco.com.br/alfa/filo-cordata/imagens/cefalocordados-2.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24753" y="1340768"/>
            <a:ext cx="6694494" cy="4896544"/>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 xmlns:p14="http://schemas.microsoft.com/office/powerpoint/2010/main" val="1984321267"/>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Curiosidade sobre o Anfioxo</a:t>
            </a:r>
            <a:endParaRPr lang="pt-BR" dirty="0"/>
          </a:p>
        </p:txBody>
      </p:sp>
      <p:sp>
        <p:nvSpPr>
          <p:cNvPr id="3" name="Espaço Reservado para Conteúdo 2"/>
          <p:cNvSpPr>
            <a:spLocks noGrp="1"/>
          </p:cNvSpPr>
          <p:nvPr>
            <p:ph idx="1"/>
          </p:nvPr>
        </p:nvSpPr>
        <p:spPr/>
        <p:txBody>
          <a:bodyPr/>
          <a:lstStyle/>
          <a:p>
            <a:pPr algn="just"/>
            <a:r>
              <a:rPr lang="pt-BR" dirty="0"/>
              <a:t> Peixe-lanceta, o anfioxo, que na verdade não é peixe. Um protocordado marinho praticamente transparente com pouco mais de 5cm de comprimento e pode ser encontrado enterrado na areia encharcada de água. </a:t>
            </a:r>
          </a:p>
          <a:p>
            <a:endParaRPr lang="pt-BR" dirty="0"/>
          </a:p>
        </p:txBody>
      </p:sp>
    </p:spTree>
    <p:extLst>
      <p:ext uri="{BB962C8B-B14F-4D97-AF65-F5344CB8AC3E}">
        <p14:creationId xmlns="" xmlns:p14="http://schemas.microsoft.com/office/powerpoint/2010/main" val="312263194"/>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200" dirty="0"/>
              <a:t>O Filo Chordata divide-se em três subfilos:</a:t>
            </a:r>
          </a:p>
        </p:txBody>
      </p:sp>
      <p:sp>
        <p:nvSpPr>
          <p:cNvPr id="3" name="Espaço Reservado para Conteúdo 2"/>
          <p:cNvSpPr>
            <a:spLocks noGrp="1"/>
          </p:cNvSpPr>
          <p:nvPr>
            <p:ph idx="1"/>
          </p:nvPr>
        </p:nvSpPr>
        <p:spPr>
          <a:xfrm>
            <a:off x="914400" y="1783560"/>
            <a:ext cx="6249888" cy="5074440"/>
          </a:xfrm>
        </p:spPr>
        <p:txBody>
          <a:bodyPr/>
          <a:lstStyle/>
          <a:p>
            <a:pPr lvl="0"/>
            <a:r>
              <a:rPr lang="pt-BR" dirty="0"/>
              <a:t>Urochordata(urocordados), ou Tunicata(tunicados);</a:t>
            </a:r>
          </a:p>
          <a:p>
            <a:pPr lvl="0"/>
            <a:r>
              <a:rPr lang="pt-BR" dirty="0" smtClean="0"/>
              <a:t>Cephalochordata(cefalocordados</a:t>
            </a:r>
            <a:r>
              <a:rPr lang="pt-BR" dirty="0"/>
              <a:t>);</a:t>
            </a:r>
          </a:p>
          <a:p>
            <a:pPr lvl="0"/>
            <a:r>
              <a:rPr lang="pt-BR" dirty="0"/>
              <a:t>Euchordata(eucordados), ou Vertebrata(vertebrados).</a:t>
            </a:r>
          </a:p>
          <a:p>
            <a:endParaRPr lang="pt-BR" dirty="0"/>
          </a:p>
        </p:txBody>
      </p:sp>
    </p:spTree>
    <p:extLst>
      <p:ext uri="{BB962C8B-B14F-4D97-AF65-F5344CB8AC3E}">
        <p14:creationId xmlns="" xmlns:p14="http://schemas.microsoft.com/office/powerpoint/2010/main" val="1569806492"/>
      </p:ext>
    </p:extLst>
  </p:cSld>
  <p:clrMapOvr>
    <a:masterClrMapping/>
  </p:clrMapOvr>
  <p:transition spd="slow">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ô">
  <a:themeElements>
    <a:clrScheme name="Metrô">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ô">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ô">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212</TotalTime>
  <Words>582</Words>
  <Application>Microsoft Office PowerPoint</Application>
  <PresentationFormat>Apresentação na tela (4:3)</PresentationFormat>
  <Paragraphs>59</Paragraphs>
  <Slides>29</Slides>
  <Notes>0</Notes>
  <HiddenSlides>0</HiddenSlides>
  <MMClips>0</MMClips>
  <ScaleCrop>false</ScaleCrop>
  <HeadingPairs>
    <vt:vector size="4" baseType="variant">
      <vt:variant>
        <vt:lpstr>Tema</vt:lpstr>
      </vt:variant>
      <vt:variant>
        <vt:i4>1</vt:i4>
      </vt:variant>
      <vt:variant>
        <vt:lpstr>Títulos de slides</vt:lpstr>
      </vt:variant>
      <vt:variant>
        <vt:i4>29</vt:i4>
      </vt:variant>
    </vt:vector>
  </HeadingPairs>
  <TitlesOfParts>
    <vt:vector size="30" baseType="lpstr">
      <vt:lpstr>Metrô</vt:lpstr>
      <vt:lpstr>Filo cHordata</vt:lpstr>
      <vt:lpstr>Slide 2</vt:lpstr>
      <vt:lpstr>Slide 3</vt:lpstr>
      <vt:lpstr>Slide 4</vt:lpstr>
      <vt:lpstr>Slide 5</vt:lpstr>
      <vt:lpstr>Exemplo: Esquema de um anfioxo, no qual aparecem os principais caracteres dos cordatos. </vt:lpstr>
      <vt:lpstr>Slide 7</vt:lpstr>
      <vt:lpstr>Curiosidade sobre o Anfioxo</vt:lpstr>
      <vt:lpstr>O Filo Chordata divide-se em três subfilos:</vt:lpstr>
      <vt:lpstr>Slide 10</vt:lpstr>
      <vt:lpstr>Slide 11</vt:lpstr>
      <vt:lpstr>Slide 12</vt:lpstr>
      <vt:lpstr>Protocordados</vt:lpstr>
      <vt:lpstr>Divisões dos Protocordados </vt:lpstr>
      <vt:lpstr>Slide 15</vt:lpstr>
      <vt:lpstr>.9 98</vt:lpstr>
      <vt:lpstr>Slide 17</vt:lpstr>
      <vt:lpstr>Slide 18</vt:lpstr>
      <vt:lpstr>Slide 19</vt:lpstr>
      <vt:lpstr>Slide 20</vt:lpstr>
      <vt:lpstr>Curiosidade</vt:lpstr>
      <vt:lpstr>Resumindo...</vt:lpstr>
      <vt:lpstr>Curiosidade</vt:lpstr>
      <vt:lpstr>Slide 24</vt:lpstr>
      <vt:lpstr>Slide 25</vt:lpstr>
      <vt:lpstr>Slide 26</vt:lpstr>
      <vt:lpstr>Alimentação com Ascídias</vt:lpstr>
      <vt:lpstr>Benefícios</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cHordatos</dc:title>
  <dc:creator>Davyson</dc:creator>
  <cp:lastModifiedBy>Documento</cp:lastModifiedBy>
  <cp:revision>18</cp:revision>
  <dcterms:created xsi:type="dcterms:W3CDTF">2013-03-17T23:34:16Z</dcterms:created>
  <dcterms:modified xsi:type="dcterms:W3CDTF">2013-03-26T14:24:03Z</dcterms:modified>
</cp:coreProperties>
</file>