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6" r:id="rId5"/>
    <p:sldId id="268" r:id="rId6"/>
    <p:sldId id="28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82" r:id="rId17"/>
    <p:sldId id="277" r:id="rId18"/>
    <p:sldId id="258" r:id="rId19"/>
    <p:sldId id="259" r:id="rId20"/>
    <p:sldId id="283" r:id="rId21"/>
    <p:sldId id="260" r:id="rId22"/>
    <p:sldId id="284" r:id="rId23"/>
    <p:sldId id="261" r:id="rId24"/>
    <p:sldId id="286" r:id="rId25"/>
    <p:sldId id="262" r:id="rId26"/>
    <p:sldId id="287" r:id="rId27"/>
    <p:sldId id="263" r:id="rId28"/>
    <p:sldId id="288" r:id="rId29"/>
    <p:sldId id="280" r:id="rId30"/>
    <p:sldId id="285" r:id="rId31"/>
    <p:sldId id="279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856283" y="1600200"/>
            <a:ext cx="8287717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grpSp>
        <p:nvGrpSpPr>
          <p:cNvPr id="7" name="top graphic"/>
          <p:cNvGrpSpPr/>
          <p:nvPr/>
        </p:nvGrpSpPr>
        <p:grpSpPr>
          <a:xfrm>
            <a:off x="960" y="0"/>
            <a:ext cx="9144095" cy="429768"/>
            <a:chOff x="1279" y="0"/>
            <a:chExt cx="12188952" cy="429768"/>
          </a:xfrm>
        </p:grpSpPr>
        <p:sp>
          <p:nvSpPr>
            <p:cNvPr id="8" name="Retângulo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0" y="6080760"/>
            <a:ext cx="9145055" cy="777240"/>
            <a:chOff x="0" y="6080760"/>
            <a:chExt cx="12190231" cy="777240"/>
          </a:xfrm>
        </p:grpSpPr>
        <p:sp>
          <p:nvSpPr>
            <p:cNvPr id="13" name="Retângulo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6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2108" y="1905000"/>
            <a:ext cx="6859785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20" name="Espaço Reservado para Data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A0B2-43BC-494A-A543-6D5C198E98B0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B0A3-89ED-4577-9776-154F3BCE99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493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A0B2-43BC-494A-A543-6D5C198E98B0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B0A3-89ED-4577-9776-154F3BCE99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7782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22736" y="609600"/>
            <a:ext cx="857474" cy="5410200"/>
          </a:xfrm>
        </p:spPr>
        <p:txBody>
          <a:bodyPr vert="eaVert"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773652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A0B2-43BC-494A-A543-6D5C198E98B0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B0A3-89ED-4577-9776-154F3BCE99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4032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A0B2-43BC-494A-A543-6D5C198E98B0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B0A3-89ED-4577-9776-154F3BCE99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647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107" y="1905000"/>
            <a:ext cx="6859786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42107" y="4876800"/>
            <a:ext cx="6173806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4CA0B2-43BC-494A-A543-6D5C198E98B0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93B0A3-89ED-4577-9776-154F3BCE99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5872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42107" y="1904999"/>
            <a:ext cx="3327540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74354" y="1904999"/>
            <a:ext cx="3327540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A0B2-43BC-494A-A543-6D5C198E98B0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B0A3-89ED-4577-9776-154F3BCE99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36067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42107" y="1828801"/>
            <a:ext cx="3315563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42107" y="2590801"/>
            <a:ext cx="3315563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86331" y="1828801"/>
            <a:ext cx="3315563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86331" y="2590801"/>
            <a:ext cx="3315563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A0B2-43BC-494A-A543-6D5C198E98B0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B0A3-89ED-4577-9776-154F3BCE99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3676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A0B2-43BC-494A-A543-6D5C198E98B0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B0A3-89ED-4577-9776-154F3BCE99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319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0" y="6309360"/>
            <a:ext cx="9145055" cy="548640"/>
            <a:chOff x="0" y="6309360"/>
            <a:chExt cx="12190231" cy="548640"/>
          </a:xfrm>
        </p:grpSpPr>
        <p:sp>
          <p:nvSpPr>
            <p:cNvPr id="7" name="Retângulo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A0B2-43BC-494A-A543-6D5C198E98B0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B0A3-89ED-4577-9776-154F3BCE99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0961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913445" y="1019175"/>
            <a:ext cx="4596057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3959" y="1371600"/>
            <a:ext cx="2343760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9239" y="1293495"/>
            <a:ext cx="4184470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43959" y="3536830"/>
            <a:ext cx="2343760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A0B2-43BC-494A-A543-6D5C198E98B0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B0A3-89ED-4577-9776-154F3BCE99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3866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913445" y="1019175"/>
            <a:ext cx="4596057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43959" y="1371600"/>
            <a:ext cx="2343760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50641" y="1202055"/>
            <a:ext cx="4321665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noProof="0" smtClean="0"/>
              <a:t>Clique no ícone para adicionar uma imagem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43959" y="3536830"/>
            <a:ext cx="2343760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CA0B2-43BC-494A-A543-6D5C198E98B0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3B0A3-89ED-4577-9776-154F3BCE99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684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0" y="6309360"/>
            <a:ext cx="9145055" cy="548640"/>
            <a:chOff x="0" y="6309360"/>
            <a:chExt cx="12190231" cy="548640"/>
          </a:xfrm>
        </p:grpSpPr>
        <p:sp>
          <p:nvSpPr>
            <p:cNvPr id="7" name="Retângulo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960" y="0"/>
            <a:ext cx="9144095" cy="320040"/>
            <a:chOff x="1279" y="0"/>
            <a:chExt cx="12188952" cy="320040"/>
          </a:xfrm>
        </p:grpSpPr>
        <p:sp>
          <p:nvSpPr>
            <p:cNvPr id="11" name="Retângulo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 dirty="0"/>
            </a:p>
          </p:txBody>
        </p:sp>
      </p:grp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42454" y="609600"/>
            <a:ext cx="685944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noProof="0" dirty="0" smtClean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42454" y="1905000"/>
            <a:ext cx="685944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97334" y="6516865"/>
            <a:ext cx="99597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4B4CA0B2-43BC-494A-A543-6D5C198E98B0}" type="datetimeFigureOut">
              <a:rPr lang="pt-BR" smtClean="0"/>
              <a:pPr/>
              <a:t>28/03/2013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30918" y="6516865"/>
            <a:ext cx="454779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299472" y="6516865"/>
            <a:ext cx="70242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693B0A3-89ED-4577-9776-154F3BCE99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884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Zv8mpn21u1OHvM&amp;tbnid=nqsyaR32YvPSxM:&amp;ved=&amp;url=http://www.biorede.pt/topic.asp?id=1710&amp;ei=eQhRUfjVEo_h0wH9mIDYBg&amp;bvm=bv.44158598,d.dmQ&amp;psig=AFQjCNF3qQaD3jbXrFQj_6l6omH44vvXfg&amp;ust=136435148170407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Igor</a:t>
            </a:r>
            <a:r>
              <a:rPr lang="pt-BR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dirty="0" err="1" smtClean="0">
                <a:solidFill>
                  <a:schemeClr val="bg1">
                    <a:lumMod val="75000"/>
                  </a:schemeClr>
                </a:solidFill>
              </a:rPr>
              <a:t>Alef</a:t>
            </a:r>
            <a:endParaRPr lang="pt-B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Matheus</a:t>
            </a:r>
            <a:r>
              <a:rPr lang="pt-BR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Cassiano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Renato</a:t>
            </a:r>
            <a:r>
              <a:rPr lang="pt-BR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Fernandes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 err="1" smtClean="0"/>
              <a:t>Echinodermata</a:t>
            </a:r>
            <a:endParaRPr lang="pt-BR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62958"/>
            <a:ext cx="3140440" cy="2401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6773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Sistema Hidrovascular </a:t>
            </a:r>
            <a:r>
              <a:rPr lang="pt-BR" dirty="0"/>
              <a:t>ou Ambulacral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Penetração de água através </a:t>
            </a:r>
            <a:r>
              <a:rPr lang="pt-BR" dirty="0" smtClean="0"/>
              <a:t>da placa madrepórica;</a:t>
            </a:r>
          </a:p>
          <a:p>
            <a:r>
              <a:rPr lang="pt-BR" dirty="0" smtClean="0"/>
              <a:t>Os poros da placa madreporica se abrem no canal pétreo, que se liga a um canal circular localizado no tubo digestório;</a:t>
            </a:r>
          </a:p>
          <a:p>
            <a:r>
              <a:rPr lang="pt-BR" dirty="0" smtClean="0"/>
              <a:t>Do canal circular partem 5 vesículas de poli e 5 canais radiais, que percorrem a face do corpo junto as zonas ambulacrais. De cada radial partem centenas de pés ambulacrais.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32417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Sistema Hidrovascular </a:t>
            </a:r>
            <a:r>
              <a:rPr lang="pt-BR" dirty="0"/>
              <a:t>ou Ambulacral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Funciona com pressão de água em seu interior regulada pela musculatura;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90078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C:\Users\Igor\Pictures\Minhas digitalizações\2013-03 (mar)\digitalizar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95703"/>
            <a:ext cx="7344816" cy="672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9602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Sistema Digestório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Completo;</a:t>
            </a:r>
          </a:p>
          <a:p>
            <a:r>
              <a:rPr lang="pt-BR" dirty="0" smtClean="0"/>
              <a:t>Boca na face oral;</a:t>
            </a:r>
          </a:p>
          <a:p>
            <a:r>
              <a:rPr lang="pt-BR" dirty="0" smtClean="0"/>
              <a:t>Ânus na face aboral;</a:t>
            </a:r>
          </a:p>
          <a:p>
            <a:r>
              <a:rPr lang="pt-BR" dirty="0" smtClean="0"/>
              <a:t>Boca, esôfago, estômago, intestino, ânus;</a:t>
            </a:r>
          </a:p>
          <a:p>
            <a:r>
              <a:rPr lang="pt-BR" dirty="0" smtClean="0"/>
              <a:t>Digestão extracelular;</a:t>
            </a:r>
          </a:p>
          <a:p>
            <a:r>
              <a:rPr lang="pt-BR" dirty="0" smtClean="0"/>
              <a:t>Intestino e anus regrediram e desapareceram em </a:t>
            </a:r>
            <a:r>
              <a:rPr lang="pt-BR" dirty="0" err="1" smtClean="0"/>
              <a:t>ofiuróides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69147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Respiração e excreção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Brânquias, papilas </a:t>
            </a:r>
            <a:r>
              <a:rPr lang="pt-BR" dirty="0" err="1" smtClean="0"/>
              <a:t>respiratorias</a:t>
            </a:r>
            <a:r>
              <a:rPr lang="pt-BR" dirty="0" smtClean="0"/>
              <a:t>, árvore respiratória;</a:t>
            </a:r>
          </a:p>
          <a:p>
            <a:r>
              <a:rPr lang="pt-BR" dirty="0" smtClean="0"/>
              <a:t>Participação do sistema hidrovascular;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39696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Reprodução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Gametas dispersos através dos poros genitais;</a:t>
            </a:r>
          </a:p>
          <a:p>
            <a:r>
              <a:rPr lang="pt-BR" dirty="0" smtClean="0"/>
              <a:t>Fecundação na água;</a:t>
            </a:r>
          </a:p>
          <a:p>
            <a:r>
              <a:rPr lang="pt-BR" dirty="0" smtClean="0"/>
              <a:t>Uma ou mais formas larvais (livres-</a:t>
            </a:r>
            <a:r>
              <a:rPr lang="pt-BR" dirty="0" err="1" smtClean="0"/>
              <a:t>natantes</a:t>
            </a:r>
            <a:r>
              <a:rPr lang="pt-BR" dirty="0" smtClean="0"/>
              <a:t> e bilateralmente simétricas).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29168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60648"/>
            <a:ext cx="6047855" cy="6047855"/>
          </a:xfrm>
        </p:spPr>
      </p:pic>
    </p:spTree>
    <p:extLst>
      <p:ext uri="{BB962C8B-B14F-4D97-AF65-F5344CB8AC3E}">
        <p14:creationId xmlns:p14="http://schemas.microsoft.com/office/powerpoint/2010/main" xmlns="" val="347802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Sistema Nervoso e Sensorial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sistema nervoso é composto por 5 nervos radiais que partem da boca e atingem todo o corpo;</a:t>
            </a:r>
          </a:p>
          <a:p>
            <a:r>
              <a:rPr lang="pt-BR" dirty="0" smtClean="0"/>
              <a:t>O sistema sensorial é reduzido. Composto apenas por poucos receptores químicos e táteis ao redor da boca e dos pés ambulacrais.</a:t>
            </a:r>
            <a:endParaRPr lang="pt-BR" dirty="0"/>
          </a:p>
        </p:txBody>
      </p:sp>
      <p:pic>
        <p:nvPicPr>
          <p:cNvPr id="4" name="Picture 2" descr="C:\Users\Igor\Pictures\Minhas digitalizações\2013-03 (mar)\digitalizar00005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55525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9806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3688" y="1916832"/>
            <a:ext cx="6859440" cy="4114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dirty="0" err="1" smtClean="0"/>
              <a:t>Asteroídea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err="1" smtClean="0"/>
              <a:t>Echinoidea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err="1" smtClean="0"/>
              <a:t>Holothuroidea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err="1" smtClean="0"/>
              <a:t>Crinoidea</a:t>
            </a:r>
            <a:endParaRPr lang="pt-BR" dirty="0" smtClean="0"/>
          </a:p>
          <a:p>
            <a:pPr>
              <a:buFont typeface="Wingdings" pitchFamily="2" charset="2"/>
              <a:buChar char="q"/>
            </a:pPr>
            <a:r>
              <a:rPr lang="pt-BR" dirty="0" err="1" smtClean="0"/>
              <a:t>Ophiuroidea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2432658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Asteroidea</a:t>
            </a:r>
            <a:r>
              <a:rPr lang="pt-BR" dirty="0" smtClean="0"/>
              <a:t> (Estrelas do mar)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Corpo achatado;</a:t>
            </a:r>
          </a:p>
          <a:p>
            <a:r>
              <a:rPr lang="pt-BR" dirty="0" smtClean="0"/>
              <a:t>Em forma de estrela (5 braços, geralmente);</a:t>
            </a:r>
          </a:p>
          <a:p>
            <a:r>
              <a:rPr lang="pt-BR" dirty="0" smtClean="0"/>
              <a:t>Predadores de moluscos, crustáceos e anelídeos;</a:t>
            </a:r>
          </a:p>
          <a:p>
            <a:r>
              <a:rPr lang="pt-BR" dirty="0" smtClean="0"/>
              <a:t>Possui espinhos.</a:t>
            </a:r>
          </a:p>
        </p:txBody>
      </p:sp>
    </p:spTree>
    <p:extLst>
      <p:ext uri="{BB962C8B-B14F-4D97-AF65-F5344CB8AC3E}">
        <p14:creationId xmlns:p14="http://schemas.microsoft.com/office/powerpoint/2010/main" xmlns="" val="1016596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C:\Users\Igor\Pictures\Minhas digitalizações\2013-03 (mar)\digitalizar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37" y="836712"/>
            <a:ext cx="881286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0012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620688"/>
            <a:ext cx="7445846" cy="5498471"/>
          </a:xfrm>
        </p:spPr>
      </p:pic>
      <p:sp>
        <p:nvSpPr>
          <p:cNvPr id="4" name="AutoShape 2" descr="https://encrypted-tbn2.gstatic.com/images?q=tbn:ANd9GcT6QBf4EGZcNfKwqwRinhCo5TiFVL40-57jnk1qokntM2evEEvd0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309688"/>
            <a:ext cx="37147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60635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Echinoidea</a:t>
            </a:r>
            <a:r>
              <a:rPr lang="pt-BR" dirty="0" smtClean="0"/>
              <a:t> (Ouriços do mar)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Corpo circular;</a:t>
            </a:r>
          </a:p>
          <a:p>
            <a:r>
              <a:rPr lang="pt-BR" dirty="0" smtClean="0"/>
              <a:t>Sem braços;</a:t>
            </a:r>
          </a:p>
          <a:p>
            <a:r>
              <a:rPr lang="pt-BR" dirty="0" smtClean="0"/>
              <a:t>Esqueleto forma carapaça interna;</a:t>
            </a:r>
          </a:p>
          <a:p>
            <a:r>
              <a:rPr lang="pt-BR" dirty="0" smtClean="0"/>
              <a:t>Espinhos;</a:t>
            </a:r>
          </a:p>
          <a:p>
            <a:r>
              <a:rPr lang="pt-BR" dirty="0" smtClean="0"/>
              <a:t>Alimentação: algas e detritos raspados de rocha.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73517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412776"/>
            <a:ext cx="6516216" cy="4254389"/>
          </a:xfrm>
        </p:spPr>
      </p:pic>
    </p:spTree>
    <p:extLst>
      <p:ext uri="{BB962C8B-B14F-4D97-AF65-F5344CB8AC3E}">
        <p14:creationId xmlns:p14="http://schemas.microsoft.com/office/powerpoint/2010/main" xmlns="" val="98510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Holothuroidea</a:t>
            </a:r>
            <a:r>
              <a:rPr lang="pt-BR" dirty="0" smtClean="0"/>
              <a:t> (Pepinos do mar)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Corpo alongado;</a:t>
            </a:r>
          </a:p>
          <a:p>
            <a:r>
              <a:rPr lang="pt-BR" dirty="0" smtClean="0"/>
              <a:t>Sem braços;</a:t>
            </a:r>
          </a:p>
          <a:p>
            <a:r>
              <a:rPr lang="pt-BR" dirty="0" smtClean="0"/>
              <a:t>Boca rodeada por tentáculos;</a:t>
            </a:r>
          </a:p>
          <a:p>
            <a:r>
              <a:rPr lang="pt-BR" dirty="0" smtClean="0"/>
              <a:t>Alimentação: Detritos orgânicos acumulados em fundos lodosos e arenosos.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15220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764704"/>
            <a:ext cx="6686822" cy="5015117"/>
          </a:xfrm>
        </p:spPr>
      </p:pic>
    </p:spTree>
    <p:extLst>
      <p:ext uri="{BB962C8B-B14F-4D97-AF65-F5344CB8AC3E}">
        <p14:creationId xmlns:p14="http://schemas.microsoft.com/office/powerpoint/2010/main" xmlns="" val="2336991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Crinoidea</a:t>
            </a:r>
            <a:r>
              <a:rPr lang="pt-BR" dirty="0" smtClean="0"/>
              <a:t> (lírios do mar)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Corpo em forma de taça;</a:t>
            </a:r>
          </a:p>
          <a:p>
            <a:r>
              <a:rPr lang="pt-BR" dirty="0" smtClean="0"/>
              <a:t>5 braços flexíveis;</a:t>
            </a:r>
          </a:p>
          <a:p>
            <a:r>
              <a:rPr lang="pt-BR" dirty="0" smtClean="0"/>
              <a:t>Alimentam-se de plâncton e detritos orgânicos;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19012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844824"/>
            <a:ext cx="5952120" cy="3968080"/>
          </a:xfrm>
        </p:spPr>
      </p:pic>
    </p:spTree>
    <p:extLst>
      <p:ext uri="{BB962C8B-B14F-4D97-AF65-F5344CB8AC3E}">
        <p14:creationId xmlns:p14="http://schemas.microsoft.com/office/powerpoint/2010/main" xmlns="" val="2295982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Ophioruidea</a:t>
            </a:r>
            <a:r>
              <a:rPr lang="pt-BR" dirty="0" smtClean="0"/>
              <a:t> (Serpentes do mar)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Corpo achatado;</a:t>
            </a:r>
          </a:p>
          <a:p>
            <a:r>
              <a:rPr lang="pt-BR" dirty="0" smtClean="0"/>
              <a:t>Braços flexíveis;</a:t>
            </a:r>
          </a:p>
          <a:p>
            <a:r>
              <a:rPr lang="pt-BR" dirty="0" smtClean="0"/>
              <a:t>Sem ânus.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73965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484784"/>
            <a:ext cx="5932586" cy="4040698"/>
          </a:xfrm>
        </p:spPr>
      </p:pic>
    </p:spTree>
    <p:extLst>
      <p:ext uri="{BB962C8B-B14F-4D97-AF65-F5344CB8AC3E}">
        <p14:creationId xmlns:p14="http://schemas.microsoft.com/office/powerpoint/2010/main" xmlns="" val="122589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6781800" cy="1600200"/>
          </a:xfrm>
        </p:spPr>
        <p:txBody>
          <a:bodyPr>
            <a:normAutofit/>
          </a:bodyPr>
          <a:lstStyle/>
          <a:p>
            <a:r>
              <a:rPr lang="pt-BR" dirty="0" smtClean="0"/>
              <a:t>IMPORTÂNCIA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28800"/>
            <a:ext cx="7543800" cy="446449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Predador marinho (Estrelas do mar) ;</a:t>
            </a:r>
          </a:p>
          <a:p>
            <a:pPr algn="just"/>
            <a:r>
              <a:rPr lang="pt-BR" dirty="0"/>
              <a:t>As gônadas do ouriço-do-mar </a:t>
            </a:r>
            <a:r>
              <a:rPr lang="pt-BR" dirty="0" smtClean="0"/>
              <a:t>são comidas assadas </a:t>
            </a:r>
            <a:r>
              <a:rPr lang="pt-BR" dirty="0"/>
              <a:t>ou cruas;</a:t>
            </a:r>
          </a:p>
          <a:p>
            <a:pPr algn="just"/>
            <a:r>
              <a:rPr lang="pt-BR" dirty="0"/>
              <a:t>As paredes do corpo do pepino-do-mar, após serem fervidas e secas, produzem o “</a:t>
            </a:r>
            <a:r>
              <a:rPr lang="pt-BR" dirty="0" err="1"/>
              <a:t>trepang</a:t>
            </a:r>
            <a:r>
              <a:rPr lang="pt-BR" dirty="0"/>
              <a:t>” usado para fazer </a:t>
            </a:r>
            <a:r>
              <a:rPr lang="pt-BR" dirty="0" smtClean="0"/>
              <a:t>sopas; </a:t>
            </a:r>
            <a:endParaRPr lang="pt-BR" dirty="0"/>
          </a:p>
          <a:p>
            <a:pPr algn="just"/>
            <a:r>
              <a:rPr lang="pt-BR" dirty="0"/>
              <a:t>As vísceras de vários equinodermos são usadas como iscas para peixes;</a:t>
            </a:r>
          </a:p>
          <a:p>
            <a:pPr algn="just"/>
            <a:r>
              <a:rPr lang="pt-BR" dirty="0" smtClean="0"/>
              <a:t>Ensaios </a:t>
            </a:r>
            <a:r>
              <a:rPr lang="pt-BR" dirty="0"/>
              <a:t>experimentais sobre fecundação e desenvolvimento feitos com o </a:t>
            </a:r>
            <a:r>
              <a:rPr lang="pt-BR" dirty="0" smtClean="0"/>
              <a:t>ouriço-do-mar, ostras e mexilhões;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703904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Características gerais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Locomoção através de espinhos, movimentação dos braços ou sistema ambulacral;</a:t>
            </a:r>
          </a:p>
          <a:p>
            <a:r>
              <a:rPr lang="pt-BR" dirty="0" smtClean="0"/>
              <a:t>Simetria radial;</a:t>
            </a:r>
          </a:p>
          <a:p>
            <a:r>
              <a:rPr lang="pt-BR" dirty="0" smtClean="0"/>
              <a:t>Endosqueleto**;</a:t>
            </a:r>
          </a:p>
          <a:p>
            <a:r>
              <a:rPr lang="pt-BR" dirty="0" smtClean="0"/>
              <a:t>Triblásticos, celomados e deuterostomados;</a:t>
            </a:r>
          </a:p>
          <a:p>
            <a:r>
              <a:rPr lang="pt-BR" dirty="0" smtClean="0"/>
              <a:t>Diploides;</a:t>
            </a:r>
          </a:p>
          <a:p>
            <a:r>
              <a:rPr lang="pt-BR" dirty="0" smtClean="0"/>
              <a:t>Bentônicos;</a:t>
            </a:r>
          </a:p>
          <a:p>
            <a:r>
              <a:rPr lang="pt-BR" dirty="0" smtClean="0"/>
              <a:t>Capacidade de regeneração;</a:t>
            </a:r>
          </a:p>
          <a:p>
            <a:r>
              <a:rPr lang="pt-BR" dirty="0" smtClean="0"/>
              <a:t>Não desenvolveram a cefalização;</a:t>
            </a:r>
          </a:p>
          <a:p>
            <a:r>
              <a:rPr lang="pt-BR" dirty="0" smtClean="0"/>
              <a:t>Marinhos.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62219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744002"/>
            <a:ext cx="7832725" cy="5189180"/>
          </a:xfrm>
        </p:spPr>
      </p:pic>
    </p:spTree>
    <p:extLst>
      <p:ext uri="{BB962C8B-B14F-4D97-AF65-F5344CB8AC3E}">
        <p14:creationId xmlns:p14="http://schemas.microsoft.com/office/powerpoint/2010/main" xmlns="" val="417022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i="1" dirty="0" smtClean="0"/>
              <a:t>Referência</a:t>
            </a:r>
            <a:endParaRPr lang="pt-BR" b="1" i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AMABIS, José Mariano; MARTHO, Gilberto Rodrigues. Biologia dos organismos.-2ª edição – São Paulo: Moderna, 2004.</a:t>
            </a:r>
          </a:p>
          <a:p>
            <a:r>
              <a:rPr lang="pt-BR" dirty="0" smtClean="0"/>
              <a:t>Google.com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125968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C:\Users\Igor\Pictures\Minhas digitalizações\2013-03 (mar)\digitalizar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400" y="0"/>
            <a:ext cx="90566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3408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32012"/>
            <a:ext cx="6781800" cy="1600200"/>
          </a:xfrm>
        </p:spPr>
        <p:txBody>
          <a:bodyPr/>
          <a:lstStyle/>
          <a:p>
            <a:r>
              <a:rPr lang="pt-BR" b="1" dirty="0" smtClean="0"/>
              <a:t>SISTEMA NERVOSO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492896"/>
            <a:ext cx="7543800" cy="3886200"/>
          </a:xfrm>
        </p:spPr>
        <p:txBody>
          <a:bodyPr/>
          <a:lstStyle/>
          <a:p>
            <a:r>
              <a:rPr lang="pt-BR" dirty="0"/>
              <a:t>Sistema nervoso formado por cinco nervos radiais ao redor da boca.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374492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268760"/>
            <a:ext cx="5353918" cy="4579591"/>
          </a:xfrm>
        </p:spPr>
      </p:pic>
    </p:spTree>
    <p:extLst>
      <p:ext uri="{BB962C8B-B14F-4D97-AF65-F5344CB8AC3E}">
        <p14:creationId xmlns:p14="http://schemas.microsoft.com/office/powerpoint/2010/main" xmlns="" val="318636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Revestimento corporal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Espinhos: Placas calcárias que são movimentadas pelos músculos;</a:t>
            </a:r>
          </a:p>
          <a:p>
            <a:r>
              <a:rPr lang="pt-BR" dirty="0" smtClean="0"/>
              <a:t>Pés ambulacrais;</a:t>
            </a:r>
          </a:p>
          <a:p>
            <a:r>
              <a:rPr lang="pt-BR" dirty="0" err="1"/>
              <a:t>Pedicelárias</a:t>
            </a:r>
            <a:r>
              <a:rPr lang="pt-BR" dirty="0"/>
              <a:t> (proteção contra pequenos animais ou larvas que podem sedimentar na superfície corporal dos equinodermos.) ;</a:t>
            </a:r>
          </a:p>
        </p:txBody>
      </p:sp>
    </p:spTree>
    <p:extLst>
      <p:ext uri="{BB962C8B-B14F-4D97-AF65-F5344CB8AC3E}">
        <p14:creationId xmlns:p14="http://schemas.microsoft.com/office/powerpoint/2010/main" xmlns="" val="3644359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Endosqueleto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Atua como </a:t>
            </a:r>
            <a:r>
              <a:rPr lang="pt-BR" dirty="0" err="1" smtClean="0"/>
              <a:t>exosqueleto</a:t>
            </a:r>
            <a:r>
              <a:rPr lang="pt-BR" dirty="0" smtClean="0"/>
              <a:t>;</a:t>
            </a:r>
          </a:p>
          <a:p>
            <a:r>
              <a:rPr lang="pt-BR" dirty="0" smtClean="0"/>
              <a:t>Formado por </a:t>
            </a:r>
            <a:r>
              <a:rPr lang="pt-BR" dirty="0" err="1" smtClean="0"/>
              <a:t>ossiculos</a:t>
            </a:r>
            <a:r>
              <a:rPr lang="pt-BR" dirty="0" smtClean="0"/>
              <a:t> (CaCO</a:t>
            </a:r>
            <a:r>
              <a:rPr lang="pt-BR" sz="1600" dirty="0" smtClean="0"/>
              <a:t>2</a:t>
            </a:r>
            <a:r>
              <a:rPr lang="pt-BR" dirty="0" smtClean="0"/>
              <a:t>);</a:t>
            </a:r>
          </a:p>
          <a:p>
            <a:r>
              <a:rPr lang="pt-BR" dirty="0" err="1" smtClean="0"/>
              <a:t>Ossiculos</a:t>
            </a:r>
            <a:r>
              <a:rPr lang="pt-BR" dirty="0" smtClean="0"/>
              <a:t> ligados por colágeno.</a:t>
            </a:r>
          </a:p>
        </p:txBody>
      </p:sp>
    </p:spTree>
    <p:extLst>
      <p:ext uri="{BB962C8B-B14F-4D97-AF65-F5344CB8AC3E}">
        <p14:creationId xmlns:p14="http://schemas.microsoft.com/office/powerpoint/2010/main" xmlns="" val="3354795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Sistema Hidrovascular </a:t>
            </a:r>
            <a:r>
              <a:rPr lang="pt-BR" dirty="0" smtClean="0"/>
              <a:t>ou Ambulacral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Respiração;</a:t>
            </a:r>
          </a:p>
          <a:p>
            <a:r>
              <a:rPr lang="pt-BR" dirty="0" smtClean="0"/>
              <a:t>Locomoção;</a:t>
            </a:r>
          </a:p>
          <a:p>
            <a:r>
              <a:rPr lang="pt-BR" dirty="0" smtClean="0"/>
              <a:t>Captura de alimento;</a:t>
            </a:r>
          </a:p>
          <a:p>
            <a:r>
              <a:rPr lang="pt-BR" dirty="0" smtClean="0"/>
              <a:t>Sensor;</a:t>
            </a:r>
          </a:p>
          <a:p>
            <a:r>
              <a:rPr lang="pt-BR" dirty="0" smtClean="0"/>
              <a:t>Tubos e ampolas internas que se projetam em forma de pés ambulacrais (preenchidos por água;</a:t>
            </a:r>
          </a:p>
        </p:txBody>
      </p:sp>
    </p:spTree>
    <p:extLst>
      <p:ext uri="{BB962C8B-B14F-4D97-AF65-F5344CB8AC3E}">
        <p14:creationId xmlns:p14="http://schemas.microsoft.com/office/powerpoint/2010/main" xmlns="" val="1928591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ipedBorder_16x9_TP102801097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ripedBorder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TS102801098</Template>
  <TotalTime>427</TotalTime>
  <Words>554</Words>
  <Application>Microsoft Office PowerPoint</Application>
  <PresentationFormat>Apresentação na tela (4:3)</PresentationFormat>
  <Paragraphs>92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StripedBorder_16x9_TP102801097</vt:lpstr>
      <vt:lpstr>Echinodermata</vt:lpstr>
      <vt:lpstr>Slide 2</vt:lpstr>
      <vt:lpstr>Características gerais</vt:lpstr>
      <vt:lpstr>Slide 4</vt:lpstr>
      <vt:lpstr>SISTEMA NERVOSO</vt:lpstr>
      <vt:lpstr>Slide 6</vt:lpstr>
      <vt:lpstr>Revestimento corporal</vt:lpstr>
      <vt:lpstr>Endosqueleto</vt:lpstr>
      <vt:lpstr>Sistema Hidrovascular ou Ambulacral</vt:lpstr>
      <vt:lpstr>Sistema Hidrovascular ou Ambulacral</vt:lpstr>
      <vt:lpstr>Sistema Hidrovascular ou Ambulacral</vt:lpstr>
      <vt:lpstr>Slide 12</vt:lpstr>
      <vt:lpstr>Sistema Digestório</vt:lpstr>
      <vt:lpstr>Respiração e excreção</vt:lpstr>
      <vt:lpstr>Reprodução</vt:lpstr>
      <vt:lpstr>Slide 16</vt:lpstr>
      <vt:lpstr>Sistema Nervoso e Sensorial</vt:lpstr>
      <vt:lpstr>Classes</vt:lpstr>
      <vt:lpstr>Asteroidea (Estrelas do mar)</vt:lpstr>
      <vt:lpstr>Slide 20</vt:lpstr>
      <vt:lpstr>Echinoidea (Ouriços do mar)</vt:lpstr>
      <vt:lpstr>Slide 22</vt:lpstr>
      <vt:lpstr>Holothuroidea (Pepinos do mar)</vt:lpstr>
      <vt:lpstr>Slide 24</vt:lpstr>
      <vt:lpstr>Crinoidea (lírios do mar)</vt:lpstr>
      <vt:lpstr>Slide 26</vt:lpstr>
      <vt:lpstr>Ophioruidea (Serpentes do mar)</vt:lpstr>
      <vt:lpstr>Slide 28</vt:lpstr>
      <vt:lpstr>IMPORTÂNCIA</vt:lpstr>
      <vt:lpstr>Slide 30</vt:lpstr>
      <vt:lpstr>Referência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Echinodermata</dc:title>
  <dc:creator>Matheus Cassiano</dc:creator>
  <cp:lastModifiedBy>Fábio</cp:lastModifiedBy>
  <cp:revision>19</cp:revision>
  <dcterms:created xsi:type="dcterms:W3CDTF">2013-03-22T01:51:56Z</dcterms:created>
  <dcterms:modified xsi:type="dcterms:W3CDTF">2013-03-28T11:21:35Z</dcterms:modified>
</cp:coreProperties>
</file>