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3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7EEAD-EEBC-4051-953D-888A3CFCB1E7}" type="datetimeFigureOut">
              <a:rPr lang="pt-BR"/>
              <a:pPr/>
              <a:t>28/03/2013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FC900-78A7-4805-B3EE-1DF52D986F4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2928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FC900-78A7-4805-B3EE-1DF52D986F44}" type="slidenum">
              <a:rPr lang="pt-BR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3950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FC900-78A7-4805-B3EE-1DF52D986F44}" type="slidenum">
              <a:rPr lang="pt-BR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58011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FC900-78A7-4805-B3EE-1DF52D986F44}" type="slidenum">
              <a:rPr lang="pt-BR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57677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FC900-78A7-4805-B3EE-1DF52D986F44}" type="slidenum">
              <a:rPr lang="pt-BR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1768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FC900-78A7-4805-B3EE-1DF52D986F44}" type="slidenum">
              <a:rPr lang="pt-BR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95541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FC900-78A7-4805-B3EE-1DF52D986F44}" type="slidenum">
              <a:rPr lang="pt-BR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021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FC900-78A7-4805-B3EE-1DF52D986F44}" type="slidenum">
              <a:rPr lang="pt-BR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9999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FC900-78A7-4805-B3EE-1DF52D986F44}" type="slidenum">
              <a:rPr lang="pt-BR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5835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FC900-78A7-4805-B3EE-1DF52D986F44}" type="slidenum">
              <a:rPr lang="pt-BR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58891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FC900-78A7-4805-B3EE-1DF52D986F44}" type="slidenum">
              <a:rPr lang="pt-BR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1982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FC900-78A7-4805-B3EE-1DF52D986F44}" type="slidenum">
              <a:rPr lang="pt-BR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38217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FC900-78A7-4805-B3EE-1DF52D986F44}" type="slidenum">
              <a:rPr lang="pt-BR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7714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FC900-78A7-4805-B3EE-1DF52D986F44}" type="slidenum">
              <a:rPr lang="pt-BR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5678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FC900-78A7-4805-B3EE-1DF52D986F44}" type="slidenum">
              <a:rPr lang="pt-BR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282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19787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6228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1026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1497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92614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28.03.2013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669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28.03.2013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02564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28.03.2013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172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28.03.2013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5907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28.03.2013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4715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pPr/>
              <a:t>28.03.2013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6786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pPr/>
              <a:t>28.03.2013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1386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://www.radioblog.com.br/index.php?p=blog-verde&amp;id=2095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Arthropod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molusc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41046" y="-98408"/>
            <a:ext cx="12198592" cy="8123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0580" y="20660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sz="5400">
                <a:solidFill>
                  <a:srgbClr val="FFFFFF"/>
                </a:solidFill>
                <a:latin typeface="Candara"/>
              </a:rPr>
              <a:t>Filo Mollusca</a:t>
            </a:r>
            <a:br>
              <a:rPr lang="pt-BR" sz="5400">
                <a:solidFill>
                  <a:srgbClr val="FFFFFF"/>
                </a:solidFill>
                <a:latin typeface="Candara"/>
              </a:rPr>
            </a:br>
            <a:r>
              <a:rPr lang="pt-BR" sz="5400">
                <a:solidFill>
                  <a:srgbClr val="FFFFFF"/>
                </a:solidFill>
                <a:latin typeface="Candara"/>
              </a:rPr>
              <a:t/>
            </a:r>
            <a:br>
              <a:rPr lang="pt-BR" sz="5400">
                <a:solidFill>
                  <a:srgbClr val="FFFFFF"/>
                </a:solidFill>
                <a:latin typeface="Candara"/>
              </a:rPr>
            </a:br>
            <a:r>
              <a:rPr lang="pt-BR" sz="5400">
                <a:solidFill>
                  <a:srgbClr val="FFFFFF"/>
                </a:solidFill>
                <a:latin typeface="Candara"/>
              </a:rPr>
              <a:t/>
            </a:r>
            <a:br>
              <a:rPr lang="pt-BR" sz="5400">
                <a:solidFill>
                  <a:srgbClr val="FFFFFF"/>
                </a:solidFill>
                <a:latin typeface="Candara"/>
              </a:rPr>
            </a:br>
            <a:r>
              <a:rPr lang="pt-BR" sz="5400">
                <a:solidFill>
                  <a:srgbClr val="FFFFFF"/>
                </a:solidFill>
                <a:latin typeface="Candara"/>
              </a:rPr>
              <a:t/>
            </a:r>
            <a:br>
              <a:rPr lang="pt-BR" sz="5400">
                <a:solidFill>
                  <a:srgbClr val="FFFFFF"/>
                </a:solidFill>
                <a:latin typeface="Candara"/>
              </a:rPr>
            </a:br>
            <a:r>
              <a:rPr lang="pt-BR" sz="5400">
                <a:solidFill>
                  <a:srgbClr val="FFFFFF"/>
                </a:solidFill>
                <a:latin typeface="Candara"/>
              </a:rPr>
              <a:t/>
            </a:r>
            <a:br>
              <a:rPr lang="pt-BR" sz="5400">
                <a:solidFill>
                  <a:srgbClr val="FFFFFF"/>
                </a:solidFill>
                <a:latin typeface="Candara"/>
              </a:rPr>
            </a:br>
            <a:r>
              <a:rPr lang="pt-BR" sz="2700" b="1">
                <a:solidFill>
                  <a:srgbClr val="FFFFFF"/>
                </a:solidFill>
                <a:latin typeface="Candara"/>
              </a:rPr>
              <a:t>Componentes:</a:t>
            </a:r>
            <a:br>
              <a:rPr lang="pt-BR" sz="2700" b="1">
                <a:solidFill>
                  <a:srgbClr val="FFFFFF"/>
                </a:solidFill>
                <a:latin typeface="Candara"/>
              </a:rPr>
            </a:br>
            <a:r>
              <a:rPr lang="pt-BR" sz="2700" b="1">
                <a:solidFill>
                  <a:srgbClr val="FFFFFF"/>
                </a:solidFill>
                <a:latin typeface="Candara"/>
              </a:rPr>
              <a:t>João Emmanuel</a:t>
            </a:r>
            <a:br>
              <a:rPr lang="pt-BR" sz="2700" b="1">
                <a:solidFill>
                  <a:srgbClr val="FFFFFF"/>
                </a:solidFill>
                <a:latin typeface="Candara"/>
              </a:rPr>
            </a:br>
            <a:r>
              <a:rPr lang="pt-BR" sz="2700" b="1">
                <a:solidFill>
                  <a:srgbClr val="FFFFFF"/>
                </a:solidFill>
                <a:latin typeface="Candara"/>
              </a:rPr>
              <a:t>Wesley Vicente</a:t>
            </a:r>
            <a:br>
              <a:rPr lang="pt-BR" sz="2700" b="1">
                <a:solidFill>
                  <a:srgbClr val="FFFFFF"/>
                </a:solidFill>
                <a:latin typeface="Candara"/>
              </a:rPr>
            </a:br>
            <a:r>
              <a:rPr lang="pt-BR" sz="2700" b="1">
                <a:solidFill>
                  <a:srgbClr val="FFFFFF"/>
                </a:solidFill>
                <a:latin typeface="Candara"/>
              </a:rPr>
              <a:t>Siderley Wendell</a:t>
            </a:r>
          </a:p>
        </p:txBody>
      </p:sp>
    </p:spTree>
    <p:extLst>
      <p:ext uri="{BB962C8B-B14F-4D97-AF65-F5344CB8AC3E}">
        <p14:creationId xmlns:p14="http://schemas.microsoft.com/office/powerpoint/2010/main" xmlns="" val="2702497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932142" y="-1193795"/>
            <a:ext cx="9144000" cy="2387600"/>
          </a:xfrm>
        </p:spPr>
        <p:txBody>
          <a:bodyPr/>
          <a:lstStyle/>
          <a:p>
            <a:r>
              <a:rPr lang="pt-BR" b="1">
                <a:solidFill>
                  <a:srgbClr val="2E75B5"/>
                </a:solidFill>
                <a:latin typeface="Arial"/>
                <a:cs typeface="Arial"/>
              </a:rPr>
              <a:t>Ostras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643681" y="-1218927"/>
            <a:ext cx="10356364" cy="1257673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Imagem 3" descr="1221_ostras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7458" y="1228018"/>
            <a:ext cx="9495322" cy="53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941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>
                <a:solidFill>
                  <a:srgbClr val="1E4E79"/>
                </a:solidFill>
                <a:latin typeface="Arial"/>
                <a:cs typeface="Arial"/>
              </a:rPr>
              <a:t>Curiosidades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8929" y="-1468332"/>
            <a:ext cx="9144000" cy="1655762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5796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0001" y="895019"/>
            <a:ext cx="10752138" cy="2241340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600" b="1" dirty="0">
                <a:solidFill>
                  <a:srgbClr val="2E75B5"/>
                </a:solidFill>
                <a:latin typeface="Arial"/>
              </a:rPr>
              <a:t>O polvo e a lula têm olhos grandes e capazes de distinguir as cores. Fabricam uma tinta escura que pode ser esguichada, turvando a água e prejudicando a visão e o olfato de eventuais predadores. A tinta da lula é usada em culinária, no preparo de diversos pratos.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5161" y="-1582090"/>
            <a:ext cx="9144000" cy="1655762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Imagem 3" descr="pol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5601" y="2942276"/>
            <a:ext cx="4915983" cy="3605566"/>
          </a:xfrm>
          <a:prstGeom prst="rect">
            <a:avLst/>
          </a:prstGeom>
        </p:spPr>
      </p:pic>
      <p:pic>
        <p:nvPicPr>
          <p:cNvPr id="1026" name="Picture 2" descr="http://www.radioblog.com.br/arquivos/imagens/galerias/lula_gigante_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576" y="350224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0734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47730" y="147292"/>
            <a:ext cx="9144000" cy="2387600"/>
          </a:xfrm>
        </p:spPr>
        <p:txBody>
          <a:bodyPr>
            <a:normAutofit/>
          </a:bodyPr>
          <a:lstStyle/>
          <a:p>
            <a:r>
              <a:rPr lang="pt-BR" sz="3600">
                <a:latin typeface="Arial"/>
                <a:cs typeface="Arial"/>
              </a:rPr>
              <a:t>Por que as lesmas derretem quando jogamos sal sobre elas ?</a:t>
            </a:r>
            <a:br>
              <a:rPr lang="pt-BR" sz="3600">
                <a:latin typeface="Arial"/>
                <a:cs typeface="Arial"/>
              </a:rPr>
            </a:br>
            <a:r>
              <a:rPr lang="pt-BR" sz="3600">
                <a:latin typeface="Arial"/>
                <a:cs typeface="Arial"/>
              </a:rPr>
              <a:t/>
            </a:r>
            <a:br>
              <a:rPr lang="pt-BR" sz="3600">
                <a:latin typeface="Arial"/>
                <a:cs typeface="Arial"/>
              </a:rPr>
            </a:br>
            <a:endParaRPr lang="pt-BR" sz="3600">
              <a:latin typeface="Arial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5648" y="2013241"/>
            <a:ext cx="9144000" cy="3053363"/>
          </a:xfrm>
        </p:spPr>
        <p:txBody>
          <a:bodyPr>
            <a:noAutofit/>
          </a:bodyPr>
          <a:lstStyle/>
          <a:p>
            <a:pPr algn="just"/>
            <a:r>
              <a:rPr lang="pt-BR" sz="3200" b="1" dirty="0">
                <a:solidFill>
                  <a:srgbClr val="2E75B5"/>
                </a:solidFill>
                <a:latin typeface="Arial"/>
                <a:cs typeface="Calibri"/>
              </a:rPr>
              <a:t>As lesmas possuem uma pele muito fina. Vivem em lugares úmidos e sombrios e, assim, não ocorrem grandes taxas de transpiração através da pele, fato que poderia provocar a desidratação desses animais. O sal se dissolve na superfície da pele úmida do animal, formando uma solução salina, em que a água é o solvente e o sal é o soluto. Assim, ocorre um fenômeno chamado de osmose. Por isso, a lesma perde muita água e morre </a:t>
            </a:r>
            <a:r>
              <a:rPr lang="pt-BR" sz="3200" b="1" dirty="0" smtClean="0">
                <a:solidFill>
                  <a:srgbClr val="2E75B5"/>
                </a:solidFill>
                <a:latin typeface="Arial"/>
                <a:cs typeface="Calibri"/>
              </a:rPr>
              <a:t>desidratada.</a:t>
            </a:r>
          </a:p>
          <a:p>
            <a:pPr algn="just"/>
            <a:endParaRPr lang="pt-BR" sz="2800" b="1" dirty="0" smtClean="0">
              <a:solidFill>
                <a:srgbClr val="2E75B5"/>
              </a:solidFill>
              <a:latin typeface="Arial"/>
              <a:cs typeface="Arial"/>
            </a:endParaRPr>
          </a:p>
          <a:p>
            <a:pPr algn="just"/>
            <a:endParaRPr lang="pt-BR" sz="2800" b="1" dirty="0">
              <a:solidFill>
                <a:srgbClr val="2E75B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661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3949per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" y="-1338150"/>
            <a:ext cx="12125326" cy="8320554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628730" y="-1582090"/>
            <a:ext cx="9144000" cy="1655762"/>
          </a:xfrm>
        </p:spPr>
        <p:txBody>
          <a:bodyPr/>
          <a:lstStyle/>
          <a:p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8919" y="66036"/>
            <a:ext cx="9144000" cy="2387600"/>
          </a:xfrm>
        </p:spPr>
        <p:txBody>
          <a:bodyPr/>
          <a:lstStyle/>
          <a:p>
            <a:r>
              <a:rPr lang="pt-BR" b="1">
                <a:solidFill>
                  <a:srgbClr val="002060"/>
                </a:solidFill>
              </a:rPr>
              <a:t>Obrigado pela atenção</a:t>
            </a:r>
          </a:p>
        </p:txBody>
      </p:sp>
    </p:spTree>
    <p:extLst>
      <p:ext uri="{BB962C8B-B14F-4D97-AF65-F5344CB8AC3E}">
        <p14:creationId xmlns:p14="http://schemas.microsoft.com/office/powerpoint/2010/main" xmlns="" val="302753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7330" y="3746136"/>
            <a:ext cx="9144000" cy="2387600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600" b="1" dirty="0">
                <a:solidFill>
                  <a:srgbClr val="2E75B5"/>
                </a:solidFill>
                <a:latin typeface="Arial"/>
              </a:rPr>
              <a:t>Os moluscos,</a:t>
            </a:r>
            <a:r>
              <a:rPr lang="pt-BR" sz="3600" dirty="0">
                <a:solidFill>
                  <a:srgbClr val="2E75B5"/>
                </a:solidFill>
                <a:latin typeface="Arial"/>
              </a:rPr>
              <a:t> </a:t>
            </a:r>
            <a:r>
              <a:rPr lang="pt-BR" sz="3600" b="1" dirty="0">
                <a:solidFill>
                  <a:srgbClr val="2E75B5"/>
                </a:solidFill>
                <a:latin typeface="Arial"/>
              </a:rPr>
              <a:t>constituem um grande filo de animais invertebrados, marinhos, de água doce ou terrestres, que compreende seres vivos como os caramujos, as ostras e as lulas.</a:t>
            </a:r>
            <a:br>
              <a:rPr lang="pt-BR" sz="3600" b="1" dirty="0">
                <a:solidFill>
                  <a:srgbClr val="2E75B5"/>
                </a:solidFill>
                <a:latin typeface="Arial"/>
              </a:rPr>
            </a:br>
            <a:r>
              <a:rPr lang="pt-BR" sz="3600" b="1" dirty="0">
                <a:solidFill>
                  <a:srgbClr val="2E75B5"/>
                </a:solidFill>
                <a:latin typeface="Arial"/>
                <a:cs typeface="Arial"/>
              </a:rPr>
              <a:t>Apresentam o corpo mole, não segmentado, e com simetria bilateral. O filo </a:t>
            </a:r>
            <a:r>
              <a:rPr lang="pt-BR" sz="3600" b="1" i="1" dirty="0" err="1">
                <a:solidFill>
                  <a:srgbClr val="2E75B5"/>
                </a:solidFill>
                <a:latin typeface="Arial"/>
                <a:cs typeface="Arial"/>
              </a:rPr>
              <a:t>Mollusca</a:t>
            </a:r>
            <a:r>
              <a:rPr lang="pt-BR" sz="3600" b="1" dirty="0">
                <a:solidFill>
                  <a:srgbClr val="2E75B5"/>
                </a:solidFill>
                <a:latin typeface="Arial"/>
                <a:cs typeface="Arial"/>
              </a:rPr>
              <a:t> é o segundo filo com a maior diversidade de espécies, depois dos Artrópodes,  e inclui uma variedade de animais muito familiares. Essa popularidade deve-se, em grande parte, às conchas desses animais que servem como peças para </a:t>
            </a:r>
            <a:r>
              <a:rPr lang="pt-BR" sz="3600" b="1" dirty="0" smtClean="0">
                <a:solidFill>
                  <a:srgbClr val="2E75B5"/>
                </a:solidFill>
                <a:latin typeface="Arial"/>
                <a:cs typeface="Arial"/>
              </a:rPr>
              <a:t>colecionadores</a:t>
            </a:r>
            <a:r>
              <a:rPr lang="pt-BR" sz="3600" b="1" dirty="0">
                <a:solidFill>
                  <a:srgbClr val="2E75B5"/>
                </a:solidFill>
                <a:latin typeface="Arial"/>
                <a:cs typeface="Arial"/>
              </a:rPr>
              <a:t>.</a:t>
            </a:r>
            <a:endParaRPr lang="pt-BR" sz="3600" b="1" dirty="0">
              <a:solidFill>
                <a:srgbClr val="000000"/>
              </a:solidFill>
              <a:latin typeface="Verdana"/>
              <a:hlinkClick r:id="rId3" tooltip="Arthropoda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466449" y="-1591223"/>
            <a:ext cx="9144000" cy="1655762"/>
          </a:xfrm>
        </p:spPr>
        <p:txBody>
          <a:bodyPr/>
          <a:lstStyle/>
          <a:p>
            <a:endParaRPr lang="pt-BR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99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9783" y="-198571"/>
            <a:ext cx="10554876" cy="2387600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600" b="1" dirty="0">
                <a:solidFill>
                  <a:srgbClr val="2E75B5"/>
                </a:solidFill>
                <a:latin typeface="Arial"/>
              </a:rPr>
              <a:t>Possuem um sistema digestivo completo (da boca ao ânus). Os gastrópodes e os cefalópodes apresentam uma estrutura chamada </a:t>
            </a:r>
            <a:r>
              <a:rPr lang="pt-BR" sz="3600" b="1" dirty="0" err="1">
                <a:solidFill>
                  <a:srgbClr val="2E75B5"/>
                </a:solidFill>
                <a:latin typeface="Arial"/>
              </a:rPr>
              <a:t>rádula</a:t>
            </a:r>
            <a:r>
              <a:rPr lang="pt-BR" sz="3600" b="1" dirty="0">
                <a:solidFill>
                  <a:srgbClr val="2E75B5"/>
                </a:solidFill>
                <a:latin typeface="Arial"/>
              </a:rPr>
              <a:t>, formada por dentículos quitinosos que raspam o alimento.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2619752" y="-1591223"/>
            <a:ext cx="9144000" cy="1655762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Imagem 3" descr="radu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6075" y="2263201"/>
            <a:ext cx="6021771" cy="42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8401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5935" y="543096"/>
            <a:ext cx="11278999" cy="2387601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600" b="1" dirty="0">
                <a:solidFill>
                  <a:srgbClr val="2E75B5"/>
                </a:solidFill>
                <a:latin typeface="Arial"/>
                <a:cs typeface="Arial"/>
              </a:rPr>
              <a:t>Os bivalves apresentam um estilete cristalino, responsável por colaborar na digestão ao libertar enzimas digestivas.</a:t>
            </a:r>
            <a:br>
              <a:rPr lang="pt-BR" sz="3600" b="1" dirty="0">
                <a:solidFill>
                  <a:srgbClr val="2E75B5"/>
                </a:solidFill>
                <a:latin typeface="Arial"/>
                <a:cs typeface="Arial"/>
              </a:rPr>
            </a:br>
            <a:r>
              <a:rPr lang="pt-BR" sz="3600" b="1" dirty="0">
                <a:solidFill>
                  <a:srgbClr val="2E75B5"/>
                </a:solidFill>
                <a:latin typeface="Arial"/>
                <a:cs typeface="Arial"/>
              </a:rPr>
              <a:t>O sistema circulatório é aberto, com </a:t>
            </a:r>
            <a:r>
              <a:rPr lang="pt-BR" sz="3600" b="1" dirty="0" err="1">
                <a:solidFill>
                  <a:srgbClr val="2E75B5"/>
                </a:solidFill>
                <a:latin typeface="Arial"/>
                <a:cs typeface="Arial"/>
              </a:rPr>
              <a:t>excepção</a:t>
            </a:r>
            <a:r>
              <a:rPr lang="pt-BR" sz="3600" b="1" dirty="0">
                <a:solidFill>
                  <a:srgbClr val="2E75B5"/>
                </a:solidFill>
                <a:latin typeface="Arial"/>
                <a:cs typeface="Arial"/>
              </a:rPr>
              <a:t> dos cefalópodes, que exigem alta pressão por se locomoverem rapidamente.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226438" y="-1609318"/>
            <a:ext cx="9144000" cy="1655762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Imagem 3" descr="aem_JW9Sq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63167" y="2939602"/>
            <a:ext cx="5624759" cy="375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426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1663" y="651893"/>
            <a:ext cx="11170131" cy="2387600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600" b="1" dirty="0">
                <a:solidFill>
                  <a:srgbClr val="2E75B5"/>
                </a:solidFill>
                <a:latin typeface="Arial"/>
              </a:rPr>
              <a:t>Os moluscos também possuem uma grande importância nas cadeias alimentares, sendo detritívoros, consumidores de microrganismos, predadores de grandes presas (peixes, vermes...) e herbívoros (alimentando-se assim de algas e outras plantas).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755968" y="-1518843"/>
            <a:ext cx="9144000" cy="1655762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Imagem 3" descr="022alg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4602" y="3146425"/>
            <a:ext cx="4480261" cy="3614738"/>
          </a:xfrm>
          <a:prstGeom prst="rect">
            <a:avLst/>
          </a:prstGeom>
        </p:spPr>
      </p:pic>
      <p:pic>
        <p:nvPicPr>
          <p:cNvPr id="5" name="Imagem 4" descr="peix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897" y="3098795"/>
            <a:ext cx="5524314" cy="369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51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89927" y="1130019"/>
            <a:ext cx="9958166" cy="4432300"/>
          </a:xfrm>
        </p:spPr>
        <p:txBody>
          <a:bodyPr>
            <a:normAutofit fontScale="90000"/>
          </a:bodyPr>
          <a:lstStyle/>
          <a:p>
            <a:pPr algn="just"/>
            <a:r>
              <a:rPr lang="pt-BR" b="1" dirty="0">
                <a:solidFill>
                  <a:srgbClr val="2E75B5"/>
                </a:solidFill>
                <a:latin typeface="Calibri Light"/>
                <a:cs typeface="Arial"/>
              </a:rPr>
              <a:t>Reprodução</a:t>
            </a:r>
            <a:br>
              <a:rPr lang="pt-BR" b="1" dirty="0">
                <a:solidFill>
                  <a:srgbClr val="2E75B5"/>
                </a:solidFill>
                <a:latin typeface="Calibri Light"/>
                <a:cs typeface="Arial"/>
              </a:rPr>
            </a:br>
            <a:r>
              <a:rPr lang="pt-BR" b="1" dirty="0">
                <a:solidFill>
                  <a:srgbClr val="2E75B5"/>
                </a:solidFill>
                <a:latin typeface="Calibri Light"/>
                <a:cs typeface="Arial"/>
              </a:rPr>
              <a:t/>
            </a:r>
            <a:br>
              <a:rPr lang="pt-BR" b="1" dirty="0">
                <a:solidFill>
                  <a:srgbClr val="2E75B5"/>
                </a:solidFill>
                <a:latin typeface="Calibri Light"/>
                <a:cs typeface="Arial"/>
              </a:rPr>
            </a:br>
            <a:r>
              <a:rPr lang="pt-BR" b="1" dirty="0">
                <a:solidFill>
                  <a:srgbClr val="2E75B5"/>
                </a:solidFill>
                <a:latin typeface="Calibri Light"/>
                <a:cs typeface="Arial"/>
              </a:rPr>
              <a:t/>
            </a:r>
            <a:br>
              <a:rPr lang="pt-BR" b="1" dirty="0">
                <a:solidFill>
                  <a:srgbClr val="2E75B5"/>
                </a:solidFill>
                <a:latin typeface="Calibri Light"/>
                <a:cs typeface="Arial"/>
              </a:rPr>
            </a:br>
            <a:r>
              <a:rPr lang="pt-BR" sz="3600" b="1" dirty="0">
                <a:solidFill>
                  <a:srgbClr val="2E75B5"/>
                </a:solidFill>
                <a:latin typeface="Arial"/>
                <a:cs typeface="Arial"/>
              </a:rPr>
              <a:t>Os moluscos têm reprodução sexuada, apresentam sexos separados.  A fecundação pode ser externa onde o macho solta o espermatozoide e a fêmea o óvulo, os dois juntam dando origem ao indivíduo ou a reprodução interna onde o espermatozoide é liberado no corpo da fêmea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846443" y="-1627413"/>
            <a:ext cx="9144000" cy="1655762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498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3943" y="-210234"/>
            <a:ext cx="9144000" cy="2387600"/>
          </a:xfrm>
        </p:spPr>
        <p:txBody>
          <a:bodyPr/>
          <a:lstStyle/>
          <a:p>
            <a:r>
              <a:rPr lang="pt-BR" b="1">
                <a:solidFill>
                  <a:srgbClr val="1E4E79"/>
                </a:solidFill>
                <a:latin typeface="Arial"/>
                <a:cs typeface="Arial"/>
              </a:rPr>
              <a:t>Uso dos moluscos na culinária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63638" y="2374735"/>
            <a:ext cx="9451982" cy="2809875"/>
          </a:xfrm>
        </p:spPr>
        <p:txBody>
          <a:bodyPr>
            <a:normAutofit fontScale="92500" lnSpcReduction="20000"/>
          </a:bodyPr>
          <a:lstStyle/>
          <a:p>
            <a:pPr algn="l"/>
            <a:endParaRPr lang="pt-BR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just"/>
            <a:r>
              <a:rPr lang="pt-BR" sz="3600" b="1" dirty="0">
                <a:solidFill>
                  <a:srgbClr val="2E75B5"/>
                </a:solidFill>
                <a:latin typeface="Arial"/>
                <a:cs typeface="Arial"/>
              </a:rPr>
              <a:t>Muitos moluscos são usados na alimentação ou como matéria-prima para a indústria.  Polvos, mariscos, ostras e lulas, entre outros, além de saborosos, são muito nutritivos e ricos em proteínas, vitaminas, cálcio, fosfatos e outras substâncias</a:t>
            </a:r>
          </a:p>
          <a:p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297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316913" y="-1410935"/>
            <a:ext cx="9144000" cy="2387600"/>
          </a:xfrm>
        </p:spPr>
        <p:txBody>
          <a:bodyPr/>
          <a:lstStyle/>
          <a:p>
            <a:r>
              <a:rPr lang="pt-BR" b="1">
                <a:solidFill>
                  <a:srgbClr val="2E75B5"/>
                </a:solidFill>
                <a:latin typeface="Arial"/>
                <a:cs typeface="Arial"/>
              </a:rPr>
              <a:t>Escargot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575018" y="-1591224"/>
            <a:ext cx="9144000" cy="1655762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Imagem 3" descr="DSC03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9875" y="1328738"/>
            <a:ext cx="8091290" cy="506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7384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787383" y="-1320460"/>
            <a:ext cx="9144000" cy="2387600"/>
          </a:xfrm>
        </p:spPr>
        <p:txBody>
          <a:bodyPr/>
          <a:lstStyle/>
          <a:p>
            <a:r>
              <a:rPr lang="pt-BR" b="1">
                <a:solidFill>
                  <a:srgbClr val="2E75B5"/>
                </a:solidFill>
                <a:latin typeface="Arial"/>
                <a:cs typeface="Arial"/>
              </a:rPr>
              <a:t>Polvo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556923" y="-1591223"/>
            <a:ext cx="9144000" cy="1655762"/>
          </a:xfrm>
        </p:spPr>
        <p:txBody>
          <a:bodyPr/>
          <a:lstStyle/>
          <a:p>
            <a:endParaRPr lang="pt-BR"/>
          </a:p>
        </p:txBody>
      </p:sp>
      <p:pic>
        <p:nvPicPr>
          <p:cNvPr id="4" name="Imagem 3" descr="Polbo_a_fei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9863" y="998538"/>
            <a:ext cx="9432925" cy="591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5818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192</Words>
  <Application>Microsoft Office PowerPoint</Application>
  <PresentationFormat>Personalizar</PresentationFormat>
  <Paragraphs>31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Filo Mollusca     Componentes: João Emmanuel Wesley Vicente Siderley Wendell</vt:lpstr>
      <vt:lpstr>Os moluscos, constituem um grande filo de animais invertebrados, marinhos, de água doce ou terrestres, que compreende seres vivos como os caramujos, as ostras e as lulas. Apresentam o corpo mole, não segmentado, e com simetria bilateral. O filo Mollusca é o segundo filo com a maior diversidade de espécies, depois dos Artrópodes,  e inclui uma variedade de animais muito familiares. Essa popularidade deve-se, em grande parte, às conchas desses animais que servem como peças para colecionadores.</vt:lpstr>
      <vt:lpstr>Possuem um sistema digestivo completo (da boca ao ânus). Os gastrópodes e os cefalópodes apresentam uma estrutura chamada rádula, formada por dentículos quitinosos que raspam o alimento.</vt:lpstr>
      <vt:lpstr>Os bivalves apresentam um estilete cristalino, responsável por colaborar na digestão ao libertar enzimas digestivas. O sistema circulatório é aberto, com excepção dos cefalópodes, que exigem alta pressão por se locomoverem rapidamente.</vt:lpstr>
      <vt:lpstr>Os moluscos também possuem uma grande importância nas cadeias alimentares, sendo detritívoros, consumidores de microrganismos, predadores de grandes presas (peixes, vermes...) e herbívoros (alimentando-se assim de algas e outras plantas).</vt:lpstr>
      <vt:lpstr>Reprodução   Os moluscos têm reprodução sexuada, apresentam sexos separados.  A fecundação pode ser externa onde o macho solta o espermatozoide e a fêmea o óvulo, os dois juntam dando origem ao indivíduo ou a reprodução interna onde o espermatozoide é liberado no corpo da fêmea</vt:lpstr>
      <vt:lpstr>Uso dos moluscos na culinária</vt:lpstr>
      <vt:lpstr>Escargot</vt:lpstr>
      <vt:lpstr>Polvo</vt:lpstr>
      <vt:lpstr>Ostras</vt:lpstr>
      <vt:lpstr>Curiosidades</vt:lpstr>
      <vt:lpstr>O polvo e a lula têm olhos grandes e capazes de distinguir as cores. Fabricam uma tinta escura que pode ser esguichada, turvando a água e prejudicando a visão e o olfato de eventuais predadores. A tinta da lula é usada em culinária, no preparo de diversos pratos.</vt:lpstr>
      <vt:lpstr>Por que as lesmas derretem quando jogamos sal sobre elas ?  </vt:lpstr>
      <vt:lpstr>Obrigado pela atenção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 Mollusca</dc:title>
  <dc:creator/>
  <cp:lastModifiedBy/>
  <cp:revision>19</cp:revision>
  <dcterms:created xsi:type="dcterms:W3CDTF">2012-07-30T23:50:35Z</dcterms:created>
  <dcterms:modified xsi:type="dcterms:W3CDTF">2013-03-28T11:13:14Z</dcterms:modified>
</cp:coreProperties>
</file>