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6" r:id="rId2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4743451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024B4-DB05-4B69-A74D-C1BBE825784E}" type="datetimeFigureOut">
              <a:rPr lang="pt-BR" smtClean="0"/>
              <a:pPr/>
              <a:t>29/03/2013</a:t>
            </a:fld>
            <a:endParaRPr lang="pt-B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B913CC4-70AE-4CB8-B3D8-9104342B9C2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024B4-DB05-4B69-A74D-C1BBE825784E}" type="datetimeFigureOut">
              <a:rPr lang="pt-BR" smtClean="0"/>
              <a:pPr/>
              <a:t>29/03/2013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13CC4-70AE-4CB8-B3D8-9104342B9C2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024B4-DB05-4B69-A74D-C1BBE825784E}" type="datetimeFigureOut">
              <a:rPr lang="pt-BR" smtClean="0"/>
              <a:pPr/>
              <a:t>29/03/2013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13CC4-70AE-4CB8-B3D8-9104342B9C2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8A024B4-DB05-4B69-A74D-C1BBE825784E}" type="datetimeFigureOut">
              <a:rPr lang="pt-BR" smtClean="0"/>
              <a:pPr/>
              <a:t>29/03/2013</a:t>
            </a:fld>
            <a:endParaRPr lang="pt-BR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B913CC4-70AE-4CB8-B3D8-9104342B9C2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024B4-DB05-4B69-A74D-C1BBE825784E}" type="datetimeFigureOut">
              <a:rPr lang="pt-BR" smtClean="0"/>
              <a:pPr/>
              <a:t>29/03/2013</a:t>
            </a:fld>
            <a:endParaRPr lang="pt-BR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B913CC4-70AE-4CB8-B3D8-9104342B9C2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4439" y="182880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mtClean="0"/>
              <a:t>Clique para editar o título mestre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8A024B4-DB05-4B69-A74D-C1BBE825784E}" type="datetimeFigureOut">
              <a:rPr lang="pt-BR" smtClean="0"/>
              <a:pPr/>
              <a:t>29/03/2013</a:t>
            </a:fld>
            <a:endParaRPr lang="pt-BR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B913CC4-70AE-4CB8-B3D8-9104342B9C2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18A024B4-DB05-4B69-A74D-C1BBE825784E}" type="datetimeFigureOut">
              <a:rPr lang="pt-BR" smtClean="0"/>
              <a:pPr/>
              <a:t>29/03/2013</a:t>
            </a:fld>
            <a:endParaRPr lang="pt-BR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B913CC4-70AE-4CB8-B3D8-9104342B9C2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024B4-DB05-4B69-A74D-C1BBE825784E}" type="datetimeFigureOut">
              <a:rPr lang="pt-BR" smtClean="0"/>
              <a:pPr/>
              <a:t>29/03/2013</a:t>
            </a:fld>
            <a:endParaRPr lang="pt-BR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B913CC4-70AE-4CB8-B3D8-9104342B9C2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024B4-DB05-4B69-A74D-C1BBE825784E}" type="datetimeFigureOut">
              <a:rPr lang="pt-BR" smtClean="0"/>
              <a:pPr/>
              <a:t>29/03/2013</a:t>
            </a:fld>
            <a:endParaRPr lang="pt-B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B913CC4-70AE-4CB8-B3D8-9104342B9C2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8A024B4-DB05-4B69-A74D-C1BBE825784E}" type="datetimeFigureOut">
              <a:rPr lang="pt-BR" smtClean="0"/>
              <a:pPr/>
              <a:t>29/03/2013</a:t>
            </a:fld>
            <a:endParaRPr lang="pt-B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B913CC4-70AE-4CB8-B3D8-9104342B9C2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8A024B4-DB05-4B69-A74D-C1BBE825784E}" type="datetimeFigureOut">
              <a:rPr lang="pt-BR" smtClean="0"/>
              <a:pPr/>
              <a:t>29/03/2013</a:t>
            </a:fld>
            <a:endParaRPr lang="pt-BR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B913CC4-70AE-4CB8-B3D8-9104342B9C2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6" y="1463040"/>
            <a:ext cx="76809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6" y="6543676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18A024B4-DB05-4B69-A74D-C1BBE825784E}" type="datetimeFigureOut">
              <a:rPr lang="pt-BR" smtClean="0"/>
              <a:pPr/>
              <a:t>29/03/2013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49" y="6543676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6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0B913CC4-70AE-4CB8-B3D8-9104342B9C2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vermes de corpo cilíndrico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Nematelmintos</a:t>
            </a:r>
            <a:br>
              <a:rPr lang="pt-BR" b="1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7426903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pt-BR" b="1" dirty="0" err="1"/>
              <a:t>Oxiuríase</a:t>
            </a:r>
            <a:endParaRPr lang="pt-BR" dirty="0"/>
          </a:p>
          <a:p>
            <a:r>
              <a:rPr lang="pt-BR" b="1" dirty="0"/>
              <a:t>Elefantíase</a:t>
            </a:r>
            <a:endParaRPr lang="pt-BR" dirty="0"/>
          </a:p>
          <a:p>
            <a:r>
              <a:rPr lang="pt-BR" b="1" dirty="0"/>
              <a:t>Ascaridíase</a:t>
            </a:r>
            <a:endParaRPr lang="pt-BR" dirty="0"/>
          </a:p>
          <a:p>
            <a:r>
              <a:rPr lang="pt-BR" b="1" dirty="0"/>
              <a:t>Ancilostomíase</a:t>
            </a:r>
            <a:endParaRPr lang="pt-BR" dirty="0"/>
          </a:p>
          <a:p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Doenças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1036632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pt-BR" dirty="0"/>
              <a:t>É uma inflamação causada pelo verme </a:t>
            </a:r>
            <a:r>
              <a:rPr lang="pt-BR" i="1" dirty="0" err="1"/>
              <a:t>Oxyurus</a:t>
            </a:r>
            <a:r>
              <a:rPr lang="pt-BR" i="1" dirty="0"/>
              <a:t> </a:t>
            </a:r>
            <a:r>
              <a:rPr lang="pt-BR" i="1" dirty="0" err="1"/>
              <a:t>vermicularis</a:t>
            </a:r>
            <a:r>
              <a:rPr lang="pt-BR" dirty="0"/>
              <a:t> (ou </a:t>
            </a:r>
            <a:r>
              <a:rPr lang="pt-BR" i="1" dirty="0" err="1"/>
              <a:t>Enterobius</a:t>
            </a:r>
            <a:r>
              <a:rPr lang="pt-BR" i="1" dirty="0"/>
              <a:t> </a:t>
            </a:r>
            <a:r>
              <a:rPr lang="pt-BR" i="1" dirty="0" err="1"/>
              <a:t>vermicularis</a:t>
            </a:r>
            <a:r>
              <a:rPr lang="pt-BR" dirty="0"/>
              <a:t>) que se aloja no intestino grosso. Esta verminose é adquirida pela chegada dos ovos deste parasita ao aparelho digestivo através de mecanismos como: a - deglutição - junto com alimentos, poeira de casa, objetos, animais, roupas contaminados com ovos dos oxiúros. </a:t>
            </a:r>
            <a:r>
              <a:rPr lang="pt-BR" dirty="0" err="1"/>
              <a:t>Auto-infestação</a:t>
            </a:r>
            <a:r>
              <a:rPr lang="pt-BR" dirty="0"/>
              <a:t>, no ato de coçar o ânus os ovos podem aderir aos dedos e então levados à boca.</a:t>
            </a:r>
          </a:p>
          <a:p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err="1"/>
              <a:t>Oxiuríase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8463764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457200" y="1052736"/>
            <a:ext cx="8229600" cy="6192688"/>
          </a:xfrm>
        </p:spPr>
        <p:txBody>
          <a:bodyPr>
            <a:normAutofit/>
          </a:bodyPr>
          <a:lstStyle/>
          <a:p>
            <a:r>
              <a:rPr lang="pt-BR" dirty="0"/>
              <a:t>A </a:t>
            </a:r>
            <a:r>
              <a:rPr lang="pt-BR" dirty="0" err="1"/>
              <a:t>filariose</a:t>
            </a:r>
            <a:r>
              <a:rPr lang="pt-BR" dirty="0"/>
              <a:t> ou </a:t>
            </a:r>
            <a:r>
              <a:rPr lang="pt-BR" dirty="0" err="1"/>
              <a:t>elefantiase</a:t>
            </a:r>
            <a:r>
              <a:rPr lang="pt-BR" dirty="0"/>
              <a:t> é a doença causada pelos parasitas </a:t>
            </a:r>
            <a:r>
              <a:rPr lang="pt-BR" dirty="0" err="1"/>
              <a:t>nemátodes</a:t>
            </a:r>
            <a:r>
              <a:rPr lang="pt-BR" dirty="0"/>
              <a:t> </a:t>
            </a:r>
            <a:r>
              <a:rPr lang="pt-BR" dirty="0" err="1"/>
              <a:t>Wuchereria</a:t>
            </a:r>
            <a:r>
              <a:rPr lang="pt-BR" dirty="0"/>
              <a:t> </a:t>
            </a:r>
            <a:r>
              <a:rPr lang="pt-BR" dirty="0" err="1"/>
              <a:t>bancrofti</a:t>
            </a:r>
            <a:r>
              <a:rPr lang="pt-BR" dirty="0"/>
              <a:t>, </a:t>
            </a:r>
            <a:r>
              <a:rPr lang="pt-BR" dirty="0" err="1"/>
              <a:t>Brugia</a:t>
            </a:r>
            <a:r>
              <a:rPr lang="pt-BR" dirty="0"/>
              <a:t> </a:t>
            </a:r>
            <a:r>
              <a:rPr lang="pt-BR" dirty="0" err="1"/>
              <a:t>malayi</a:t>
            </a:r>
            <a:r>
              <a:rPr lang="pt-BR" dirty="0"/>
              <a:t> e </a:t>
            </a:r>
            <a:r>
              <a:rPr lang="pt-BR" dirty="0" err="1"/>
              <a:t>Brugia</a:t>
            </a:r>
            <a:r>
              <a:rPr lang="pt-BR" dirty="0"/>
              <a:t> </a:t>
            </a:r>
            <a:r>
              <a:rPr lang="pt-BR" dirty="0" err="1"/>
              <a:t>timori</a:t>
            </a:r>
            <a:r>
              <a:rPr lang="pt-BR" dirty="0"/>
              <a:t>, comumente chamados </a:t>
            </a:r>
            <a:r>
              <a:rPr lang="pt-BR" dirty="0" err="1"/>
              <a:t>filária</a:t>
            </a:r>
            <a:r>
              <a:rPr lang="pt-BR" dirty="0"/>
              <a:t>, que se alojam nos vasos linfáticos causando </a:t>
            </a:r>
            <a:r>
              <a:rPr lang="pt-BR" dirty="0" err="1"/>
              <a:t>linfedema</a:t>
            </a:r>
            <a:r>
              <a:rPr lang="pt-BR" dirty="0"/>
              <a:t>. Esta doença é também conhecida como elefantíase, devido ao aspecto de perna de elefante do paciente com esta doença. Tem como transmissor os mosquitos dos gêneros </a:t>
            </a:r>
            <a:r>
              <a:rPr lang="pt-BR" dirty="0" err="1"/>
              <a:t>Culex</a:t>
            </a:r>
            <a:r>
              <a:rPr lang="pt-BR" dirty="0"/>
              <a:t>, </a:t>
            </a:r>
            <a:r>
              <a:rPr lang="pt-BR" dirty="0" err="1"/>
              <a:t>Anopheles</a:t>
            </a:r>
            <a:r>
              <a:rPr lang="pt-BR" dirty="0"/>
              <a:t>, </a:t>
            </a:r>
            <a:r>
              <a:rPr lang="pt-BR" dirty="0" err="1"/>
              <a:t>Mansonia</a:t>
            </a:r>
            <a:r>
              <a:rPr lang="pt-BR" dirty="0"/>
              <a:t> ou Aedes, presentes nas regiões tropicais e subtropicais. Quando o nematódeo obstrui o vaso linfático, o edema é irreversível, daí a importância da prevenção com mosquiteiros e repelentes, além de evitar o acúmulo de águas paradas em pneus velhos, latas, potes e outros.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Elefantíase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2671187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pt-BR" dirty="0"/>
              <a:t>É uma verminose causada por um parasita chamado </a:t>
            </a:r>
            <a:r>
              <a:rPr lang="pt-BR" i="1" dirty="0"/>
              <a:t>Ascaris lumbricoides. </a:t>
            </a:r>
            <a:r>
              <a:rPr lang="pt-BR" dirty="0"/>
              <a:t>É a verminose intestinal humana mais disseminada no mundo. A contaminação acontece ocorre quando há ingestão dos ovos infectados do parasita, que podem ser encontrados no solo, água ou alimentos contaminados por fezes humanas. O único reservatório é o homem. Se os ovos encontram um meio favorável, podem contaminar durante vários anos.</a:t>
            </a:r>
          </a:p>
          <a:p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Ascaridíase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9923603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r>
              <a:rPr lang="pt-BR" dirty="0"/>
              <a:t>1- A ingestão de água ou alimento (frutas e verduras) contaminados pode introduzir ovos de lombriga no tubo digestório humano.</a:t>
            </a:r>
          </a:p>
          <a:p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Ciclo da doença</a:t>
            </a:r>
            <a:endParaRPr lang="pt-BR" dirty="0"/>
          </a:p>
        </p:txBody>
      </p:sp>
      <p:pic>
        <p:nvPicPr>
          <p:cNvPr id="4" name="Imagem 3" descr="http://www.sobiologia.com.br/figuras/Reinos2/ascaridiase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2564904"/>
            <a:ext cx="7848872" cy="42930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9017733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pt-BR" dirty="0"/>
              <a:t>2- No intestino delgado, cada ovo se rompe e libera uma larva.</a:t>
            </a:r>
          </a:p>
          <a:p>
            <a:r>
              <a:rPr lang="pt-BR" dirty="0"/>
              <a:t>3- Cada larva penetra no revestimento intestinal e cai na corrente sanguínea, atingindo fígado, coração e pulmões, onde sofre algumas mudanças de cutícula e aumenta de tamanho.</a:t>
            </a:r>
          </a:p>
          <a:p>
            <a:r>
              <a:rPr lang="pt-BR" dirty="0"/>
              <a:t>4- Permanece nos alvéolos pulmonares podendo causar sintomas semelhantes ao de pneumonia.</a:t>
            </a:r>
          </a:p>
          <a:p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</a:t>
            </a:r>
            <a:r>
              <a:rPr lang="pt-BR" dirty="0" smtClean="0"/>
              <a:t>iclo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0736927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pt-BR" dirty="0"/>
              <a:t>5- Ao abandonar os alvéolos passam para os brônquios, </a:t>
            </a:r>
            <a:r>
              <a:rPr lang="pt-BR" dirty="0" err="1"/>
              <a:t>traquéia</a:t>
            </a:r>
            <a:r>
              <a:rPr lang="pt-BR" dirty="0"/>
              <a:t>, laringe (onde provocam tosse com o movimento que executam) e faringe.</a:t>
            </a:r>
          </a:p>
          <a:p>
            <a:r>
              <a:rPr lang="pt-BR" dirty="0"/>
              <a:t>6- Em seguida, são deglutidas e atingem o intestino delgado, onde crescem e se transformam em vermes adultos</a:t>
            </a:r>
            <a:r>
              <a:rPr lang="pt-BR" dirty="0" smtClean="0"/>
              <a:t>.</a:t>
            </a:r>
          </a:p>
          <a:p>
            <a:r>
              <a:rPr lang="pt-BR" dirty="0"/>
              <a:t>7- Após o acasalamento, a fêmea inicia a liberação dos ovos. Cerca de 15.000 por dia. Todo esse ciclo que começou com a ingestão de ovos, até a formação de adultos, dura cerca de 2 meses.</a:t>
            </a:r>
          </a:p>
          <a:p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Ciclo da doença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7616018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pt-BR" dirty="0"/>
              <a:t>8-Os ovos são eliminados com as fezes. Dentro de cada ovo, dotado de casca protetora, ocorre o desenvolvimento de um embrião que, após algum tempo, origina uma larva.</a:t>
            </a:r>
          </a:p>
          <a:p>
            <a:r>
              <a:rPr lang="pt-BR" dirty="0"/>
              <a:t>9- Ovos contidos nas fezes contaminam a água de consumo e os alimentos utilizados pelo homem.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Ciclo da Doença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1124886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pt-BR" dirty="0"/>
              <a:t>A ancilostomose é uma helmintíase que pode ser causada tanto pelo </a:t>
            </a:r>
            <a:r>
              <a:rPr lang="pt-BR" dirty="0" err="1"/>
              <a:t>Ancylostoma</a:t>
            </a:r>
            <a:r>
              <a:rPr lang="pt-BR" dirty="0"/>
              <a:t> </a:t>
            </a:r>
            <a:r>
              <a:rPr lang="pt-BR" dirty="0" err="1"/>
              <a:t>duodenale</a:t>
            </a:r>
            <a:r>
              <a:rPr lang="pt-BR" dirty="0"/>
              <a:t> como pelo </a:t>
            </a:r>
            <a:r>
              <a:rPr lang="pt-BR" dirty="0" err="1"/>
              <a:t>Necatur</a:t>
            </a:r>
            <a:r>
              <a:rPr lang="pt-BR" dirty="0"/>
              <a:t> </a:t>
            </a:r>
            <a:r>
              <a:rPr lang="pt-BR" dirty="0" err="1"/>
              <a:t>americanus</a:t>
            </a:r>
            <a:r>
              <a:rPr lang="pt-BR" dirty="0"/>
              <a:t>. Ambos são vermes </a:t>
            </a:r>
            <a:r>
              <a:rPr lang="pt-BR" dirty="0" err="1"/>
              <a:t>nematelmintes</a:t>
            </a:r>
            <a:r>
              <a:rPr lang="pt-BR" dirty="0"/>
              <a:t> (</a:t>
            </a:r>
            <a:r>
              <a:rPr lang="pt-BR" dirty="0" err="1"/>
              <a:t>asquelmintes</a:t>
            </a:r>
            <a:r>
              <a:rPr lang="pt-BR" dirty="0"/>
              <a:t>), de pequenas dimensões, medindo entre 1 e 1,5 cm. A doença pode também ser conhecida popularmente como "amarelão", "doença do jeca-tatu", "mal-da-terra", "anemia-dos-mineiros, "opilação", etc.</a:t>
            </a:r>
          </a:p>
          <a:p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Ancilostomíase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0168349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pt-BR" dirty="0"/>
              <a:t>As pessoas portadoras desta verminose são pálidas, com a pele amarelada, pois os vermes vivem no intestino delgado e, com suas placas cortantes ou dentes, rasgam as paredes intestinais, sugam o sangue e provocam hemorragias e anemia.</a:t>
            </a:r>
          </a:p>
          <a:p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</a:t>
            </a:r>
            <a:r>
              <a:rPr lang="pt-BR" dirty="0" smtClean="0"/>
              <a:t>intomas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734573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pt-BR" dirty="0"/>
              <a:t>Os nematódeos, ou nematelmintos, são vermes de corpo cilíndrico, afilado nas extremidades, semelhantes a um fio (</a:t>
            </a:r>
            <a:r>
              <a:rPr lang="pt-BR" dirty="0" err="1"/>
              <a:t>nema</a:t>
            </a:r>
            <a:r>
              <a:rPr lang="pt-BR" dirty="0"/>
              <a:t> = fio). São parasitas de seres humanos, animais e plantas, tendo grande importância em </a:t>
            </a:r>
            <a:r>
              <a:rPr lang="pt-BR" dirty="0" err="1"/>
              <a:t>saúde.Antigamente</a:t>
            </a:r>
            <a:r>
              <a:rPr lang="pt-BR" dirty="0"/>
              <a:t> </a:t>
            </a:r>
            <a:r>
              <a:rPr lang="pt-BR" dirty="0" err="1"/>
              <a:t>nematoda</a:t>
            </a:r>
            <a:r>
              <a:rPr lang="pt-BR" dirty="0"/>
              <a:t> era uma classe do filo dos </a:t>
            </a:r>
            <a:r>
              <a:rPr lang="pt-BR" dirty="0" err="1"/>
              <a:t>Asquelmintos</a:t>
            </a:r>
            <a:r>
              <a:rPr lang="pt-BR" dirty="0"/>
              <a:t>. As classes foram elevadas a Filo, porém, como o Filo </a:t>
            </a:r>
            <a:r>
              <a:rPr lang="pt-BR" dirty="0" err="1"/>
              <a:t>Nematoda</a:t>
            </a:r>
            <a:r>
              <a:rPr lang="pt-BR" dirty="0"/>
              <a:t> é o que possui mais parasitas de seres humanos, são os mais estudados no Ensino Médio.</a:t>
            </a:r>
          </a:p>
          <a:p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Nematelmintos</a:t>
            </a:r>
            <a:br>
              <a:rPr lang="pt-BR" b="1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6164789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Ciclo de Vida</a:t>
            </a: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99592" y="1700808"/>
            <a:ext cx="7724868" cy="4752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7477261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pt-BR" dirty="0"/>
              <a:t>São animais triblásticos (possuem os 3 folhetos germinativos: </a:t>
            </a:r>
            <a:r>
              <a:rPr lang="pt-BR" dirty="0" err="1"/>
              <a:t>ectoderme</a:t>
            </a:r>
            <a:r>
              <a:rPr lang="pt-BR" dirty="0"/>
              <a:t>, </a:t>
            </a:r>
            <a:r>
              <a:rPr lang="pt-BR" dirty="0" err="1"/>
              <a:t>mesoderme</a:t>
            </a:r>
            <a:r>
              <a:rPr lang="pt-BR" dirty="0"/>
              <a:t> e endoderme), pseudocelomados (cavidade do corpo é delimitada pelos tecidos da </a:t>
            </a:r>
            <a:r>
              <a:rPr lang="pt-BR" dirty="0" err="1"/>
              <a:t>mesoderme</a:t>
            </a:r>
            <a:r>
              <a:rPr lang="pt-BR" dirty="0"/>
              <a:t> e tecidos da endoderme), </a:t>
            </a:r>
            <a:r>
              <a:rPr lang="pt-BR" dirty="0" err="1"/>
              <a:t>protostômios</a:t>
            </a:r>
            <a:r>
              <a:rPr lang="pt-BR" dirty="0"/>
              <a:t> (quando o </a:t>
            </a:r>
            <a:r>
              <a:rPr lang="pt-BR" dirty="0" err="1"/>
              <a:t>blastóporo</a:t>
            </a:r>
            <a:r>
              <a:rPr lang="pt-BR" dirty="0"/>
              <a:t> dá origem à boca) e possuem simetria bilateral.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Embriologia</a:t>
            </a:r>
            <a:br>
              <a:rPr lang="pt-BR" b="1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5131965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pt-BR" dirty="0"/>
              <a:t>O corpo desses vermes é coberto por uma cutícula protetora muito resistente, produzida pela epiderme, composta principalmente de colágeno. Essa cutícula protege contra as enzimas produzidas pelo sistema digestório do organismo hospedeiro. A epiderme é composta por uma camada de células simples.</a:t>
            </a:r>
          </a:p>
          <a:p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Tegumento</a:t>
            </a:r>
          </a:p>
        </p:txBody>
      </p:sp>
    </p:spTree>
    <p:extLst>
      <p:ext uri="{BB962C8B-B14F-4D97-AF65-F5344CB8AC3E}">
        <p14:creationId xmlns:p14="http://schemas.microsoft.com/office/powerpoint/2010/main" xmlns="" val="24803087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pt-BR" dirty="0"/>
              <a:t>Os nematódeos não possuem sistema respiratório, e a respiração é cutânea ou tegumentar, feita através de difusão.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Respiração</a:t>
            </a:r>
          </a:p>
        </p:txBody>
      </p:sp>
    </p:spTree>
    <p:extLst>
      <p:ext uri="{BB962C8B-B14F-4D97-AF65-F5344CB8AC3E}">
        <p14:creationId xmlns:p14="http://schemas.microsoft.com/office/powerpoint/2010/main" xmlns="" val="26460111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pt-BR" dirty="0"/>
              <a:t>Não possuem sistema circulatório. A circulação de gases, nutrientes e substâncias tóxicas é feita pelo </a:t>
            </a:r>
            <a:r>
              <a:rPr lang="pt-BR" dirty="0" err="1"/>
              <a:t>pseudoceloma</a:t>
            </a:r>
            <a:r>
              <a:rPr lang="pt-BR" dirty="0"/>
              <a:t>.</a:t>
            </a:r>
          </a:p>
          <a:p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Circulação</a:t>
            </a:r>
            <a:br>
              <a:rPr lang="pt-BR" b="1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5633134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pt-BR" dirty="0"/>
              <a:t>Possuem uma célula especializada, com um formato que lembra a letra H. Possuem dois canais longitudinais, que percorrem a lateral do corpo do verme, unidas por um canal transversal, que emite um ducto que elimina excretas pelo poro excretor. A principal excreta desses animais é a amônia.</a:t>
            </a:r>
          </a:p>
          <a:p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Excreção</a:t>
            </a:r>
            <a:br>
              <a:rPr lang="pt-BR" b="1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2978696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pt-BR" dirty="0"/>
              <a:t>Possuem dois cordões nervosos que percorrem o corpo do animal, ventral ou longitudinalmente. Da faringe partem os cordões nervosos. O cordão nervoso dorsal é responsável pela função motora, enquanto a ventral é sensorial e motora, sendo considerada a mais importante.</a:t>
            </a:r>
          </a:p>
          <a:p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Sistema Nervoso</a:t>
            </a:r>
            <a:br>
              <a:rPr lang="pt-BR" b="1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5634401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pt-BR" dirty="0"/>
              <a:t>São animais </a:t>
            </a:r>
            <a:r>
              <a:rPr lang="pt-BR" dirty="0" err="1"/>
              <a:t>dióicos</a:t>
            </a:r>
            <a:r>
              <a:rPr lang="pt-BR" dirty="0"/>
              <a:t>, em sua grande maioria, possuem sexos separados. Apresentam dimorfismo sexual. Ou seja, a fêmea é diferente do macho. Normalmente os machos são menores e sua porção posterior é afilada e curva, para facilitar a cópula. A fecundação é cruzada e o desenvolvimento é indireto.</a:t>
            </a:r>
          </a:p>
          <a:p>
            <a:endParaRPr lang="pt-BR" dirty="0" smtClean="0"/>
          </a:p>
          <a:p>
            <a:pPr marL="0" indent="0">
              <a:buNone/>
            </a:pP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Reprodução</a:t>
            </a:r>
            <a:br>
              <a:rPr lang="pt-BR" b="1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6493506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TC101790491[[fn=Mylar]]</Template>
  <TotalTime>17</TotalTime>
  <Words>864</Words>
  <Application>Microsoft Office PowerPoint</Application>
  <PresentationFormat>Apresentação na tela (4:3)</PresentationFormat>
  <Paragraphs>47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1" baseType="lpstr">
      <vt:lpstr>Mylar</vt:lpstr>
      <vt:lpstr>Nematelmintos </vt:lpstr>
      <vt:lpstr>Nematelmintos </vt:lpstr>
      <vt:lpstr>Embriologia </vt:lpstr>
      <vt:lpstr>Tegumento</vt:lpstr>
      <vt:lpstr>Respiração</vt:lpstr>
      <vt:lpstr>Circulação </vt:lpstr>
      <vt:lpstr>Excreção </vt:lpstr>
      <vt:lpstr>Sistema Nervoso </vt:lpstr>
      <vt:lpstr>Reprodução </vt:lpstr>
      <vt:lpstr>Doenças</vt:lpstr>
      <vt:lpstr>Oxiuríase </vt:lpstr>
      <vt:lpstr>Elefantíase </vt:lpstr>
      <vt:lpstr>Ascaridíase </vt:lpstr>
      <vt:lpstr>Ciclo da doença</vt:lpstr>
      <vt:lpstr>Ciclo</vt:lpstr>
      <vt:lpstr>Ciclo da doença</vt:lpstr>
      <vt:lpstr>Ciclo da Doença</vt:lpstr>
      <vt:lpstr>Ancilostomíase </vt:lpstr>
      <vt:lpstr>Sintomas</vt:lpstr>
      <vt:lpstr>Ciclo de Vida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Nematelmintos</dc:title>
  <dc:creator>Juliana</dc:creator>
  <cp:lastModifiedBy>Ayres Machado</cp:lastModifiedBy>
  <cp:revision>2</cp:revision>
  <dcterms:created xsi:type="dcterms:W3CDTF">2013-03-27T00:31:19Z</dcterms:created>
  <dcterms:modified xsi:type="dcterms:W3CDTF">2013-03-29T23:31:38Z</dcterms:modified>
</cp:coreProperties>
</file>