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0B9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BC45-B3F3-4976-814C-AF868B3EDF64}" type="datetimeFigureOut">
              <a:rPr lang="pt-BR" smtClean="0"/>
              <a:pPr/>
              <a:t>28/03/2013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62D8-82A7-4DE0-92DD-2367BA2A0F8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BC45-B3F3-4976-814C-AF868B3EDF64}" type="datetimeFigureOut">
              <a:rPr lang="pt-BR" smtClean="0"/>
              <a:pPr/>
              <a:t>28/03/2013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62D8-82A7-4DE0-92DD-2367BA2A0F85}" type="slidenum">
              <a:rPr lang="pt-BR" smtClean="0"/>
              <a:pPr/>
              <a:t>‹nº›</a:t>
            </a:fld>
            <a:endParaRPr lang="pt-BR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BC45-B3F3-4976-814C-AF868B3EDF64}" type="datetimeFigureOut">
              <a:rPr lang="pt-BR" smtClean="0"/>
              <a:pPr/>
              <a:t>28/03/2013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62D8-82A7-4DE0-92DD-2367BA2A0F8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BC45-B3F3-4976-814C-AF868B3EDF64}" type="datetimeFigureOut">
              <a:rPr lang="pt-BR" smtClean="0"/>
              <a:pPr/>
              <a:t>28/03/2013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62D8-82A7-4DE0-92DD-2367BA2A0F8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BC45-B3F3-4976-814C-AF868B3EDF64}" type="datetimeFigureOut">
              <a:rPr lang="pt-BR" smtClean="0"/>
              <a:pPr/>
              <a:t>28/03/2013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62D8-82A7-4DE0-92DD-2367BA2A0F8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BC45-B3F3-4976-814C-AF868B3EDF64}" type="datetimeFigureOut">
              <a:rPr lang="pt-BR" smtClean="0"/>
              <a:pPr/>
              <a:t>28/03/2013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62D8-82A7-4DE0-92DD-2367BA2A0F8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BC45-B3F3-4976-814C-AF868B3EDF64}" type="datetimeFigureOut">
              <a:rPr lang="pt-BR" smtClean="0"/>
              <a:pPr/>
              <a:t>28/03/2013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62D8-82A7-4DE0-92DD-2367BA2A0F8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BC45-B3F3-4976-814C-AF868B3EDF64}" type="datetimeFigureOut">
              <a:rPr lang="pt-BR" smtClean="0"/>
              <a:pPr/>
              <a:t>28/03/2013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62D8-82A7-4DE0-92DD-2367BA2A0F8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BC45-B3F3-4976-814C-AF868B3EDF64}" type="datetimeFigureOut">
              <a:rPr lang="pt-BR" smtClean="0"/>
              <a:pPr/>
              <a:t>28/03/2013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62D8-82A7-4DE0-92DD-2367BA2A0F8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BC45-B3F3-4976-814C-AF868B3EDF64}" type="datetimeFigureOut">
              <a:rPr lang="pt-BR" smtClean="0"/>
              <a:pPr/>
              <a:t>28/03/2013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62D8-82A7-4DE0-92DD-2367BA2A0F8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4BC45-B3F3-4976-814C-AF868B3EDF64}" type="datetimeFigureOut">
              <a:rPr lang="pt-BR" smtClean="0"/>
              <a:pPr/>
              <a:t>28/03/2013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662D8-82A7-4DE0-92DD-2367BA2A0F8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7284BC45-B3F3-4976-814C-AF868B3EDF64}" type="datetimeFigureOut">
              <a:rPr lang="pt-BR" smtClean="0"/>
              <a:pPr/>
              <a:t>28/03/2013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F34662D8-82A7-4DE0-92DD-2367BA2A0F8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43608" y="3717032"/>
            <a:ext cx="7840960" cy="1473200"/>
          </a:xfrm>
        </p:spPr>
        <p:txBody>
          <a:bodyPr>
            <a:noAutofit/>
          </a:bodyPr>
          <a:lstStyle/>
          <a:p>
            <a:r>
              <a:rPr lang="pt-BR" sz="3200" dirty="0" smtClean="0">
                <a:solidFill>
                  <a:srgbClr val="FFC000"/>
                </a:solidFill>
                <a:latin typeface="+mj-lt"/>
              </a:rPr>
              <a:t>Características gerais </a:t>
            </a:r>
          </a:p>
          <a:p>
            <a:r>
              <a:rPr lang="pt-BR" sz="3200" dirty="0" smtClean="0">
                <a:solidFill>
                  <a:srgbClr val="FFC000"/>
                </a:solidFill>
                <a:latin typeface="+mj-lt"/>
              </a:rPr>
              <a:t>Características anatômicas e fisiológicas </a:t>
            </a:r>
            <a:r>
              <a:rPr lang="pt-BR" sz="3200" dirty="0">
                <a:solidFill>
                  <a:srgbClr val="FFC000"/>
                </a:solidFill>
              </a:rPr>
              <a:t/>
            </a:r>
            <a:br>
              <a:rPr lang="pt-BR" sz="3200" dirty="0">
                <a:solidFill>
                  <a:srgbClr val="FFC000"/>
                </a:solidFill>
              </a:rPr>
            </a:br>
            <a:r>
              <a:rPr lang="pt-BR" sz="3200" dirty="0">
                <a:solidFill>
                  <a:srgbClr val="FFC000"/>
                </a:solidFill>
                <a:latin typeface="+mj-lt"/>
              </a:rPr>
              <a:t>D</a:t>
            </a:r>
            <a:r>
              <a:rPr lang="pt-BR" sz="3200" dirty="0" smtClean="0">
                <a:solidFill>
                  <a:srgbClr val="FFC000"/>
                </a:solidFill>
                <a:latin typeface="+mj-lt"/>
              </a:rPr>
              <a:t>oenças provocadas</a:t>
            </a:r>
          </a:p>
          <a:p>
            <a:r>
              <a:rPr lang="pt-BR" sz="3200" dirty="0" smtClean="0">
                <a:solidFill>
                  <a:srgbClr val="FFC000"/>
                </a:solidFill>
                <a:latin typeface="+mj-lt"/>
              </a:rPr>
              <a:t>Curiosidades </a:t>
            </a:r>
            <a:endParaRPr lang="pt-BR" sz="3200" dirty="0">
              <a:solidFill>
                <a:srgbClr val="FFC000"/>
              </a:solidFill>
              <a:latin typeface="+mj-lt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310" y="0"/>
            <a:ext cx="9129232" cy="3067585"/>
          </a:xfrm>
          <a:prstGeom prst="rect">
            <a:avLst/>
          </a:prstGeom>
          <a:ln cap="rnd" cmpd="dbl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xmlns="" val="190704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611560" y="22940"/>
            <a:ext cx="7772400" cy="1143000"/>
          </a:xfrm>
        </p:spPr>
        <p:txBody>
          <a:bodyPr/>
          <a:lstStyle/>
          <a:p>
            <a:r>
              <a:rPr lang="pt-BR" dirty="0" smtClean="0">
                <a:solidFill>
                  <a:srgbClr val="FFC000"/>
                </a:solidFill>
              </a:rPr>
              <a:t>Características gerais </a:t>
            </a:r>
            <a:endParaRPr lang="pt-BR" dirty="0">
              <a:solidFill>
                <a:srgbClr val="FFC000"/>
              </a:solidFill>
            </a:endParaRPr>
          </a:p>
        </p:txBody>
      </p:sp>
      <p:sp>
        <p:nvSpPr>
          <p:cNvPr id="2" name="Espaço Reservado para Conteúdo 1"/>
          <p:cNvSpPr>
            <a:spLocks noGrp="1"/>
          </p:cNvSpPr>
          <p:nvPr>
            <p:ph sz="quarter" idx="13"/>
          </p:nvPr>
        </p:nvSpPr>
        <p:spPr>
          <a:xfrm>
            <a:off x="107504" y="1340768"/>
            <a:ext cx="8928992" cy="3777283"/>
          </a:xfrm>
        </p:spPr>
        <p:txBody>
          <a:bodyPr/>
          <a:lstStyle/>
          <a:p>
            <a:pPr marL="0" indent="0">
              <a:buNone/>
            </a:pPr>
            <a:r>
              <a:rPr lang="pt-BR" sz="2400" dirty="0" smtClean="0">
                <a:solidFill>
                  <a:srgbClr val="FFC000"/>
                </a:solidFill>
              </a:rPr>
              <a:t>	Os </a:t>
            </a:r>
            <a:r>
              <a:rPr lang="pt-BR" sz="2400" dirty="0">
                <a:solidFill>
                  <a:srgbClr val="FFC000"/>
                </a:solidFill>
              </a:rPr>
              <a:t>platelmintos, também chamados de vermes achatados, são animais invertebrados que possuem simetria bilateral, presença de três folhetos embrionários e ausência de cavidade celomática (acelomados). Podem ser terrestres, habitando locais úmidos, ou aquáticos, de água doce e também salgada, existindo espécies parasitas. 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8381" y="4166916"/>
            <a:ext cx="3048000" cy="25812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0" y="4373180"/>
            <a:ext cx="3528392" cy="2391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829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468544" cy="1143000"/>
          </a:xfrm>
        </p:spPr>
        <p:txBody>
          <a:bodyPr>
            <a:normAutofit/>
          </a:bodyPr>
          <a:lstStyle/>
          <a:p>
            <a:r>
              <a:rPr lang="pt-BR" sz="3400" b="1" dirty="0" smtClean="0">
                <a:solidFill>
                  <a:srgbClr val="FFC000"/>
                </a:solidFill>
                <a:latin typeface="Arial Rounded MT Bold" pitchFamily="34" charset="0"/>
              </a:rPr>
              <a:t>Características anatômicas e                                 fisiológicas </a:t>
            </a:r>
            <a:endParaRPr lang="pt-BR" sz="3400" b="1" dirty="0">
              <a:solidFill>
                <a:srgbClr val="FFC000"/>
              </a:solidFill>
              <a:latin typeface="Arial Rounded MT Bold" pitchFamily="34" charset="0"/>
            </a:endParaRPr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268760"/>
            <a:ext cx="7818459" cy="3096344"/>
          </a:xfrm>
        </p:spPr>
      </p:pic>
      <p:sp>
        <p:nvSpPr>
          <p:cNvPr id="5" name="CaixaDeTexto 4"/>
          <p:cNvSpPr txBox="1"/>
          <p:nvPr/>
        </p:nvSpPr>
        <p:spPr>
          <a:xfrm>
            <a:off x="581147" y="4365104"/>
            <a:ext cx="77048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>
                <a:solidFill>
                  <a:srgbClr val="FFC000"/>
                </a:solidFill>
              </a:rPr>
              <a:t>Sistema digestivo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>
                <a:solidFill>
                  <a:srgbClr val="FFC000"/>
                </a:solidFill>
              </a:rPr>
              <a:t>Sistema nervoso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>
                <a:solidFill>
                  <a:srgbClr val="FFC000"/>
                </a:solidFill>
              </a:rPr>
              <a:t>Sistema excretor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>
                <a:solidFill>
                  <a:srgbClr val="FFC000"/>
                </a:solidFill>
              </a:rPr>
              <a:t>Sistema respiratório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>
                <a:solidFill>
                  <a:srgbClr val="FFC000"/>
                </a:solidFill>
              </a:rPr>
              <a:t>Sistema circulatório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pt-BR" sz="2400" dirty="0" smtClean="0">
                <a:solidFill>
                  <a:srgbClr val="FFC000"/>
                </a:solidFill>
              </a:rPr>
              <a:t>Sistema reprodutor </a:t>
            </a:r>
            <a:endParaRPr lang="pt-BR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4995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1116632" y="269776"/>
            <a:ext cx="9036496" cy="1143000"/>
          </a:xfrm>
        </p:spPr>
        <p:txBody>
          <a:bodyPr>
            <a:noAutofit/>
          </a:bodyPr>
          <a:lstStyle/>
          <a:p>
            <a:pPr algn="ctr"/>
            <a:r>
              <a:rPr lang="pt-BR" sz="4400" dirty="0" smtClean="0">
                <a:solidFill>
                  <a:schemeClr val="tx1"/>
                </a:solidFill>
                <a:latin typeface="Arial Rounded MT Bold" pitchFamily="34" charset="0"/>
              </a:rPr>
              <a:t>                   </a:t>
            </a:r>
            <a:r>
              <a:rPr lang="pt-BR" sz="4400" dirty="0">
                <a:solidFill>
                  <a:srgbClr val="FFC000"/>
                </a:solidFill>
                <a:latin typeface="Arial Rounded MT Bold" pitchFamily="34" charset="0"/>
              </a:rPr>
              <a:t>S</a:t>
            </a:r>
            <a:r>
              <a:rPr lang="pt-BR" sz="4400" dirty="0" smtClean="0">
                <a:solidFill>
                  <a:srgbClr val="FFC000"/>
                </a:solidFill>
                <a:latin typeface="Arial Rounded MT Bold" pitchFamily="34" charset="0"/>
              </a:rPr>
              <a:t>istema digestivo </a:t>
            </a:r>
            <a:endParaRPr lang="pt-BR" sz="4400" dirty="0">
              <a:solidFill>
                <a:srgbClr val="FFC000"/>
              </a:solidFill>
              <a:latin typeface="Arial Rounded MT Bold" pitchFamily="34" charset="0"/>
            </a:endParaRPr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772816"/>
            <a:ext cx="2880320" cy="4608512"/>
          </a:xfrm>
        </p:spPr>
      </p:pic>
      <p:sp>
        <p:nvSpPr>
          <p:cNvPr id="5" name="CaixaDeTexto 4"/>
          <p:cNvSpPr txBox="1"/>
          <p:nvPr/>
        </p:nvSpPr>
        <p:spPr>
          <a:xfrm>
            <a:off x="2951312" y="2060848"/>
            <a:ext cx="619268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dirty="0">
                <a:solidFill>
                  <a:srgbClr val="FFC000"/>
                </a:solidFill>
              </a:rPr>
              <a:t>Quando o </a:t>
            </a:r>
            <a:r>
              <a:rPr lang="pt-BR" sz="2800" b="1" dirty="0">
                <a:solidFill>
                  <a:srgbClr val="FFC000"/>
                </a:solidFill>
              </a:rPr>
              <a:t>sistema digestivo</a:t>
            </a:r>
            <a:r>
              <a:rPr lang="pt-BR" sz="2800" dirty="0">
                <a:solidFill>
                  <a:srgbClr val="FFC000"/>
                </a:solidFill>
              </a:rPr>
              <a:t> está </a:t>
            </a:r>
            <a:r>
              <a:rPr lang="pt-BR" sz="2800" dirty="0" smtClean="0">
                <a:solidFill>
                  <a:srgbClr val="FFC000"/>
                </a:solidFill>
              </a:rPr>
              <a:t>presente    </a:t>
            </a:r>
            <a:r>
              <a:rPr lang="pt-BR" sz="2800" dirty="0">
                <a:solidFill>
                  <a:srgbClr val="FFC000"/>
                </a:solidFill>
              </a:rPr>
              <a:t>nos </a:t>
            </a:r>
            <a:r>
              <a:rPr lang="pt-BR" sz="2800" b="1" dirty="0">
                <a:solidFill>
                  <a:srgbClr val="FFC000"/>
                </a:solidFill>
              </a:rPr>
              <a:t>platelmintos</a:t>
            </a:r>
            <a:r>
              <a:rPr lang="pt-BR" sz="2800" dirty="0">
                <a:solidFill>
                  <a:srgbClr val="FFC000"/>
                </a:solidFill>
              </a:rPr>
              <a:t>, possui uma </a:t>
            </a:r>
            <a:r>
              <a:rPr lang="pt-BR" sz="2800" dirty="0" smtClean="0">
                <a:solidFill>
                  <a:srgbClr val="FFC000"/>
                </a:solidFill>
              </a:rPr>
              <a:t>única abertura</a:t>
            </a:r>
            <a:r>
              <a:rPr lang="pt-BR" sz="2800" dirty="0">
                <a:solidFill>
                  <a:srgbClr val="FFC000"/>
                </a:solidFill>
              </a:rPr>
              <a:t>, constituindo boca, faringe e intestino, que termina em fundo </a:t>
            </a:r>
            <a:r>
              <a:rPr lang="pt-BR" sz="2800" dirty="0" smtClean="0">
                <a:solidFill>
                  <a:srgbClr val="FFC000"/>
                </a:solidFill>
              </a:rPr>
              <a:t>cego       </a:t>
            </a:r>
            <a:r>
              <a:rPr lang="pt-BR" sz="2800" dirty="0">
                <a:solidFill>
                  <a:srgbClr val="FFC000"/>
                </a:solidFill>
              </a:rPr>
              <a:t>(caso das planárias e esquistossomos). As tênias (cestóides) não possuem qualquer rudimento de sistema digestivo e se nutrem por absorção através da vasta superfície corporal.</a:t>
            </a:r>
          </a:p>
          <a:p>
            <a:pPr algn="ctr"/>
            <a:endParaRPr lang="pt-B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267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7772400" cy="1143000"/>
          </a:xfrm>
        </p:spPr>
        <p:txBody>
          <a:bodyPr>
            <a:normAutofit/>
          </a:bodyPr>
          <a:lstStyle/>
          <a:p>
            <a:r>
              <a:rPr lang="pt-BR" dirty="0" smtClean="0">
                <a:solidFill>
                  <a:srgbClr val="FFC000"/>
                </a:solidFill>
                <a:latin typeface="Arial Rounded MT Bold" pitchFamily="34" charset="0"/>
              </a:rPr>
              <a:t>            </a:t>
            </a:r>
            <a:r>
              <a:rPr lang="pt-BR" sz="4400" dirty="0" smtClean="0">
                <a:solidFill>
                  <a:srgbClr val="FFC000"/>
                </a:solidFill>
                <a:latin typeface="Arial Rounded MT Bold" pitchFamily="34" charset="0"/>
              </a:rPr>
              <a:t>Sistema nervoso </a:t>
            </a:r>
            <a:endParaRPr lang="pt-BR" sz="4400" dirty="0">
              <a:solidFill>
                <a:srgbClr val="FFC000"/>
              </a:solidFill>
              <a:latin typeface="Arial Rounded MT Bold" pitchFamily="34" charset="0"/>
            </a:endParaRPr>
          </a:p>
        </p:txBody>
      </p:sp>
      <p:pic>
        <p:nvPicPr>
          <p:cNvPr id="1026" name="Picture 2" descr="http://www.portalsaofrancisco.com.br/alfa/filo-platelmintos/imagens/sistema-nervoso-dos-platelmintos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807" y="1916832"/>
            <a:ext cx="3982825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4202632" y="1628800"/>
            <a:ext cx="48338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solidFill>
                  <a:srgbClr val="FFC000"/>
                </a:solidFill>
              </a:rPr>
              <a:t>Composto por dois gânglios cerebrais ligados a dois cordões nervosos que percorrem ventralmente o corpo em direção à região posterior do animal. Dos gânglios e dos cordões, partem ramificações das células nervosas para diversas partes do corpo. </a:t>
            </a:r>
            <a:endParaRPr lang="pt-BR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7505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7706" y="269776"/>
            <a:ext cx="7772400" cy="1143000"/>
          </a:xfrm>
        </p:spPr>
        <p:txBody>
          <a:bodyPr>
            <a:normAutofit/>
          </a:bodyPr>
          <a:lstStyle/>
          <a:p>
            <a:r>
              <a:rPr lang="pt-BR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Rounded MT Bold" pitchFamily="34" charset="0"/>
              </a:rPr>
              <a:t>           </a:t>
            </a:r>
            <a:r>
              <a:rPr lang="pt-BR" sz="4400" dirty="0" smtClean="0">
                <a:solidFill>
                  <a:srgbClr val="FFC000"/>
                </a:solidFill>
                <a:latin typeface="Arial Rounded MT Bold" pitchFamily="34" charset="0"/>
              </a:rPr>
              <a:t>Sistema excretor </a:t>
            </a:r>
            <a:endParaRPr lang="pt-BR" sz="4400" dirty="0">
              <a:solidFill>
                <a:srgbClr val="FFC000"/>
              </a:solidFill>
              <a:latin typeface="Arial Rounded MT Bold" pitchFamily="34" charset="0"/>
            </a:endParaRPr>
          </a:p>
        </p:txBody>
      </p:sp>
      <p:pic>
        <p:nvPicPr>
          <p:cNvPr id="2052" name="Picture 4" descr="http://www.infoescola.com/wp-content/uploads/2010/08/sistema-excretor-platelminto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9002" y="1628799"/>
            <a:ext cx="5277093" cy="2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ixaDeTexto 3"/>
          <p:cNvSpPr txBox="1"/>
          <p:nvPr/>
        </p:nvSpPr>
        <p:spPr>
          <a:xfrm>
            <a:off x="180667" y="4490485"/>
            <a:ext cx="87334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>
                <a:solidFill>
                  <a:srgbClr val="FFC000"/>
                </a:solidFill>
              </a:rPr>
              <a:t>O </a:t>
            </a:r>
            <a:r>
              <a:rPr lang="pt-BR" sz="2400" b="1" dirty="0">
                <a:solidFill>
                  <a:srgbClr val="FFC000"/>
                </a:solidFill>
              </a:rPr>
              <a:t>sistema excretor dos platelmintos</a:t>
            </a:r>
            <a:r>
              <a:rPr lang="pt-BR" sz="2400" dirty="0">
                <a:solidFill>
                  <a:srgbClr val="FFC000"/>
                </a:solidFill>
              </a:rPr>
              <a:t> apresenta-se com protonefrídias, que possuem células terminais multiciliadas chamadas de células-flama (ou solenócitos), responsáveis pela eliminação do excesso de água e os resíduos metabólicos para o exterior do organismo, por meio de um sistema de canais. Esses seres são </a:t>
            </a:r>
            <a:r>
              <a:rPr lang="pt-BR" sz="2400" dirty="0" smtClean="0">
                <a:solidFill>
                  <a:srgbClr val="FFC000"/>
                </a:solidFill>
              </a:rPr>
              <a:t>amoniotélicos</a:t>
            </a:r>
            <a:r>
              <a:rPr lang="pt-BR" sz="2400" dirty="0">
                <a:solidFill>
                  <a:srgbClr val="FFC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14134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-442777" y="260648"/>
            <a:ext cx="9363000" cy="1143000"/>
          </a:xfrm>
        </p:spPr>
        <p:txBody>
          <a:bodyPr>
            <a:noAutofit/>
          </a:bodyPr>
          <a:lstStyle/>
          <a:p>
            <a:r>
              <a:rPr lang="pt-BR" sz="4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 Rounded MT Bold" pitchFamily="34" charset="0"/>
              </a:rPr>
              <a:t>          </a:t>
            </a:r>
            <a:r>
              <a:rPr lang="pt-BR" sz="4400" dirty="0" smtClean="0">
                <a:solidFill>
                  <a:srgbClr val="FFC000"/>
                </a:solidFill>
                <a:latin typeface="Arial Rounded MT Bold" pitchFamily="34" charset="0"/>
              </a:rPr>
              <a:t>Sistema respiratório </a:t>
            </a:r>
            <a:endParaRPr lang="pt-BR" sz="4400" dirty="0">
              <a:solidFill>
                <a:srgbClr val="FFC000"/>
              </a:solidFill>
              <a:latin typeface="Arial Rounded MT Bold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1628800"/>
            <a:ext cx="3383356" cy="187659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3968" y="1657547"/>
            <a:ext cx="3600401" cy="2696825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79263" y="4509120"/>
            <a:ext cx="864096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solidFill>
                  <a:srgbClr val="FFC000"/>
                </a:solidFill>
              </a:rPr>
              <a:t>Os </a:t>
            </a:r>
            <a:r>
              <a:rPr lang="pt-BR" sz="2800" dirty="0" smtClean="0">
                <a:solidFill>
                  <a:srgbClr val="FFC000"/>
                </a:solidFill>
              </a:rPr>
              <a:t>platelmintos</a:t>
            </a:r>
            <a:r>
              <a:rPr lang="pt-BR" sz="2800" dirty="0">
                <a:solidFill>
                  <a:srgbClr val="FFC000"/>
                </a:solidFill>
              </a:rPr>
              <a:t> são desprovidos de </a:t>
            </a:r>
            <a:r>
              <a:rPr lang="pt-BR" sz="2800" b="1" dirty="0">
                <a:solidFill>
                  <a:srgbClr val="FFC000"/>
                </a:solidFill>
              </a:rPr>
              <a:t>sistema respiratório</a:t>
            </a:r>
            <a:r>
              <a:rPr lang="pt-BR" sz="2800" dirty="0">
                <a:solidFill>
                  <a:srgbClr val="FFC000"/>
                </a:solidFill>
              </a:rPr>
              <a:t>. Nas espécies que vivem livres no ambiente, a respiração é aeróbica, sendo as trocas realizadas por meio de difusão epitelial, enquanto que nas espécies parasitas, é anaeróbica</a:t>
            </a:r>
            <a:r>
              <a:rPr lang="pt-BR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34165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924800" cy="1143000"/>
          </a:xfrm>
        </p:spPr>
        <p:txBody>
          <a:bodyPr>
            <a:normAutofit fontScale="90000"/>
          </a:bodyPr>
          <a:lstStyle/>
          <a:p>
            <a:r>
              <a:rPr lang="pt-BR" dirty="0" smtClean="0">
                <a:solidFill>
                  <a:srgbClr val="FFC000"/>
                </a:solidFill>
                <a:latin typeface="Arial Rounded MT Bold" pitchFamily="34" charset="0"/>
              </a:rPr>
              <a:t>       </a:t>
            </a:r>
            <a:r>
              <a:rPr lang="pt-BR" sz="4900" dirty="0" smtClean="0">
                <a:solidFill>
                  <a:srgbClr val="FFC000"/>
                </a:solidFill>
                <a:latin typeface="Arial Rounded MT Bold" pitchFamily="34" charset="0"/>
              </a:rPr>
              <a:t>Sistema</a:t>
            </a:r>
            <a:r>
              <a:rPr lang="pt-BR" sz="4800" dirty="0" smtClean="0">
                <a:solidFill>
                  <a:srgbClr val="FFC000"/>
                </a:solidFill>
                <a:latin typeface="Arial Rounded MT Bold" pitchFamily="34" charset="0"/>
              </a:rPr>
              <a:t> circulatório </a:t>
            </a:r>
            <a:endParaRPr lang="pt-BR" sz="4800" dirty="0">
              <a:solidFill>
                <a:srgbClr val="FFC000"/>
              </a:solidFill>
              <a:latin typeface="Arial Rounded MT Bold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556793"/>
            <a:ext cx="3701380" cy="252027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1626043"/>
            <a:ext cx="3672408" cy="2451029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79512" y="4437112"/>
            <a:ext cx="882047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/>
              <a:t>	</a:t>
            </a:r>
            <a:r>
              <a:rPr lang="pt-BR" sz="3200" dirty="0" smtClean="0">
                <a:solidFill>
                  <a:srgbClr val="FFC000"/>
                </a:solidFill>
              </a:rPr>
              <a:t>Os </a:t>
            </a:r>
            <a:r>
              <a:rPr lang="pt-BR" sz="3200" dirty="0">
                <a:solidFill>
                  <a:srgbClr val="FFC000"/>
                </a:solidFill>
              </a:rPr>
              <a:t>platelmintos</a:t>
            </a:r>
            <a:r>
              <a:rPr lang="pt-BR" sz="3200" b="1" dirty="0">
                <a:solidFill>
                  <a:srgbClr val="FFC000"/>
                </a:solidFill>
              </a:rPr>
              <a:t> não possuem sistema circulatório</a:t>
            </a:r>
            <a:r>
              <a:rPr lang="pt-BR" sz="3200" dirty="0">
                <a:solidFill>
                  <a:srgbClr val="FFC000"/>
                </a:solidFill>
              </a:rPr>
              <a:t>. O alimento digerido é enviado para as células por difusão, graças a um intestino bem ramificado, pois ele é gastrovascular.</a:t>
            </a:r>
          </a:p>
        </p:txBody>
      </p:sp>
    </p:spTree>
    <p:extLst>
      <p:ext uri="{BB962C8B-B14F-4D97-AF65-F5344CB8AC3E}">
        <p14:creationId xmlns:p14="http://schemas.microsoft.com/office/powerpoint/2010/main" xmlns="" val="2647578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7924800" cy="1143000"/>
          </a:xfrm>
        </p:spPr>
        <p:txBody>
          <a:bodyPr>
            <a:normAutofit/>
          </a:bodyPr>
          <a:lstStyle/>
          <a:p>
            <a:r>
              <a:rPr lang="pt-BR" sz="4400" dirty="0" smtClean="0"/>
              <a:t>       </a:t>
            </a:r>
            <a:r>
              <a:rPr lang="pt-BR" sz="4400" dirty="0" smtClean="0">
                <a:solidFill>
                  <a:srgbClr val="FFC000"/>
                </a:solidFill>
                <a:latin typeface="Arial Rounded MT Bold" pitchFamily="34" charset="0"/>
              </a:rPr>
              <a:t>Sistema reprodutor </a:t>
            </a:r>
            <a:endParaRPr lang="pt-BR" sz="4400" dirty="0">
              <a:solidFill>
                <a:srgbClr val="FFC000"/>
              </a:solidFill>
              <a:latin typeface="Arial Rounded MT Bold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251520" y="1447800"/>
            <a:ext cx="8784976" cy="45720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pt-BR" sz="2800" dirty="0" smtClean="0"/>
              <a:t>	</a:t>
            </a:r>
            <a:r>
              <a:rPr lang="pt-BR" sz="2800" dirty="0" smtClean="0">
                <a:solidFill>
                  <a:srgbClr val="FFC000"/>
                </a:solidFill>
              </a:rPr>
              <a:t>A</a:t>
            </a:r>
            <a:r>
              <a:rPr lang="pt-BR" sz="2800" dirty="0">
                <a:solidFill>
                  <a:srgbClr val="FFC000"/>
                </a:solidFill>
              </a:rPr>
              <a:t> </a:t>
            </a:r>
            <a:r>
              <a:rPr lang="pt-BR" sz="2800" b="1" dirty="0">
                <a:solidFill>
                  <a:srgbClr val="FFC000"/>
                </a:solidFill>
              </a:rPr>
              <a:t>reprodução dos platelmintos</a:t>
            </a:r>
            <a:r>
              <a:rPr lang="pt-BR" sz="2800" dirty="0">
                <a:solidFill>
                  <a:srgbClr val="FFC000"/>
                </a:solidFill>
              </a:rPr>
              <a:t> </a:t>
            </a:r>
            <a:r>
              <a:rPr lang="pt-BR" sz="2800" dirty="0" smtClean="0">
                <a:solidFill>
                  <a:srgbClr val="FFC000"/>
                </a:solidFill>
              </a:rPr>
              <a:t>varia </a:t>
            </a:r>
            <a:r>
              <a:rPr lang="pt-BR" sz="2800" dirty="0">
                <a:solidFill>
                  <a:srgbClr val="FFC000"/>
                </a:solidFill>
              </a:rPr>
              <a:t>de acordo com a espécie.</a:t>
            </a:r>
            <a:endParaRPr lang="pt-BR" sz="3000" dirty="0" smtClean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pt-BR" sz="3000" dirty="0" smtClean="0">
                <a:solidFill>
                  <a:srgbClr val="FFC000"/>
                </a:solidFill>
              </a:rPr>
              <a:t>Os </a:t>
            </a:r>
            <a:r>
              <a:rPr lang="pt-BR" sz="3000" b="1" dirty="0" smtClean="0">
                <a:solidFill>
                  <a:srgbClr val="FFC000"/>
                </a:solidFill>
              </a:rPr>
              <a:t>turbelários</a:t>
            </a:r>
            <a:r>
              <a:rPr lang="pt-BR" sz="3000" dirty="0" smtClean="0">
                <a:solidFill>
                  <a:srgbClr val="FFC000"/>
                </a:solidFill>
              </a:rPr>
              <a:t> </a:t>
            </a:r>
            <a:r>
              <a:rPr lang="pt-BR" sz="3000" dirty="0">
                <a:solidFill>
                  <a:srgbClr val="FFC000"/>
                </a:solidFill>
              </a:rPr>
              <a:t>são hermafroditas simultâneos, possuindo um aparelho reprodutor adaptado à fertilização interna e à deposição de ovos. As </a:t>
            </a:r>
            <a:r>
              <a:rPr lang="pt-BR" sz="3000" b="1" dirty="0">
                <a:solidFill>
                  <a:srgbClr val="FFC000"/>
                </a:solidFill>
              </a:rPr>
              <a:t>planárias</a:t>
            </a:r>
            <a:r>
              <a:rPr lang="pt-BR" sz="3000" dirty="0">
                <a:solidFill>
                  <a:srgbClr val="FFC000"/>
                </a:solidFill>
              </a:rPr>
              <a:t>, por exemplo, são hermafroditas de fecundação cruzada, ou seja, necessitam de um parceiro para a fecundação, mas também podem se reproduzir </a:t>
            </a:r>
            <a:r>
              <a:rPr lang="pt-BR" sz="3000" dirty="0" smtClean="0">
                <a:solidFill>
                  <a:srgbClr val="FFC000"/>
                </a:solidFill>
              </a:rPr>
              <a:t>assexuadamente, </a:t>
            </a:r>
            <a:r>
              <a:rPr lang="pt-BR" sz="3000" dirty="0">
                <a:solidFill>
                  <a:srgbClr val="FFC000"/>
                </a:solidFill>
              </a:rPr>
              <a:t>por meio da fragmentação do corpo e regeneração das partes ausentes em </a:t>
            </a:r>
            <a:r>
              <a:rPr lang="pt-BR" sz="3000" dirty="0" smtClean="0">
                <a:solidFill>
                  <a:srgbClr val="FFC000"/>
                </a:solidFill>
              </a:rPr>
              <a:t>cada</a:t>
            </a:r>
          </a:p>
          <a:p>
            <a:pPr marL="0" indent="0">
              <a:buNone/>
            </a:pPr>
            <a:r>
              <a:rPr lang="pt-BR" sz="3000" dirty="0" smtClean="0">
                <a:solidFill>
                  <a:srgbClr val="FFC000"/>
                </a:solidFill>
              </a:rPr>
              <a:t>Já</a:t>
            </a:r>
            <a:r>
              <a:rPr lang="pt-BR" sz="3000" dirty="0">
                <a:solidFill>
                  <a:srgbClr val="FFC000"/>
                </a:solidFill>
              </a:rPr>
              <a:t>  os </a:t>
            </a:r>
            <a:r>
              <a:rPr lang="pt-BR" sz="3000" b="1" dirty="0">
                <a:solidFill>
                  <a:srgbClr val="FFC000"/>
                </a:solidFill>
              </a:rPr>
              <a:t>trematódeos</a:t>
            </a:r>
            <a:r>
              <a:rPr lang="pt-BR" sz="3000" dirty="0">
                <a:solidFill>
                  <a:srgbClr val="FFC000"/>
                </a:solidFill>
              </a:rPr>
              <a:t> e os </a:t>
            </a:r>
            <a:r>
              <a:rPr lang="pt-BR" sz="3000" b="1" dirty="0">
                <a:solidFill>
                  <a:srgbClr val="FFC000"/>
                </a:solidFill>
              </a:rPr>
              <a:t>cestódeos</a:t>
            </a:r>
            <a:r>
              <a:rPr lang="pt-BR" sz="3000" dirty="0">
                <a:solidFill>
                  <a:srgbClr val="FFC000"/>
                </a:solidFill>
              </a:rPr>
              <a:t>, possuem o corpo formado por proglótides, sendo que em cada uma dessas estruturas maduras, há a presença de órgãos reprodutores de ambos os sexos. Deste modo, a reprodução pode ocorrer por autofecundação na mesma proglótide ou entre proglótides distintas.</a:t>
            </a:r>
          </a:p>
          <a:p>
            <a:pPr marL="0" indent="0">
              <a:buNone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706184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infoescola.com/wp-content/uploads/2010/08/reproducao-platelmintos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2656"/>
            <a:ext cx="3600400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sobiologia.com.br/figuras/Reinos2/reproduplanaria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2852936"/>
            <a:ext cx="3960440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5434471" y="3502634"/>
            <a:ext cx="2451524" cy="3600398"/>
          </a:xfrm>
          <a:prstGeom prst="rect">
            <a:avLst/>
          </a:prstGeom>
        </p:spPr>
      </p:pic>
      <p:pic>
        <p:nvPicPr>
          <p:cNvPr id="1026" name="Picture 2" descr="http://www.sobiologia.com.br/figuras/Reinos2/esquistossoma1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438059" y="-549923"/>
            <a:ext cx="2304256" cy="3781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7784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-387424"/>
            <a:ext cx="9324528" cy="1301006"/>
          </a:xfrm>
        </p:spPr>
        <p:txBody>
          <a:bodyPr>
            <a:normAutofit/>
          </a:bodyPr>
          <a:lstStyle/>
          <a:p>
            <a:r>
              <a:rPr lang="pt-BR" dirty="0" smtClean="0">
                <a:solidFill>
                  <a:srgbClr val="FFC000"/>
                </a:solidFill>
                <a:latin typeface="Arial Rounded MT Bold" pitchFamily="34" charset="0"/>
              </a:rPr>
              <a:t>Doenças provocadas por platelmintos </a:t>
            </a:r>
            <a:endParaRPr lang="pt-BR" dirty="0">
              <a:solidFill>
                <a:srgbClr val="FFC000"/>
              </a:solidFill>
              <a:latin typeface="Arial Rounded MT Bold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291264" cy="4751040"/>
          </a:xfrm>
        </p:spPr>
        <p:txBody>
          <a:bodyPr/>
          <a:lstStyle/>
          <a:p>
            <a:r>
              <a:rPr lang="pt-BR" sz="2400" b="1" dirty="0">
                <a:solidFill>
                  <a:srgbClr val="FFC000"/>
                </a:solidFill>
              </a:rPr>
              <a:t>Esquistossomose:</a:t>
            </a:r>
          </a:p>
          <a:p>
            <a:pPr marL="0" indent="0">
              <a:buNone/>
            </a:pPr>
            <a:r>
              <a:rPr lang="pt-BR" sz="2400" b="1" dirty="0">
                <a:solidFill>
                  <a:srgbClr val="FFC000"/>
                </a:solidFill>
              </a:rPr>
              <a:t>Parasita</a:t>
            </a:r>
            <a:r>
              <a:rPr lang="pt-BR" sz="2400" dirty="0">
                <a:solidFill>
                  <a:srgbClr val="FFC000"/>
                </a:solidFill>
              </a:rPr>
              <a:t> - Shistosoma mansoni</a:t>
            </a:r>
            <a:br>
              <a:rPr lang="pt-BR" sz="2400" dirty="0">
                <a:solidFill>
                  <a:srgbClr val="FFC000"/>
                </a:solidFill>
              </a:rPr>
            </a:br>
            <a:r>
              <a:rPr lang="pt-BR" sz="2400" b="1" dirty="0">
                <a:solidFill>
                  <a:srgbClr val="FFC000"/>
                </a:solidFill>
              </a:rPr>
              <a:t>Sintomas</a:t>
            </a:r>
            <a:r>
              <a:rPr lang="pt-BR" sz="2400" dirty="0">
                <a:solidFill>
                  <a:srgbClr val="FFC000"/>
                </a:solidFill>
              </a:rPr>
              <a:t> - Alojam-se nos vasos do sistema porta – hepático, </a:t>
            </a:r>
            <a:r>
              <a:rPr lang="pt-BR" sz="2400" dirty="0" smtClean="0">
                <a:solidFill>
                  <a:srgbClr val="FFC000"/>
                </a:solidFill>
              </a:rPr>
              <a:t>promovendo hemorragias </a:t>
            </a:r>
            <a:r>
              <a:rPr lang="pt-BR" sz="2400" dirty="0">
                <a:solidFill>
                  <a:srgbClr val="FFC000"/>
                </a:solidFill>
              </a:rPr>
              <a:t>e </a:t>
            </a:r>
            <a:r>
              <a:rPr lang="pt-BR" sz="2400" dirty="0" smtClean="0">
                <a:solidFill>
                  <a:srgbClr val="FFC000"/>
                </a:solidFill>
              </a:rPr>
              <a:t>consequente </a:t>
            </a:r>
            <a:r>
              <a:rPr lang="pt-BR" sz="2400" dirty="0">
                <a:solidFill>
                  <a:srgbClr val="FFC000"/>
                </a:solidFill>
              </a:rPr>
              <a:t>edema (barriga d’água</a:t>
            </a:r>
            <a:r>
              <a:rPr lang="pt-BR" sz="2400" dirty="0" smtClean="0">
                <a:solidFill>
                  <a:srgbClr val="FFC000"/>
                </a:solidFill>
              </a:rPr>
              <a:t>); </a:t>
            </a:r>
            <a:r>
              <a:rPr lang="pt-BR" sz="2400" dirty="0">
                <a:solidFill>
                  <a:srgbClr val="FFC000"/>
                </a:solidFill>
              </a:rPr>
              <a:t/>
            </a:r>
            <a:br>
              <a:rPr lang="pt-BR" sz="2400" dirty="0">
                <a:solidFill>
                  <a:srgbClr val="FFC000"/>
                </a:solidFill>
              </a:rPr>
            </a:br>
            <a:r>
              <a:rPr lang="pt-BR" sz="2400" b="1" dirty="0">
                <a:solidFill>
                  <a:srgbClr val="FFC000"/>
                </a:solidFill>
              </a:rPr>
              <a:t>Transmissão</a:t>
            </a:r>
            <a:r>
              <a:rPr lang="pt-BR" sz="2400" dirty="0">
                <a:solidFill>
                  <a:srgbClr val="FFC000"/>
                </a:solidFill>
              </a:rPr>
              <a:t> - infestação </a:t>
            </a:r>
            <a:r>
              <a:rPr lang="pt-BR" sz="2400" dirty="0" smtClean="0">
                <a:solidFill>
                  <a:srgbClr val="FFC000"/>
                </a:solidFill>
              </a:rPr>
              <a:t>passiva</a:t>
            </a:r>
          </a:p>
          <a:p>
            <a:pPr marL="0" indent="0">
              <a:buNone/>
            </a:pPr>
            <a:r>
              <a:rPr lang="pt-BR" sz="2400" dirty="0" smtClean="0">
                <a:solidFill>
                  <a:srgbClr val="FFC000"/>
                </a:solidFill>
              </a:rPr>
              <a:t> </a:t>
            </a:r>
            <a:r>
              <a:rPr lang="pt-BR" sz="2400" dirty="0">
                <a:solidFill>
                  <a:srgbClr val="FFC000"/>
                </a:solidFill>
              </a:rPr>
              <a:t>ou ativa.</a:t>
            </a:r>
          </a:p>
          <a:p>
            <a:pPr marL="0" indent="0">
              <a:buNone/>
            </a:pPr>
            <a:endParaRPr lang="pt-BR" dirty="0"/>
          </a:p>
        </p:txBody>
      </p:sp>
      <p:pic>
        <p:nvPicPr>
          <p:cNvPr id="1026" name="Picture 2" descr="http://www.mundoeducacao.com.br/upload/conteudo_legenda/3c2952cbbf48c962853ad595538aacc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53193" y="3068960"/>
            <a:ext cx="4063355" cy="2941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0166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ço Reservado para Conteúdo 4"/>
          <p:cNvSpPr>
            <a:spLocks noGrp="1"/>
          </p:cNvSpPr>
          <p:nvPr>
            <p:ph sz="quarter" idx="13"/>
          </p:nvPr>
        </p:nvSpPr>
        <p:spPr>
          <a:xfrm>
            <a:off x="251520" y="1268760"/>
            <a:ext cx="7772400" cy="4572000"/>
          </a:xfrm>
        </p:spPr>
        <p:txBody>
          <a:bodyPr/>
          <a:lstStyle/>
          <a:p>
            <a:r>
              <a:rPr lang="pt-BR" b="1" dirty="0"/>
              <a:t> </a:t>
            </a:r>
            <a:r>
              <a:rPr lang="pt-BR" sz="2400" b="1" dirty="0">
                <a:solidFill>
                  <a:srgbClr val="FFC000"/>
                </a:solidFill>
              </a:rPr>
              <a:t>Hidatidose ou Equinococose:</a:t>
            </a:r>
            <a:endParaRPr lang="pt-BR" sz="2400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rgbClr val="FFC000"/>
                </a:solidFill>
              </a:rPr>
              <a:t>Parasita - Echinococcus granulosus</a:t>
            </a:r>
          </a:p>
          <a:p>
            <a:pPr marL="0" indent="0">
              <a:buNone/>
            </a:pPr>
            <a:r>
              <a:rPr lang="pt-BR" sz="2400" dirty="0" smtClean="0">
                <a:solidFill>
                  <a:srgbClr val="FFC000"/>
                </a:solidFill>
              </a:rPr>
              <a:t>Sintomas - Formação de cisto hidático</a:t>
            </a:r>
          </a:p>
          <a:p>
            <a:pPr marL="0" indent="0">
              <a:buNone/>
            </a:pPr>
            <a:r>
              <a:rPr lang="pt-BR" sz="2400" dirty="0" smtClean="0">
                <a:solidFill>
                  <a:srgbClr val="FFC000"/>
                </a:solidFill>
              </a:rPr>
              <a:t>Transmissão </a:t>
            </a:r>
            <a:r>
              <a:rPr lang="pt-BR" sz="2400" dirty="0">
                <a:solidFill>
                  <a:srgbClr val="FFC000"/>
                </a:solidFill>
              </a:rPr>
              <a:t>- Ingestão acidental de ovos</a:t>
            </a:r>
          </a:p>
          <a:p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78716" y="3212976"/>
            <a:ext cx="3386897" cy="3223198"/>
          </a:xfrm>
          <a:prstGeom prst="rect">
            <a:avLst/>
          </a:prstGeom>
        </p:spPr>
      </p:pic>
      <p:pic>
        <p:nvPicPr>
          <p:cNvPr id="2052" name="Picture 4" descr="https://encrypted-tbn0.gstatic.com/images?q=tbn:ANd9GcRqQPcp9dR4OnZ9sUhTIRDbvvgxJi2dtL3Ef0XeLNU37YSwDPpIFw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6423" y="3582824"/>
            <a:ext cx="4536504" cy="285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-387424"/>
            <a:ext cx="9324528" cy="1301006"/>
          </a:xfrm>
        </p:spPr>
        <p:txBody>
          <a:bodyPr>
            <a:normAutofit/>
          </a:bodyPr>
          <a:lstStyle/>
          <a:p>
            <a:r>
              <a:rPr lang="pt-BR" dirty="0" smtClean="0">
                <a:solidFill>
                  <a:srgbClr val="FFC000"/>
                </a:solidFill>
                <a:latin typeface="Arial Rounded MT Bold" pitchFamily="34" charset="0"/>
              </a:rPr>
              <a:t>Doenças provocadas por platelmintos </a:t>
            </a:r>
            <a:endParaRPr lang="pt-BR" dirty="0">
              <a:solidFill>
                <a:srgbClr val="FFC000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7086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pt-BR" b="1" dirty="0"/>
              <a:t> </a:t>
            </a:r>
            <a:r>
              <a:rPr lang="pt-BR" sz="2400" b="1" dirty="0" smtClean="0">
                <a:solidFill>
                  <a:srgbClr val="FFC000"/>
                </a:solidFill>
              </a:rPr>
              <a:t>Teníase:</a:t>
            </a:r>
            <a:endParaRPr lang="pt-BR" sz="2400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pt-BR" sz="2400" dirty="0">
                <a:solidFill>
                  <a:srgbClr val="FFC000"/>
                </a:solidFill>
              </a:rPr>
              <a:t>Parasita - Taenia solium e Taenia signata</a:t>
            </a:r>
          </a:p>
          <a:p>
            <a:pPr marL="0" indent="0">
              <a:buNone/>
            </a:pPr>
            <a:r>
              <a:rPr lang="pt-BR" sz="2400" dirty="0">
                <a:solidFill>
                  <a:srgbClr val="FFC000"/>
                </a:solidFill>
              </a:rPr>
              <a:t>Sintomas - Náuseas, diarréia, letargia, etc.</a:t>
            </a:r>
          </a:p>
          <a:p>
            <a:pPr marL="0" indent="0">
              <a:buNone/>
            </a:pPr>
            <a:r>
              <a:rPr lang="pt-BR" sz="2400" dirty="0">
                <a:solidFill>
                  <a:srgbClr val="FFC000"/>
                </a:solidFill>
              </a:rPr>
              <a:t>Transmissão - ingestão de carne com cisticercos</a:t>
            </a:r>
          </a:p>
          <a:p>
            <a:endParaRPr lang="pt-BR" dirty="0">
              <a:solidFill>
                <a:srgbClr val="FFC000"/>
              </a:solidFill>
            </a:endParaRPr>
          </a:p>
        </p:txBody>
      </p:sp>
      <p:pic>
        <p:nvPicPr>
          <p:cNvPr id="3074" name="Picture 2" descr="http://3.bp.blogspot.com/_S0hcdxFgeJc/TDjCopl7dNI/AAAAAAAAAiw/w_szfbNmJ94/s1600/ciclo-da-tenias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089" y="3879723"/>
            <a:ext cx="4392487" cy="286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downloads.passeiweb.com/imagens/newsite/saladeaula/biologia/verminose_teniase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61048"/>
            <a:ext cx="3857123" cy="2858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0" y="-387424"/>
            <a:ext cx="9324528" cy="130100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000" kern="1200" cap="all" spc="5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pt-BR" smtClean="0">
                <a:solidFill>
                  <a:srgbClr val="FFC000"/>
                </a:solidFill>
                <a:latin typeface="Arial Rounded MT Bold" pitchFamily="34" charset="0"/>
              </a:rPr>
              <a:t>Doenças provocadas por platelmintos </a:t>
            </a:r>
            <a:endParaRPr lang="pt-BR" dirty="0">
              <a:solidFill>
                <a:srgbClr val="FFC000"/>
              </a:solidFill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723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512" y="-315416"/>
            <a:ext cx="7772400" cy="1143000"/>
          </a:xfrm>
        </p:spPr>
        <p:txBody>
          <a:bodyPr/>
          <a:lstStyle/>
          <a:p>
            <a:r>
              <a:rPr lang="pt-BR" sz="4400" dirty="0" smtClean="0"/>
              <a:t>                </a:t>
            </a:r>
            <a:r>
              <a:rPr lang="pt-BR" sz="4400" b="1" dirty="0" smtClean="0">
                <a:solidFill>
                  <a:srgbClr val="FFC000"/>
                </a:solidFill>
                <a:latin typeface="Arial Rounded MT Bold" pitchFamily="34" charset="0"/>
              </a:rPr>
              <a:t>Curiosidades</a:t>
            </a:r>
            <a:r>
              <a:rPr lang="pt-BR" sz="4400" dirty="0" smtClean="0">
                <a:solidFill>
                  <a:srgbClr val="FFC000"/>
                </a:solidFill>
              </a:rPr>
              <a:t> </a:t>
            </a:r>
            <a:endParaRPr lang="pt-BR" sz="4400" dirty="0">
              <a:solidFill>
                <a:srgbClr val="FFC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107504" y="1052736"/>
            <a:ext cx="9036496" cy="5149552"/>
          </a:xfrm>
        </p:spPr>
        <p:txBody>
          <a:bodyPr>
            <a:normAutofit fontScale="55000" lnSpcReduction="20000"/>
          </a:bodyPr>
          <a:lstStyle/>
          <a:p>
            <a:r>
              <a:rPr lang="pt-BR" sz="4000" dirty="0">
                <a:solidFill>
                  <a:srgbClr val="FFC000"/>
                </a:solidFill>
              </a:rPr>
              <a:t>Os platelmintos são os primeiros animais a possuir centros nervosos com ações mais coordenadas e respostas mais elaboradas aos estímulos.</a:t>
            </a:r>
          </a:p>
          <a:p>
            <a:r>
              <a:rPr lang="pt-BR" sz="4000" dirty="0" smtClean="0">
                <a:solidFill>
                  <a:srgbClr val="FFC000"/>
                </a:solidFill>
              </a:rPr>
              <a:t>Existem </a:t>
            </a:r>
            <a:r>
              <a:rPr lang="pt-BR" sz="4000" dirty="0">
                <a:solidFill>
                  <a:srgbClr val="FFC000"/>
                </a:solidFill>
              </a:rPr>
              <a:t>aproximadamente 1.500 espécies de planárias aquáticas e terrestres de vida livre</a:t>
            </a:r>
            <a:r>
              <a:rPr lang="pt-BR" sz="4000" dirty="0" smtClean="0">
                <a:solidFill>
                  <a:srgbClr val="FFC000"/>
                </a:solidFill>
              </a:rPr>
              <a:t>.</a:t>
            </a:r>
          </a:p>
          <a:p>
            <a:r>
              <a:rPr lang="pt-BR" sz="4000" dirty="0">
                <a:solidFill>
                  <a:srgbClr val="FFC000"/>
                </a:solidFill>
              </a:rPr>
              <a:t>A esquistossomose, conhecida como barriga d'água, atinge 200 milhões de pessoas em 74 países, com cerca de 200 mil mortes por ano</a:t>
            </a:r>
            <a:r>
              <a:rPr lang="pt-BR" sz="4000" dirty="0" smtClean="0">
                <a:solidFill>
                  <a:srgbClr val="FFC000"/>
                </a:solidFill>
              </a:rPr>
              <a:t>.</a:t>
            </a:r>
          </a:p>
          <a:p>
            <a:r>
              <a:rPr lang="pt-BR" sz="4000" dirty="0">
                <a:solidFill>
                  <a:srgbClr val="FFC000"/>
                </a:solidFill>
              </a:rPr>
              <a:t>Foram os primeiros a apresentar simetria </a:t>
            </a:r>
            <a:r>
              <a:rPr lang="pt-BR" sz="4000" dirty="0" smtClean="0">
                <a:solidFill>
                  <a:srgbClr val="FFC000"/>
                </a:solidFill>
              </a:rPr>
              <a:t>bilateral</a:t>
            </a:r>
          </a:p>
          <a:p>
            <a:r>
              <a:rPr lang="pt-BR" sz="4000" dirty="0">
                <a:solidFill>
                  <a:srgbClr val="FFC000"/>
                </a:solidFill>
              </a:rPr>
              <a:t>Em laboratório, num labirinto com caminhos brancos e pretos, uma planária levava um choque sempre que escolhia o caminho preto. Então ela se virava para o caminho pintado de branco. Após o "treinamento", a planária passou a atravessar o caminho sem errar, escolhendo apenas os atalhos brancos.</a:t>
            </a:r>
          </a:p>
          <a:p>
            <a:pPr marL="0" indent="0">
              <a:buNone/>
            </a:pPr>
            <a:r>
              <a:rPr lang="pt-BR" sz="4000" dirty="0">
                <a:solidFill>
                  <a:srgbClr val="FFC000"/>
                </a:solidFill>
              </a:rPr>
              <a:t> </a:t>
            </a:r>
            <a:r>
              <a:rPr lang="pt-BR" sz="4000" dirty="0" smtClean="0">
                <a:solidFill>
                  <a:srgbClr val="FFC000"/>
                </a:solidFill>
              </a:rPr>
              <a:t>    Experimentos </a:t>
            </a:r>
            <a:r>
              <a:rPr lang="pt-BR" sz="4000" dirty="0">
                <a:solidFill>
                  <a:srgbClr val="FFC000"/>
                </a:solidFill>
              </a:rPr>
              <a:t>diversos também indicaram que platelmintos não "treinados", mas alimentados com carne de platelmintos "treinados", atravessaram corretamente o caminho, mostrando que essa aprendizagem fica memorizada no organismo do animal.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999579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orizonte">
  <a:themeElements>
    <a:clrScheme name="Horizonte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te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te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Horizon</Template>
  <TotalTime>153</TotalTime>
  <Words>261</Words>
  <Application>Microsoft Office PowerPoint</Application>
  <PresentationFormat>Apresentação na tela (4:3)</PresentationFormat>
  <Paragraphs>47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5" baseType="lpstr">
      <vt:lpstr>Horizonte</vt:lpstr>
      <vt:lpstr>Slide 1</vt:lpstr>
      <vt:lpstr>Características gerais </vt:lpstr>
      <vt:lpstr>Características anatômicas e                                 fisiológicas </vt:lpstr>
      <vt:lpstr>                   Sistema digestivo </vt:lpstr>
      <vt:lpstr>            Sistema nervoso </vt:lpstr>
      <vt:lpstr>           Sistema excretor </vt:lpstr>
      <vt:lpstr>          Sistema respiratório </vt:lpstr>
      <vt:lpstr>       Sistema circulatório </vt:lpstr>
      <vt:lpstr>       Sistema reprodutor </vt:lpstr>
      <vt:lpstr>Slide 10</vt:lpstr>
      <vt:lpstr>Doenças provocadas por platelmintos </vt:lpstr>
      <vt:lpstr>Doenças provocadas por platelmintos </vt:lpstr>
      <vt:lpstr>Slide 13</vt:lpstr>
      <vt:lpstr>                Curiosidades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Platelmintos</dc:title>
  <dc:creator>Neide</dc:creator>
  <cp:lastModifiedBy>Fábio</cp:lastModifiedBy>
  <cp:revision>16</cp:revision>
  <dcterms:created xsi:type="dcterms:W3CDTF">2013-03-11T14:24:10Z</dcterms:created>
  <dcterms:modified xsi:type="dcterms:W3CDTF">2013-03-28T18:27:26Z</dcterms:modified>
</cp:coreProperties>
</file>