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305" r:id="rId6"/>
    <p:sldId id="306" r:id="rId7"/>
    <p:sldId id="302" r:id="rId8"/>
    <p:sldId id="303" r:id="rId9"/>
    <p:sldId id="304" r:id="rId10"/>
    <p:sldId id="262" r:id="rId11"/>
    <p:sldId id="263" r:id="rId12"/>
    <p:sldId id="264" r:id="rId13"/>
    <p:sldId id="265" r:id="rId14"/>
    <p:sldId id="301" r:id="rId15"/>
    <p:sldId id="294" r:id="rId16"/>
    <p:sldId id="295" r:id="rId17"/>
    <p:sldId id="296" r:id="rId18"/>
    <p:sldId id="297" r:id="rId19"/>
    <p:sldId id="266" r:id="rId20"/>
    <p:sldId id="270" r:id="rId21"/>
    <p:sldId id="271" r:id="rId22"/>
    <p:sldId id="307" r:id="rId23"/>
    <p:sldId id="308" r:id="rId24"/>
    <p:sldId id="298" r:id="rId25"/>
    <p:sldId id="300" r:id="rId26"/>
    <p:sldId id="274" r:id="rId27"/>
    <p:sldId id="275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FF"/>
    <a:srgbClr val="1306BA"/>
    <a:srgbClr val="66FF66"/>
    <a:srgbClr val="FFFFFF"/>
    <a:srgbClr val="52FC24"/>
    <a:srgbClr val="FFFF99"/>
    <a:srgbClr val="3503ED"/>
    <a:srgbClr val="FF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5" autoAdjust="0"/>
    <p:restoredTop sz="94660"/>
  </p:normalViewPr>
  <p:slideViewPr>
    <p:cSldViewPr>
      <p:cViewPr>
        <p:scale>
          <a:sx n="76" d="100"/>
          <a:sy n="76" d="100"/>
        </p:scale>
        <p:origin x="-95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de cantos arredondado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0" name="Subtítulo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0F596C-C6FF-482F-BD95-DEC67489FD1D}" type="datetimeFigureOut">
              <a:rPr lang="pt-BR" smtClean="0"/>
              <a:pPr/>
              <a:t>5/3/2013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8053F-3BB2-48B2-A17A-EDD87FD067F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0F596C-C6FF-482F-BD95-DEC67489FD1D}" type="datetimeFigureOut">
              <a:rPr lang="pt-BR" smtClean="0"/>
              <a:pPr/>
              <a:t>5/3/2013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8053F-3BB2-48B2-A17A-EDD87FD067F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0F596C-C6FF-482F-BD95-DEC67489FD1D}" type="datetimeFigureOut">
              <a:rPr lang="pt-BR" smtClean="0"/>
              <a:pPr/>
              <a:t>5/3/2013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8053F-3BB2-48B2-A17A-EDD87FD067F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0F596C-C6FF-482F-BD95-DEC67489FD1D}" type="datetimeFigureOut">
              <a:rPr lang="pt-BR" smtClean="0"/>
              <a:pPr/>
              <a:t>5/3/2013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8053F-3BB2-48B2-A17A-EDD87FD067F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de cantos arredondados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0F596C-C6FF-482F-BD95-DEC67489FD1D}" type="datetimeFigureOut">
              <a:rPr lang="pt-BR" smtClean="0"/>
              <a:pPr/>
              <a:t>5/3/2013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8053F-3BB2-48B2-A17A-EDD87FD067F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0F596C-C6FF-482F-BD95-DEC67489FD1D}" type="datetimeFigureOut">
              <a:rPr lang="pt-BR" smtClean="0"/>
              <a:pPr/>
              <a:t>5/3/2013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8053F-3BB2-48B2-A17A-EDD87FD067F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0F596C-C6FF-482F-BD95-DEC67489FD1D}" type="datetimeFigureOut">
              <a:rPr lang="pt-BR" smtClean="0"/>
              <a:pPr/>
              <a:t>5/3/2013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8053F-3BB2-48B2-A17A-EDD87FD067F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0F596C-C6FF-482F-BD95-DEC67489FD1D}" type="datetimeFigureOut">
              <a:rPr lang="pt-BR" smtClean="0"/>
              <a:pPr/>
              <a:t>5/3/2013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8053F-3BB2-48B2-A17A-EDD87FD067F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0F596C-C6FF-482F-BD95-DEC67489FD1D}" type="datetimeFigureOut">
              <a:rPr lang="pt-BR" smtClean="0"/>
              <a:pPr/>
              <a:t>5/3/2013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8053F-3BB2-48B2-A17A-EDD87FD067F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0F596C-C6FF-482F-BD95-DEC67489FD1D}" type="datetimeFigureOut">
              <a:rPr lang="pt-BR" smtClean="0"/>
              <a:pPr/>
              <a:t>5/3/2013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8053F-3BB2-48B2-A17A-EDD87FD067F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de cantos arredondado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rredondar Retângulo em um Canto Único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0F596C-C6FF-482F-BD95-DEC67489FD1D}" type="datetimeFigureOut">
              <a:rPr lang="pt-BR" smtClean="0"/>
              <a:pPr/>
              <a:t>5/3/2013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8053F-3BB2-48B2-A17A-EDD87FD067F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Cement crackSpacing="41"/>
                    </a14:imgEffect>
                    <a14:imgEffect>
                      <a14:saturation sat="125000"/>
                    </a14:imgEffect>
                  </a14:imgLayer>
                </a14:imgProps>
              </a:ext>
            </a:extLst>
          </a:blip>
          <a:srcRect/>
          <a:tile tx="0" ty="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de cantos arredondado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Espaço Reservado para Título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90F596C-C6FF-482F-BD95-DEC67489FD1D}" type="datetimeFigureOut">
              <a:rPr lang="pt-BR" smtClean="0"/>
              <a:pPr/>
              <a:t>5/3/2013</a:t>
            </a:fld>
            <a:endParaRPr lang="pt-BR"/>
          </a:p>
        </p:txBody>
      </p:sp>
      <p:sp>
        <p:nvSpPr>
          <p:cNvPr id="18" name="Espaço Reservado para Rodapé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CF8053F-3BB2-48B2-A17A-EDD87FD067F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120680"/>
          </a:xfrm>
          <a:prstGeom prst="rect">
            <a:avLst/>
          </a:prstGeom>
          <a:ln w="2286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aixaDeTexto 7"/>
          <p:cNvSpPr txBox="1"/>
          <p:nvPr/>
        </p:nvSpPr>
        <p:spPr>
          <a:xfrm>
            <a:off x="4225280" y="692696"/>
            <a:ext cx="432048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" pitchFamily="34" charset="0"/>
              </a:rPr>
              <a:t>Filo porífera </a:t>
            </a:r>
          </a:p>
          <a:p>
            <a:pPr algn="r"/>
            <a:r>
              <a:rPr lang="pt-BR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" pitchFamily="34" charset="0"/>
              </a:rPr>
              <a:t>&amp;</a:t>
            </a:r>
          </a:p>
          <a:p>
            <a:pPr algn="r"/>
            <a:r>
              <a:rPr lang="pt-BR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" pitchFamily="34" charset="0"/>
              </a:rPr>
              <a:t> Cnidária</a:t>
            </a:r>
          </a:p>
          <a:p>
            <a:pPr algn="r"/>
            <a:endParaRPr lang="pt-BR" sz="4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7544" y="4437112"/>
            <a:ext cx="4104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Janaína Martins</a:t>
            </a:r>
          </a:p>
          <a:p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Mara Raquel</a:t>
            </a:r>
          </a:p>
          <a:p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Wisley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Hudson</a:t>
            </a:r>
          </a:p>
          <a:p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2º Info B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77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14682" y="335386"/>
            <a:ext cx="83337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pt-BR" sz="2800" dirty="0" smtClean="0">
                <a:latin typeface="Berlin Sans FB" pitchFamily="34" charset="0"/>
              </a:rPr>
              <a:t>Reprodução assexuada x Reprodução sexuada:</a:t>
            </a:r>
            <a:endParaRPr lang="pt-BR" sz="2800" dirty="0">
              <a:latin typeface="Berlin Sans FB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55575" y="1340768"/>
            <a:ext cx="79928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66FF66"/>
                </a:solidFill>
              </a:rPr>
              <a:t> 	</a:t>
            </a:r>
            <a:r>
              <a:rPr lang="pt-BR" dirty="0" smtClean="0">
                <a:latin typeface="Berlin Sans FB" pitchFamily="34" charset="0"/>
              </a:rPr>
              <a:t>A reprodução assexuada pode ser por </a:t>
            </a:r>
            <a:r>
              <a:rPr lang="pt-BR" u="sng" dirty="0" smtClean="0">
                <a:latin typeface="Berlin Sans FB" pitchFamily="34" charset="0"/>
              </a:rPr>
              <a:t>brotamento ,</a:t>
            </a:r>
            <a:r>
              <a:rPr lang="pt-BR" dirty="0" smtClean="0">
                <a:latin typeface="Berlin Sans FB" pitchFamily="34" charset="0"/>
              </a:rPr>
              <a:t> </a:t>
            </a:r>
            <a:r>
              <a:rPr lang="pt-BR" u="sng" dirty="0" smtClean="0">
                <a:latin typeface="Berlin Sans FB" pitchFamily="34" charset="0"/>
              </a:rPr>
              <a:t>fragmentação o</a:t>
            </a:r>
            <a:r>
              <a:rPr lang="pt-BR" dirty="0" smtClean="0">
                <a:latin typeface="Berlin Sans FB" pitchFamily="34" charset="0"/>
              </a:rPr>
              <a:t>u </a:t>
            </a:r>
            <a:r>
              <a:rPr lang="pt-BR" u="sng" dirty="0" smtClean="0">
                <a:latin typeface="Berlin Sans FB" pitchFamily="34" charset="0"/>
              </a:rPr>
              <a:t>gemulação</a:t>
            </a:r>
            <a:r>
              <a:rPr lang="pt-BR" dirty="0" smtClean="0">
                <a:latin typeface="Berlin Sans FB" pitchFamily="34" charset="0"/>
              </a:rPr>
              <a:t> .</a:t>
            </a:r>
          </a:p>
          <a:p>
            <a:endParaRPr lang="pt-BR" b="1" dirty="0" smtClean="0">
              <a:solidFill>
                <a:srgbClr val="52FC24"/>
              </a:solidFill>
              <a:latin typeface="Berlin Sans FB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t-BR" dirty="0" smtClean="0">
                <a:latin typeface="Berlin Sans FB" pitchFamily="34" charset="0"/>
              </a:rPr>
              <a:t>Brotamento: </a:t>
            </a:r>
          </a:p>
          <a:p>
            <a:r>
              <a:rPr lang="pt-BR" dirty="0" smtClean="0">
                <a:latin typeface="Berlin Sans FB" pitchFamily="34" charset="0"/>
              </a:rPr>
              <a:t>	Surge de uma esponja inicial um broto que pode se soltar originando um novo individuo.( Em muitas espécies os brotos não se separam originando colônias.</a:t>
            </a:r>
          </a:p>
          <a:p>
            <a:endParaRPr lang="pt-BR" dirty="0" smtClean="0">
              <a:latin typeface="Berlin Sans FB" pitchFamily="34" charset="0"/>
            </a:endParaRPr>
          </a:p>
          <a:p>
            <a:endParaRPr lang="pt-BR" b="1" dirty="0">
              <a:solidFill>
                <a:srgbClr val="52FC24"/>
              </a:solidFill>
              <a:latin typeface="Berlin Sans FB" pitchFamily="34" charset="0"/>
            </a:endParaRPr>
          </a:p>
          <a:p>
            <a:endParaRPr lang="pt-BR" b="1" dirty="0">
              <a:solidFill>
                <a:srgbClr val="52FC24"/>
              </a:solidFill>
              <a:latin typeface="Berlin Sans FB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682" y="3068960"/>
            <a:ext cx="8333780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245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Berlin Sans FB" pitchFamily="34" charset="0"/>
              </a:rPr>
              <a:t>Fragmentação :</a:t>
            </a:r>
          </a:p>
          <a:p>
            <a:pPr marL="0" indent="0">
              <a:buNone/>
            </a:pPr>
            <a:r>
              <a:rPr lang="pt-BR" dirty="0">
                <a:latin typeface="Berlin Sans FB" pitchFamily="34" charset="0"/>
              </a:rPr>
              <a:t>	P</a:t>
            </a:r>
            <a:r>
              <a:rPr lang="pt-BR" dirty="0" smtClean="0">
                <a:latin typeface="Berlin Sans FB" pitchFamily="34" charset="0"/>
              </a:rPr>
              <a:t>equenos pedaços regeneram por completo esponjas inteiras , ou seja , pequenos pedaços separados eventualmente do corpo formam novas esponjas</a:t>
            </a:r>
          </a:p>
          <a:p>
            <a:pPr marL="0" indent="0">
              <a:buNone/>
            </a:pPr>
            <a:endParaRPr lang="pt-BR" dirty="0">
              <a:latin typeface="Berlin Sans FB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2492896"/>
            <a:ext cx="518961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32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Berlin Sans FB" pitchFamily="34" charset="0"/>
              </a:rPr>
              <a:t>Gemulação : </a:t>
            </a:r>
          </a:p>
          <a:p>
            <a:pPr marL="0" indent="0">
              <a:buNone/>
            </a:pPr>
            <a:r>
              <a:rPr lang="pt-BR" dirty="0"/>
              <a:t> </a:t>
            </a:r>
            <a:r>
              <a:rPr lang="pt-BR" dirty="0" smtClean="0"/>
              <a:t>	</a:t>
            </a:r>
            <a:r>
              <a:rPr lang="pt-BR" sz="2000" dirty="0" smtClean="0">
                <a:latin typeface="Berlin Sans FB" pitchFamily="34" charset="0"/>
              </a:rPr>
              <a:t>As gêmulas são formas de resistência que se originam no interior do corpo da esponja . Cada gêmula é constituída por um envoltório rígido que protege células indiferenciadas capazes de formar um novo individuo. Quando as esponjas morrem , as gêmulas  são liberadas , podendo permanecer no meio por longos períodos  de tempo , até que as condições ambientais voltem a se tornar adequadas . Nessas condições , os arqueócitos saem por uma abertura presente na gêmula , a micrópila, e reorganizam uma nova esponja . </a:t>
            </a:r>
          </a:p>
          <a:p>
            <a:pPr marL="0" indent="0">
              <a:buNone/>
            </a:pPr>
            <a:endParaRPr lang="pt-BR" sz="2000" dirty="0">
              <a:latin typeface="Berlin Sans FB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717032"/>
            <a:ext cx="835292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22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562944"/>
          </a:xfrm>
        </p:spPr>
        <p:txBody>
          <a:bodyPr>
            <a:normAutofit fontScale="92500" lnSpcReduction="10000"/>
          </a:bodyPr>
          <a:lstStyle/>
          <a:p>
            <a:r>
              <a:rPr lang="pt-BR" u="sng" dirty="0" smtClean="0">
                <a:latin typeface="Berlin Sans FB" pitchFamily="34" charset="0"/>
              </a:rPr>
              <a:t>Reprodução sexuada </a:t>
            </a:r>
            <a:r>
              <a:rPr lang="pt-BR" dirty="0" smtClean="0">
                <a:latin typeface="Berlin Sans FB" pitchFamily="34" charset="0"/>
              </a:rPr>
              <a:t>:</a:t>
            </a:r>
          </a:p>
          <a:p>
            <a:pPr marL="0" indent="0">
              <a:buNone/>
            </a:pPr>
            <a:r>
              <a:rPr lang="pt-BR" dirty="0">
                <a:latin typeface="Berlin Sans FB" pitchFamily="34" charset="0"/>
              </a:rPr>
              <a:t>	</a:t>
            </a:r>
            <a:r>
              <a:rPr lang="pt-BR" sz="3000" dirty="0">
                <a:latin typeface="Berlin Sans FB" pitchFamily="34" charset="0"/>
              </a:rPr>
              <a:t>O</a:t>
            </a:r>
            <a:r>
              <a:rPr lang="pt-BR" sz="3000" dirty="0" smtClean="0">
                <a:latin typeface="Berlin Sans FB" pitchFamily="34" charset="0"/>
              </a:rPr>
              <a:t>s espermatozoides são formados a partir dos coanócitos e saem </a:t>
            </a:r>
            <a:r>
              <a:rPr lang="pt-BR" sz="3000" smtClean="0">
                <a:latin typeface="Berlin Sans FB" pitchFamily="34" charset="0"/>
              </a:rPr>
              <a:t>pelo ósculos </a:t>
            </a:r>
            <a:r>
              <a:rPr lang="pt-BR" sz="3000" dirty="0" smtClean="0">
                <a:latin typeface="Berlin Sans FB" pitchFamily="34" charset="0"/>
              </a:rPr>
              <a:t>carregados pela corrente exalante de água. Eles penetram em outras esponjas com </a:t>
            </a:r>
            <a:r>
              <a:rPr lang="pt-BR" sz="3000" dirty="0">
                <a:latin typeface="Berlin Sans FB" pitchFamily="34" charset="0"/>
              </a:rPr>
              <a:t>a corrente inalante e são captados pelos </a:t>
            </a:r>
            <a:r>
              <a:rPr lang="pt-BR" sz="3000" dirty="0" smtClean="0">
                <a:latin typeface="Berlin Sans FB" pitchFamily="34" charset="0"/>
              </a:rPr>
              <a:t>coanócitos , que os transferem até os óvulos.</a:t>
            </a:r>
          </a:p>
          <a:p>
            <a:pPr marL="0" indent="0">
              <a:buNone/>
            </a:pPr>
            <a:r>
              <a:rPr lang="pt-BR" sz="3000" dirty="0">
                <a:latin typeface="Berlin Sans FB" pitchFamily="34" charset="0"/>
              </a:rPr>
              <a:t>	</a:t>
            </a:r>
            <a:r>
              <a:rPr lang="pt-BR" sz="3000" dirty="0" smtClean="0">
                <a:latin typeface="Berlin Sans FB" pitchFamily="34" charset="0"/>
              </a:rPr>
              <a:t>A fecundação é , como regra geral , interna . Os óvulos são formados a partir de coanócitos ou de arqueócitos . Do ovo surge uma larva ciliada que abandona o corpo de uma esponja . Após breve período de vida planctônica , a larva fixa-se a um substrato , sofre  metamorfose e dá origem a um novo individuo .</a:t>
            </a:r>
          </a:p>
          <a:p>
            <a:pPr marL="0" indent="0">
              <a:buNone/>
            </a:pPr>
            <a:endParaRPr lang="pt-BR" sz="30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49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706960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277" y="404664"/>
            <a:ext cx="835292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081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915909" y="662073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FF00FF"/>
                </a:solidFill>
                <a:latin typeface="Berlin Sans FB" pitchFamily="34" charset="0"/>
              </a:rPr>
              <a:t>Aplicações Comercias :</a:t>
            </a:r>
            <a:endParaRPr lang="pt-BR" sz="2800" dirty="0">
              <a:solidFill>
                <a:srgbClr val="FF00FF"/>
              </a:solidFill>
              <a:latin typeface="Berlin Sans FB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55576" y="1772816"/>
            <a:ext cx="76328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>
                <a:solidFill>
                  <a:srgbClr val="FF00FF"/>
                </a:solidFill>
                <a:latin typeface="Berlin Sans FB" pitchFamily="34" charset="0"/>
              </a:rPr>
              <a:t>	A </a:t>
            </a:r>
            <a:r>
              <a:rPr lang="pt-BR" sz="2400" dirty="0">
                <a:solidFill>
                  <a:srgbClr val="FF00FF"/>
                </a:solidFill>
                <a:latin typeface="Berlin Sans FB" pitchFamily="34" charset="0"/>
              </a:rPr>
              <a:t>importância das esponjas é bastante reduzida em relação a outros filos. Algumas são de grande valor comercial, pois o seu esqueleto pode ser usado para o banho como </a:t>
            </a:r>
            <a:r>
              <a:rPr lang="pt-BR" sz="2400" dirty="0" smtClean="0">
                <a:solidFill>
                  <a:srgbClr val="FF00FF"/>
                </a:solidFill>
                <a:latin typeface="Berlin Sans FB" pitchFamily="34" charset="0"/>
              </a:rPr>
              <a:t>esponja (</a:t>
            </a:r>
            <a:r>
              <a:rPr lang="pt-BR" sz="2400" dirty="0" err="1" smtClean="0">
                <a:solidFill>
                  <a:srgbClr val="FF00FF"/>
                </a:solidFill>
                <a:latin typeface="Berlin Sans FB" pitchFamily="34" charset="0"/>
              </a:rPr>
              <a:t>Demospongea</a:t>
            </a:r>
            <a:r>
              <a:rPr lang="pt-BR" sz="2400" dirty="0" smtClean="0">
                <a:solidFill>
                  <a:srgbClr val="FF00FF"/>
                </a:solidFill>
                <a:latin typeface="Berlin Sans FB" pitchFamily="34" charset="0"/>
              </a:rPr>
              <a:t> </a:t>
            </a:r>
            <a:r>
              <a:rPr lang="pt-BR" sz="2400" dirty="0">
                <a:solidFill>
                  <a:srgbClr val="FF00FF"/>
                </a:solidFill>
                <a:latin typeface="Berlin Sans FB" pitchFamily="34" charset="0"/>
              </a:rPr>
              <a:t>- subgrupo </a:t>
            </a:r>
            <a:r>
              <a:rPr lang="pt-BR" sz="2400" dirty="0" err="1">
                <a:solidFill>
                  <a:srgbClr val="FF00FF"/>
                </a:solidFill>
                <a:latin typeface="Berlin Sans FB" pitchFamily="34" charset="0"/>
              </a:rPr>
              <a:t>Keratosa</a:t>
            </a:r>
            <a:r>
              <a:rPr lang="pt-BR" sz="2400" dirty="0">
                <a:solidFill>
                  <a:srgbClr val="FF00FF"/>
                </a:solidFill>
                <a:latin typeface="Berlin Sans FB" pitchFamily="34" charset="0"/>
              </a:rPr>
              <a:t>), após decomposição de todas as células vivas, já que são muito macias e </a:t>
            </a:r>
            <a:r>
              <a:rPr lang="pt-BR" sz="2400" dirty="0" smtClean="0">
                <a:solidFill>
                  <a:srgbClr val="FF00FF"/>
                </a:solidFill>
                <a:latin typeface="Berlin Sans FB" pitchFamily="34" charset="0"/>
              </a:rPr>
              <a:t>absorventes. E na </a:t>
            </a:r>
            <a:r>
              <a:rPr lang="pt-BR" sz="2400" dirty="0">
                <a:solidFill>
                  <a:srgbClr val="FF00FF"/>
                </a:solidFill>
                <a:latin typeface="Berlin Sans FB" pitchFamily="34" charset="0"/>
              </a:rPr>
              <a:t>indústria de microchips, mas cujo desenvolvimento requer ainda pesquisa tecnológica.</a:t>
            </a:r>
          </a:p>
        </p:txBody>
      </p:sp>
    </p:spTree>
    <p:extLst>
      <p:ext uri="{BB962C8B-B14F-4D97-AF65-F5344CB8AC3E}">
        <p14:creationId xmlns:p14="http://schemas.microsoft.com/office/powerpoint/2010/main" xmlns="" val="169452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76673"/>
            <a:ext cx="8568952" cy="158417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67544" y="476672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Arial" pitchFamily="34" charset="0"/>
              <a:buChar char="•"/>
            </a:pPr>
            <a:r>
              <a:rPr lang="pt-BR" sz="5400" dirty="0" smtClean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</a:rPr>
              <a:t>Importâncias Para a Medicina:</a:t>
            </a:r>
            <a:endParaRPr lang="pt-BR" sz="5400" dirty="0">
              <a:solidFill>
                <a:schemeClr val="accent6">
                  <a:lumMod val="50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71600" y="2780928"/>
            <a:ext cx="74168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FF"/>
                </a:solidFill>
                <a:latin typeface="Berlin Sans FB" pitchFamily="34" charset="0"/>
              </a:rPr>
              <a:t>	</a:t>
            </a:r>
            <a:r>
              <a:rPr lang="pt-BR" sz="2400" dirty="0" smtClean="0">
                <a:solidFill>
                  <a:srgbClr val="FF00FF"/>
                </a:solidFill>
                <a:latin typeface="Berlin Sans FB" pitchFamily="34" charset="0"/>
              </a:rPr>
              <a:t>-Produzem </a:t>
            </a:r>
            <a:r>
              <a:rPr lang="pt-BR" sz="2400" dirty="0">
                <a:solidFill>
                  <a:srgbClr val="FF00FF"/>
                </a:solidFill>
                <a:latin typeface="Berlin Sans FB" pitchFamily="34" charset="0"/>
              </a:rPr>
              <a:t>toxinas, dentre a qual esta a que permitiu a produção do AZT, antiviral usado no tratamento da AIDS. Antigamente pessoas que sofriam de problemas de tiroide utilizam os poríferos já que são ricos em iodo, que é indispensável para a produção de tiroxina pela tiroide.</a:t>
            </a:r>
          </a:p>
          <a:p>
            <a:endParaRPr lang="pt-BR" sz="2400" dirty="0">
              <a:solidFill>
                <a:srgbClr val="FF00FF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641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656"/>
            <a:ext cx="8424935" cy="62646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aixaDeTexto 3"/>
          <p:cNvSpPr txBox="1"/>
          <p:nvPr/>
        </p:nvSpPr>
        <p:spPr>
          <a:xfrm>
            <a:off x="467544" y="467380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pt-BR" sz="3600" dirty="0" smtClean="0">
                <a:solidFill>
                  <a:srgbClr val="1306BA"/>
                </a:solidFill>
                <a:latin typeface="Berlin Sans FB" pitchFamily="34" charset="0"/>
              </a:rPr>
              <a:t>Importância ecológica </a:t>
            </a:r>
            <a:endParaRPr lang="pt-BR" sz="3600" dirty="0">
              <a:solidFill>
                <a:srgbClr val="1306BA"/>
              </a:solidFill>
              <a:latin typeface="Berlin Sans FB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11560" y="1484784"/>
            <a:ext cx="77768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1306BA"/>
                </a:solidFill>
                <a:latin typeface="Berlin Sans FB" pitchFamily="34" charset="0"/>
              </a:rPr>
              <a:t>	Os </a:t>
            </a:r>
            <a:r>
              <a:rPr lang="pt-BR" sz="2000" dirty="0">
                <a:solidFill>
                  <a:srgbClr val="1306BA"/>
                </a:solidFill>
                <a:latin typeface="Berlin Sans FB" pitchFamily="34" charset="0"/>
              </a:rPr>
              <a:t>poríferos possuem grande importância ecológica - fazem simbiose com organismo fotossintéticos (</a:t>
            </a:r>
            <a:r>
              <a:rPr lang="pt-BR" sz="2000" dirty="0" err="1">
                <a:solidFill>
                  <a:srgbClr val="1306BA"/>
                </a:solidFill>
                <a:latin typeface="Berlin Sans FB" pitchFamily="34" charset="0"/>
              </a:rPr>
              <a:t>zooxantelas</a:t>
            </a:r>
            <a:r>
              <a:rPr lang="pt-BR" sz="2000" dirty="0">
                <a:solidFill>
                  <a:srgbClr val="1306BA"/>
                </a:solidFill>
                <a:latin typeface="Berlin Sans FB" pitchFamily="34" charset="0"/>
              </a:rPr>
              <a:t> - matriz amarelada ou cianobactérias - matriz verde, violeta, marrom), vivem em águas rasas e claras, aumento na taxa metabólica entre 33% e 80%. Abriga grande comunidade de organismos aquáticos. Servem de alimento para muitas teias alimentares.</a:t>
            </a:r>
            <a:br>
              <a:rPr lang="pt-BR" sz="2000" dirty="0">
                <a:solidFill>
                  <a:srgbClr val="1306BA"/>
                </a:solidFill>
                <a:latin typeface="Berlin Sans FB" pitchFamily="34" charset="0"/>
              </a:rPr>
            </a:br>
            <a:r>
              <a:rPr lang="pt-BR" sz="2000" dirty="0">
                <a:solidFill>
                  <a:srgbClr val="1306BA"/>
                </a:solidFill>
                <a:latin typeface="Berlin Sans FB" pitchFamily="34" charset="0"/>
              </a:rPr>
              <a:t/>
            </a:r>
            <a:br>
              <a:rPr lang="pt-BR" sz="2000" dirty="0">
                <a:solidFill>
                  <a:srgbClr val="1306BA"/>
                </a:solidFill>
                <a:latin typeface="Berlin Sans FB" pitchFamily="34" charset="0"/>
              </a:rPr>
            </a:br>
            <a:r>
              <a:rPr lang="pt-BR" sz="2000" dirty="0">
                <a:solidFill>
                  <a:srgbClr val="1306BA"/>
                </a:solidFill>
                <a:latin typeface="Berlin Sans FB" pitchFamily="34" charset="0"/>
              </a:rPr>
              <a:t>Geralmente estão associados com recifes de corais, abrigando grande diversidade de organismos marinhos.</a:t>
            </a:r>
            <a:br>
              <a:rPr lang="pt-BR" sz="2000" dirty="0">
                <a:solidFill>
                  <a:srgbClr val="1306BA"/>
                </a:solidFill>
                <a:latin typeface="Berlin Sans FB" pitchFamily="34" charset="0"/>
              </a:rPr>
            </a:br>
            <a:r>
              <a:rPr lang="pt-BR" sz="2000" dirty="0">
                <a:solidFill>
                  <a:srgbClr val="1306BA"/>
                </a:solidFill>
                <a:latin typeface="Berlin Sans FB" pitchFamily="34" charset="0"/>
              </a:rPr>
              <a:t/>
            </a:r>
            <a:br>
              <a:rPr lang="pt-BR" sz="2000" dirty="0">
                <a:solidFill>
                  <a:srgbClr val="1306BA"/>
                </a:solidFill>
                <a:latin typeface="Berlin Sans FB" pitchFamily="34" charset="0"/>
              </a:rPr>
            </a:br>
            <a:r>
              <a:rPr lang="pt-BR" sz="2000" dirty="0">
                <a:solidFill>
                  <a:srgbClr val="1306BA"/>
                </a:solidFill>
                <a:latin typeface="Berlin Sans FB" pitchFamily="34" charset="0"/>
              </a:rPr>
              <a:t>Em algumas unidades de conservação estes organismos são protegidos por lei, como é o caso do Parque Nacional Marinho de Fernando de Noronha e Parque Nacional Marinho de Abrolhos entre outras áreas naturais.</a:t>
            </a:r>
          </a:p>
        </p:txBody>
      </p:sp>
    </p:spTree>
    <p:extLst>
      <p:ext uri="{BB962C8B-B14F-4D97-AF65-F5344CB8AC3E}">
        <p14:creationId xmlns:p14="http://schemas.microsoft.com/office/powerpoint/2010/main" xmlns="" val="138168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656"/>
            <a:ext cx="8568952" cy="6192688"/>
          </a:xfrm>
          <a:prstGeom prst="rect">
            <a:avLst/>
          </a:prstGeom>
          <a:ln w="228600" cap="sq" cmpd="thickThin">
            <a:solidFill>
              <a:srgbClr val="FF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aixaDeTexto 4"/>
          <p:cNvSpPr txBox="1"/>
          <p:nvPr/>
        </p:nvSpPr>
        <p:spPr>
          <a:xfrm>
            <a:off x="539552" y="908720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 algn="ctr">
              <a:buFont typeface="Arial" pitchFamily="34" charset="0"/>
              <a:buChar char="•"/>
            </a:pPr>
            <a:r>
              <a:rPr lang="pt-BR" sz="3600" u="sng" dirty="0" smtClean="0">
                <a:solidFill>
                  <a:srgbClr val="FFFF00"/>
                </a:solidFill>
                <a:latin typeface="Berlin Sans FB" pitchFamily="34" charset="0"/>
              </a:rPr>
              <a:t>Curiosidades:</a:t>
            </a:r>
            <a:endParaRPr lang="pt-BR" sz="3600" u="sng" dirty="0">
              <a:solidFill>
                <a:srgbClr val="FFFF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39552" y="1772816"/>
            <a:ext cx="79928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400" dirty="0">
                <a:solidFill>
                  <a:srgbClr val="FFFF00"/>
                </a:solidFill>
                <a:latin typeface="Berlin Sans FB" pitchFamily="34" charset="0"/>
              </a:rPr>
              <a:t>Se alimentam de bactérias e pequenas partículas orgânicas dissolvidas;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400" dirty="0">
                <a:solidFill>
                  <a:srgbClr val="FFFF00"/>
                </a:solidFill>
                <a:latin typeface="Berlin Sans FB" pitchFamily="34" charset="0"/>
              </a:rPr>
              <a:t>Para obter alimentos é  gerado um fluxo de água através dos poros e canais do seu corpo;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400" dirty="0">
                <a:solidFill>
                  <a:srgbClr val="FFFF00"/>
                </a:solidFill>
                <a:latin typeface="Berlin Sans FB" pitchFamily="34" charset="0"/>
              </a:rPr>
              <a:t>Possuem dois tipos de reprodução sexuada e assexuada 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400" dirty="0">
                <a:solidFill>
                  <a:srgbClr val="FFFF00"/>
                </a:solidFill>
                <a:latin typeface="Berlin Sans FB" pitchFamily="34" charset="0"/>
              </a:rPr>
              <a:t>A reprodução assexuada feita pela gemulação é a mais comum em espécies de água doce.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400" dirty="0">
                <a:solidFill>
                  <a:srgbClr val="FFFF00"/>
                </a:solidFill>
                <a:latin typeface="Berlin Sans FB" pitchFamily="34" charset="0"/>
              </a:rPr>
              <a:t>As esponjas podem filtrar em uma hora um volume de água centenas de vezes maiores que o volume de seu corpo</a:t>
            </a:r>
            <a:r>
              <a:rPr lang="pt-BR" sz="2400" dirty="0" smtClean="0">
                <a:solidFill>
                  <a:srgbClr val="FFFF00"/>
                </a:solidFill>
                <a:latin typeface="Berlin Sans FB" pitchFamily="34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FFFF00"/>
                </a:solidFill>
                <a:latin typeface="Berlin Sans FB" pitchFamily="34" charset="0"/>
              </a:rPr>
              <a:t>Existem esponjas hermafroditas e esponjas de sexos separados .</a:t>
            </a:r>
            <a:endParaRPr lang="pt-BR" sz="2400" dirty="0">
              <a:solidFill>
                <a:srgbClr val="FFFF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165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erlin Sans FB" pitchFamily="34" charset="0"/>
              </a:rPr>
              <a:t>Esponjas de vidro. Existem ?</a:t>
            </a:r>
          </a:p>
          <a:p>
            <a:pPr marL="0" indent="0">
              <a:buNone/>
            </a:pPr>
            <a:r>
              <a:rPr lang="pt-BR" dirty="0" smtClean="0">
                <a:latin typeface="Berlin Sans FB" pitchFamily="34" charset="0"/>
              </a:rPr>
              <a:t>	</a:t>
            </a:r>
            <a:r>
              <a:rPr lang="pt-BR" sz="2400" dirty="0" smtClean="0">
                <a:latin typeface="Berlin Sans FB" pitchFamily="34" charset="0"/>
              </a:rPr>
              <a:t>Sim, geralmente vivem em águas profundas , estas possuem um esqueleto formado por espiculas </a:t>
            </a:r>
            <a:r>
              <a:rPr lang="pt-BR" sz="2400" dirty="0" err="1" smtClean="0">
                <a:latin typeface="Berlin Sans FB" pitchFamily="34" charset="0"/>
              </a:rPr>
              <a:t>silicosas</a:t>
            </a:r>
            <a:r>
              <a:rPr lang="pt-BR" sz="2400" dirty="0" smtClean="0">
                <a:latin typeface="Berlin Sans FB" pitchFamily="34" charset="0"/>
              </a:rPr>
              <a:t>  que se fundem, gerando um reticulo . Quando suas células morrem a rede de espiculas persiste como um vaso vítreo , característica a qual se deve o nome . Essas esponjas são muitos comuns no Japão   e nas Filipinas , podendo ocorrer também no Canadá. </a:t>
            </a:r>
            <a:endParaRPr lang="pt-BR" sz="2400" dirty="0">
              <a:latin typeface="Berlin Sans FB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56992"/>
            <a:ext cx="856895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8763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04664"/>
            <a:ext cx="8568952" cy="6264696"/>
          </a:xfrm>
          <a:prstGeom prst="rect">
            <a:avLst/>
          </a:prstGeom>
          <a:ln w="228600" cap="sq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5400" i="1" dirty="0" smtClean="0">
                <a:solidFill>
                  <a:srgbClr val="FFFF00"/>
                </a:solidFill>
              </a:rPr>
              <a:t>Filo </a:t>
            </a:r>
            <a:r>
              <a:rPr lang="pt-BR" sz="5400" i="1" dirty="0" err="1" smtClean="0">
                <a:solidFill>
                  <a:srgbClr val="FFFF00"/>
                </a:solidFill>
              </a:rPr>
              <a:t>Porifera</a:t>
            </a:r>
            <a:endParaRPr lang="pt-BR" sz="5400" i="1" dirty="0" smtClean="0">
              <a:solidFill>
                <a:srgbClr val="FFFF00"/>
              </a:solidFill>
            </a:endParaRP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</p:txBody>
      </p:sp>
      <p:sp>
        <p:nvSpPr>
          <p:cNvPr id="6" name="Retângulo 5"/>
          <p:cNvSpPr/>
          <p:nvPr/>
        </p:nvSpPr>
        <p:spPr>
          <a:xfrm>
            <a:off x="1043608" y="1052736"/>
            <a:ext cx="7178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 algn="r">
              <a:buFont typeface="Arial" pitchFamily="34" charset="0"/>
              <a:buChar char="•"/>
            </a:pPr>
            <a:r>
              <a:rPr lang="pt-BR" sz="4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Características gerais: </a:t>
            </a:r>
            <a:endParaRPr lang="pt-BR" sz="4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378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192688"/>
          </a:xfrm>
        </p:spPr>
      </p:pic>
      <p:sp>
        <p:nvSpPr>
          <p:cNvPr id="6" name="CaixaDeTexto 5"/>
          <p:cNvSpPr txBox="1"/>
          <p:nvPr/>
        </p:nvSpPr>
        <p:spPr>
          <a:xfrm>
            <a:off x="899592" y="404664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i="1" dirty="0" smtClean="0">
                <a:solidFill>
                  <a:srgbClr val="FFFF00"/>
                </a:solidFill>
              </a:rPr>
              <a:t>Filo </a:t>
            </a:r>
            <a:r>
              <a:rPr lang="pt-BR" sz="4800" b="1" i="1" dirty="0" err="1" smtClean="0">
                <a:solidFill>
                  <a:srgbClr val="FFFF00"/>
                </a:solidFill>
              </a:rPr>
              <a:t>Cnidaria</a:t>
            </a:r>
            <a:endParaRPr lang="pt-BR" sz="4800" b="1" i="1" dirty="0" smtClean="0">
              <a:solidFill>
                <a:srgbClr val="FFFF00"/>
              </a:solidFill>
            </a:endParaRPr>
          </a:p>
          <a:p>
            <a:pPr marL="685800" indent="-685800">
              <a:buFont typeface="Arial" pitchFamily="34" charset="0"/>
              <a:buChar char="•"/>
            </a:pPr>
            <a:r>
              <a:rPr lang="pt-BR" sz="4800" b="1" dirty="0" smtClean="0">
                <a:solidFill>
                  <a:srgbClr val="FFFF00"/>
                </a:solidFill>
              </a:rPr>
              <a:t>Características gerais:</a:t>
            </a:r>
            <a:endParaRPr lang="pt-BR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171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7069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	O</a:t>
            </a:r>
            <a:r>
              <a:rPr lang="pt-BR" dirty="0"/>
              <a:t> </a:t>
            </a:r>
            <a:r>
              <a:rPr lang="pt-BR" b="1" dirty="0"/>
              <a:t>Filo</a:t>
            </a:r>
            <a:r>
              <a:rPr lang="pt-BR" dirty="0"/>
              <a:t>	</a:t>
            </a:r>
            <a:r>
              <a:rPr lang="pt-BR" b="1" dirty="0" err="1"/>
              <a:t>Cnidaria</a:t>
            </a:r>
            <a:r>
              <a:rPr lang="pt-BR" dirty="0"/>
              <a:t>	apresenta animais predominantemente marinhos, incluindo as hidras, medusas, anêmonas-do-mar e corais.</a:t>
            </a:r>
            <a:r>
              <a:rPr lang="pt-BR" b="1" dirty="0"/>
              <a:t> 	</a:t>
            </a:r>
          </a:p>
          <a:p>
            <a:pPr marL="0" indent="0" algn="just">
              <a:buNone/>
            </a:pPr>
            <a:r>
              <a:rPr lang="pt-BR" b="1" dirty="0"/>
              <a:t>	</a:t>
            </a:r>
            <a:r>
              <a:rPr lang="pt-BR" dirty="0"/>
              <a:t>Nos cnidários nota-se o início de uma organização </a:t>
            </a:r>
            <a:r>
              <a:rPr lang="pt-BR" dirty="0" smtClean="0"/>
              <a:t>tecidual (</a:t>
            </a:r>
            <a:r>
              <a:rPr lang="pt-BR" dirty="0" err="1" smtClean="0"/>
              <a:t>Diblásticos</a:t>
            </a:r>
            <a:r>
              <a:rPr lang="pt-BR" dirty="0" smtClean="0"/>
              <a:t>). </a:t>
            </a:r>
            <a:r>
              <a:rPr lang="pt-BR" dirty="0"/>
              <a:t>Existe uma boca, circundada por tentáculos, e uma cavidade digestiva, chamada cavidade </a:t>
            </a:r>
            <a:r>
              <a:rPr lang="pt-BR" dirty="0" smtClean="0"/>
              <a:t>gastrovascular (sistema digestório simples). 	</a:t>
            </a:r>
          </a:p>
          <a:p>
            <a:pPr marL="0" indent="0" algn="just">
              <a:buNone/>
            </a:pPr>
            <a:r>
              <a:rPr lang="pt-BR" dirty="0"/>
              <a:t>	</a:t>
            </a:r>
            <a:r>
              <a:rPr lang="pt-BR" dirty="0" smtClean="0"/>
              <a:t>Essas </a:t>
            </a:r>
            <a:r>
              <a:rPr lang="pt-BR" dirty="0"/>
              <a:t>características </a:t>
            </a:r>
            <a:r>
              <a:rPr lang="pt-BR" dirty="0" smtClean="0"/>
              <a:t>tiveram </a:t>
            </a:r>
            <a:r>
              <a:rPr lang="pt-BR" dirty="0"/>
              <a:t>uma grande importância evolutiva, já que </a:t>
            </a:r>
            <a:r>
              <a:rPr lang="pt-BR" dirty="0" smtClean="0"/>
              <a:t>os </a:t>
            </a:r>
            <a:r>
              <a:rPr lang="pt-BR" dirty="0"/>
              <a:t>alimentos podem ser ingeridos em maiores proporções e digeridos na cavidade antes de penetrarem nas células.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52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346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	Existem </a:t>
            </a:r>
            <a:r>
              <a:rPr lang="pt-BR" b="1" dirty="0"/>
              <a:t>basicamente dois tipos morfológicos de indivíduos</a:t>
            </a:r>
            <a:r>
              <a:rPr lang="pt-BR" b="1" dirty="0" smtClean="0"/>
              <a:t>: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As </a:t>
            </a:r>
            <a:r>
              <a:rPr lang="pt-BR" b="1" dirty="0"/>
              <a:t>medusas</a:t>
            </a:r>
            <a:r>
              <a:rPr lang="pt-BR" dirty="0"/>
              <a:t>, que são </a:t>
            </a:r>
            <a:r>
              <a:rPr lang="pt-BR" dirty="0" smtClean="0"/>
              <a:t>livre-</a:t>
            </a:r>
            <a:r>
              <a:rPr lang="pt-BR" dirty="0" err="1" smtClean="0"/>
              <a:t>natantes</a:t>
            </a:r>
            <a:endParaRPr lang="pt-BR" dirty="0"/>
          </a:p>
          <a:p>
            <a:r>
              <a:rPr lang="pt-BR" dirty="0"/>
              <a:t>Os </a:t>
            </a:r>
            <a:r>
              <a:rPr lang="pt-BR" b="1" dirty="0"/>
              <a:t>pólipos</a:t>
            </a:r>
            <a:r>
              <a:rPr lang="pt-BR" dirty="0"/>
              <a:t>, que são </a:t>
            </a:r>
            <a:r>
              <a:rPr lang="pt-BR" dirty="0" smtClean="0"/>
              <a:t>sésseis</a:t>
            </a:r>
          </a:p>
          <a:p>
            <a:pPr marL="0" indent="0">
              <a:buNone/>
            </a:pPr>
            <a:r>
              <a:rPr lang="pt-BR" b="1" dirty="0"/>
              <a:t> </a:t>
            </a:r>
            <a:r>
              <a:rPr lang="pt-BR" b="1" dirty="0" smtClean="0"/>
              <a:t>   Maioria </a:t>
            </a:r>
            <a:r>
              <a:rPr lang="pt-BR" b="1" dirty="0"/>
              <a:t>são marinhos e formam colônias:</a:t>
            </a:r>
            <a:endParaRPr lang="pt-BR" dirty="0"/>
          </a:p>
          <a:p>
            <a:r>
              <a:rPr lang="pt-BR" b="1" dirty="0"/>
              <a:t>corais &gt;&gt; </a:t>
            </a:r>
            <a:r>
              <a:rPr lang="pt-BR" dirty="0"/>
              <a:t>colônias sésseis</a:t>
            </a:r>
          </a:p>
          <a:p>
            <a:r>
              <a:rPr lang="pt-BR" b="1" dirty="0"/>
              <a:t>caravelas &gt;&gt;</a:t>
            </a:r>
            <a:r>
              <a:rPr lang="pt-BR" dirty="0"/>
              <a:t> colônias </a:t>
            </a:r>
            <a:r>
              <a:rPr lang="pt-BR" dirty="0" smtClean="0"/>
              <a:t>flutuantes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01959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3200" dirty="0" smtClean="0"/>
              <a:t>Fisiologia</a:t>
            </a:r>
          </a:p>
          <a:p>
            <a:pPr marL="0" indent="0" algn="just">
              <a:buNone/>
            </a:pPr>
            <a:r>
              <a:rPr lang="pt-BR" sz="3200" dirty="0"/>
              <a:t>	</a:t>
            </a:r>
            <a:r>
              <a:rPr lang="pt-BR" sz="3200" dirty="0" smtClean="0"/>
              <a:t>O </a:t>
            </a:r>
            <a:r>
              <a:rPr lang="pt-BR" sz="3200" dirty="0"/>
              <a:t>corpo destes animais possui epiderme, que o reveste externamente, e a </a:t>
            </a:r>
            <a:r>
              <a:rPr lang="pt-BR" sz="3200" dirty="0" err="1"/>
              <a:t>gastroderme</a:t>
            </a:r>
            <a:r>
              <a:rPr lang="pt-BR" sz="3200" dirty="0"/>
              <a:t> que cobre a cavidade gastrovascular. Entre estas duas camadas há uma terceira: a </a:t>
            </a:r>
            <a:r>
              <a:rPr lang="pt-BR" sz="3200" dirty="0" err="1" smtClean="0"/>
              <a:t>mesogléia</a:t>
            </a:r>
            <a:r>
              <a:rPr lang="pt-BR" sz="3200" dirty="0"/>
              <a:t>, que confere o aspecto gelatinoso das medusas, uma vez que nestas essa substância é mais abundante.</a:t>
            </a:r>
            <a:r>
              <a:rPr lang="pt-BR" dirty="0"/>
              <a:t> 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345201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4602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749008"/>
            <a:ext cx="8352928" cy="4632319"/>
          </a:xfrm>
        </p:spPr>
      </p:pic>
      <p:sp>
        <p:nvSpPr>
          <p:cNvPr id="5" name="CaixaDeTexto 4"/>
          <p:cNvSpPr txBox="1"/>
          <p:nvPr/>
        </p:nvSpPr>
        <p:spPr>
          <a:xfrm>
            <a:off x="611560" y="54868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	Os</a:t>
            </a:r>
            <a:r>
              <a:rPr lang="pt-BR" sz="2400" b="1" dirty="0"/>
              <a:t> pólipos e as medusas, formas aparentemente muito diferentes entre si, possuem muitas características em comum.</a:t>
            </a:r>
          </a:p>
        </p:txBody>
      </p:sp>
    </p:spTree>
    <p:extLst>
      <p:ext uri="{BB962C8B-B14F-4D97-AF65-F5344CB8AC3E}">
        <p14:creationId xmlns:p14="http://schemas.microsoft.com/office/powerpoint/2010/main" xmlns="" val="326911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94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	</a:t>
            </a: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755576" y="620688"/>
            <a:ext cx="7776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RESPIRAÇÃO:</a:t>
            </a:r>
            <a:endParaRPr lang="pt-BR" sz="2400" b="1" dirty="0"/>
          </a:p>
          <a:p>
            <a:r>
              <a:rPr lang="pt-BR" sz="2400" dirty="0"/>
              <a:t>Aeróbia. Troca de gases por difusão</a:t>
            </a:r>
          </a:p>
          <a:p>
            <a:r>
              <a:rPr lang="pt-BR" sz="2400" b="1" dirty="0" smtClean="0"/>
              <a:t>CIRCULAÇÃO:</a:t>
            </a:r>
            <a:endParaRPr lang="pt-BR" sz="2400" b="1" dirty="0"/>
          </a:p>
          <a:p>
            <a:r>
              <a:rPr lang="pt-BR" sz="2400" dirty="0"/>
              <a:t>Nutrientes e gases respiratórios distribuídos por difusão entre as células.</a:t>
            </a:r>
          </a:p>
          <a:p>
            <a:r>
              <a:rPr lang="pt-BR" sz="2400" b="1" dirty="0" smtClean="0"/>
              <a:t>EXCREÇÃO:</a:t>
            </a:r>
            <a:endParaRPr lang="pt-BR" sz="2400" b="1" dirty="0"/>
          </a:p>
          <a:p>
            <a:r>
              <a:rPr lang="pt-BR" sz="2400" dirty="0"/>
              <a:t>Excreção celular </a:t>
            </a:r>
            <a:r>
              <a:rPr lang="pt-BR" sz="2400" b="1" dirty="0"/>
              <a:t>&gt;&gt; </a:t>
            </a:r>
            <a:r>
              <a:rPr lang="pt-BR" sz="2400" dirty="0"/>
              <a:t>cavidade gastrovascular</a:t>
            </a:r>
            <a:r>
              <a:rPr lang="pt-BR" sz="2400" b="1" dirty="0"/>
              <a:t> &gt;&gt; </a:t>
            </a:r>
            <a:r>
              <a:rPr lang="pt-BR" sz="2400" dirty="0"/>
              <a:t>boca.</a:t>
            </a:r>
          </a:p>
          <a:p>
            <a:r>
              <a:rPr lang="pt-BR" sz="2400" b="1" dirty="0" smtClean="0"/>
              <a:t>LOCOMOÇÃO:</a:t>
            </a:r>
            <a:endParaRPr lang="pt-BR" sz="2400" b="1" dirty="0"/>
          </a:p>
          <a:p>
            <a:r>
              <a:rPr lang="pt-BR" sz="2400" b="1" dirty="0"/>
              <a:t>Sésseis</a:t>
            </a:r>
            <a:r>
              <a:rPr lang="pt-BR" sz="2400" dirty="0"/>
              <a:t> ( pólipos, anêmonas-do-mar, corais )</a:t>
            </a:r>
            <a:br>
              <a:rPr lang="pt-BR" sz="2400" dirty="0"/>
            </a:br>
            <a:r>
              <a:rPr lang="pt-BR" sz="2400" b="1" dirty="0"/>
              <a:t>Flutuação –pneumatóforo</a:t>
            </a:r>
            <a:r>
              <a:rPr lang="pt-BR" sz="2400" dirty="0"/>
              <a:t> ( caravela )</a:t>
            </a:r>
            <a:br>
              <a:rPr lang="pt-BR" sz="2400" dirty="0"/>
            </a:br>
            <a:r>
              <a:rPr lang="pt-BR" sz="2400" b="1" dirty="0" smtClean="0"/>
              <a:t>Jato propulsão</a:t>
            </a:r>
            <a:r>
              <a:rPr lang="pt-BR" sz="2400" dirty="0"/>
              <a:t> ( medusas )</a:t>
            </a:r>
            <a:br>
              <a:rPr lang="pt-BR" sz="2400" dirty="0"/>
            </a:br>
            <a:r>
              <a:rPr lang="pt-BR" sz="2400" b="1" dirty="0"/>
              <a:t>Deslizamento</a:t>
            </a:r>
            <a:r>
              <a:rPr lang="pt-BR" sz="2400" dirty="0"/>
              <a:t> ou por ‘</a:t>
            </a:r>
            <a:r>
              <a:rPr lang="pt-BR" sz="2400" b="1" dirty="0"/>
              <a:t>cambalhotas</a:t>
            </a:r>
            <a:r>
              <a:rPr lang="pt-BR" sz="2400" dirty="0"/>
              <a:t>’ ( hidra )</a:t>
            </a:r>
          </a:p>
          <a:p>
            <a:r>
              <a:rPr lang="pt-BR" sz="2400" b="1" dirty="0"/>
              <a:t>CONTROLE </a:t>
            </a:r>
            <a:r>
              <a:rPr lang="pt-BR" sz="2400" b="1" dirty="0" smtClean="0"/>
              <a:t>NERVOSO:</a:t>
            </a:r>
            <a:endParaRPr lang="pt-BR" sz="2400" b="1" dirty="0"/>
          </a:p>
          <a:p>
            <a:r>
              <a:rPr lang="pt-BR" sz="2400" dirty="0"/>
              <a:t>Sistema nervoso </a:t>
            </a:r>
            <a:r>
              <a:rPr lang="pt-BR" sz="2400" b="1" dirty="0"/>
              <a:t>difuso.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xmlns="" val="407707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73536" cy="41879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	</a:t>
            </a:r>
            <a:endParaRPr lang="pt-BR" sz="3900" dirty="0"/>
          </a:p>
        </p:txBody>
      </p:sp>
      <p:sp>
        <p:nvSpPr>
          <p:cNvPr id="4" name="Retângulo 3"/>
          <p:cNvSpPr/>
          <p:nvPr/>
        </p:nvSpPr>
        <p:spPr>
          <a:xfrm>
            <a:off x="455218" y="836712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 smtClean="0"/>
              <a:t>Cnidócito</a:t>
            </a:r>
            <a:r>
              <a:rPr lang="pt-BR" sz="2800" b="1" dirty="0" smtClean="0"/>
              <a:t>	</a:t>
            </a:r>
          </a:p>
          <a:p>
            <a:pPr algn="just"/>
            <a:r>
              <a:rPr lang="pt-BR" sz="2800" dirty="0" smtClean="0"/>
              <a:t>Nos </a:t>
            </a:r>
            <a:r>
              <a:rPr lang="pt-BR" sz="2800" dirty="0"/>
              <a:t>cnidários existe um tipo especial de célula denominada </a:t>
            </a:r>
            <a:r>
              <a:rPr lang="pt-BR" sz="2800" b="1" dirty="0" err="1"/>
              <a:t>cnidócito</a:t>
            </a:r>
            <a:r>
              <a:rPr lang="pt-BR" sz="2800" dirty="0"/>
              <a:t>, que apesar de ocorrer ao longo de toda a superfície do animal, aparece em maior quantidade nos tentáculos. Ao ser tocado o </a:t>
            </a:r>
            <a:r>
              <a:rPr lang="pt-BR" sz="2800" dirty="0" err="1"/>
              <a:t>cnidócito</a:t>
            </a:r>
            <a:r>
              <a:rPr lang="pt-BR" sz="2800" dirty="0"/>
              <a:t> lança o nematocisto, estrutura penetrante que possui um longo filamento através do qual o líquido urticante contido em seu interior é eliminado.</a:t>
            </a:r>
            <a:r>
              <a:rPr lang="pt-BR" dirty="0"/>
              <a:t> </a:t>
            </a:r>
            <a:endParaRPr lang="pt-BR" dirty="0" smtClean="0"/>
          </a:p>
          <a:p>
            <a:pPr algn="just"/>
            <a:r>
              <a:rPr lang="pt-BR" dirty="0"/>
              <a:t>	</a:t>
            </a:r>
            <a:r>
              <a:rPr lang="pt-BR" sz="2800" dirty="0"/>
              <a:t> Essas células participam da defesa dos cnidários contra predadores e também da captura de presas.</a:t>
            </a:r>
          </a:p>
        </p:txBody>
      </p:sp>
    </p:spTree>
    <p:extLst>
      <p:ext uri="{BB962C8B-B14F-4D97-AF65-F5344CB8AC3E}">
        <p14:creationId xmlns:p14="http://schemas.microsoft.com/office/powerpoint/2010/main" xmlns="" val="7833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Os </a:t>
            </a:r>
            <a:r>
              <a:rPr lang="pt-BR" b="1" dirty="0" err="1"/>
              <a:t>cnidócitos</a:t>
            </a:r>
            <a:r>
              <a:rPr lang="pt-BR" dirty="0"/>
              <a:t> podem causar queimaduras em </a:t>
            </a:r>
            <a:r>
              <a:rPr lang="pt-BR" dirty="0" smtClean="0"/>
              <a:t>humanos.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026" name="Picture 2" descr="http://www.sobiologia.com.br/figuras/Reinos2/cnidoblasto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590465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884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960438" y="530225"/>
            <a:ext cx="8183562" cy="53467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dirty="0" smtClean="0"/>
              <a:t>Reprodução Assexuada</a:t>
            </a:r>
          </a:p>
          <a:p>
            <a:r>
              <a:rPr lang="pt-BR" b="1" dirty="0" smtClean="0"/>
              <a:t>Brotamento</a:t>
            </a:r>
            <a:endParaRPr lang="pt-BR" b="1" dirty="0"/>
          </a:p>
          <a:p>
            <a:pPr marL="0" indent="0">
              <a:buNone/>
            </a:pPr>
            <a:r>
              <a:rPr lang="pt-BR" b="1" dirty="0"/>
              <a:t>Hidras </a:t>
            </a:r>
            <a:r>
              <a:rPr lang="pt-BR" dirty="0"/>
              <a:t>e a</a:t>
            </a:r>
            <a:r>
              <a:rPr lang="pt-BR" b="1" dirty="0"/>
              <a:t>nêmonas-do-mar.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broto </a:t>
            </a:r>
            <a:r>
              <a:rPr lang="pt-BR" b="1" dirty="0" smtClean="0"/>
              <a:t>- </a:t>
            </a:r>
            <a:r>
              <a:rPr lang="pt-BR" dirty="0" smtClean="0"/>
              <a:t>desenvolvimento </a:t>
            </a:r>
            <a:r>
              <a:rPr lang="pt-BR" dirty="0"/>
              <a:t>de boca </a:t>
            </a:r>
            <a:r>
              <a:rPr lang="pt-BR" dirty="0" smtClean="0"/>
              <a:t>e tentáculos</a:t>
            </a:r>
            <a:r>
              <a:rPr lang="pt-BR" dirty="0"/>
              <a:t> </a:t>
            </a:r>
            <a:r>
              <a:rPr lang="pt-BR" dirty="0" smtClean="0"/>
              <a:t>-desprendimento</a:t>
            </a:r>
            <a:r>
              <a:rPr lang="pt-BR" dirty="0"/>
              <a:t> </a:t>
            </a:r>
            <a:r>
              <a:rPr lang="pt-BR" b="1" dirty="0"/>
              <a:t>-</a:t>
            </a:r>
            <a:r>
              <a:rPr lang="pt-BR" dirty="0"/>
              <a:t> novo </a:t>
            </a:r>
            <a:r>
              <a:rPr lang="pt-BR" dirty="0" smtClean="0"/>
              <a:t>indivíduo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/>
            </a:r>
            <a:br>
              <a:rPr lang="pt-BR" dirty="0"/>
            </a:br>
            <a:endParaRPr lang="pt-BR" dirty="0" smtClean="0"/>
          </a:p>
          <a:p>
            <a:pPr marL="0" indent="0" algn="ctr">
              <a:buNone/>
            </a:pP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46218"/>
            <a:ext cx="525658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049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27584" y="610451"/>
            <a:ext cx="792088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400" b="1" dirty="0" err="1"/>
              <a:t>Estrobilização</a:t>
            </a:r>
            <a:r>
              <a:rPr lang="pt-BR" sz="2400" b="1" dirty="0"/>
              <a:t> ( </a:t>
            </a:r>
            <a:r>
              <a:rPr lang="pt-BR" sz="2400" b="1" dirty="0" err="1"/>
              <a:t>Éfiras</a:t>
            </a:r>
            <a:r>
              <a:rPr lang="pt-BR" sz="2400" b="1" dirty="0"/>
              <a:t> </a:t>
            </a:r>
            <a:r>
              <a:rPr lang="pt-BR" sz="2400" b="1" dirty="0" smtClean="0"/>
              <a:t>)</a:t>
            </a:r>
          </a:p>
          <a:p>
            <a:pPr algn="just"/>
            <a:r>
              <a:rPr lang="pt-BR" sz="2800" dirty="0" smtClean="0"/>
              <a:t>	</a:t>
            </a:r>
            <a:r>
              <a:rPr lang="pt-BR" sz="2400" dirty="0" smtClean="0"/>
              <a:t>Nesse processo são formados pequenas medusas imatura, chamadas </a:t>
            </a:r>
            <a:r>
              <a:rPr lang="pt-BR" sz="2400" dirty="0" err="1" smtClean="0"/>
              <a:t>éfiras</a:t>
            </a:r>
            <a:r>
              <a:rPr lang="pt-BR" sz="2400" dirty="0" smtClean="0"/>
              <a:t>, que se diferenciação em medusas adultas, responsáveis pela reprodução sexuada. A fecundação pode ser interna ou externa.</a:t>
            </a:r>
            <a:endParaRPr lang="pt-BR" sz="2400" dirty="0"/>
          </a:p>
        </p:txBody>
      </p:sp>
      <p:pic>
        <p:nvPicPr>
          <p:cNvPr id="3074" name="Picture 2" descr="Filo Cnidar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21318"/>
            <a:ext cx="662473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61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192687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797152"/>
            <a:ext cx="1296144" cy="1598290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11" name="CaixaDeTexto 10"/>
          <p:cNvSpPr txBox="1"/>
          <p:nvPr/>
        </p:nvSpPr>
        <p:spPr>
          <a:xfrm>
            <a:off x="395536" y="429282"/>
            <a:ext cx="8225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Berlin Sans FB" pitchFamily="34" charset="0"/>
              </a:rPr>
              <a:t>Os poríferos mais conhecidos como esponjas do mar , possuem representantes no ambiente marinho e no de água doce. Dependendo de sua espécie elas podem ter cor e forma diferentes , existem espécies cujos representantes medem até cerca de 2 m de altura.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92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706960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        Desenvolvimento direto (sexuada)</a:t>
            </a:r>
          </a:p>
          <a:p>
            <a:pPr marL="0" indent="0" algn="just">
              <a:buNone/>
            </a:pPr>
            <a:r>
              <a:rPr lang="pt-BR" dirty="0" smtClean="0"/>
              <a:t>Neste </a:t>
            </a:r>
            <a:r>
              <a:rPr lang="pt-BR" dirty="0"/>
              <a:t>tipo de reprodução um broto se desenvolve no indivíduo e após um tempo se desprende, passando a ter </a:t>
            </a:r>
            <a:r>
              <a:rPr lang="pt-BR" dirty="0" smtClean="0"/>
              <a:t>uma vida</a:t>
            </a:r>
            <a:r>
              <a:rPr lang="pt-BR" dirty="0"/>
              <a:t> independente.</a:t>
            </a:r>
            <a:endParaRPr lang="pt-BR" dirty="0" smtClean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669674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17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706960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Metagênese ou alternância de gerações:</a:t>
            </a:r>
          </a:p>
          <a:p>
            <a:r>
              <a:rPr lang="pt-BR" dirty="0" smtClean="0"/>
              <a:t>Na metagênese ocorre a alternância de uma geração assexuada (pólipo) com outra sexuada(medusa).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9" y="2492896"/>
            <a:ext cx="763284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403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 smtClean="0"/>
              <a:t>	Os cnidários possuem classes, onde podemos perceber como ocorre os diferentes meios de sua reprodução.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Classe </a:t>
            </a:r>
            <a:r>
              <a:rPr lang="pt-BR" i="1" dirty="0" err="1" smtClean="0"/>
              <a:t>Hydrozoa</a:t>
            </a:r>
            <a:r>
              <a:rPr lang="pt-BR" i="1" dirty="0" smtClean="0"/>
              <a:t>.</a:t>
            </a:r>
          </a:p>
          <a:p>
            <a:r>
              <a:rPr lang="pt-BR" i="1" dirty="0" smtClean="0"/>
              <a:t>Classe </a:t>
            </a:r>
            <a:r>
              <a:rPr lang="pt-BR" i="1" dirty="0" err="1" smtClean="0"/>
              <a:t>Scyphozoa</a:t>
            </a:r>
            <a:r>
              <a:rPr lang="pt-BR" i="1" dirty="0" smtClean="0"/>
              <a:t>.</a:t>
            </a:r>
          </a:p>
          <a:p>
            <a:r>
              <a:rPr lang="pt-BR" i="1" dirty="0" smtClean="0"/>
              <a:t>Classe </a:t>
            </a:r>
            <a:r>
              <a:rPr lang="pt-BR" i="1" dirty="0" err="1" smtClean="0"/>
              <a:t>Anthozoa</a:t>
            </a:r>
            <a:r>
              <a:rPr lang="pt-BR" i="1" dirty="0" smtClean="0"/>
              <a:t>.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xmlns="" val="157790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778968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Classe </a:t>
            </a:r>
            <a:r>
              <a:rPr lang="pt-BR" i="1" dirty="0" err="1" smtClean="0"/>
              <a:t>hydrozoa</a:t>
            </a:r>
            <a:r>
              <a:rPr lang="pt-BR" dirty="0" smtClean="0"/>
              <a:t>:</a:t>
            </a:r>
          </a:p>
          <a:p>
            <a:pPr marL="0" indent="0">
              <a:buNone/>
            </a:pPr>
            <a:r>
              <a:rPr lang="pt-BR" dirty="0" smtClean="0"/>
              <a:t>	Os hidrozoários são os únicos cnidários que possuem representantes marinhos e de água doce. São predominante hidras.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	Possuem três ciclos de vida: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Os que só desenvolvem pólipos (</a:t>
            </a:r>
            <a:r>
              <a:rPr lang="pt-BR" i="1" dirty="0" err="1" smtClean="0"/>
              <a:t>Hydra</a:t>
            </a:r>
            <a:r>
              <a:rPr lang="pt-BR" dirty="0" smtClean="0"/>
              <a:t>)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Os que só desenvolvem medusas.(</a:t>
            </a:r>
            <a:r>
              <a:rPr lang="pt-BR" i="1" dirty="0" err="1" smtClean="0"/>
              <a:t>Liriope</a:t>
            </a:r>
            <a:r>
              <a:rPr lang="pt-BR" dirty="0" smtClean="0"/>
              <a:t>)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Os que desenvolvem pólipos e medusas, apresentando alternância de gerações ou metagênese.(</a:t>
            </a:r>
            <a:r>
              <a:rPr lang="pt-BR" i="1" dirty="0" err="1" smtClean="0"/>
              <a:t>Obelia</a:t>
            </a:r>
            <a:r>
              <a:rPr lang="pt-BR" dirty="0" smtClean="0"/>
              <a:t>)</a:t>
            </a:r>
          </a:p>
          <a:p>
            <a:pPr>
              <a:buFont typeface="Wingdings" pitchFamily="2" charset="2"/>
              <a:buChar char="v"/>
            </a:pPr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 	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04066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183880" cy="1051560"/>
          </a:xfrm>
        </p:spPr>
        <p:txBody>
          <a:bodyPr>
            <a:normAutofit fontScale="90000"/>
          </a:bodyPr>
          <a:lstStyle/>
          <a:p>
            <a:pPr marL="571500" indent="-571500" algn="just">
              <a:buFont typeface="Arial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</a:rPr>
              <a:t>Um ciclo de vida em que só a fase </a:t>
            </a:r>
            <a:r>
              <a:rPr lang="pt-BR" dirty="0" err="1" smtClean="0">
                <a:solidFill>
                  <a:schemeClr val="tx1"/>
                </a:solidFill>
              </a:rPr>
              <a:t>polipóide</a:t>
            </a:r>
            <a:r>
              <a:rPr lang="pt-BR" dirty="0" smtClean="0">
                <a:solidFill>
                  <a:schemeClr val="tx1"/>
                </a:solidFill>
              </a:rPr>
              <a:t> e outro ciclo de vida com alternância de gerações.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238" y="476673"/>
            <a:ext cx="8183562" cy="4392488"/>
          </a:xfrm>
        </p:spPr>
      </p:pic>
    </p:spTree>
    <p:extLst>
      <p:ext uri="{BB962C8B-B14F-4D97-AF65-F5344CB8AC3E}">
        <p14:creationId xmlns:p14="http://schemas.microsoft.com/office/powerpoint/2010/main" xmlns="" val="178873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tx1"/>
                </a:solidFill>
              </a:rPr>
              <a:t>Nos cnidários, ambas as gerações são </a:t>
            </a:r>
            <a:r>
              <a:rPr lang="pt-BR" dirty="0" err="1" smtClean="0">
                <a:solidFill>
                  <a:schemeClr val="tx1"/>
                </a:solidFill>
              </a:rPr>
              <a:t>diplóides</a:t>
            </a:r>
            <a:r>
              <a:rPr lang="pt-BR" dirty="0" smtClean="0">
                <a:solidFill>
                  <a:schemeClr val="tx1"/>
                </a:solidFill>
              </a:rPr>
              <a:t>.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530225"/>
            <a:ext cx="7776864" cy="4410943"/>
          </a:xfrm>
        </p:spPr>
      </p:pic>
    </p:spTree>
    <p:extLst>
      <p:ext uri="{BB962C8B-B14F-4D97-AF65-F5344CB8AC3E}">
        <p14:creationId xmlns:p14="http://schemas.microsoft.com/office/powerpoint/2010/main" xmlns="" val="39939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778968"/>
          </a:xfrm>
        </p:spPr>
        <p:txBody>
          <a:bodyPr/>
          <a:lstStyle/>
          <a:p>
            <a:r>
              <a:rPr lang="pt-BR" dirty="0" smtClean="0"/>
              <a:t>Classe </a:t>
            </a:r>
            <a:r>
              <a:rPr lang="pt-BR" i="1" dirty="0" err="1" smtClean="0"/>
              <a:t>Scyphozoa</a:t>
            </a:r>
            <a:r>
              <a:rPr lang="pt-BR" dirty="0" smtClean="0"/>
              <a:t>:</a:t>
            </a:r>
          </a:p>
          <a:p>
            <a:pPr marL="0" indent="0" algn="just">
              <a:buNone/>
            </a:pPr>
            <a:r>
              <a:rPr lang="pt-BR" dirty="0"/>
              <a:t>	</a:t>
            </a:r>
            <a:endParaRPr lang="pt-BR" dirty="0" smtClean="0"/>
          </a:p>
          <a:p>
            <a:pPr marL="0" indent="0" algn="just">
              <a:buNone/>
            </a:pPr>
            <a:r>
              <a:rPr lang="pt-BR" dirty="0"/>
              <a:t>	</a:t>
            </a:r>
            <a:r>
              <a:rPr lang="pt-BR" dirty="0" smtClean="0"/>
              <a:t>Nos cifozoários, a medusa é a forma predominante do ciclo de vida. As medusas de cifozoários, são geralmente grandes.</a:t>
            </a:r>
          </a:p>
          <a:p>
            <a:pPr marL="0" indent="0" algn="just">
              <a:buNone/>
            </a:pPr>
            <a:r>
              <a:rPr lang="pt-BR" dirty="0"/>
              <a:t>	</a:t>
            </a:r>
            <a:r>
              <a:rPr lang="pt-BR" dirty="0" smtClean="0"/>
              <a:t>O ciclo de vida dessa classe se dá por alternância de gerações , onde as medusas originam pólipos </a:t>
            </a:r>
            <a:r>
              <a:rPr lang="pt-BR" dirty="0" err="1" smtClean="0"/>
              <a:t>sexuadamente</a:t>
            </a:r>
            <a:r>
              <a:rPr lang="pt-BR" dirty="0" smtClean="0"/>
              <a:t> e os pólipos originam medusas assexuadamente (</a:t>
            </a:r>
            <a:r>
              <a:rPr lang="pt-BR" dirty="0" err="1" smtClean="0"/>
              <a:t>estrobilização</a:t>
            </a:r>
            <a:r>
              <a:rPr lang="pt-BR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125648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tx1"/>
                </a:solidFill>
              </a:rPr>
              <a:t>Ciclo de vida de </a:t>
            </a:r>
            <a:r>
              <a:rPr lang="pt-BR" i="1" dirty="0" err="1" smtClean="0">
                <a:solidFill>
                  <a:schemeClr val="tx1"/>
                </a:solidFill>
              </a:rPr>
              <a:t>Aurelia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aurita</a:t>
            </a:r>
            <a:r>
              <a:rPr lang="pt-BR" dirty="0" smtClean="0">
                <a:solidFill>
                  <a:schemeClr val="tx1"/>
                </a:solidFill>
              </a:rPr>
              <a:t>, com alternância de gerações.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04665"/>
            <a:ext cx="8352928" cy="4896544"/>
          </a:xfrm>
        </p:spPr>
      </p:pic>
    </p:spTree>
    <p:extLst>
      <p:ext uri="{BB962C8B-B14F-4D97-AF65-F5344CB8AC3E}">
        <p14:creationId xmlns:p14="http://schemas.microsoft.com/office/powerpoint/2010/main" xmlns="" val="4446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634952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Classe </a:t>
            </a:r>
            <a:r>
              <a:rPr lang="pt-BR" i="1" dirty="0" err="1" smtClean="0"/>
              <a:t>Anthozoa</a:t>
            </a:r>
            <a:r>
              <a:rPr lang="pt-BR" dirty="0" smtClean="0"/>
              <a:t>:</a:t>
            </a:r>
          </a:p>
          <a:p>
            <a:pPr marL="0" indent="0" algn="just">
              <a:buNone/>
            </a:pPr>
            <a:r>
              <a:rPr lang="pt-BR" dirty="0"/>
              <a:t>	</a:t>
            </a:r>
            <a:r>
              <a:rPr lang="pt-BR" dirty="0" smtClean="0"/>
              <a:t>Os antozoários apresentam indivíduos na forma </a:t>
            </a:r>
            <a:r>
              <a:rPr lang="pt-BR" dirty="0" err="1" smtClean="0"/>
              <a:t>polipóide</a:t>
            </a:r>
            <a:r>
              <a:rPr lang="pt-BR" dirty="0" smtClean="0"/>
              <a:t>, os quais podem viver isolados como as anêmonas do mar ou em colônias como os corais.</a:t>
            </a:r>
          </a:p>
          <a:p>
            <a:pPr marL="0" indent="0" algn="just">
              <a:buNone/>
            </a:pPr>
            <a:r>
              <a:rPr lang="pt-BR" dirty="0" smtClean="0"/>
              <a:t>	A reprodução dos antozoários pode ser sexuada ou assexuada, não havendo alternância de gerações. Após a fecundação, geralmente forma-se uma larva </a:t>
            </a:r>
            <a:r>
              <a:rPr lang="pt-BR" dirty="0" err="1" smtClean="0"/>
              <a:t>plânula</a:t>
            </a:r>
            <a:r>
              <a:rPr lang="pt-BR" dirty="0" smtClean="0"/>
              <a:t> que origina um pólipo.</a:t>
            </a:r>
          </a:p>
          <a:p>
            <a:pPr marL="0" indent="0" algn="just">
              <a:buNone/>
            </a:pPr>
            <a:r>
              <a:rPr lang="pt-BR" dirty="0"/>
              <a:t>	</a:t>
            </a:r>
            <a:r>
              <a:rPr lang="pt-BR" dirty="0" smtClean="0"/>
              <a:t>A reprodução assexuada pode ocorrer por vários mecanismos, dentre os quais o mais comum é a divisão longitudinal do corpo.</a:t>
            </a:r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27314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 descr="http://f.i.uol.com.br/fotografia/2011/01/12/35296-640x480-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9523"/>
            <a:ext cx="4680520" cy="355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7730" y="2882668"/>
            <a:ext cx="4386064" cy="350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f.i.uol.com.br/folha/ambiente/images/08123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3632" y="409422"/>
            <a:ext cx="3540162" cy="245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jornallivre.com.br/images_enviadas/as-anemonas-do-mar-estudoanem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3848178" cy="238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405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67544" y="1124744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971600" y="98072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899592" y="764704"/>
            <a:ext cx="69847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sz="3200" dirty="0" smtClean="0">
                <a:solidFill>
                  <a:srgbClr val="1306BA"/>
                </a:solidFill>
                <a:latin typeface="Berlin Sans FB" pitchFamily="34" charset="0"/>
              </a:rPr>
              <a:t>São multicelulares </a:t>
            </a:r>
            <a:r>
              <a:rPr lang="pt-BR" sz="3200" dirty="0">
                <a:solidFill>
                  <a:srgbClr val="1306BA"/>
                </a:solidFill>
                <a:latin typeface="Berlin Sans FB" pitchFamily="34" charset="0"/>
              </a:rPr>
              <a:t>, mas suas células não formam tecidos bem definidos e muito menos se estruturam em órgãos. </a:t>
            </a:r>
            <a:endParaRPr lang="pt-BR" sz="3200" dirty="0" smtClean="0">
              <a:solidFill>
                <a:srgbClr val="1306BA"/>
              </a:solidFill>
              <a:latin typeface="Berlin Sans FB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3200" dirty="0" smtClean="0">
                <a:solidFill>
                  <a:srgbClr val="1306BA"/>
                </a:solidFill>
                <a:latin typeface="Berlin Sans FB" pitchFamily="34" charset="0"/>
              </a:rPr>
              <a:t>São organismos sesseis 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3200" dirty="0">
                <a:solidFill>
                  <a:srgbClr val="1306BA"/>
                </a:solidFill>
                <a:latin typeface="Berlin Sans FB" pitchFamily="34" charset="0"/>
              </a:rPr>
              <a:t>Têm o corpo perfurado por grande número de </a:t>
            </a:r>
            <a:r>
              <a:rPr lang="pt-BR" sz="3200" dirty="0" smtClean="0">
                <a:solidFill>
                  <a:srgbClr val="1306BA"/>
                </a:solidFill>
                <a:latin typeface="Berlin Sans FB" pitchFamily="34" charset="0"/>
              </a:rPr>
              <a:t>poros;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3200" dirty="0" smtClean="0">
                <a:solidFill>
                  <a:srgbClr val="1306BA"/>
                </a:solidFill>
                <a:latin typeface="Berlin Sans FB" pitchFamily="34" charset="0"/>
              </a:rPr>
              <a:t>São animais filtradores 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3200" dirty="0">
                <a:solidFill>
                  <a:srgbClr val="1306BA"/>
                </a:solidFill>
                <a:latin typeface="Berlin Sans FB" pitchFamily="34" charset="0"/>
              </a:rPr>
              <a:t>não possuem sistemas (digestivo, respiratório, nervoso e reprodutor). </a:t>
            </a:r>
            <a:endParaRPr lang="pt-BR" sz="3200" dirty="0" smtClean="0">
              <a:solidFill>
                <a:srgbClr val="1306BA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685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6349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b="1" dirty="0" smtClean="0"/>
              <a:t>                IMPORTÂNCIA </a:t>
            </a:r>
            <a:r>
              <a:rPr lang="pt-BR" b="1" dirty="0"/>
              <a:t>ECOLÓGICA</a:t>
            </a:r>
          </a:p>
          <a:p>
            <a:pPr marL="0" indent="0" algn="ctr">
              <a:buNone/>
            </a:pPr>
            <a:r>
              <a:rPr lang="pt-BR" b="1" dirty="0"/>
              <a:t>Recifes de corais</a:t>
            </a:r>
            <a:endParaRPr lang="pt-BR" dirty="0"/>
          </a:p>
          <a:p>
            <a:r>
              <a:rPr lang="pt-BR" dirty="0"/>
              <a:t>Proporcionam</a:t>
            </a:r>
            <a:r>
              <a:rPr lang="pt-BR" b="1" dirty="0"/>
              <a:t> ambiente ideal</a:t>
            </a:r>
            <a:r>
              <a:rPr lang="pt-BR" dirty="0"/>
              <a:t> para o desenvolvimento de fauna e flora muito características.</a:t>
            </a:r>
          </a:p>
          <a:p>
            <a:r>
              <a:rPr lang="pt-BR" dirty="0"/>
              <a:t>Graças às</a:t>
            </a:r>
            <a:r>
              <a:rPr lang="pt-BR" b="1" dirty="0"/>
              <a:t> condições de iluminação e transparência da água</a:t>
            </a:r>
            <a:r>
              <a:rPr lang="pt-BR" dirty="0"/>
              <a:t>, os recifes de corais </a:t>
            </a:r>
            <a:r>
              <a:rPr lang="pt-BR" b="1" dirty="0"/>
              <a:t>são localidades de alta produtividade biológica</a:t>
            </a:r>
            <a:r>
              <a:rPr lang="pt-BR" dirty="0"/>
              <a:t>.</a:t>
            </a:r>
          </a:p>
          <a:p>
            <a:r>
              <a:rPr lang="pt-BR" dirty="0"/>
              <a:t>De todas as comunidades de águas rasas tropicais, os </a:t>
            </a:r>
            <a:r>
              <a:rPr lang="pt-BR" b="1" dirty="0"/>
              <a:t>recifes de corais são as mais ricas em biodiversidade</a:t>
            </a:r>
            <a:r>
              <a:rPr lang="pt-BR" dirty="0"/>
              <a:t>.</a:t>
            </a:r>
          </a:p>
          <a:p>
            <a:r>
              <a:rPr lang="pt-BR" dirty="0"/>
              <a:t>Devido a certas características da formação de recifes, geralmente existe nesses locais forte movimentação de água, </a:t>
            </a:r>
            <a:r>
              <a:rPr lang="pt-BR" b="1" dirty="0"/>
              <a:t>permanente migração e imigração de micro e macro fauna e flora</a:t>
            </a:r>
            <a:r>
              <a:rPr lang="pt-BR" dirty="0"/>
              <a:t>, nutrientes e elementos, da plataforma continental para o recife, e vice-versa</a:t>
            </a:r>
          </a:p>
        </p:txBody>
      </p:sp>
    </p:spTree>
    <p:extLst>
      <p:ext uri="{BB962C8B-B14F-4D97-AF65-F5344CB8AC3E}">
        <p14:creationId xmlns:p14="http://schemas.microsoft.com/office/powerpoint/2010/main" xmlns="" val="36683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562944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           IMPORTÂNCIA ECONÔMICA</a:t>
            </a:r>
            <a:endParaRPr lang="pt-BR" b="1" dirty="0"/>
          </a:p>
          <a:p>
            <a:r>
              <a:rPr lang="pt-BR" dirty="0"/>
              <a:t>Os esqueletos dos corais (</a:t>
            </a:r>
            <a:r>
              <a:rPr lang="pt-BR" dirty="0" err="1"/>
              <a:t>Corallium</a:t>
            </a:r>
            <a:r>
              <a:rPr lang="pt-BR" dirty="0"/>
              <a:t> </a:t>
            </a:r>
            <a:r>
              <a:rPr lang="pt-BR" dirty="0" err="1"/>
              <a:t>rubrum</a:t>
            </a:r>
            <a:r>
              <a:rPr lang="pt-BR" dirty="0"/>
              <a:t>) são usados nas industrias de bijuterias</a:t>
            </a:r>
            <a:r>
              <a:rPr lang="pt-BR" dirty="0" smtClean="0"/>
              <a:t>.</a:t>
            </a:r>
          </a:p>
          <a:p>
            <a:r>
              <a:rPr lang="pt-BR" dirty="0" smtClean="0"/>
              <a:t>Algumas medusas são utilizadas na culinária, mas apenas </a:t>
            </a:r>
            <a:r>
              <a:rPr lang="pt-BR" dirty="0"/>
              <a:t>as </a:t>
            </a:r>
            <a:r>
              <a:rPr lang="pt-BR" dirty="0" smtClean="0"/>
              <a:t>da classe </a:t>
            </a:r>
            <a:r>
              <a:rPr lang="pt-BR" dirty="0" err="1" smtClean="0"/>
              <a:t>Scyphozoa</a:t>
            </a:r>
            <a:r>
              <a:rPr lang="pt-BR" dirty="0"/>
              <a:t> e da ordem </a:t>
            </a:r>
            <a:r>
              <a:rPr lang="pt-BR" dirty="0" err="1"/>
              <a:t>Rhizostomeae</a:t>
            </a:r>
            <a:r>
              <a:rPr lang="pt-BR" dirty="0"/>
              <a:t> são utilizadas </a:t>
            </a:r>
            <a:r>
              <a:rPr lang="pt-BR" dirty="0" smtClean="0"/>
              <a:t>na alimentação</a:t>
            </a:r>
            <a:r>
              <a:rPr lang="pt-BR" dirty="0"/>
              <a:t> humana; 12 das cerca de 85 espécies descritas de </a:t>
            </a:r>
            <a:r>
              <a:rPr lang="pt-BR" dirty="0" err="1"/>
              <a:t>Rhizostomeae</a:t>
            </a:r>
            <a:r>
              <a:rPr lang="pt-BR" dirty="0"/>
              <a:t> são capturadas e comercializadas internacionalmente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653136"/>
            <a:ext cx="4373399" cy="189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317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7789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dirty="0" smtClean="0"/>
              <a:t>Curiosidades</a:t>
            </a:r>
          </a:p>
          <a:p>
            <a:pPr algn="just"/>
            <a:r>
              <a:rPr lang="pt-BR" dirty="0" smtClean="0"/>
              <a:t>O grupo dos cnidários possuem o </a:t>
            </a:r>
            <a:r>
              <a:rPr lang="pt-BR" dirty="0"/>
              <a:t>animal mais venenoso do mundo, a vespa-do-mar, uma água viva cujos "tentáculos" são tão venenosos que matam um ser humano em um a dois minutos por parada cardíaca</a:t>
            </a:r>
            <a:r>
              <a:rPr lang="pt-BR" dirty="0" smtClean="0"/>
              <a:t>.</a:t>
            </a:r>
          </a:p>
          <a:p>
            <a:pPr algn="just"/>
            <a:r>
              <a:rPr lang="pt-BR" dirty="0"/>
              <a:t>Fósseis de </a:t>
            </a:r>
            <a:r>
              <a:rPr lang="pt-BR" b="1" dirty="0"/>
              <a:t>Cnidários</a:t>
            </a:r>
            <a:r>
              <a:rPr lang="pt-BR" dirty="0"/>
              <a:t> datam </a:t>
            </a:r>
            <a:r>
              <a:rPr lang="pt-BR" dirty="0" smtClean="0"/>
              <a:t>do</a:t>
            </a:r>
            <a:r>
              <a:rPr lang="pt-BR" dirty="0"/>
              <a:t> </a:t>
            </a:r>
            <a:r>
              <a:rPr lang="pt-BR" b="1" dirty="0"/>
              <a:t>Pré-Cambriano</a:t>
            </a:r>
            <a:r>
              <a:rPr lang="pt-BR" dirty="0"/>
              <a:t> </a:t>
            </a:r>
            <a:r>
              <a:rPr lang="pt-BR" dirty="0" smtClean="0"/>
              <a:t>(</a:t>
            </a:r>
            <a:r>
              <a:rPr lang="pt-BR" dirty="0"/>
              <a:t>600 milhões de anos</a:t>
            </a:r>
            <a:r>
              <a:rPr lang="pt-BR" dirty="0" smtClean="0"/>
              <a:t>).</a:t>
            </a:r>
          </a:p>
          <a:p>
            <a:pPr algn="just"/>
            <a:r>
              <a:rPr lang="pt-BR" dirty="0"/>
              <a:t>Os cnidários </a:t>
            </a:r>
            <a:r>
              <a:rPr lang="pt-BR" dirty="0" smtClean="0"/>
              <a:t>foram </a:t>
            </a:r>
            <a:r>
              <a:rPr lang="pt-BR" dirty="0"/>
              <a:t>os primeiros animais a possuírem células nervosas. </a:t>
            </a:r>
            <a:endParaRPr lang="pt-BR" dirty="0" smtClean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44599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836196" y="4365104"/>
            <a:ext cx="29523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Fim</a:t>
            </a:r>
          </a:p>
          <a:p>
            <a:pPr algn="ctr"/>
            <a:r>
              <a:rPr lang="pt-B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Obrigado!</a:t>
            </a:r>
            <a:endParaRPr lang="pt-B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45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922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Célula típica: </a:t>
            </a:r>
          </a:p>
          <a:p>
            <a:pPr marL="0" indent="0" algn="just">
              <a:buNone/>
            </a:pPr>
            <a:r>
              <a:rPr lang="pt-BR" dirty="0" smtClean="0"/>
              <a:t>	Cada</a:t>
            </a:r>
            <a:r>
              <a:rPr lang="pt-BR" dirty="0"/>
              <a:t> </a:t>
            </a:r>
            <a:r>
              <a:rPr lang="pt-BR" b="1" dirty="0" err="1"/>
              <a:t>coanócito</a:t>
            </a:r>
            <a:r>
              <a:rPr lang="pt-BR" dirty="0"/>
              <a:t> possui um longo flagelo. O batimento dos flagelos promove um contínuo fluxo de água do ambiente para o átrio do animal. A essa água estão misturados restos orgânicos e </a:t>
            </a:r>
            <a:r>
              <a:rPr lang="pt-BR" dirty="0" err="1"/>
              <a:t>microorganismos</a:t>
            </a:r>
            <a:r>
              <a:rPr lang="pt-BR" dirty="0"/>
              <a:t>, que são capturados e digeridos pelos </a:t>
            </a:r>
            <a:r>
              <a:rPr lang="pt-BR" dirty="0" err="1" smtClean="0"/>
              <a:t>coanócitos</a:t>
            </a:r>
            <a:r>
              <a:rPr lang="pt-BR" dirty="0" smtClean="0"/>
              <a:t>. </a:t>
            </a:r>
            <a:r>
              <a:rPr lang="pt-BR" dirty="0"/>
              <a:t>Como a digestão ocorre no interior de células, diz-se que os poríferos apresentam digestão intracelular</a:t>
            </a:r>
            <a:r>
              <a:rPr lang="pt-BR" dirty="0" smtClean="0"/>
              <a:t>. Também participam do processo de reprodução dos poríferos.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26621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35292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156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6139008"/>
          </a:xfrm>
        </p:spPr>
        <p:txBody>
          <a:bodyPr>
            <a:noAutofit/>
          </a:bodyPr>
          <a:lstStyle/>
          <a:p>
            <a:pPr fontAlgn="base">
              <a:buFont typeface="Wingdings" pitchFamily="2" charset="2"/>
              <a:buChar char="Ø"/>
            </a:pPr>
            <a:r>
              <a:rPr lang="pt-BR" sz="1600" dirty="0"/>
              <a:t>As esponjas podem apresentar três estruturas básicas: </a:t>
            </a:r>
            <a:r>
              <a:rPr lang="pt-BR" sz="1600" dirty="0" err="1"/>
              <a:t>Ascon</a:t>
            </a:r>
            <a:r>
              <a:rPr lang="pt-BR" sz="1600" dirty="0"/>
              <a:t>, </a:t>
            </a:r>
            <a:r>
              <a:rPr lang="pt-BR" sz="1600" dirty="0" err="1"/>
              <a:t>Sicon</a:t>
            </a:r>
            <a:r>
              <a:rPr lang="pt-BR" sz="1600" dirty="0"/>
              <a:t>, e </a:t>
            </a:r>
            <a:r>
              <a:rPr lang="pt-BR" sz="1600" dirty="0" err="1"/>
              <a:t>Leucon</a:t>
            </a:r>
            <a:r>
              <a:rPr lang="pt-BR" sz="1600" dirty="0"/>
              <a:t>.</a:t>
            </a:r>
          </a:p>
          <a:p>
            <a:pPr marL="0" indent="0" fontAlgn="base">
              <a:buNone/>
            </a:pPr>
            <a:r>
              <a:rPr lang="pt-BR" sz="1600" dirty="0"/>
              <a:t> </a:t>
            </a:r>
          </a:p>
          <a:p>
            <a:pPr algn="just" fontAlgn="base"/>
            <a:r>
              <a:rPr lang="pt-BR" sz="1600" dirty="0"/>
              <a:t>O</a:t>
            </a:r>
            <a:r>
              <a:rPr lang="pt-BR" sz="1600" b="1" dirty="0"/>
              <a:t> tipo </a:t>
            </a:r>
            <a:r>
              <a:rPr lang="pt-BR" sz="1600" b="1" dirty="0" err="1"/>
              <a:t>Áscon</a:t>
            </a:r>
            <a:r>
              <a:rPr lang="pt-BR" sz="1600" dirty="0"/>
              <a:t> é a forma mais primitiva dos espongiários, tem forma tubular ou de um vaso fixo a um substrato. No ápice deste tipo de esponja aparece uma abertura denominada de ósculo, por onde sai a água que penetra pela superfície porosa da esponja. O corpo da esponja apresenta uma camada </a:t>
            </a:r>
            <a:r>
              <a:rPr lang="pt-BR" sz="1600" dirty="0" err="1"/>
              <a:t>dermal</a:t>
            </a:r>
            <a:r>
              <a:rPr lang="pt-BR" sz="1600" dirty="0"/>
              <a:t> de origem ectodérmica (externa) e outra camada </a:t>
            </a:r>
            <a:r>
              <a:rPr lang="pt-BR" sz="1600" dirty="0" err="1"/>
              <a:t>gastral</a:t>
            </a:r>
            <a:r>
              <a:rPr lang="pt-BR" sz="1600" dirty="0"/>
              <a:t> de origem endodérmica (interna). Entre as duas existe uma </a:t>
            </a:r>
            <a:r>
              <a:rPr lang="pt-BR" sz="1600" dirty="0" err="1"/>
              <a:t>mesênquima</a:t>
            </a:r>
            <a:r>
              <a:rPr lang="pt-BR" sz="1600" dirty="0"/>
              <a:t> gelatinoso. No centro existe uma cavidade chamada de átrio ou </a:t>
            </a:r>
            <a:r>
              <a:rPr lang="pt-BR" sz="1600" dirty="0" err="1"/>
              <a:t>espongiocela</a:t>
            </a:r>
            <a:r>
              <a:rPr lang="pt-BR" sz="1600" dirty="0" smtClean="0"/>
              <a:t>.</a:t>
            </a:r>
          </a:p>
          <a:p>
            <a:pPr marL="0" indent="0" fontAlgn="base">
              <a:buNone/>
            </a:pPr>
            <a:r>
              <a:rPr lang="pt-BR" sz="1600" dirty="0" smtClean="0"/>
              <a:t> 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40968"/>
            <a:ext cx="259228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3945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706960"/>
          </a:xfrm>
        </p:spPr>
        <p:txBody>
          <a:bodyPr/>
          <a:lstStyle/>
          <a:p>
            <a:pPr algn="just"/>
            <a:r>
              <a:rPr lang="pt-BR" dirty="0"/>
              <a:t>O </a:t>
            </a:r>
            <a:r>
              <a:rPr lang="pt-BR" b="1" dirty="0"/>
              <a:t>tipo </a:t>
            </a:r>
            <a:r>
              <a:rPr lang="pt-BR" b="1" dirty="0" err="1"/>
              <a:t>Sícon</a:t>
            </a:r>
            <a:r>
              <a:rPr lang="pt-BR" dirty="0"/>
              <a:t>, também tem um aspecto de um vaso fixo a um substrato. A parede do corpo aparece com uma série de dobras que formam os canais inalantes externos, que terminam num fundo cego; e os canais exalantes internos, que desembocam no átrio</a:t>
            </a:r>
            <a:r>
              <a:rPr lang="pt-BR" dirty="0" smtClean="0"/>
              <a:t>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97543"/>
            <a:ext cx="230425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4817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778968"/>
          </a:xfrm>
        </p:spPr>
        <p:txBody>
          <a:bodyPr/>
          <a:lstStyle/>
          <a:p>
            <a:pPr algn="just"/>
            <a:r>
              <a:rPr lang="pt-BR" dirty="0"/>
              <a:t>O</a:t>
            </a:r>
            <a:r>
              <a:rPr lang="pt-BR" b="1" dirty="0"/>
              <a:t> tipo </a:t>
            </a:r>
            <a:r>
              <a:rPr lang="pt-BR" b="1" dirty="0" err="1"/>
              <a:t>Leucon</a:t>
            </a:r>
            <a:r>
              <a:rPr lang="pt-BR" dirty="0"/>
              <a:t> apresenta uma estrutura mais complexa que a dos dois anteriores. Neste tipo o átrio é reduzido e as paredes do corpo são bem desenvolvidas. Nestas esponjas ocorrem uma série de canais que desembocam em câmaras vibráteis. Os canais que partem dos poros externos são denominados de canais inalantes e os canais que partem dos poros internos (do átrio) são os canais exalantes</a:t>
            </a:r>
            <a:r>
              <a:rPr lang="pt-BR" dirty="0" smtClean="0"/>
              <a:t>.</a:t>
            </a:r>
          </a:p>
          <a:p>
            <a:pPr marL="0" indent="0" algn="ctr">
              <a:buNone/>
            </a:pP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4218" y="4653136"/>
            <a:ext cx="194421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5090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o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693</TotalTime>
  <Words>475</Words>
  <Application>Microsoft Office PowerPoint</Application>
  <PresentationFormat>Apresentação na tela (4:3)</PresentationFormat>
  <Paragraphs>141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4" baseType="lpstr">
      <vt:lpstr>Aspecto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 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Um ciclo de vida em que só a fase polipóide e outro ciclo de vida com alternância de gerações.</vt:lpstr>
      <vt:lpstr>Nos cnidários, ambas as gerações são diplóides.</vt:lpstr>
      <vt:lpstr>Slide 36</vt:lpstr>
      <vt:lpstr>Ciclo de vida de Aurelia aurita, com alternância de gerações.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Filo porífera e Cnidária</dc:title>
  <dc:creator>Janaina</dc:creator>
  <cp:lastModifiedBy>20111064010350</cp:lastModifiedBy>
  <cp:revision>57</cp:revision>
  <dcterms:created xsi:type="dcterms:W3CDTF">2013-03-01T23:06:07Z</dcterms:created>
  <dcterms:modified xsi:type="dcterms:W3CDTF">2013-03-05T17:47:46Z</dcterms:modified>
</cp:coreProperties>
</file>