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A19E8-5149-426A-BBFB-DA0CAFCD0867}" type="datetimeFigureOut">
              <a:rPr lang="pt-BR" smtClean="0"/>
              <a:t>12/05/2015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D902D-BE57-4B11-B43A-CFF04750A2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247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01C6F-CFCB-46F1-A68F-6B362936FA54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056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F77A-B307-4094-8FFF-479C77B26851}" type="datetimeFigureOut">
              <a:rPr lang="pt-BR" smtClean="0">
                <a:solidFill>
                  <a:srgbClr val="3E3D2D"/>
                </a:solidFill>
              </a:rPr>
              <a:pPr/>
              <a:t>12/05/2015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3E3D2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4DBD-46E8-4674-94FF-47CDCD994792}" type="slidenum">
              <a:rPr lang="pt-BR" smtClean="0">
                <a:solidFill>
                  <a:srgbClr val="3E3D2D"/>
                </a:solidFill>
              </a:rPr>
              <a:pPr/>
              <a:t>‹nº›</a:t>
            </a:fld>
            <a:endParaRPr lang="pt-BR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02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F77A-B307-4094-8FFF-479C77B26851}" type="datetimeFigureOut">
              <a:rPr lang="pt-BR" smtClean="0">
                <a:solidFill>
                  <a:srgbClr val="3E3D2D"/>
                </a:solidFill>
              </a:rPr>
              <a:pPr/>
              <a:t>12/05/2015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3E3D2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4DBD-46E8-4674-94FF-47CDCD994792}" type="slidenum">
              <a:rPr lang="pt-BR" smtClean="0">
                <a:solidFill>
                  <a:srgbClr val="3E3D2D"/>
                </a:solidFill>
              </a:rPr>
              <a:pPr/>
              <a:t>‹nº›</a:t>
            </a:fld>
            <a:endParaRPr lang="pt-BR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07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F77A-B307-4094-8FFF-479C77B26851}" type="datetimeFigureOut">
              <a:rPr lang="pt-BR" smtClean="0">
                <a:solidFill>
                  <a:srgbClr val="3E3D2D"/>
                </a:solidFill>
              </a:rPr>
              <a:pPr/>
              <a:t>12/05/2015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3E3D2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4DBD-46E8-4674-94FF-47CDCD994792}" type="slidenum">
              <a:rPr lang="pt-BR" smtClean="0">
                <a:solidFill>
                  <a:srgbClr val="3E3D2D"/>
                </a:solidFill>
              </a:rPr>
              <a:pPr/>
              <a:t>‹nº›</a:t>
            </a:fld>
            <a:endParaRPr lang="pt-BR">
              <a:solidFill>
                <a:srgbClr val="3E3D2D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6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F77A-B307-4094-8FFF-479C77B26851}" type="datetimeFigureOut">
              <a:rPr lang="pt-BR" smtClean="0">
                <a:solidFill>
                  <a:srgbClr val="3E3D2D"/>
                </a:solidFill>
              </a:rPr>
              <a:pPr/>
              <a:t>12/05/2015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3E3D2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4DBD-46E8-4674-94FF-47CDCD994792}" type="slidenum">
              <a:rPr lang="pt-BR" smtClean="0">
                <a:solidFill>
                  <a:srgbClr val="3E3D2D"/>
                </a:solidFill>
              </a:rPr>
              <a:pPr/>
              <a:t>‹nº›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0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F77A-B307-4094-8FFF-479C77B26851}" type="datetimeFigureOut">
              <a:rPr lang="pt-BR" smtClean="0">
                <a:solidFill>
                  <a:srgbClr val="3E3D2D"/>
                </a:solidFill>
              </a:rPr>
              <a:pPr/>
              <a:t>12/05/2015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3E3D2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4DBD-46E8-4674-94FF-47CDCD994792}" type="slidenum">
              <a:rPr lang="pt-BR" smtClean="0">
                <a:solidFill>
                  <a:srgbClr val="3E3D2D"/>
                </a:solidFill>
              </a:rPr>
              <a:pPr/>
              <a:t>‹nº›</a:t>
            </a:fld>
            <a:endParaRPr lang="pt-BR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96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F77A-B307-4094-8FFF-479C77B26851}" type="datetimeFigureOut">
              <a:rPr lang="pt-BR" smtClean="0">
                <a:solidFill>
                  <a:srgbClr val="3E3D2D"/>
                </a:solidFill>
              </a:rPr>
              <a:pPr/>
              <a:t>12/05/2015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3E3D2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4DBD-46E8-4674-94FF-47CDCD994792}" type="slidenum">
              <a:rPr lang="pt-BR" smtClean="0">
                <a:solidFill>
                  <a:srgbClr val="3E3D2D"/>
                </a:solidFill>
              </a:rPr>
              <a:pPr/>
              <a:t>‹nº›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6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F77A-B307-4094-8FFF-479C77B26851}" type="datetimeFigureOut">
              <a:rPr lang="pt-BR" smtClean="0">
                <a:solidFill>
                  <a:srgbClr val="3E3D2D"/>
                </a:solidFill>
              </a:rPr>
              <a:pPr/>
              <a:t>12/05/2015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3E3D2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4DBD-46E8-4674-94FF-47CDCD994792}" type="slidenum">
              <a:rPr lang="pt-BR" smtClean="0">
                <a:solidFill>
                  <a:srgbClr val="3E3D2D"/>
                </a:solidFill>
              </a:rPr>
              <a:pPr/>
              <a:t>‹nº›</a:t>
            </a:fld>
            <a:endParaRPr lang="pt-BR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30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F77A-B307-4094-8FFF-479C77B26851}" type="datetimeFigureOut">
              <a:rPr lang="pt-BR" smtClean="0">
                <a:solidFill>
                  <a:srgbClr val="3E3D2D"/>
                </a:solidFill>
              </a:rPr>
              <a:pPr/>
              <a:t>12/05/2015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3E3D2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4DBD-46E8-4674-94FF-47CDCD994792}" type="slidenum">
              <a:rPr lang="pt-BR" smtClean="0">
                <a:solidFill>
                  <a:srgbClr val="3E3D2D"/>
                </a:solidFill>
              </a:rPr>
              <a:pPr/>
              <a:t>‹nº›</a:t>
            </a:fld>
            <a:endParaRPr lang="pt-BR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50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F77A-B307-4094-8FFF-479C77B26851}" type="datetimeFigureOut">
              <a:rPr lang="pt-BR" smtClean="0">
                <a:solidFill>
                  <a:srgbClr val="3E3D2D"/>
                </a:solidFill>
              </a:rPr>
              <a:pPr/>
              <a:t>12/05/2015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3E3D2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4DBD-46E8-4674-94FF-47CDCD994792}" type="slidenum">
              <a:rPr lang="pt-BR" smtClean="0">
                <a:solidFill>
                  <a:srgbClr val="3E3D2D"/>
                </a:solidFill>
              </a:rPr>
              <a:pPr/>
              <a:t>‹nº›</a:t>
            </a:fld>
            <a:endParaRPr lang="pt-BR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44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F77A-B307-4094-8FFF-479C77B26851}" type="datetimeFigureOut">
              <a:rPr lang="pt-BR" smtClean="0">
                <a:solidFill>
                  <a:srgbClr val="3E3D2D"/>
                </a:solidFill>
              </a:rPr>
              <a:pPr/>
              <a:t>12/05/2015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3E3D2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4DBD-46E8-4674-94FF-47CDCD994792}" type="slidenum">
              <a:rPr lang="pt-BR" smtClean="0">
                <a:solidFill>
                  <a:srgbClr val="3E3D2D"/>
                </a:solidFill>
              </a:rPr>
              <a:pPr/>
              <a:t>‹nº›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25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F77A-B307-4094-8FFF-479C77B26851}" type="datetimeFigureOut">
              <a:rPr lang="pt-BR" smtClean="0">
                <a:solidFill>
                  <a:srgbClr val="3E3D2D"/>
                </a:solidFill>
              </a:rPr>
              <a:pPr/>
              <a:t>12/05/2015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3E3D2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4DBD-46E8-4674-94FF-47CDCD994792}" type="slidenum">
              <a:rPr lang="pt-BR" smtClean="0">
                <a:solidFill>
                  <a:srgbClr val="3E3D2D"/>
                </a:solidFill>
              </a:rPr>
              <a:pPr/>
              <a:t>‹nº›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99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689F77A-B307-4094-8FFF-479C77B26851}" type="datetimeFigureOut">
              <a:rPr lang="pt-BR" smtClean="0">
                <a:solidFill>
                  <a:srgbClr val="3E3D2D"/>
                </a:solidFill>
              </a:rPr>
              <a:pPr/>
              <a:t>12/05/2015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srgbClr val="3E3D2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BC24DBD-46E8-4674-94FF-47CDCD994792}" type="slidenum">
              <a:rPr lang="pt-BR" smtClean="0">
                <a:solidFill>
                  <a:srgbClr val="3E3D2D"/>
                </a:solidFill>
              </a:rPr>
              <a:pPr/>
              <a:t>‹nº›</a:t>
            </a:fld>
            <a:endParaRPr lang="pt-BR">
              <a:solidFill>
                <a:srgbClr val="3E3D2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0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9560" y="404664"/>
            <a:ext cx="7772400" cy="1872208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>
                <a:solidFill>
                  <a:schemeClr val="tx1"/>
                </a:solidFill>
              </a:rPr>
              <a:t>INSTITUTO FEDERAL DE EDUCAÇÃO, CIÊNCIA E TECNOLOGIA </a:t>
            </a:r>
            <a:br>
              <a:rPr lang="pt-BR" sz="1800" b="1" dirty="0">
                <a:solidFill>
                  <a:schemeClr val="tx1"/>
                </a:solidFill>
              </a:rPr>
            </a:br>
            <a:r>
              <a:rPr lang="pt-BR" sz="1800" b="1" dirty="0">
                <a:solidFill>
                  <a:schemeClr val="tx1"/>
                </a:solidFill>
              </a:rPr>
              <a:t>DO RIO GRANDE DO </a:t>
            </a:r>
            <a:r>
              <a:rPr lang="pt-BR" sz="1800" b="1" dirty="0" smtClean="0">
                <a:solidFill>
                  <a:schemeClr val="tx1"/>
                </a:solidFill>
              </a:rPr>
              <a:t>NORTE</a:t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>COORDENAÇÃO DE FÍSICA</a:t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>CURSO DE LICENCIATURA EM FÍSICA</a:t>
            </a:r>
            <a:br>
              <a:rPr lang="pt-BR" sz="1800" b="1" dirty="0" smtClean="0">
                <a:solidFill>
                  <a:schemeClr val="tx1"/>
                </a:solidFill>
              </a:rPr>
            </a:b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3356992"/>
            <a:ext cx="7920880" cy="504056"/>
          </a:xfrm>
        </p:spPr>
        <p:txBody>
          <a:bodyPr>
            <a:normAutofit lnSpcReduction="10000"/>
          </a:bodyPr>
          <a:lstStyle/>
          <a:p>
            <a:r>
              <a:rPr lang="pt-BR" sz="2800" b="1" dirty="0" smtClean="0">
                <a:solidFill>
                  <a:schemeClr val="tx1"/>
                </a:solidFill>
              </a:rPr>
              <a:t>Elementos de Física</a:t>
            </a:r>
            <a:endParaRPr lang="pt-BR" sz="28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475656" y="4200719"/>
            <a:ext cx="58326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i="1" dirty="0">
              <a:solidFill>
                <a:prstClr val="black"/>
              </a:solidFill>
            </a:endParaRPr>
          </a:p>
          <a:p>
            <a:pPr algn="ctr"/>
            <a:r>
              <a:rPr lang="pt-BR" sz="1400" b="1" dirty="0">
                <a:solidFill>
                  <a:prstClr val="black"/>
                </a:solidFill>
              </a:rPr>
              <a:t>Professor: </a:t>
            </a:r>
            <a:endParaRPr lang="pt-BR" sz="1400" dirty="0">
              <a:solidFill>
                <a:prstClr val="black"/>
              </a:solidFill>
            </a:endParaRPr>
          </a:p>
          <a:p>
            <a:pPr algn="ctr"/>
            <a:r>
              <a:rPr lang="pt-BR" b="1" i="1" dirty="0">
                <a:solidFill>
                  <a:prstClr val="black"/>
                </a:solidFill>
              </a:rPr>
              <a:t>Flávio Urbano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4"/>
            <a:ext cx="1016000" cy="1358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6856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72008" y="188640"/>
            <a:ext cx="8964488" cy="64698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9050">
            <a:solidFill>
              <a:schemeClr val="accent1"/>
            </a:solidFill>
          </a:ln>
          <a:effectLst>
            <a:outerShdw blurRad="50800" dist="76200" dir="30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Elementos de Física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488819" y="1051650"/>
            <a:ext cx="8208912" cy="510778"/>
          </a:xfrm>
          <a:prstGeom prst="roundRect">
            <a:avLst/>
          </a:prstGeom>
          <a:gradFill>
            <a:gsLst>
              <a:gs pos="30625">
                <a:srgbClr val="FFBBBA"/>
              </a:gs>
              <a:gs pos="26250">
                <a:srgbClr val="FFB7B6"/>
              </a:gs>
              <a:gs pos="17500">
                <a:srgbClr val="FFB0AF"/>
              </a:gs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indent="363538" algn="just"/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Relação da Física com outras ciências 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467544" y="4358382"/>
            <a:ext cx="8208912" cy="51077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indent="363538" algn="just"/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Ordens de grandeza, algarismos significativos</a:t>
            </a:r>
            <a:endParaRPr lang="pt-BR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88820" y="2126134"/>
            <a:ext cx="8208912" cy="51077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indent="363538" algn="just"/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O método científico</a:t>
            </a:r>
            <a:endParaRPr lang="pt-BR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49796" y="3220133"/>
            <a:ext cx="8208912" cy="51077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indent="363538" algn="just"/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Grandezas Físicas Fundamentais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496010" y="5445224"/>
            <a:ext cx="8208912" cy="51077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indent="363538" algn="just"/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 Análise dimensional</a:t>
            </a:r>
            <a:endParaRPr lang="pt-BR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11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1" grpId="0" animBg="1"/>
      <p:bldP spid="12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38696" y="879103"/>
            <a:ext cx="8725792" cy="461665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dirty="0">
                <a:solidFill>
                  <a:prstClr val="black"/>
                </a:solidFill>
              </a:rPr>
              <a:t>A palavra física (do grego: </a:t>
            </a:r>
            <a:r>
              <a:rPr lang="pt-BR" sz="2400" dirty="0" err="1">
                <a:solidFill>
                  <a:prstClr val="black"/>
                </a:solidFill>
              </a:rPr>
              <a:t>physis</a:t>
            </a:r>
            <a:r>
              <a:rPr lang="pt-BR" sz="2400" dirty="0">
                <a:solidFill>
                  <a:prstClr val="black"/>
                </a:solidFill>
              </a:rPr>
              <a:t>) significa Natureza. </a:t>
            </a:r>
            <a:endParaRPr lang="pt-BR" sz="2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258713" y="259709"/>
            <a:ext cx="8751385" cy="510778"/>
          </a:xfrm>
          <a:prstGeom prst="roundRect">
            <a:avLst/>
          </a:prstGeom>
          <a:gradFill>
            <a:gsLst>
              <a:gs pos="30625">
                <a:srgbClr val="FFBBBA"/>
              </a:gs>
              <a:gs pos="26250">
                <a:srgbClr val="FFB7B6"/>
              </a:gs>
              <a:gs pos="17500">
                <a:srgbClr val="FFB0AF"/>
              </a:gs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indent="363538" algn="just"/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Relação da Física com outras </a:t>
            </a:r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ciências </a:t>
            </a:r>
            <a:endParaRPr lang="pt-BR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38696" y="1445875"/>
            <a:ext cx="8725792" cy="830997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dirty="0">
                <a:solidFill>
                  <a:prstClr val="black"/>
                </a:solidFill>
              </a:rPr>
              <a:t>Em </a:t>
            </a:r>
            <a:r>
              <a:rPr lang="pt-BR" sz="2400" dirty="0">
                <a:solidFill>
                  <a:prstClr val="black"/>
                </a:solidFill>
              </a:rPr>
              <a:t>Física, </a:t>
            </a:r>
            <a:r>
              <a:rPr lang="pt-BR" sz="2400" dirty="0">
                <a:solidFill>
                  <a:prstClr val="black"/>
                </a:solidFill>
              </a:rPr>
              <a:t>como em </a:t>
            </a:r>
            <a:r>
              <a:rPr lang="pt-BR" sz="2400" dirty="0">
                <a:solidFill>
                  <a:prstClr val="black"/>
                </a:solidFill>
              </a:rPr>
              <a:t>toda ciência, qualquer acontecimento ou ocorrência é chamado </a:t>
            </a:r>
            <a:r>
              <a:rPr lang="pt-BR" sz="2400" dirty="0">
                <a:solidFill>
                  <a:prstClr val="black"/>
                </a:solidFill>
              </a:rPr>
              <a:t>fenômeno</a:t>
            </a:r>
            <a:r>
              <a:rPr lang="pt-BR" sz="2400" dirty="0">
                <a:solidFill>
                  <a:prstClr val="black"/>
                </a:solidFill>
              </a:rPr>
              <a:t>.</a:t>
            </a:r>
            <a:endParaRPr lang="pt-BR" sz="2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238696" y="2348880"/>
            <a:ext cx="8725792" cy="830997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</a:rPr>
              <a:t>Observar, descrever e entender a regularidade dos fenômenos naturais. </a:t>
            </a: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251520" y="3284984"/>
            <a:ext cx="8725792" cy="461665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</a:rPr>
              <a:t>Encontrar as leis gerais por trás das regularidades. </a:t>
            </a:r>
            <a:endParaRPr lang="pt-BR" sz="2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77072"/>
            <a:ext cx="3393574" cy="257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089292"/>
            <a:ext cx="3612077" cy="2436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09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251520" y="253926"/>
            <a:ext cx="8640960" cy="51077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indent="363538" algn="just"/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O método científico</a:t>
            </a:r>
            <a:endParaRPr lang="pt-BR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238696" y="1157843"/>
            <a:ext cx="8725792" cy="830997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</a:rPr>
              <a:t>Observação e experimentação (reprodutibilidade): teste crucial na formulação das leis naturais</a:t>
            </a:r>
            <a:endParaRPr lang="pt-BR" sz="2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238696" y="2103239"/>
            <a:ext cx="8725792" cy="461665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</a:rPr>
              <a:t>A Física parte de dados experimentais</a:t>
            </a:r>
            <a:endParaRPr lang="pt-BR" sz="2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238696" y="2636912"/>
            <a:ext cx="8725792" cy="1200329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</a:rPr>
              <a:t>Acordo com a experiência é o juiz supremo da validade de qualquer teoria: não vale autoridade, hierarquia, iluminação divina.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51520" y="3894147"/>
            <a:ext cx="8725792" cy="830997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</a:rPr>
              <a:t>Abstração e indução: simplificar para entender, construir modelos.</a:t>
            </a:r>
            <a:endParaRPr lang="pt-BR" sz="2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51520" y="4797152"/>
            <a:ext cx="8725792" cy="461665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</a:rPr>
              <a:t>Leis e teorias (novas previsões) </a:t>
            </a:r>
            <a:endParaRPr lang="pt-BR" sz="2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251520" y="5373216"/>
            <a:ext cx="8725792" cy="830997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</a:rPr>
              <a:t>Arma mais poderosa contra as pseudociências, o charlatanismo, a enganação.</a:t>
            </a:r>
          </a:p>
        </p:txBody>
      </p:sp>
    </p:spTree>
    <p:extLst>
      <p:ext uri="{BB962C8B-B14F-4D97-AF65-F5344CB8AC3E}">
        <p14:creationId xmlns:p14="http://schemas.microsoft.com/office/powerpoint/2010/main" val="125715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51520" y="253926"/>
            <a:ext cx="8640960" cy="51077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indent="363538" algn="just"/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O método científico</a:t>
            </a:r>
            <a:endParaRPr lang="pt-BR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013" y="980728"/>
            <a:ext cx="437197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8" y="1412776"/>
            <a:ext cx="2381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1844824"/>
            <a:ext cx="43434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204864"/>
            <a:ext cx="2381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2564904"/>
            <a:ext cx="4343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924944"/>
            <a:ext cx="2381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56992"/>
            <a:ext cx="433387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052736"/>
            <a:ext cx="457200" cy="2503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54380" y="4521894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prstClr val="black"/>
                </a:solidFill>
              </a:rPr>
              <a:t>As hipóteses são conjecturas, especulações, previsões sobre determinado fenômeno da natureza e como ele se comporta. Hipóteses devem ser testadas, o que normalmente é realizado através de experiências</a:t>
            </a:r>
            <a:r>
              <a:rPr lang="pt-BR" b="1" dirty="0">
                <a:solidFill>
                  <a:prstClr val="black"/>
                </a:solidFill>
              </a:rPr>
              <a:t>.</a:t>
            </a:r>
            <a:endParaRPr lang="pt-BR" b="1" dirty="0">
              <a:solidFill>
                <a:prstClr val="black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747118" y="3923764"/>
            <a:ext cx="52731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HIPÓTESES E TEORIAS???</a:t>
            </a:r>
            <a:endParaRPr lang="pt-BR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79512" y="5768389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prstClr val="black"/>
                </a:solidFill>
              </a:rPr>
              <a:t>As </a:t>
            </a:r>
            <a:r>
              <a:rPr lang="pt-BR" b="1" dirty="0">
                <a:solidFill>
                  <a:prstClr val="black"/>
                </a:solidFill>
              </a:rPr>
              <a:t>teorias são explicações bem fundamentadas para descrever eventos que ocorrem na natureza. Envolvem fatos, leis e hipóteses já testadas exaustivamente.</a:t>
            </a:r>
          </a:p>
        </p:txBody>
      </p:sp>
    </p:spTree>
    <p:extLst>
      <p:ext uri="{BB962C8B-B14F-4D97-AF65-F5344CB8AC3E}">
        <p14:creationId xmlns:p14="http://schemas.microsoft.com/office/powerpoint/2010/main" val="232226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51520" y="253926"/>
            <a:ext cx="8640960" cy="51077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indent="363538" algn="just"/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O método científico</a:t>
            </a:r>
            <a:endParaRPr lang="pt-BR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38696" y="1093386"/>
            <a:ext cx="8725792" cy="461665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EXERCÍCIOS:</a:t>
            </a:r>
            <a:endParaRPr lang="pt-BR" sz="2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51520" y="1628800"/>
            <a:ext cx="8725792" cy="3046988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1 - Defina</a:t>
            </a:r>
          </a:p>
          <a:p>
            <a:endParaRPr lang="pt-BR" sz="2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lphaLcParenR"/>
            </a:pPr>
            <a:r>
              <a:rPr lang="pt-BR" sz="24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Teorema:</a:t>
            </a:r>
          </a:p>
          <a:p>
            <a:pPr marL="457200" indent="-457200">
              <a:buFontTx/>
              <a:buAutoNum type="alphaLcParenR"/>
            </a:pPr>
            <a:r>
              <a:rPr lang="pt-BR" sz="24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Lei:</a:t>
            </a:r>
          </a:p>
          <a:p>
            <a:pPr marL="457200" indent="-457200">
              <a:buFontTx/>
              <a:buAutoNum type="alphaLcParenR"/>
            </a:pPr>
            <a:r>
              <a:rPr lang="pt-BR" sz="24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Corolário:</a:t>
            </a:r>
          </a:p>
          <a:p>
            <a:pPr marL="457200" indent="-457200">
              <a:buFontTx/>
              <a:buAutoNum type="alphaLcParenR"/>
            </a:pPr>
            <a:r>
              <a:rPr lang="pt-BR" sz="24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Princípio:</a:t>
            </a:r>
          </a:p>
          <a:p>
            <a:pPr marL="457200" indent="-457200">
              <a:buFontTx/>
              <a:buAutoNum type="alphaLcParenR"/>
            </a:pPr>
            <a:r>
              <a:rPr lang="pt-BR" sz="24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Postulado:</a:t>
            </a:r>
          </a:p>
          <a:p>
            <a:pPr marL="457200" indent="-457200">
              <a:buFontTx/>
              <a:buAutoNum type="alphaLcParenR"/>
            </a:pPr>
            <a:r>
              <a:rPr lang="pt-BR" sz="24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Axioma:</a:t>
            </a:r>
            <a:endParaRPr lang="pt-BR" sz="2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238696" y="4710043"/>
            <a:ext cx="8725792" cy="2031325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pt-BR" sz="14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Teorema: </a:t>
            </a:r>
            <a:r>
              <a:rPr lang="pt-BR" sz="1400" dirty="0">
                <a:solidFill>
                  <a:srgbClr val="FF0000"/>
                </a:solidFill>
              </a:rPr>
              <a:t>Proposição que pode ser demonstrada utilizando axiomas e postulados.</a:t>
            </a:r>
            <a:endParaRPr lang="pt-BR" sz="14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lphaLcParenR"/>
            </a:pPr>
            <a:r>
              <a:rPr lang="pt-BR" sz="14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Lei: </a:t>
            </a:r>
            <a:r>
              <a:rPr lang="pt-BR" sz="1400" dirty="0">
                <a:solidFill>
                  <a:srgbClr val="FF0000"/>
                </a:solidFill>
              </a:rPr>
              <a:t>regra que descreve um fenômeno que ocorre com certa </a:t>
            </a:r>
            <a:r>
              <a:rPr lang="pt-BR" sz="1400" dirty="0">
                <a:solidFill>
                  <a:srgbClr val="FF0000"/>
                </a:solidFill>
              </a:rPr>
              <a:t>regularidade, provada experimentalmente.</a:t>
            </a:r>
            <a:endParaRPr lang="pt-BR" sz="14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lphaLcParenR"/>
            </a:pPr>
            <a:r>
              <a:rPr lang="pt-BR" sz="14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Corolário: </a:t>
            </a:r>
            <a:r>
              <a:rPr lang="pt-BR" sz="14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Consequências do teorema,  uma afirmação deduzida de uma verdade já demonstrada.</a:t>
            </a:r>
            <a:endParaRPr lang="pt-BR" sz="14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lphaLcParenR"/>
            </a:pPr>
            <a:r>
              <a:rPr lang="pt-BR" sz="14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Princípio: </a:t>
            </a:r>
            <a:r>
              <a:rPr lang="pt-BR" sz="1400" dirty="0">
                <a:solidFill>
                  <a:srgbClr val="FF0000"/>
                </a:solidFill>
              </a:rPr>
              <a:t> proposição que se põe no início de uma dedução, e que não é deduzida de nenhuma outra dentro do sistema considerado, sendo admitida, provisoriamente, como </a:t>
            </a:r>
            <a:r>
              <a:rPr lang="pt-BR" sz="1400" dirty="0">
                <a:solidFill>
                  <a:srgbClr val="FF0000"/>
                </a:solidFill>
              </a:rPr>
              <a:t>inquestionável.</a:t>
            </a:r>
            <a:endParaRPr lang="pt-BR" sz="14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lphaLcParenR"/>
            </a:pPr>
            <a:r>
              <a:rPr lang="pt-BR" sz="14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Postulado: </a:t>
            </a:r>
            <a:r>
              <a:rPr lang="pt-BR" sz="1400" dirty="0">
                <a:solidFill>
                  <a:srgbClr val="FF0000"/>
                </a:solidFill>
              </a:rPr>
              <a:t>Proposição admitida como verdade sem necessidade de demonstração, mas cujo caráter não é aparente.</a:t>
            </a:r>
            <a:endParaRPr lang="pt-BR" sz="14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lphaLcParenR"/>
            </a:pPr>
            <a:r>
              <a:rPr lang="pt-BR" sz="14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Axioma: </a:t>
            </a:r>
            <a:r>
              <a:rPr lang="pt-BR" sz="1400" dirty="0">
                <a:solidFill>
                  <a:srgbClr val="FF0000"/>
                </a:solidFill>
              </a:rPr>
              <a:t>Proposição admitida como verdade sem necessidade de demonstração, mas cujo caráter é aparente.</a:t>
            </a:r>
            <a:endParaRPr lang="pt-BR" sz="14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95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700808"/>
            <a:ext cx="3816424" cy="2016224"/>
          </a:xfrm>
          <a:prstGeom prst="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251519" y="188640"/>
            <a:ext cx="8679377" cy="51077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indent="363538" algn="just"/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Grandezas Físicas Fundamentais</a:t>
            </a:r>
          </a:p>
        </p:txBody>
      </p:sp>
      <p:sp>
        <p:nvSpPr>
          <p:cNvPr id="2" name="Retângulo 1"/>
          <p:cNvSpPr/>
          <p:nvPr/>
        </p:nvSpPr>
        <p:spPr>
          <a:xfrm>
            <a:off x="683568" y="1772816"/>
            <a:ext cx="7200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Comprimento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Massa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Tempo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Corrente elétrica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Temperatura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Quantidade de substância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Intensidade luminosa</a:t>
            </a:r>
            <a:endParaRPr lang="pt-BR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4499992" y="2546321"/>
            <a:ext cx="3024336" cy="769441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44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pt-BR" sz="40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M]; [L]; [T]</a:t>
            </a:r>
            <a:endParaRPr lang="pt-BR" sz="40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94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 de cantos arredondados 19"/>
          <p:cNvSpPr/>
          <p:nvPr/>
        </p:nvSpPr>
        <p:spPr>
          <a:xfrm>
            <a:off x="251520" y="188640"/>
            <a:ext cx="8679377" cy="51077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indent="363538" algn="just"/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Grandezas Físicas Fundamentais</a:t>
            </a: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251520" y="764704"/>
            <a:ext cx="2160240" cy="461665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TEMPO [T]</a:t>
            </a:r>
            <a:endParaRPr lang="pt-BR" sz="2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2660303" y="764704"/>
            <a:ext cx="3164237" cy="461665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Unidade: segundo (s)</a:t>
            </a:r>
            <a:endParaRPr lang="pt-BR" sz="2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http://www.conteudogeral.com/wp-content/gallery/relogio-de-parede-decorativo/relogio-de-parede-decorativo-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387" y="1253572"/>
            <a:ext cx="3124749" cy="2535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1" y="4257670"/>
            <a:ext cx="9144000" cy="2123658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Até 1956, 1 s =1/86400 do dia solar médio (média sobre o ano de um dia)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1956: padrão baseado no ano solar.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1967: 13a Conferência Geral sobre Pesos e Medidas definiu 1s com o </a:t>
            </a:r>
            <a:r>
              <a:rPr lang="pt-BR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tempo de duração de 9.192.631.770 vibrações da radiação emitida pela transição eletrônica entre os níveis </a:t>
            </a:r>
            <a:r>
              <a:rPr lang="pt-BR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hiper-finos </a:t>
            </a:r>
            <a:r>
              <a:rPr lang="pt-BR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 estado fundamental do átomo de césio 133</a:t>
            </a:r>
            <a:r>
              <a:rPr lang="pt-BR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atômico).</a:t>
            </a:r>
            <a:endParaRPr lang="pt-BR" sz="2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251520" y="3669992"/>
            <a:ext cx="3403167" cy="461665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PADRÃO DE TEMPO</a:t>
            </a:r>
            <a:endParaRPr lang="pt-BR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4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51520" y="188640"/>
            <a:ext cx="8679377" cy="51077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indent="363538" algn="just"/>
            <a:r>
              <a:rPr lang="pt-B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Grandezas Físicas Fundamentais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346843"/>
            <a:ext cx="9009019" cy="4890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251520" y="764704"/>
            <a:ext cx="2160240" cy="461665"/>
          </a:xfrm>
          <a:prstGeom prst="rect">
            <a:avLst/>
          </a:prstGeom>
          <a:solidFill>
            <a:srgbClr val="CC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TEMPO [T]</a:t>
            </a:r>
            <a:endParaRPr lang="pt-BR" sz="2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3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435</Words>
  <Application>Microsoft Office PowerPoint</Application>
  <PresentationFormat>Apresentação na tela (4:3)</PresentationFormat>
  <Paragraphs>62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Forma de Onda</vt:lpstr>
      <vt:lpstr>INSTITUTO FEDERAL DE EDUCAÇÃO, CIÊNCIA E TECNOLOGIA  DO RIO GRANDE DO NORTE  COORDENAÇÃO DE FÍSICA CURSO DE LICENCIATURA EM FÍSICA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FEDERAL DE EDUCAÇÃO, CIÊNCIA E TECNOLOGIA  DO RIO GRANDE DO NORTE  COORDENAÇÃO DE FÍSICA CURSO DE LICENCIATURA EM FÍSICA </dc:title>
  <dc:creator>Flavio</dc:creator>
  <cp:lastModifiedBy>Flavio</cp:lastModifiedBy>
  <cp:revision>1</cp:revision>
  <dcterms:created xsi:type="dcterms:W3CDTF">2015-05-12T11:32:37Z</dcterms:created>
  <dcterms:modified xsi:type="dcterms:W3CDTF">2015-05-12T11:34:57Z</dcterms:modified>
</cp:coreProperties>
</file>