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669088" cy="992822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6633"/>
    <a:srgbClr val="7C6E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12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2925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A068DFF-CD0F-418D-8D1E-2A538E4D33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4781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pt-BR" sz="2400">
              <a:latin typeface="Times New Roman" pitchFamily="18" charset="0"/>
            </a:endParaRPr>
          </a:p>
        </p:txBody>
      </p:sp>
      <p:pic>
        <p:nvPicPr>
          <p:cNvPr id="5" name="Picture 1027" descr="minispi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028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pt-BR" sz="2400">
              <a:latin typeface="Times New Roman" pitchFamily="18" charset="0"/>
            </a:endParaRPr>
          </a:p>
        </p:txBody>
      </p:sp>
      <p:pic>
        <p:nvPicPr>
          <p:cNvPr id="7" name="Picture 1029" descr="minispir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8199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F0ECC-75DE-414F-B23D-B342650CC1B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CE729-1C5C-4EDB-95CA-11C937A98B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BCB55-4101-44D8-983E-AF6861BDCE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E9DDC-8F2C-4964-B863-9871C91034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32BA1-AB5A-402C-B7BA-1695B8C9D4E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712F0-4C48-4494-855D-D29ACD2D608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9743C-179F-4FDB-A95D-AE88B6DACE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DE27D-C99F-42BA-8893-4B8C2DB0DF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3EF68-C594-43BB-89B1-512FB971BB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72C2C-24ED-4ADC-93CD-C978A02A53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FB1F8-9F07-4BB8-8659-423FA82B4B7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pt-BR" sz="2400">
              <a:latin typeface="Times New Roman" pitchFamily="18" charset="0"/>
            </a:endParaRPr>
          </a:p>
        </p:txBody>
      </p:sp>
      <p:pic>
        <p:nvPicPr>
          <p:cNvPr id="1027" name="Picture 4" descr="minispir"/>
          <p:cNvPicPr>
            <a:picLocks noChangeAspect="1" noChangeArrowheads="1"/>
          </p:cNvPicPr>
          <p:nvPr/>
        </p:nvPicPr>
        <p:blipFill>
          <a:blip r:embed="rId13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5" descr="minispir"/>
          <p:cNvPicPr>
            <a:picLocks noChangeAspect="1" noChangeArrowheads="1"/>
          </p:cNvPicPr>
          <p:nvPr/>
        </p:nvPicPr>
        <p:blipFill>
          <a:blip r:embed="rId1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307CAC6-E8EE-4B94-9811-F063193CC9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uras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98438"/>
            <a:ext cx="8459787" cy="649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755576" y="1052736"/>
            <a:ext cx="8136904" cy="309607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>
              <a:defRPr/>
            </a:pPr>
            <a:r>
              <a:rPr lang="pt-B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Impact"/>
              </a:rPr>
              <a:t>Exemplo de texto</a:t>
            </a:r>
          </a:p>
          <a:p>
            <a:pPr algn="ctr">
              <a:defRPr/>
            </a:pPr>
            <a:r>
              <a:rPr lang="pt-B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Impact"/>
              </a:rPr>
              <a:t>dissertativo-argumentativo</a:t>
            </a:r>
            <a:endParaRPr lang="pt-B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Impac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548680"/>
            <a:ext cx="78488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b="1" dirty="0" smtClean="0"/>
              <a:t>Texto 2 (articulação com expressões de temporalidade)</a:t>
            </a:r>
          </a:p>
          <a:p>
            <a:pPr>
              <a:buNone/>
            </a:pPr>
            <a:endParaRPr lang="pt-BR" b="1" dirty="0" smtClean="0"/>
          </a:p>
          <a:p>
            <a:pPr algn="just">
              <a:buNone/>
            </a:pPr>
            <a:r>
              <a:rPr lang="pt-BR" dirty="0" smtClean="0"/>
              <a:t>       </a:t>
            </a:r>
            <a:r>
              <a:rPr lang="pt-BR" i="1" dirty="0" smtClean="0"/>
              <a:t>Desde sua origem o homem utiliza a linguagem para comunicar suas ideias. </a:t>
            </a:r>
            <a:r>
              <a:rPr lang="pt-BR" b="1" dirty="0" smtClean="0"/>
              <a:t>A princípio</a:t>
            </a:r>
            <a:r>
              <a:rPr lang="pt-BR" dirty="0" smtClean="0"/>
              <a:t>, ele desenhava nas cavernas os acontecimentos por ele vividos. </a:t>
            </a:r>
            <a:r>
              <a:rPr lang="pt-BR" b="1" dirty="0" smtClean="0"/>
              <a:t>Em seguida</a:t>
            </a:r>
            <a:r>
              <a:rPr lang="pt-BR" dirty="0" smtClean="0"/>
              <a:t>, passou a usar a fala e, </a:t>
            </a:r>
            <a:r>
              <a:rPr lang="pt-BR" b="1" dirty="0" smtClean="0"/>
              <a:t>por fim</a:t>
            </a:r>
            <a:r>
              <a:rPr lang="pt-BR" dirty="0" smtClean="0"/>
              <a:t>, inventou a escrita para registrar o que falava. </a:t>
            </a:r>
            <a:r>
              <a:rPr lang="pt-BR" b="1" i="1" dirty="0" smtClean="0"/>
              <a:t>Depois disso,</a:t>
            </a:r>
            <a:r>
              <a:rPr lang="pt-BR" i="1" dirty="0" smtClean="0"/>
              <a:t> percebeu-se que o homem e a linguagem sempre caminharam juntos.</a:t>
            </a:r>
          </a:p>
        </p:txBody>
      </p:sp>
      <p:sp>
        <p:nvSpPr>
          <p:cNvPr id="3" name="Retângulo 2"/>
          <p:cNvSpPr/>
          <p:nvPr/>
        </p:nvSpPr>
        <p:spPr>
          <a:xfrm>
            <a:off x="2286000" y="5571237"/>
            <a:ext cx="6534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dirty="0" smtClean="0"/>
              <a:t>(Luciana S. Alecrim, </a:t>
            </a:r>
            <a:r>
              <a:rPr lang="pt-BR" dirty="0" err="1" smtClean="0"/>
              <a:t>Ufam</a:t>
            </a:r>
            <a:r>
              <a:rPr lang="pt-BR" dirty="0" smtClean="0"/>
              <a:t>, 2001)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476672"/>
            <a:ext cx="22252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Referências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1043608" y="1545754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dirty="0" smtClean="0"/>
              <a:t>AMARAL, Emília; ANTÔNIO, Severino; PATROCÍNIO, Mauro Ferreira do. </a:t>
            </a:r>
            <a:br>
              <a:rPr lang="pt-BR" dirty="0" smtClean="0"/>
            </a:br>
            <a:r>
              <a:rPr lang="pt-BR" b="1" dirty="0" smtClean="0"/>
              <a:t>Português: redação, gramática, literatura, interpretação de texto</a:t>
            </a:r>
            <a:r>
              <a:rPr lang="pt-BR" dirty="0" smtClean="0"/>
              <a:t>. São Paulo: Nova  Cultural, 1999.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SENA, </a:t>
            </a:r>
            <a:r>
              <a:rPr lang="pt-BR" dirty="0" err="1" smtClean="0"/>
              <a:t>Odenildo</a:t>
            </a:r>
            <a:r>
              <a:rPr lang="pt-BR" dirty="0" smtClean="0"/>
              <a:t>. </a:t>
            </a:r>
            <a:r>
              <a:rPr lang="pt-BR" b="1" dirty="0" smtClean="0"/>
              <a:t>A engenharia do texto</a:t>
            </a:r>
            <a:r>
              <a:rPr lang="pt-BR" dirty="0" smtClean="0"/>
              <a:t>: um caminho rumo à prática da boa redação. 4 ed. rev. Manaus: Valer, 2011.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188640"/>
            <a:ext cx="784887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b="1" dirty="0" smtClean="0"/>
              <a:t>Exemplo</a:t>
            </a:r>
          </a:p>
          <a:p>
            <a:pPr algn="just">
              <a:buNone/>
            </a:pPr>
            <a:endParaRPr lang="pt-BR" b="1" dirty="0" smtClean="0"/>
          </a:p>
          <a:p>
            <a:pPr algn="just">
              <a:buNone/>
            </a:pPr>
            <a:r>
              <a:rPr lang="pt-BR" dirty="0" smtClean="0"/>
              <a:t>Todos os homens são intelectuais – pode-se dizer, mas nem todos os homens têm na sociedade a função de intelectuais. Não se pode separar o </a:t>
            </a:r>
            <a:r>
              <a:rPr lang="pt-BR" i="1" dirty="0" smtClean="0"/>
              <a:t>homo </a:t>
            </a:r>
            <a:r>
              <a:rPr lang="pt-BR" i="1" dirty="0" err="1" smtClean="0"/>
              <a:t>faber</a:t>
            </a:r>
            <a:r>
              <a:rPr lang="pt-BR" i="1" dirty="0" smtClean="0"/>
              <a:t> </a:t>
            </a:r>
            <a:r>
              <a:rPr lang="pt-BR" dirty="0" smtClean="0"/>
              <a:t>do </a:t>
            </a:r>
            <a:r>
              <a:rPr lang="pt-BR" i="1" dirty="0" smtClean="0"/>
              <a:t>homo sapiens</a:t>
            </a:r>
            <a:r>
              <a:rPr lang="pt-BR" dirty="0" smtClean="0"/>
              <a:t>. Todo homem, fora de sua profissão, exerce alguma atividade intelectual, é um “filósofo”, um artista, um homem de gosto, participa de uma concepção de mundo, tem uma linha de conduta moral: contribui para manter ou para modificar uma concepção do mundo, isto é, para suscitar novos modos de pensar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2286000" y="5991671"/>
            <a:ext cx="6534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400" dirty="0" smtClean="0"/>
              <a:t>(Antonio Gramsci, filósofo italiano, 1891-1937)</a:t>
            </a:r>
            <a:endParaRPr lang="pt-BR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1012954"/>
            <a:ext cx="73448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3200" dirty="0" smtClean="0"/>
              <a:t>O texto anterior é um texto dissertativo, isto é, ele apresenta um ponto de vista e uma argumentação para fundamentar esse ponto de vista.</a:t>
            </a:r>
          </a:p>
          <a:p>
            <a:pPr algn="just">
              <a:buNone/>
            </a:pPr>
            <a:r>
              <a:rPr lang="pt-BR" sz="3200" dirty="0" smtClean="0"/>
              <a:t>Gramsci defende que todos os homens têm capacidade intelectual, têm – por mínima que seja, atividade intelectual.</a:t>
            </a:r>
            <a:endParaRPr lang="pt-BR" sz="3200" dirty="0"/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5220072" y="1484784"/>
            <a:ext cx="302433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Conector reto 5"/>
          <p:cNvCxnSpPr/>
          <p:nvPr/>
        </p:nvCxnSpPr>
        <p:spPr bwMode="auto">
          <a:xfrm>
            <a:off x="5796136" y="1988840"/>
            <a:ext cx="266429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Conector reto 8"/>
          <p:cNvCxnSpPr/>
          <p:nvPr/>
        </p:nvCxnSpPr>
        <p:spPr bwMode="auto">
          <a:xfrm>
            <a:off x="2483768" y="2420888"/>
            <a:ext cx="259228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971600" y="404664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>
                <a:solidFill>
                  <a:schemeClr val="accent6">
                    <a:lumMod val="50000"/>
                  </a:schemeClr>
                </a:solidFill>
              </a:rPr>
              <a:t>Todos os homens são intelectuais – pode-se dizer, mas nem todos os homens têm na sociedade a função de intelectuais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971600" y="1772816"/>
            <a:ext cx="7776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solidFill>
                  <a:srgbClr val="C00000"/>
                </a:solidFill>
              </a:rPr>
              <a:t>1)</a:t>
            </a:r>
            <a:r>
              <a:rPr lang="pt-BR" dirty="0" smtClean="0"/>
              <a:t>Não se pode separar o </a:t>
            </a:r>
            <a:r>
              <a:rPr lang="pt-BR" i="1" dirty="0" smtClean="0"/>
              <a:t>homo </a:t>
            </a:r>
            <a:r>
              <a:rPr lang="pt-BR" i="1" dirty="0" err="1" smtClean="0"/>
              <a:t>faber</a:t>
            </a:r>
            <a:r>
              <a:rPr lang="pt-BR" i="1" dirty="0" smtClean="0"/>
              <a:t> </a:t>
            </a:r>
            <a:r>
              <a:rPr lang="pt-BR" dirty="0" smtClean="0"/>
              <a:t>do </a:t>
            </a:r>
            <a:r>
              <a:rPr lang="pt-BR" i="1" dirty="0" smtClean="0"/>
              <a:t>homo sapiens. </a:t>
            </a:r>
            <a:endParaRPr lang="pt-BR" i="1" dirty="0"/>
          </a:p>
        </p:txBody>
      </p:sp>
      <p:sp>
        <p:nvSpPr>
          <p:cNvPr id="5" name="Retângulo 4"/>
          <p:cNvSpPr/>
          <p:nvPr/>
        </p:nvSpPr>
        <p:spPr>
          <a:xfrm>
            <a:off x="1043608" y="2620069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solidFill>
                  <a:srgbClr val="C00000"/>
                </a:solidFill>
              </a:rPr>
              <a:t>1a)</a:t>
            </a:r>
            <a:r>
              <a:rPr lang="pt-BR" b="1" dirty="0" smtClean="0"/>
              <a:t> </a:t>
            </a:r>
            <a:r>
              <a:rPr lang="pt-BR" dirty="0" smtClean="0"/>
              <a:t>Todo homem, fora de sua profissão, exerce alguma atividade intelectual, é um “filósofo”, um artista, um homem de gosto, 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043608" y="3985900"/>
            <a:ext cx="7560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solidFill>
                  <a:srgbClr val="C00000"/>
                </a:solidFill>
              </a:rPr>
              <a:t>1b) </a:t>
            </a:r>
            <a:r>
              <a:rPr lang="pt-BR" dirty="0" smtClean="0"/>
              <a:t>participa de uma concepção de mundo, 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043608" y="4637454"/>
            <a:ext cx="77048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solidFill>
                  <a:srgbClr val="C00000"/>
                </a:solidFill>
              </a:rPr>
              <a:t>1c)</a:t>
            </a:r>
            <a:r>
              <a:rPr lang="pt-BR" b="1" dirty="0" smtClean="0"/>
              <a:t> </a:t>
            </a:r>
            <a:r>
              <a:rPr lang="pt-BR" dirty="0" smtClean="0"/>
              <a:t>tem uma linha de conduta moral: contribui para manter ou para modificar uma concepção do mundo, isto é, para suscitar novos modos de pensar.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6531317" y="1268760"/>
            <a:ext cx="23439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[frase núcleo]</a:t>
            </a:r>
            <a:endParaRPr lang="pt-B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trela de 10 Pontos 3"/>
          <p:cNvSpPr/>
          <p:nvPr/>
        </p:nvSpPr>
        <p:spPr bwMode="auto">
          <a:xfrm>
            <a:off x="971600" y="764704"/>
            <a:ext cx="7704856" cy="4320480"/>
          </a:xfrm>
          <a:prstGeom prst="star10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547664" y="1484784"/>
            <a:ext cx="64087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t-BR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Dissertar</a:t>
            </a:r>
            <a:r>
              <a:rPr lang="pt-B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é debater, discutir, questionar...</a:t>
            </a:r>
          </a:p>
          <a:p>
            <a:pPr algn="ctr">
              <a:buNone/>
            </a:pPr>
            <a:r>
              <a:rPr lang="pt-B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Temos liberdade de defender qualquer opinião, mas precisamos fundamentá-la, justificar, exemplificar, convencer, isto é: precisamos </a:t>
            </a:r>
            <a:r>
              <a:rPr lang="pt-BR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argumentar</a:t>
            </a:r>
            <a:r>
              <a:rPr lang="pt-B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</a:t>
            </a:r>
            <a:endParaRPr lang="pt-BR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32656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/>
              <a:t>Uma linha de seguimento para abordar um tema: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971600" y="1340768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Comece fazendo um </a:t>
            </a:r>
            <a:r>
              <a:rPr lang="pt-BR" i="1" dirty="0" smtClean="0"/>
              <a:t>rascunho</a:t>
            </a:r>
            <a:r>
              <a:rPr lang="pt-BR" dirty="0" smtClean="0"/>
              <a:t> do seu texto (parágrafo-padrão ou redação)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Agrupe o seu texto seguindo a sequência:</a:t>
            </a:r>
          </a:p>
          <a:p>
            <a:pPr algn="just"/>
            <a:endParaRPr lang="pt-BR" dirty="0" smtClean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Interrogar o tema;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Responder, com sua opinião (frase-núcleo);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Apresentar o argumento básico (argumento principal);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Apresentar argumentos auxiliares (pelo menos 3);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Apresentar fato-exemplo.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260648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Organização do pensamento lógico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1043608" y="760631"/>
            <a:ext cx="77048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pt-BR" dirty="0" smtClean="0"/>
              <a:t>Premissa                                       Conclusão</a:t>
            </a:r>
          </a:p>
          <a:p>
            <a:pPr>
              <a:spcBef>
                <a:spcPts val="0"/>
              </a:spcBef>
              <a:buNone/>
            </a:pPr>
            <a:r>
              <a:rPr lang="pt-BR" dirty="0" smtClean="0"/>
              <a:t>(causa)                                       (consequência)</a:t>
            </a:r>
          </a:p>
          <a:p>
            <a:pPr>
              <a:spcBef>
                <a:spcPts val="0"/>
              </a:spcBef>
              <a:buNone/>
            </a:pPr>
            <a:endParaRPr lang="pt-BR" b="1" dirty="0" smtClean="0"/>
          </a:p>
          <a:p>
            <a:pPr>
              <a:spcBef>
                <a:spcPts val="0"/>
              </a:spcBef>
              <a:buNone/>
            </a:pPr>
            <a:endParaRPr lang="pt-BR" b="1" dirty="0" smtClean="0"/>
          </a:p>
        </p:txBody>
      </p:sp>
      <p:sp>
        <p:nvSpPr>
          <p:cNvPr id="4" name="Retângulo 3"/>
          <p:cNvSpPr/>
          <p:nvPr/>
        </p:nvSpPr>
        <p:spPr>
          <a:xfrm>
            <a:off x="3419872" y="764704"/>
            <a:ext cx="35283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pt-BR" b="1" dirty="0" smtClean="0"/>
              <a:t>então</a:t>
            </a:r>
          </a:p>
          <a:p>
            <a:pPr>
              <a:spcBef>
                <a:spcPts val="0"/>
              </a:spcBef>
              <a:buNone/>
            </a:pPr>
            <a:r>
              <a:rPr lang="pt-BR" b="1" dirty="0" smtClean="0"/>
              <a:t>logo                                      portanto                                 assim                           por conseguinte                                consequentemente</a:t>
            </a:r>
          </a:p>
          <a:p>
            <a:pPr>
              <a:spcBef>
                <a:spcPts val="0"/>
              </a:spcBef>
              <a:buNone/>
            </a:pPr>
            <a:r>
              <a:rPr lang="pt-BR" b="1" dirty="0" smtClean="0"/>
              <a:t>segue-se que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6318448" y="3627021"/>
            <a:ext cx="24300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pt-BR" b="1" dirty="0" smtClean="0"/>
              <a:t>A		B</a:t>
            </a:r>
          </a:p>
          <a:p>
            <a:pPr>
              <a:spcBef>
                <a:spcPts val="0"/>
              </a:spcBef>
              <a:buNone/>
            </a:pPr>
            <a:r>
              <a:rPr lang="pt-BR" b="1" dirty="0" smtClean="0"/>
              <a:t>      então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043608" y="4780309"/>
            <a:ext cx="77768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pt-BR" dirty="0" smtClean="0"/>
              <a:t>Ex.:</a:t>
            </a:r>
          </a:p>
          <a:p>
            <a:pPr algn="just">
              <a:spcBef>
                <a:spcPts val="0"/>
              </a:spcBef>
              <a:buNone/>
            </a:pPr>
            <a:r>
              <a:rPr lang="pt-BR" dirty="0" smtClean="0"/>
              <a:t>Tenho necessidade de expressar o que penso, então escrevo.</a:t>
            </a:r>
            <a:endParaRPr lang="pt-BR" dirty="0"/>
          </a:p>
        </p:txBody>
      </p:sp>
      <p:cxnSp>
        <p:nvCxnSpPr>
          <p:cNvPr id="8" name="Conector de seta reta 7"/>
          <p:cNvCxnSpPr/>
          <p:nvPr/>
        </p:nvCxnSpPr>
        <p:spPr bwMode="auto">
          <a:xfrm>
            <a:off x="6732240" y="3933056"/>
            <a:ext cx="144016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260648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Organização do pensamento lógico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1115616" y="889556"/>
            <a:ext cx="7560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pt-BR" dirty="0" smtClean="0"/>
              <a:t>Conclusão                                               Causa</a:t>
            </a:r>
          </a:p>
        </p:txBody>
      </p:sp>
      <p:sp>
        <p:nvSpPr>
          <p:cNvPr id="4" name="Retângulo 3"/>
          <p:cNvSpPr/>
          <p:nvPr/>
        </p:nvSpPr>
        <p:spPr>
          <a:xfrm>
            <a:off x="3438128" y="824513"/>
            <a:ext cx="37261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pt-BR" b="1" dirty="0" smtClean="0"/>
              <a:t>porque</a:t>
            </a:r>
          </a:p>
          <a:p>
            <a:pPr>
              <a:spcBef>
                <a:spcPts val="0"/>
              </a:spcBef>
              <a:buNone/>
            </a:pPr>
            <a:r>
              <a:rPr lang="pt-BR" b="1" dirty="0" smtClean="0"/>
              <a:t>uma vez que                                          na medida </a:t>
            </a:r>
            <a:r>
              <a:rPr lang="pt-BR" b="1" dirty="0" smtClean="0"/>
              <a:t>em que</a:t>
            </a:r>
          </a:p>
          <a:p>
            <a:pPr>
              <a:spcBef>
                <a:spcPts val="0"/>
              </a:spcBef>
              <a:buNone/>
            </a:pPr>
            <a:r>
              <a:rPr lang="pt-BR" b="1" dirty="0" smtClean="0"/>
              <a:t>à medida que</a:t>
            </a:r>
            <a:endParaRPr lang="pt-BR" b="1" dirty="0" smtClean="0"/>
          </a:p>
          <a:p>
            <a:pPr>
              <a:spcBef>
                <a:spcPts val="0"/>
              </a:spcBef>
              <a:buNone/>
            </a:pPr>
            <a:r>
              <a:rPr lang="pt-BR" b="1" dirty="0" smtClean="0"/>
              <a:t>por motivo de</a:t>
            </a:r>
          </a:p>
          <a:p>
            <a:pPr>
              <a:spcBef>
                <a:spcPts val="0"/>
              </a:spcBef>
              <a:buNone/>
            </a:pPr>
            <a:r>
              <a:rPr lang="pt-BR" b="1" dirty="0" smtClean="0"/>
              <a:t>por causa de</a:t>
            </a:r>
          </a:p>
          <a:p>
            <a:pPr>
              <a:spcBef>
                <a:spcPts val="0"/>
              </a:spcBef>
              <a:buNone/>
            </a:pPr>
            <a:r>
              <a:rPr lang="pt-BR" b="1" dirty="0" smtClean="0"/>
              <a:t>tendo em vista que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6246440" y="3843045"/>
            <a:ext cx="24300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pt-BR" b="1" dirty="0" smtClean="0"/>
              <a:t> B		A</a:t>
            </a:r>
          </a:p>
          <a:p>
            <a:pPr>
              <a:spcBef>
                <a:spcPts val="0"/>
              </a:spcBef>
              <a:buNone/>
            </a:pPr>
            <a:r>
              <a:rPr lang="pt-BR" b="1" dirty="0" smtClean="0"/>
              <a:t>     porque</a:t>
            </a:r>
            <a:endParaRPr lang="pt-BR" dirty="0"/>
          </a:p>
        </p:txBody>
      </p:sp>
      <p:cxnSp>
        <p:nvCxnSpPr>
          <p:cNvPr id="9" name="Conector de seta reta 8"/>
          <p:cNvCxnSpPr/>
          <p:nvPr/>
        </p:nvCxnSpPr>
        <p:spPr bwMode="auto">
          <a:xfrm>
            <a:off x="6732240" y="4149080"/>
            <a:ext cx="136815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Retângulo 9"/>
          <p:cNvSpPr/>
          <p:nvPr/>
        </p:nvSpPr>
        <p:spPr>
          <a:xfrm>
            <a:off x="1043608" y="4708301"/>
            <a:ext cx="77768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pt-BR" dirty="0" smtClean="0"/>
              <a:t>Ex.:</a:t>
            </a:r>
          </a:p>
          <a:p>
            <a:pPr algn="just">
              <a:spcBef>
                <a:spcPts val="0"/>
              </a:spcBef>
              <a:buNone/>
            </a:pPr>
            <a:r>
              <a:rPr lang="pt-BR" dirty="0" smtClean="0"/>
              <a:t>Escrevo porque tenho necessidade de expressar  meus pensamentos.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01323" y="260648"/>
            <a:ext cx="35413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O parágrafo-padrão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1043608" y="754826"/>
            <a:ext cx="77768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b="1" dirty="0" smtClean="0"/>
              <a:t>Texto 1 (</a:t>
            </a:r>
            <a:r>
              <a:rPr lang="pt-BR" b="1" dirty="0" err="1" smtClean="0"/>
              <a:t>enumerativo</a:t>
            </a:r>
            <a:r>
              <a:rPr lang="pt-BR" b="1" dirty="0" smtClean="0"/>
              <a:t>)</a:t>
            </a:r>
          </a:p>
          <a:p>
            <a:pPr>
              <a:buNone/>
            </a:pPr>
            <a:endParaRPr lang="pt-BR" b="1" dirty="0" smtClean="0"/>
          </a:p>
          <a:p>
            <a:pPr algn="just">
              <a:buNone/>
            </a:pPr>
            <a:r>
              <a:rPr lang="pt-BR" dirty="0" smtClean="0"/>
              <a:t>       </a:t>
            </a:r>
            <a:r>
              <a:rPr lang="pt-BR" i="1" dirty="0" smtClean="0"/>
              <a:t>Gostar de política não é uma opção, mas uma necessidade</a:t>
            </a:r>
            <a:r>
              <a:rPr lang="pt-BR" dirty="0" smtClean="0"/>
              <a:t>. </a:t>
            </a:r>
            <a:r>
              <a:rPr lang="pt-BR" b="1" dirty="0" smtClean="0"/>
              <a:t>Primeiro</a:t>
            </a:r>
            <a:r>
              <a:rPr lang="pt-BR" dirty="0" smtClean="0"/>
              <a:t>, porque o cidadão precisa de um conhecimento político para escolher seu candidato. </a:t>
            </a:r>
            <a:r>
              <a:rPr lang="pt-BR" b="1" dirty="0" smtClean="0"/>
              <a:t>Depois</a:t>
            </a:r>
            <a:r>
              <a:rPr lang="pt-BR" dirty="0" smtClean="0"/>
              <a:t>, porque a política está presente na escola, no trabalho, enfim, na vida. </a:t>
            </a:r>
            <a:r>
              <a:rPr lang="pt-BR" b="1" i="1" dirty="0" smtClean="0"/>
              <a:t>Logo</a:t>
            </a:r>
            <a:r>
              <a:rPr lang="pt-BR" dirty="0" smtClean="0"/>
              <a:t>, </a:t>
            </a:r>
            <a:r>
              <a:rPr lang="pt-BR" i="1" dirty="0" smtClean="0"/>
              <a:t>torna-se fundamental o gosto por </a:t>
            </a:r>
            <a:r>
              <a:rPr lang="pt-BR" b="1" i="1" dirty="0" smtClean="0"/>
              <a:t>ela</a:t>
            </a:r>
            <a:r>
              <a:rPr lang="pt-BR" i="1" dirty="0" smtClean="0"/>
              <a:t>, pois é </a:t>
            </a:r>
            <a:r>
              <a:rPr lang="pt-BR" b="1" i="1" dirty="0" smtClean="0"/>
              <a:t>ela</a:t>
            </a:r>
            <a:r>
              <a:rPr lang="pt-BR" i="1" dirty="0" smtClean="0"/>
              <a:t> que rege a nossa existência.</a:t>
            </a:r>
          </a:p>
        </p:txBody>
      </p:sp>
      <p:sp>
        <p:nvSpPr>
          <p:cNvPr id="4" name="Retângulo 3"/>
          <p:cNvSpPr/>
          <p:nvPr/>
        </p:nvSpPr>
        <p:spPr>
          <a:xfrm>
            <a:off x="2771800" y="5282044"/>
            <a:ext cx="5976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dirty="0" smtClean="0"/>
              <a:t>(</a:t>
            </a:r>
            <a:r>
              <a:rPr lang="pt-BR" dirty="0" err="1" smtClean="0"/>
              <a:t>Sildomar</a:t>
            </a:r>
            <a:r>
              <a:rPr lang="pt-BR" dirty="0" smtClean="0"/>
              <a:t> F. </a:t>
            </a:r>
            <a:r>
              <a:rPr lang="pt-BR" dirty="0" err="1" smtClean="0"/>
              <a:t>Veira</a:t>
            </a:r>
            <a:r>
              <a:rPr lang="pt-BR" dirty="0" smtClean="0"/>
              <a:t>, </a:t>
            </a:r>
            <a:r>
              <a:rPr lang="pt-BR" dirty="0" err="1" smtClean="0"/>
              <a:t>Ufam</a:t>
            </a:r>
            <a:r>
              <a:rPr lang="pt-BR" dirty="0" smtClean="0"/>
              <a:t>, 2008)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Caderno">
  <a:themeElements>
    <a:clrScheme name="Caderno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Cadern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derno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derno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derno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apresentação\Caderno.pot</Template>
  <TotalTime>426</TotalTime>
  <Words>601</Words>
  <Application>Microsoft Office PowerPoint</Application>
  <PresentationFormat>Apresentação na tela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Caderno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&amp; Cynthia</dc:creator>
  <cp:lastModifiedBy>Florencio</cp:lastModifiedBy>
  <cp:revision>58</cp:revision>
  <dcterms:created xsi:type="dcterms:W3CDTF">2005-01-05T19:05:37Z</dcterms:created>
  <dcterms:modified xsi:type="dcterms:W3CDTF">2014-05-19T23:42:46Z</dcterms:modified>
</cp:coreProperties>
</file>