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64" r:id="rId5"/>
    <p:sldId id="265" r:id="rId6"/>
    <p:sldId id="266" r:id="rId7"/>
    <p:sldId id="267" r:id="rId8"/>
    <p:sldId id="268" r:id="rId9"/>
    <p:sldId id="259" r:id="rId10"/>
    <p:sldId id="260" r:id="rId11"/>
    <p:sldId id="261" r:id="rId12"/>
    <p:sldId id="262" r:id="rId13"/>
    <p:sldId id="263" r:id="rId1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14400" y="1524000"/>
            <a:ext cx="7623175" cy="1752600"/>
          </a:xfrm>
        </p:spPr>
        <p:txBody>
          <a:bodyPr/>
          <a:lstStyle>
            <a:lvl1pPr>
              <a:defRPr sz="5000"/>
            </a:lvl1pPr>
          </a:lstStyle>
          <a:p>
            <a:r>
              <a:rPr lang="pt-BR" altLang="en-US"/>
              <a:t>Clique para editar o estilo do título mestre</a:t>
            </a:r>
          </a:p>
        </p:txBody>
      </p:sp>
      <p:sp>
        <p:nvSpPr>
          <p:cNvPr id="6758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pt-BR" altLang="en-US"/>
              <a:t>Clique para editar o estilo do subtítulo mestre</a:t>
            </a:r>
          </a:p>
        </p:txBody>
      </p:sp>
      <p:sp>
        <p:nvSpPr>
          <p:cNvPr id="67588" name="Rectangle 4"/>
          <p:cNvSpPr>
            <a:spLocks noGrp="1" noChangeArrowheads="1"/>
          </p:cNvSpPr>
          <p:nvPr>
            <p:ph type="dt" sz="half" idx="2"/>
          </p:nvPr>
        </p:nvSpPr>
        <p:spPr/>
        <p:txBody>
          <a:bodyPr/>
          <a:lstStyle>
            <a:lvl1pPr>
              <a:defRPr/>
            </a:lvl1pPr>
          </a:lstStyle>
          <a:p>
            <a:endParaRPr lang="pt-BR" altLang="en-US"/>
          </a:p>
        </p:txBody>
      </p:sp>
      <p:sp>
        <p:nvSpPr>
          <p:cNvPr id="67589" name="Rectangle 5"/>
          <p:cNvSpPr>
            <a:spLocks noGrp="1" noChangeArrowheads="1"/>
          </p:cNvSpPr>
          <p:nvPr>
            <p:ph type="ftr" sz="quarter" idx="3"/>
          </p:nvPr>
        </p:nvSpPr>
        <p:spPr>
          <a:xfrm>
            <a:off x="3124200" y="6243638"/>
            <a:ext cx="2895600" cy="457200"/>
          </a:xfrm>
        </p:spPr>
        <p:txBody>
          <a:bodyPr/>
          <a:lstStyle>
            <a:lvl1pPr>
              <a:defRPr/>
            </a:lvl1pPr>
          </a:lstStyle>
          <a:p>
            <a:endParaRPr lang="pt-BR" altLang="en-US"/>
          </a:p>
        </p:txBody>
      </p:sp>
      <p:sp>
        <p:nvSpPr>
          <p:cNvPr id="67590" name="Rectangle 6"/>
          <p:cNvSpPr>
            <a:spLocks noGrp="1" noChangeArrowheads="1"/>
          </p:cNvSpPr>
          <p:nvPr>
            <p:ph type="sldNum" sz="quarter" idx="4"/>
          </p:nvPr>
        </p:nvSpPr>
        <p:spPr/>
        <p:txBody>
          <a:bodyPr/>
          <a:lstStyle>
            <a:lvl1pPr>
              <a:defRPr/>
            </a:lvl1pPr>
          </a:lstStyle>
          <a:p>
            <a:fld id="{1407D688-4661-471F-A770-C03898AC71FA}" type="slidenum">
              <a:rPr lang="pt-BR" altLang="en-US"/>
              <a:pPr/>
              <a:t>‹nº›</a:t>
            </a:fld>
            <a:endParaRPr lang="pt-BR" altLang="en-US"/>
          </a:p>
        </p:txBody>
      </p:sp>
      <p:sp>
        <p:nvSpPr>
          <p:cNvPr id="67591"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pt-BR"/>
          </a:p>
        </p:txBody>
      </p:sp>
      <p:sp>
        <p:nvSpPr>
          <p:cNvPr id="67592"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ltLang="en-US"/>
          </a:p>
        </p:txBody>
      </p:sp>
      <p:sp>
        <p:nvSpPr>
          <p:cNvPr id="5" name="Espaço Reservado para Rodapé 4"/>
          <p:cNvSpPr>
            <a:spLocks noGrp="1"/>
          </p:cNvSpPr>
          <p:nvPr>
            <p:ph type="ftr" sz="quarter" idx="11"/>
          </p:nvPr>
        </p:nvSpPr>
        <p:spPr/>
        <p:txBody>
          <a:bodyPr/>
          <a:lstStyle>
            <a:lvl1pPr>
              <a:defRPr/>
            </a:lvl1pPr>
          </a:lstStyle>
          <a:p>
            <a:endParaRPr lang="pt-BR" altLang="en-US"/>
          </a:p>
        </p:txBody>
      </p:sp>
      <p:sp>
        <p:nvSpPr>
          <p:cNvPr id="6" name="Espaço Reservado para Número de Slide 5"/>
          <p:cNvSpPr>
            <a:spLocks noGrp="1"/>
          </p:cNvSpPr>
          <p:nvPr>
            <p:ph type="sldNum" sz="quarter" idx="12"/>
          </p:nvPr>
        </p:nvSpPr>
        <p:spPr/>
        <p:txBody>
          <a:bodyPr/>
          <a:lstStyle>
            <a:lvl1pPr>
              <a:defRPr/>
            </a:lvl1pPr>
          </a:lstStyle>
          <a:p>
            <a:fld id="{76238D4F-784E-4F15-8B25-4D2121019F4A}" type="slidenum">
              <a:rPr lang="pt-BR" altLang="en-US"/>
              <a:pPr/>
              <a:t>‹nº›</a:t>
            </a:fld>
            <a:endParaRPr lang="pt-B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7813"/>
            <a:ext cx="6019800" cy="5853112"/>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ltLang="en-US"/>
          </a:p>
        </p:txBody>
      </p:sp>
      <p:sp>
        <p:nvSpPr>
          <p:cNvPr id="5" name="Espaço Reservado para Rodapé 4"/>
          <p:cNvSpPr>
            <a:spLocks noGrp="1"/>
          </p:cNvSpPr>
          <p:nvPr>
            <p:ph type="ftr" sz="quarter" idx="11"/>
          </p:nvPr>
        </p:nvSpPr>
        <p:spPr/>
        <p:txBody>
          <a:bodyPr/>
          <a:lstStyle>
            <a:lvl1pPr>
              <a:defRPr/>
            </a:lvl1pPr>
          </a:lstStyle>
          <a:p>
            <a:endParaRPr lang="pt-BR" altLang="en-US"/>
          </a:p>
        </p:txBody>
      </p:sp>
      <p:sp>
        <p:nvSpPr>
          <p:cNvPr id="6" name="Espaço Reservado para Número de Slide 5"/>
          <p:cNvSpPr>
            <a:spLocks noGrp="1"/>
          </p:cNvSpPr>
          <p:nvPr>
            <p:ph type="sldNum" sz="quarter" idx="12"/>
          </p:nvPr>
        </p:nvSpPr>
        <p:spPr/>
        <p:txBody>
          <a:bodyPr/>
          <a:lstStyle>
            <a:lvl1pPr>
              <a:defRPr/>
            </a:lvl1pPr>
          </a:lstStyle>
          <a:p>
            <a:fld id="{8DFACCA3-E33C-44E4-843B-6CF221E93A3C}" type="slidenum">
              <a:rPr lang="pt-BR" altLang="en-US"/>
              <a:pPr/>
              <a:t>‹nº›</a:t>
            </a:fld>
            <a:endParaRPr lang="pt-B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ltLang="en-US"/>
          </a:p>
        </p:txBody>
      </p:sp>
      <p:sp>
        <p:nvSpPr>
          <p:cNvPr id="5" name="Espaço Reservado para Rodapé 4"/>
          <p:cNvSpPr>
            <a:spLocks noGrp="1"/>
          </p:cNvSpPr>
          <p:nvPr>
            <p:ph type="ftr" sz="quarter" idx="11"/>
          </p:nvPr>
        </p:nvSpPr>
        <p:spPr/>
        <p:txBody>
          <a:bodyPr/>
          <a:lstStyle>
            <a:lvl1pPr>
              <a:defRPr/>
            </a:lvl1pPr>
          </a:lstStyle>
          <a:p>
            <a:endParaRPr lang="pt-BR" altLang="en-US"/>
          </a:p>
        </p:txBody>
      </p:sp>
      <p:sp>
        <p:nvSpPr>
          <p:cNvPr id="6" name="Espaço Reservado para Número de Slide 5"/>
          <p:cNvSpPr>
            <a:spLocks noGrp="1"/>
          </p:cNvSpPr>
          <p:nvPr>
            <p:ph type="sldNum" sz="quarter" idx="12"/>
          </p:nvPr>
        </p:nvSpPr>
        <p:spPr/>
        <p:txBody>
          <a:bodyPr/>
          <a:lstStyle>
            <a:lvl1pPr>
              <a:defRPr/>
            </a:lvl1pPr>
          </a:lstStyle>
          <a:p>
            <a:fld id="{F425AC4A-9F6F-4BCC-908E-5C7EDD078190}" type="slidenum">
              <a:rPr lang="pt-BR" altLang="en-US"/>
              <a:pPr/>
              <a:t>‹nº›</a:t>
            </a:fld>
            <a:endParaRPr lang="pt-B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endParaRPr lang="pt-BR" altLang="en-US"/>
          </a:p>
        </p:txBody>
      </p:sp>
      <p:sp>
        <p:nvSpPr>
          <p:cNvPr id="5" name="Espaço Reservado para Rodapé 4"/>
          <p:cNvSpPr>
            <a:spLocks noGrp="1"/>
          </p:cNvSpPr>
          <p:nvPr>
            <p:ph type="ftr" sz="quarter" idx="11"/>
          </p:nvPr>
        </p:nvSpPr>
        <p:spPr/>
        <p:txBody>
          <a:bodyPr/>
          <a:lstStyle>
            <a:lvl1pPr>
              <a:defRPr/>
            </a:lvl1pPr>
          </a:lstStyle>
          <a:p>
            <a:endParaRPr lang="pt-BR" altLang="en-US"/>
          </a:p>
        </p:txBody>
      </p:sp>
      <p:sp>
        <p:nvSpPr>
          <p:cNvPr id="6" name="Espaço Reservado para Número de Slide 5"/>
          <p:cNvSpPr>
            <a:spLocks noGrp="1"/>
          </p:cNvSpPr>
          <p:nvPr>
            <p:ph type="sldNum" sz="quarter" idx="12"/>
          </p:nvPr>
        </p:nvSpPr>
        <p:spPr/>
        <p:txBody>
          <a:bodyPr/>
          <a:lstStyle>
            <a:lvl1pPr>
              <a:defRPr/>
            </a:lvl1pPr>
          </a:lstStyle>
          <a:p>
            <a:fld id="{EED0F42E-C5D6-409D-9733-8732475BD80F}" type="slidenum">
              <a:rPr lang="pt-BR" altLang="en-US"/>
              <a:pPr/>
              <a:t>‹nº›</a:t>
            </a:fld>
            <a:endParaRPr lang="pt-B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pt-BR" altLang="en-US"/>
          </a:p>
        </p:txBody>
      </p:sp>
      <p:sp>
        <p:nvSpPr>
          <p:cNvPr id="6" name="Espaço Reservado para Rodapé 5"/>
          <p:cNvSpPr>
            <a:spLocks noGrp="1"/>
          </p:cNvSpPr>
          <p:nvPr>
            <p:ph type="ftr" sz="quarter" idx="11"/>
          </p:nvPr>
        </p:nvSpPr>
        <p:spPr/>
        <p:txBody>
          <a:bodyPr/>
          <a:lstStyle>
            <a:lvl1pPr>
              <a:defRPr/>
            </a:lvl1pPr>
          </a:lstStyle>
          <a:p>
            <a:endParaRPr lang="pt-BR" altLang="en-US"/>
          </a:p>
        </p:txBody>
      </p:sp>
      <p:sp>
        <p:nvSpPr>
          <p:cNvPr id="7" name="Espaço Reservado para Número de Slide 6"/>
          <p:cNvSpPr>
            <a:spLocks noGrp="1"/>
          </p:cNvSpPr>
          <p:nvPr>
            <p:ph type="sldNum" sz="quarter" idx="12"/>
          </p:nvPr>
        </p:nvSpPr>
        <p:spPr/>
        <p:txBody>
          <a:bodyPr/>
          <a:lstStyle>
            <a:lvl1pPr>
              <a:defRPr/>
            </a:lvl1pPr>
          </a:lstStyle>
          <a:p>
            <a:fld id="{21575933-9B5A-4FA7-9433-E997DEB3724B}" type="slidenum">
              <a:rPr lang="pt-BR" altLang="en-US"/>
              <a:pPr/>
              <a:t>‹nº›</a:t>
            </a:fld>
            <a:endParaRPr lang="pt-B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pt-BR" altLang="en-US"/>
          </a:p>
        </p:txBody>
      </p:sp>
      <p:sp>
        <p:nvSpPr>
          <p:cNvPr id="8" name="Espaço Reservado para Rodapé 7"/>
          <p:cNvSpPr>
            <a:spLocks noGrp="1"/>
          </p:cNvSpPr>
          <p:nvPr>
            <p:ph type="ftr" sz="quarter" idx="11"/>
          </p:nvPr>
        </p:nvSpPr>
        <p:spPr/>
        <p:txBody>
          <a:bodyPr/>
          <a:lstStyle>
            <a:lvl1pPr>
              <a:defRPr/>
            </a:lvl1pPr>
          </a:lstStyle>
          <a:p>
            <a:endParaRPr lang="pt-BR" altLang="en-US"/>
          </a:p>
        </p:txBody>
      </p:sp>
      <p:sp>
        <p:nvSpPr>
          <p:cNvPr id="9" name="Espaço Reservado para Número de Slide 8"/>
          <p:cNvSpPr>
            <a:spLocks noGrp="1"/>
          </p:cNvSpPr>
          <p:nvPr>
            <p:ph type="sldNum" sz="quarter" idx="12"/>
          </p:nvPr>
        </p:nvSpPr>
        <p:spPr/>
        <p:txBody>
          <a:bodyPr/>
          <a:lstStyle>
            <a:lvl1pPr>
              <a:defRPr/>
            </a:lvl1pPr>
          </a:lstStyle>
          <a:p>
            <a:fld id="{32EF6C96-03C1-4FB8-942C-FA40E1CB1EF3}" type="slidenum">
              <a:rPr lang="pt-BR" altLang="en-US"/>
              <a:pPr/>
              <a:t>‹nº›</a:t>
            </a:fld>
            <a:endParaRPr lang="pt-B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pt-BR" altLang="en-US"/>
          </a:p>
        </p:txBody>
      </p:sp>
      <p:sp>
        <p:nvSpPr>
          <p:cNvPr id="4" name="Espaço Reservado para Rodapé 3"/>
          <p:cNvSpPr>
            <a:spLocks noGrp="1"/>
          </p:cNvSpPr>
          <p:nvPr>
            <p:ph type="ftr" sz="quarter" idx="11"/>
          </p:nvPr>
        </p:nvSpPr>
        <p:spPr/>
        <p:txBody>
          <a:bodyPr/>
          <a:lstStyle>
            <a:lvl1pPr>
              <a:defRPr/>
            </a:lvl1pPr>
          </a:lstStyle>
          <a:p>
            <a:endParaRPr lang="pt-BR" altLang="en-US"/>
          </a:p>
        </p:txBody>
      </p:sp>
      <p:sp>
        <p:nvSpPr>
          <p:cNvPr id="5" name="Espaço Reservado para Número de Slide 4"/>
          <p:cNvSpPr>
            <a:spLocks noGrp="1"/>
          </p:cNvSpPr>
          <p:nvPr>
            <p:ph type="sldNum" sz="quarter" idx="12"/>
          </p:nvPr>
        </p:nvSpPr>
        <p:spPr/>
        <p:txBody>
          <a:bodyPr/>
          <a:lstStyle>
            <a:lvl1pPr>
              <a:defRPr/>
            </a:lvl1pPr>
          </a:lstStyle>
          <a:p>
            <a:fld id="{1B363665-A428-4A47-B204-0F182F7F2AE1}" type="slidenum">
              <a:rPr lang="pt-BR" altLang="en-US"/>
              <a:pPr/>
              <a:t>‹nº›</a:t>
            </a:fld>
            <a:endParaRPr lang="pt-B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pt-BR" altLang="en-US"/>
          </a:p>
        </p:txBody>
      </p:sp>
      <p:sp>
        <p:nvSpPr>
          <p:cNvPr id="3" name="Espaço Reservado para Rodapé 2"/>
          <p:cNvSpPr>
            <a:spLocks noGrp="1"/>
          </p:cNvSpPr>
          <p:nvPr>
            <p:ph type="ftr" sz="quarter" idx="11"/>
          </p:nvPr>
        </p:nvSpPr>
        <p:spPr/>
        <p:txBody>
          <a:bodyPr/>
          <a:lstStyle>
            <a:lvl1pPr>
              <a:defRPr/>
            </a:lvl1pPr>
          </a:lstStyle>
          <a:p>
            <a:endParaRPr lang="pt-BR" altLang="en-US"/>
          </a:p>
        </p:txBody>
      </p:sp>
      <p:sp>
        <p:nvSpPr>
          <p:cNvPr id="4" name="Espaço Reservado para Número de Slide 3"/>
          <p:cNvSpPr>
            <a:spLocks noGrp="1"/>
          </p:cNvSpPr>
          <p:nvPr>
            <p:ph type="sldNum" sz="quarter" idx="12"/>
          </p:nvPr>
        </p:nvSpPr>
        <p:spPr/>
        <p:txBody>
          <a:bodyPr/>
          <a:lstStyle>
            <a:lvl1pPr>
              <a:defRPr/>
            </a:lvl1pPr>
          </a:lstStyle>
          <a:p>
            <a:fld id="{06C3DEA4-8059-4BFA-A042-D0C25605924C}" type="slidenum">
              <a:rPr lang="pt-BR" altLang="en-US"/>
              <a:pPr/>
              <a:t>‹nº›</a:t>
            </a:fld>
            <a:endParaRPr lang="pt-B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endParaRPr lang="pt-BR" altLang="en-US"/>
          </a:p>
        </p:txBody>
      </p:sp>
      <p:sp>
        <p:nvSpPr>
          <p:cNvPr id="6" name="Espaço Reservado para Rodapé 5"/>
          <p:cNvSpPr>
            <a:spLocks noGrp="1"/>
          </p:cNvSpPr>
          <p:nvPr>
            <p:ph type="ftr" sz="quarter" idx="11"/>
          </p:nvPr>
        </p:nvSpPr>
        <p:spPr/>
        <p:txBody>
          <a:bodyPr/>
          <a:lstStyle>
            <a:lvl1pPr>
              <a:defRPr/>
            </a:lvl1pPr>
          </a:lstStyle>
          <a:p>
            <a:endParaRPr lang="pt-BR" altLang="en-US"/>
          </a:p>
        </p:txBody>
      </p:sp>
      <p:sp>
        <p:nvSpPr>
          <p:cNvPr id="7" name="Espaço Reservado para Número de Slide 6"/>
          <p:cNvSpPr>
            <a:spLocks noGrp="1"/>
          </p:cNvSpPr>
          <p:nvPr>
            <p:ph type="sldNum" sz="quarter" idx="12"/>
          </p:nvPr>
        </p:nvSpPr>
        <p:spPr/>
        <p:txBody>
          <a:bodyPr/>
          <a:lstStyle>
            <a:lvl1pPr>
              <a:defRPr/>
            </a:lvl1pPr>
          </a:lstStyle>
          <a:p>
            <a:fld id="{E712929C-96DE-424C-8456-8C297CFFBBDF}" type="slidenum">
              <a:rPr lang="pt-BR" altLang="en-US"/>
              <a:pPr/>
              <a:t>‹nº›</a:t>
            </a:fld>
            <a:endParaRPr lang="pt-B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endParaRPr lang="pt-BR" altLang="en-US"/>
          </a:p>
        </p:txBody>
      </p:sp>
      <p:sp>
        <p:nvSpPr>
          <p:cNvPr id="6" name="Espaço Reservado para Rodapé 5"/>
          <p:cNvSpPr>
            <a:spLocks noGrp="1"/>
          </p:cNvSpPr>
          <p:nvPr>
            <p:ph type="ftr" sz="quarter" idx="11"/>
          </p:nvPr>
        </p:nvSpPr>
        <p:spPr/>
        <p:txBody>
          <a:bodyPr/>
          <a:lstStyle>
            <a:lvl1pPr>
              <a:defRPr/>
            </a:lvl1pPr>
          </a:lstStyle>
          <a:p>
            <a:endParaRPr lang="pt-BR" altLang="en-US"/>
          </a:p>
        </p:txBody>
      </p:sp>
      <p:sp>
        <p:nvSpPr>
          <p:cNvPr id="7" name="Espaço Reservado para Número de Slide 6"/>
          <p:cNvSpPr>
            <a:spLocks noGrp="1"/>
          </p:cNvSpPr>
          <p:nvPr>
            <p:ph type="sldNum" sz="quarter" idx="12"/>
          </p:nvPr>
        </p:nvSpPr>
        <p:spPr/>
        <p:txBody>
          <a:bodyPr/>
          <a:lstStyle>
            <a:lvl1pPr>
              <a:defRPr/>
            </a:lvl1pPr>
          </a:lstStyle>
          <a:p>
            <a:fld id="{2F8AC153-B68C-4C1C-9463-7F1770D06A40}" type="slidenum">
              <a:rPr lang="pt-BR" altLang="en-US"/>
              <a:pPr/>
              <a:t>‹nº›</a:t>
            </a:fld>
            <a:endParaRPr lang="pt-B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altLang="en-US" smtClean="0"/>
              <a:t>Clique para editar o estilo do título mestre</a:t>
            </a:r>
          </a:p>
        </p:txBody>
      </p:sp>
      <p:sp>
        <p:nvSpPr>
          <p:cNvPr id="6656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altLang="en-US" smtClean="0"/>
              <a:t>Clique para editar os estilos do texto mestre</a:t>
            </a:r>
          </a:p>
          <a:p>
            <a:pPr lvl="1"/>
            <a:r>
              <a:rPr lang="pt-BR" altLang="en-US" smtClean="0"/>
              <a:t>Segundo nível</a:t>
            </a:r>
          </a:p>
          <a:p>
            <a:pPr lvl="2"/>
            <a:r>
              <a:rPr lang="pt-BR" altLang="en-US" smtClean="0"/>
              <a:t>Terceiro nível</a:t>
            </a:r>
          </a:p>
          <a:p>
            <a:pPr lvl="3"/>
            <a:r>
              <a:rPr lang="pt-BR" altLang="en-US" smtClean="0"/>
              <a:t>Quarto nível</a:t>
            </a:r>
          </a:p>
          <a:p>
            <a:pPr lvl="4"/>
            <a:r>
              <a:rPr lang="pt-BR" altLang="en-US" smtClean="0"/>
              <a:t>Quinto nível</a:t>
            </a:r>
          </a:p>
        </p:txBody>
      </p:sp>
      <p:sp>
        <p:nvSpPr>
          <p:cNvPr id="6656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pt-BR" altLang="en-US"/>
          </a:p>
        </p:txBody>
      </p:sp>
      <p:sp>
        <p:nvSpPr>
          <p:cNvPr id="665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pt-BR" altLang="en-US"/>
          </a:p>
        </p:txBody>
      </p:sp>
      <p:sp>
        <p:nvSpPr>
          <p:cNvPr id="6656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3F53952E-922E-47D2-9AE8-7A7FECE35601}" type="slidenum">
              <a:rPr lang="pt-BR" altLang="en-US"/>
              <a:pPr/>
              <a:t>‹nº›</a:t>
            </a:fld>
            <a:endParaRPr lang="pt-BR" altLang="en-US"/>
          </a:p>
        </p:txBody>
      </p:sp>
      <p:sp>
        <p:nvSpPr>
          <p:cNvPr id="6656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pt-BR"/>
          </a:p>
        </p:txBody>
      </p:sp>
      <p:sp>
        <p:nvSpPr>
          <p:cNvPr id="6656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pt-B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23528" y="188640"/>
            <a:ext cx="8229600" cy="1296143"/>
          </a:xfrm>
        </p:spPr>
        <p:txBody>
          <a:bodyPr/>
          <a:lstStyle/>
          <a:p>
            <a:pPr algn="ctr"/>
            <a:r>
              <a:rPr lang="pt-BR" dirty="0" smtClean="0">
                <a:latin typeface="Brush Script MT" pitchFamily="66" charset="0"/>
              </a:rPr>
              <a:t>Macunaíma?</a:t>
            </a:r>
            <a:br>
              <a:rPr lang="pt-BR" dirty="0" smtClean="0">
                <a:latin typeface="Brush Script MT" pitchFamily="66" charset="0"/>
              </a:rPr>
            </a:br>
            <a:r>
              <a:rPr lang="pt-BR" dirty="0" smtClean="0">
                <a:latin typeface="Brush Script MT" pitchFamily="66" charset="0"/>
              </a:rPr>
              <a:t>– Ai, que preguiça....</a:t>
            </a:r>
            <a:endParaRPr lang="pt-BR" dirty="0">
              <a:latin typeface="Brush Script MT" pitchFamily="66" charset="0"/>
            </a:endParaRPr>
          </a:p>
        </p:txBody>
      </p:sp>
      <p:sp>
        <p:nvSpPr>
          <p:cNvPr id="2051" name="Rectangle 3"/>
          <p:cNvSpPr>
            <a:spLocks noGrp="1" noChangeArrowheads="1"/>
          </p:cNvSpPr>
          <p:nvPr>
            <p:ph type="subTitle" idx="4294967295"/>
          </p:nvPr>
        </p:nvSpPr>
        <p:spPr>
          <a:xfrm>
            <a:off x="323528" y="1412776"/>
            <a:ext cx="4536108" cy="4536504"/>
          </a:xfrm>
        </p:spPr>
        <p:txBody>
          <a:bodyPr/>
          <a:lstStyle/>
          <a:p>
            <a:pPr marL="0" indent="0" algn="just">
              <a:buNone/>
            </a:pPr>
            <a:r>
              <a:rPr lang="pt-BR" sz="2400" dirty="0" smtClean="0">
                <a:latin typeface="Times New Roman" pitchFamily="18" charset="0"/>
                <a:cs typeface="Times New Roman" pitchFamily="18" charset="0"/>
              </a:rPr>
              <a:t>No ano de 1928 foi publicada uma das mais importantes obras da literatura nacional, </a:t>
            </a:r>
            <a:r>
              <a:rPr lang="pt-BR" sz="2400" i="1" dirty="0" smtClean="0">
                <a:latin typeface="Times New Roman" pitchFamily="18" charset="0"/>
                <a:cs typeface="Times New Roman" pitchFamily="18" charset="0"/>
              </a:rPr>
              <a:t>Macunaíma – </a:t>
            </a:r>
            <a:r>
              <a:rPr lang="pt-BR" sz="2400" dirty="0" smtClean="0">
                <a:latin typeface="Times New Roman" pitchFamily="18" charset="0"/>
                <a:cs typeface="Times New Roman" pitchFamily="18" charset="0"/>
              </a:rPr>
              <a:t>o herói sem nenhum caráter, de Mário de Andrade.</a:t>
            </a:r>
          </a:p>
          <a:p>
            <a:pPr marL="0" indent="0" algn="just">
              <a:buNone/>
            </a:pPr>
            <a:r>
              <a:rPr lang="pt-BR" sz="2400" dirty="0" smtClean="0">
                <a:latin typeface="Times New Roman" pitchFamily="18" charset="0"/>
                <a:cs typeface="Times New Roman" pitchFamily="18" charset="0"/>
              </a:rPr>
              <a:t>Escrito em aproximadamente uma semana, no mês de dezembro de 1926, e revisado no ano seguinte, o livro nos conta as aventuras da personagem Macunaíma em busca da famosa pedra muiraquitã. </a:t>
            </a:r>
            <a:endParaRPr lang="pt-BR" sz="2400" dirty="0">
              <a:latin typeface="Times New Roman" pitchFamily="18" charset="0"/>
              <a:cs typeface="Times New Roman" pitchFamily="18" charset="0"/>
            </a:endParaRPr>
          </a:p>
        </p:txBody>
      </p:sp>
      <p:pic>
        <p:nvPicPr>
          <p:cNvPr id="2059" name="Picture 11"/>
          <p:cNvPicPr>
            <a:picLocks noChangeAspect="1" noChangeArrowheads="1"/>
          </p:cNvPicPr>
          <p:nvPr/>
        </p:nvPicPr>
        <p:blipFill>
          <a:blip r:embed="rId2" cstate="print"/>
          <a:srcRect/>
          <a:stretch>
            <a:fillRect/>
          </a:stretch>
        </p:blipFill>
        <p:spPr bwMode="auto">
          <a:xfrm>
            <a:off x="5076056" y="1556792"/>
            <a:ext cx="3743325" cy="2324100"/>
          </a:xfrm>
          <a:prstGeom prst="rect">
            <a:avLst/>
          </a:prstGeom>
          <a:noFill/>
          <a:ln w="9525">
            <a:noFill/>
            <a:miter lim="800000"/>
            <a:headEnd/>
            <a:tailEnd/>
          </a:ln>
        </p:spPr>
      </p:pic>
      <p:pic>
        <p:nvPicPr>
          <p:cNvPr id="2060" name="Picture 12"/>
          <p:cNvPicPr>
            <a:picLocks noChangeAspect="1" noChangeArrowheads="1"/>
          </p:cNvPicPr>
          <p:nvPr/>
        </p:nvPicPr>
        <p:blipFill>
          <a:blip r:embed="rId3" cstate="print"/>
          <a:srcRect/>
          <a:stretch>
            <a:fillRect/>
          </a:stretch>
        </p:blipFill>
        <p:spPr bwMode="auto">
          <a:xfrm>
            <a:off x="5076056" y="4077072"/>
            <a:ext cx="3686175" cy="2305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 calcmode="lin" valueType="num">
                                      <p:cBhvr>
                                        <p:cTn id="14" dur="1000" fill="hold"/>
                                        <p:tgtEl>
                                          <p:spTgt spid="2051">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0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5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51">
                                            <p:txEl>
                                              <p:pRg st="1" end="1"/>
                                            </p:txEl>
                                          </p:spTgt>
                                        </p:tgtEl>
                                        <p:attrNameLst>
                                          <p:attrName>style.visibility</p:attrName>
                                        </p:attrNameLst>
                                      </p:cBhvr>
                                      <p:to>
                                        <p:strVal val="visible"/>
                                      </p:to>
                                    </p:set>
                                    <p:anim calcmode="lin" valueType="num">
                                      <p:cBhvr>
                                        <p:cTn id="21" dur="1000" fill="hold"/>
                                        <p:tgtEl>
                                          <p:spTgt spid="2051">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205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5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059"/>
                                        </p:tgtEl>
                                        <p:attrNameLst>
                                          <p:attrName>style.visibility</p:attrName>
                                        </p:attrNameLst>
                                      </p:cBhvr>
                                      <p:to>
                                        <p:strVal val="visible"/>
                                      </p:to>
                                    </p:set>
                                    <p:anim calcmode="lin" valueType="num">
                                      <p:cBhvr>
                                        <p:cTn id="28" dur="500" fill="hold"/>
                                        <p:tgtEl>
                                          <p:spTgt spid="2059"/>
                                        </p:tgtEl>
                                        <p:attrNameLst>
                                          <p:attrName>ppt_w</p:attrName>
                                        </p:attrNameLst>
                                      </p:cBhvr>
                                      <p:tavLst>
                                        <p:tav tm="0">
                                          <p:val>
                                            <p:fltVal val="0"/>
                                          </p:val>
                                        </p:tav>
                                        <p:tav tm="100000">
                                          <p:val>
                                            <p:strVal val="#ppt_w"/>
                                          </p:val>
                                        </p:tav>
                                      </p:tavLst>
                                    </p:anim>
                                    <p:anim calcmode="lin" valueType="num">
                                      <p:cBhvr>
                                        <p:cTn id="29" dur="500" fill="hold"/>
                                        <p:tgtEl>
                                          <p:spTgt spid="2059"/>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2060"/>
                                        </p:tgtEl>
                                        <p:attrNameLst>
                                          <p:attrName>style.visibility</p:attrName>
                                        </p:attrNameLst>
                                      </p:cBhvr>
                                      <p:to>
                                        <p:strVal val="visible"/>
                                      </p:to>
                                    </p:set>
                                    <p:anim calcmode="lin" valueType="num">
                                      <p:cBhvr>
                                        <p:cTn id="34" dur="500" fill="hold"/>
                                        <p:tgtEl>
                                          <p:spTgt spid="2060"/>
                                        </p:tgtEl>
                                        <p:attrNameLst>
                                          <p:attrName>ppt_w</p:attrName>
                                        </p:attrNameLst>
                                      </p:cBhvr>
                                      <p:tavLst>
                                        <p:tav tm="0">
                                          <p:val>
                                            <p:fltVal val="0"/>
                                          </p:val>
                                        </p:tav>
                                        <p:tav tm="100000">
                                          <p:val>
                                            <p:strVal val="#ppt_w"/>
                                          </p:val>
                                        </p:tav>
                                      </p:tavLst>
                                    </p:anim>
                                    <p:anim calcmode="lin" valueType="num">
                                      <p:cBhvr>
                                        <p:cTn id="35" dur="500" fill="hold"/>
                                        <p:tgtEl>
                                          <p:spTgt spid="20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67544" y="620688"/>
            <a:ext cx="8136904" cy="1938992"/>
          </a:xfrm>
          <a:prstGeom prst="rect">
            <a:avLst/>
          </a:prstGeom>
        </p:spPr>
        <p:txBody>
          <a:bodyPr wrap="square">
            <a:spAutoFit/>
          </a:bodyPr>
          <a:lstStyle/>
          <a:p>
            <a:pPr algn="just"/>
            <a:r>
              <a:rPr lang="pt-BR" sz="2000" dirty="0" smtClean="0"/>
              <a:t>Observando os aspectos formais da obra, vamos refletir um pouco sobre as tentativas de definir que tipo de texto é </a:t>
            </a:r>
            <a:r>
              <a:rPr lang="pt-BR" sz="2000" i="1" dirty="0" smtClean="0"/>
              <a:t>Macunaíma</a:t>
            </a:r>
            <a:r>
              <a:rPr lang="pt-BR" sz="2000" dirty="0" smtClean="0"/>
              <a:t>.</a:t>
            </a:r>
          </a:p>
          <a:p>
            <a:pPr algn="just"/>
            <a:r>
              <a:rPr lang="pt-BR" sz="2000" dirty="0" smtClean="0"/>
              <a:t>Uma das definições mais aceitas é a da obra como uma rapsódia. O próprio autor a definiu posteriormente dessa forma.  Mas, o que seria uma rapsódia?</a:t>
            </a:r>
          </a:p>
          <a:p>
            <a:pPr algn="just"/>
            <a:r>
              <a:rPr lang="pt-BR" sz="2000" dirty="0" smtClean="0"/>
              <a:t>E por que </a:t>
            </a:r>
            <a:r>
              <a:rPr lang="pt-BR" sz="2000" i="1" dirty="0" smtClean="0"/>
              <a:t>Macunaíma</a:t>
            </a:r>
            <a:r>
              <a:rPr lang="pt-BR" sz="2000" dirty="0" smtClean="0"/>
              <a:t> pode ser chamado assim?</a:t>
            </a:r>
          </a:p>
        </p:txBody>
      </p:sp>
      <p:sp>
        <p:nvSpPr>
          <p:cNvPr id="4" name="Retângulo 3"/>
          <p:cNvSpPr/>
          <p:nvPr/>
        </p:nvSpPr>
        <p:spPr>
          <a:xfrm>
            <a:off x="539552" y="3501008"/>
            <a:ext cx="7992888" cy="2246769"/>
          </a:xfrm>
          <a:prstGeom prst="rect">
            <a:avLst/>
          </a:prstGeom>
        </p:spPr>
        <p:txBody>
          <a:bodyPr wrap="square">
            <a:spAutoFit/>
          </a:bodyPr>
          <a:lstStyle/>
          <a:p>
            <a:pPr algn="just"/>
            <a:r>
              <a:rPr lang="pt-BR" sz="2000" dirty="0" smtClean="0"/>
              <a:t>Rapsódia pode ser definida como um tipo de narrativa popular oral que, na Grécia, era transmitida em forma de canção.  A rapsódia, que conta histórias lendárias e folclóricas, é um tipo de canto épico e sua divulgação era feita por artistas populares, denominados rapsodos, que percorriam várias cidades se apresentando. Os rapsodos também se dedicavam a declamações de poemas, principalmente epopeias .</a:t>
            </a:r>
            <a:endParaRPr lang="pt-BR" sz="2000" dirty="0"/>
          </a:p>
        </p:txBody>
      </p:sp>
      <p:pic>
        <p:nvPicPr>
          <p:cNvPr id="109570" name="Picture 2"/>
          <p:cNvPicPr>
            <a:picLocks noChangeAspect="1" noChangeArrowheads="1"/>
          </p:cNvPicPr>
          <p:nvPr/>
        </p:nvPicPr>
        <p:blipFill>
          <a:blip r:embed="rId2" cstate="print"/>
          <a:srcRect/>
          <a:stretch>
            <a:fillRect/>
          </a:stretch>
        </p:blipFill>
        <p:spPr bwMode="auto">
          <a:xfrm>
            <a:off x="2747882" y="1628800"/>
            <a:ext cx="3814632" cy="3162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09570"/>
                                        </p:tgtEl>
                                        <p:attrNameLst>
                                          <p:attrName>style.visibility</p:attrName>
                                        </p:attrNameLst>
                                      </p:cBhvr>
                                      <p:to>
                                        <p:strVal val="visible"/>
                                      </p:to>
                                    </p:set>
                                    <p:anim calcmode="lin" valueType="num">
                                      <p:cBhvr>
                                        <p:cTn id="21" dur="500" fill="hold"/>
                                        <p:tgtEl>
                                          <p:spTgt spid="109570"/>
                                        </p:tgtEl>
                                        <p:attrNameLst>
                                          <p:attrName>ppt_w</p:attrName>
                                        </p:attrNameLst>
                                      </p:cBhvr>
                                      <p:tavLst>
                                        <p:tav tm="0">
                                          <p:val>
                                            <p:fltVal val="0"/>
                                          </p:val>
                                        </p:tav>
                                        <p:tav tm="100000">
                                          <p:val>
                                            <p:strVal val="#ppt_w"/>
                                          </p:val>
                                        </p:tav>
                                      </p:tavLst>
                                    </p:anim>
                                    <p:anim calcmode="lin" valueType="num">
                                      <p:cBhvr>
                                        <p:cTn id="22" dur="500" fill="hold"/>
                                        <p:tgtEl>
                                          <p:spTgt spid="1095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95536" y="260648"/>
            <a:ext cx="8280920" cy="1323439"/>
          </a:xfrm>
          <a:prstGeom prst="rect">
            <a:avLst/>
          </a:prstGeom>
        </p:spPr>
        <p:txBody>
          <a:bodyPr wrap="square">
            <a:spAutoFit/>
          </a:bodyPr>
          <a:lstStyle/>
          <a:p>
            <a:pPr algn="just"/>
            <a:r>
              <a:rPr lang="pt-BR" sz="2000" dirty="0" smtClean="0"/>
              <a:t>É possível considerar </a:t>
            </a:r>
            <a:r>
              <a:rPr lang="pt-BR" sz="2000" i="1" dirty="0" smtClean="0"/>
              <a:t>Macunaíma</a:t>
            </a:r>
            <a:r>
              <a:rPr lang="pt-BR" sz="2000" dirty="0" smtClean="0"/>
              <a:t> uma rapsódia porque sua narrativa está repleta de referências a lendas indígenas, possui um caráter folclórico e contém características da linguagem oral. Além disso, retrata a saga de um herói.</a:t>
            </a:r>
            <a:endParaRPr lang="pt-BR" sz="2000" dirty="0"/>
          </a:p>
        </p:txBody>
      </p:sp>
      <p:sp>
        <p:nvSpPr>
          <p:cNvPr id="5" name="Retângulo 4"/>
          <p:cNvSpPr/>
          <p:nvPr/>
        </p:nvSpPr>
        <p:spPr>
          <a:xfrm>
            <a:off x="467544" y="1700808"/>
            <a:ext cx="4392488" cy="3477875"/>
          </a:xfrm>
          <a:prstGeom prst="rect">
            <a:avLst/>
          </a:prstGeom>
        </p:spPr>
        <p:txBody>
          <a:bodyPr wrap="square">
            <a:spAutoFit/>
          </a:bodyPr>
          <a:lstStyle/>
          <a:p>
            <a:pPr algn="just"/>
            <a:r>
              <a:rPr lang="pt-BR" sz="2000" dirty="0" smtClean="0"/>
              <a:t>É a presença desse herói, no entanto, que complica a questão do gênero em </a:t>
            </a:r>
            <a:r>
              <a:rPr lang="pt-BR" sz="2000" i="1" dirty="0" smtClean="0"/>
              <a:t>Macunaíma</a:t>
            </a:r>
            <a:r>
              <a:rPr lang="pt-BR" sz="2000" dirty="0" smtClean="0"/>
              <a:t>. Enquanto nas rapsódias clássicas o herói é a representação das virtudes de seu povo e suas ações são maneiras de exaltar as qualidades da nação, em </a:t>
            </a:r>
            <a:r>
              <a:rPr lang="pt-BR" sz="2000" i="1" dirty="0" smtClean="0"/>
              <a:t>Macunaíma</a:t>
            </a:r>
            <a:r>
              <a:rPr lang="pt-BR" sz="2000" dirty="0" smtClean="0"/>
              <a:t> temos um herói sem caráter. Não encontramos em Macunaíma as virtudes e outros aspectos definidores do herói épico .</a:t>
            </a:r>
            <a:endParaRPr lang="pt-BR" sz="2000" dirty="0"/>
          </a:p>
        </p:txBody>
      </p:sp>
      <p:sp>
        <p:nvSpPr>
          <p:cNvPr id="6" name="Retângulo 5"/>
          <p:cNvSpPr/>
          <p:nvPr/>
        </p:nvSpPr>
        <p:spPr>
          <a:xfrm>
            <a:off x="467544" y="5157192"/>
            <a:ext cx="8352928" cy="1015663"/>
          </a:xfrm>
          <a:prstGeom prst="rect">
            <a:avLst/>
          </a:prstGeom>
        </p:spPr>
        <p:txBody>
          <a:bodyPr wrap="square">
            <a:spAutoFit/>
          </a:bodyPr>
          <a:lstStyle/>
          <a:p>
            <a:pPr algn="just"/>
            <a:r>
              <a:rPr lang="pt-BR" sz="2000" dirty="0" smtClean="0"/>
              <a:t>Pensando na estrutura da obra encontramos também uma outra diferença importante entre rapsódias e o livro de Mário de Andrade: A obra é escrita em prosa e rapsódias eram escritas em versos .</a:t>
            </a:r>
            <a:endParaRPr lang="pt-BR" sz="2000" dirty="0"/>
          </a:p>
        </p:txBody>
      </p:sp>
      <p:pic>
        <p:nvPicPr>
          <p:cNvPr id="108547" name="Picture 3"/>
          <p:cNvPicPr>
            <a:picLocks noChangeAspect="1" noChangeArrowheads="1"/>
          </p:cNvPicPr>
          <p:nvPr/>
        </p:nvPicPr>
        <p:blipFill>
          <a:blip r:embed="rId2" cstate="print"/>
          <a:srcRect/>
          <a:stretch>
            <a:fillRect/>
          </a:stretch>
        </p:blipFill>
        <p:spPr bwMode="auto">
          <a:xfrm>
            <a:off x="5025143" y="1772816"/>
            <a:ext cx="4118857" cy="3168352"/>
          </a:xfrm>
          <a:prstGeom prst="rect">
            <a:avLst/>
          </a:prstGeom>
          <a:noFill/>
          <a:ln w="9525">
            <a:noFill/>
            <a:miter lim="800000"/>
            <a:headEnd/>
            <a:tailEnd/>
          </a:ln>
        </p:spPr>
      </p:pic>
      <p:pic>
        <p:nvPicPr>
          <p:cNvPr id="108548" name="Picture 4"/>
          <p:cNvPicPr>
            <a:picLocks noChangeAspect="1" noChangeArrowheads="1"/>
          </p:cNvPicPr>
          <p:nvPr/>
        </p:nvPicPr>
        <p:blipFill>
          <a:blip r:embed="rId3" cstate="print"/>
          <a:srcRect/>
          <a:stretch>
            <a:fillRect/>
          </a:stretch>
        </p:blipFill>
        <p:spPr bwMode="auto">
          <a:xfrm>
            <a:off x="467544" y="2636912"/>
            <a:ext cx="6426094" cy="35384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08547"/>
                                        </p:tgtEl>
                                        <p:attrNameLst>
                                          <p:attrName>style.visibility</p:attrName>
                                        </p:attrNameLst>
                                      </p:cBhvr>
                                      <p:to>
                                        <p:strVal val="visible"/>
                                      </p:to>
                                    </p:set>
                                    <p:anim calcmode="lin" valueType="num">
                                      <p:cBhvr>
                                        <p:cTn id="28" dur="500" fill="hold"/>
                                        <p:tgtEl>
                                          <p:spTgt spid="108547"/>
                                        </p:tgtEl>
                                        <p:attrNameLst>
                                          <p:attrName>ppt_w</p:attrName>
                                        </p:attrNameLst>
                                      </p:cBhvr>
                                      <p:tavLst>
                                        <p:tav tm="0">
                                          <p:val>
                                            <p:fltVal val="0"/>
                                          </p:val>
                                        </p:tav>
                                        <p:tav tm="100000">
                                          <p:val>
                                            <p:strVal val="#ppt_w"/>
                                          </p:val>
                                        </p:tav>
                                      </p:tavLst>
                                    </p:anim>
                                    <p:anim calcmode="lin" valueType="num">
                                      <p:cBhvr>
                                        <p:cTn id="29" dur="500" fill="hold"/>
                                        <p:tgtEl>
                                          <p:spTgt spid="108547"/>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8548"/>
                                        </p:tgtEl>
                                        <p:attrNameLst>
                                          <p:attrName>style.visibility</p:attrName>
                                        </p:attrNameLst>
                                      </p:cBhvr>
                                      <p:to>
                                        <p:strVal val="visible"/>
                                      </p:to>
                                    </p:set>
                                    <p:animEffect transition="in" filter="wipe(down)">
                                      <p:cBhvr>
                                        <p:cTn id="34" dur="5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630907"/>
          </a:xfrm>
        </p:spPr>
        <p:txBody>
          <a:bodyPr/>
          <a:lstStyle/>
          <a:p>
            <a:pPr algn="ctr"/>
            <a:r>
              <a:rPr lang="pt-BR" dirty="0" smtClean="0">
                <a:latin typeface="Brush Script MT" pitchFamily="66" charset="0"/>
              </a:rPr>
              <a:t>Apresentação do tempo e do espaço no livro</a:t>
            </a:r>
            <a:endParaRPr lang="pt-BR" dirty="0">
              <a:latin typeface="Brush Script MT" pitchFamily="66" charset="0"/>
            </a:endParaRPr>
          </a:p>
        </p:txBody>
      </p:sp>
      <p:sp>
        <p:nvSpPr>
          <p:cNvPr id="3" name="Retângulo 2"/>
          <p:cNvSpPr/>
          <p:nvPr/>
        </p:nvSpPr>
        <p:spPr>
          <a:xfrm>
            <a:off x="467544" y="1196752"/>
            <a:ext cx="8208912" cy="4093428"/>
          </a:xfrm>
          <a:prstGeom prst="rect">
            <a:avLst/>
          </a:prstGeom>
        </p:spPr>
        <p:txBody>
          <a:bodyPr wrap="square">
            <a:spAutoFit/>
          </a:bodyPr>
          <a:lstStyle/>
          <a:p>
            <a:pPr algn="just"/>
            <a:r>
              <a:rPr lang="pt-BR" sz="2000" dirty="0" smtClean="0"/>
              <a:t>A apresentação do tempo e do espaço em </a:t>
            </a:r>
            <a:r>
              <a:rPr lang="pt-BR" sz="2000" i="1" dirty="0" smtClean="0"/>
              <a:t>Macunaíma</a:t>
            </a:r>
            <a:r>
              <a:rPr lang="pt-BR" sz="2000" dirty="0" smtClean="0"/>
              <a:t> também chama a atenção quando lemos a obra. </a:t>
            </a:r>
          </a:p>
          <a:p>
            <a:pPr algn="just"/>
            <a:r>
              <a:rPr lang="pt-BR" sz="2000" dirty="0" smtClean="0"/>
              <a:t>Os deslocamentos geográficos das personagens são muitos e acontecem de forma rápida e súbita:  Macunaíma muda de lugar, viaja e foge de monstros que o perseguem em um piscar de olhos.  </a:t>
            </a:r>
          </a:p>
          <a:p>
            <a:pPr algn="just"/>
            <a:r>
              <a:rPr lang="pt-BR" sz="2000" dirty="0" smtClean="0"/>
              <a:t>Um exemplo: quando o herói é perseguido pela velha </a:t>
            </a:r>
            <a:r>
              <a:rPr lang="pt-BR" sz="2000" dirty="0" err="1" smtClean="0"/>
              <a:t>Ceiuci</a:t>
            </a:r>
            <a:r>
              <a:rPr lang="pt-BR" sz="2000" dirty="0" smtClean="0"/>
              <a:t>, eles passam por diversos lugares do país em um curto espaço de tempo.</a:t>
            </a:r>
          </a:p>
          <a:p>
            <a:pPr algn="just"/>
            <a:r>
              <a:rPr lang="pt-BR" sz="2000" dirty="0" smtClean="0"/>
              <a:t>Essas mudanças súbitas causam a sensação de velocidade da narrativa, bastante semelhante à estrutura cinematográfica. No cinema, as cenas podem mudar rapidamente, alterando de forma brusca o desenrolar da história.</a:t>
            </a:r>
          </a:p>
          <a:p>
            <a:pPr algn="just"/>
            <a:r>
              <a:rPr lang="pt-BR" sz="2000" dirty="0" smtClean="0"/>
              <a:t>O mesmo acontece em </a:t>
            </a:r>
            <a:r>
              <a:rPr lang="pt-BR" sz="2000" i="1" dirty="0" smtClean="0"/>
              <a:t>Macunaíma</a:t>
            </a:r>
            <a:r>
              <a:rPr lang="pt-BR" sz="2000" dirty="0" smtClean="0"/>
              <a:t> quando o autor se utiliza desse recurso na literatura, que são típicos do cinema.</a:t>
            </a:r>
            <a:endParaRPr lang="pt-BR" sz="2000" dirty="0"/>
          </a:p>
        </p:txBody>
      </p:sp>
      <p:pic>
        <p:nvPicPr>
          <p:cNvPr id="112642" name="Picture 2"/>
          <p:cNvPicPr>
            <a:picLocks noChangeAspect="1" noChangeArrowheads="1"/>
          </p:cNvPicPr>
          <p:nvPr/>
        </p:nvPicPr>
        <p:blipFill>
          <a:blip r:embed="rId2" cstate="print"/>
          <a:srcRect/>
          <a:stretch>
            <a:fillRect/>
          </a:stretch>
        </p:blipFill>
        <p:spPr bwMode="auto">
          <a:xfrm>
            <a:off x="2915816" y="1916832"/>
            <a:ext cx="3529787" cy="29414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12642"/>
                                        </p:tgtEl>
                                        <p:attrNameLst>
                                          <p:attrName>style.visibility</p:attrName>
                                        </p:attrNameLst>
                                      </p:cBhvr>
                                      <p:to>
                                        <p:strVal val="visible"/>
                                      </p:to>
                                    </p:set>
                                    <p:anim calcmode="lin" valueType="num">
                                      <p:cBhvr>
                                        <p:cTn id="49" dur="500" fill="hold"/>
                                        <p:tgtEl>
                                          <p:spTgt spid="112642"/>
                                        </p:tgtEl>
                                        <p:attrNameLst>
                                          <p:attrName>ppt_w</p:attrName>
                                        </p:attrNameLst>
                                      </p:cBhvr>
                                      <p:tavLst>
                                        <p:tav tm="0">
                                          <p:val>
                                            <p:fltVal val="0"/>
                                          </p:val>
                                        </p:tav>
                                        <p:tav tm="100000">
                                          <p:val>
                                            <p:strVal val="#ppt_w"/>
                                          </p:val>
                                        </p:tav>
                                      </p:tavLst>
                                    </p:anim>
                                    <p:anim calcmode="lin" valueType="num">
                                      <p:cBhvr>
                                        <p:cTn id="50" dur="500" fill="hold"/>
                                        <p:tgtEl>
                                          <p:spTgt spid="1126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395536" y="260648"/>
            <a:ext cx="5075677" cy="2952328"/>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2406984" y="3212976"/>
            <a:ext cx="6300007" cy="29470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p:cTn id="7" dur="500" fill="hold"/>
                                        <p:tgtEl>
                                          <p:spTgt spid="111618"/>
                                        </p:tgtEl>
                                        <p:attrNameLst>
                                          <p:attrName>ppt_w</p:attrName>
                                        </p:attrNameLst>
                                      </p:cBhvr>
                                      <p:tavLst>
                                        <p:tav tm="0">
                                          <p:val>
                                            <p:fltVal val="0"/>
                                          </p:val>
                                        </p:tav>
                                        <p:tav tm="100000">
                                          <p:val>
                                            <p:strVal val="#ppt_w"/>
                                          </p:val>
                                        </p:tav>
                                      </p:tavLst>
                                    </p:anim>
                                    <p:anim calcmode="lin" valueType="num">
                                      <p:cBhvr>
                                        <p:cTn id="8" dur="500" fill="hold"/>
                                        <p:tgtEl>
                                          <p:spTgt spid="1116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1619"/>
                                        </p:tgtEl>
                                        <p:attrNameLst>
                                          <p:attrName>style.visibility</p:attrName>
                                        </p:attrNameLst>
                                      </p:cBhvr>
                                      <p:to>
                                        <p:strVal val="visible"/>
                                      </p:to>
                                    </p:set>
                                    <p:anim calcmode="lin" valueType="num">
                                      <p:cBhvr>
                                        <p:cTn id="13" dur="500" fill="hold"/>
                                        <p:tgtEl>
                                          <p:spTgt spid="111619"/>
                                        </p:tgtEl>
                                        <p:attrNameLst>
                                          <p:attrName>ppt_w</p:attrName>
                                        </p:attrNameLst>
                                      </p:cBhvr>
                                      <p:tavLst>
                                        <p:tav tm="0">
                                          <p:val>
                                            <p:fltVal val="0"/>
                                          </p:val>
                                        </p:tav>
                                        <p:tav tm="100000">
                                          <p:val>
                                            <p:strVal val="#ppt_w"/>
                                          </p:val>
                                        </p:tav>
                                      </p:tavLst>
                                    </p:anim>
                                    <p:anim calcmode="lin" valueType="num">
                                      <p:cBhvr>
                                        <p:cTn id="14" dur="500" fill="hold"/>
                                        <p:tgtEl>
                                          <p:spTgt spid="1116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702915"/>
          </a:xfrm>
        </p:spPr>
        <p:txBody>
          <a:bodyPr/>
          <a:lstStyle/>
          <a:p>
            <a:pPr algn="ctr"/>
            <a:r>
              <a:rPr lang="pt-BR" dirty="0" smtClean="0">
                <a:latin typeface="Brush Script MT" pitchFamily="66" charset="0"/>
              </a:rPr>
              <a:t>Influências e temas</a:t>
            </a:r>
            <a:endParaRPr lang="pt-BR" dirty="0">
              <a:latin typeface="Brush Script MT" pitchFamily="66" charset="0"/>
            </a:endParaRPr>
          </a:p>
        </p:txBody>
      </p:sp>
      <p:sp>
        <p:nvSpPr>
          <p:cNvPr id="3" name="Retângulo 2"/>
          <p:cNvSpPr/>
          <p:nvPr/>
        </p:nvSpPr>
        <p:spPr>
          <a:xfrm>
            <a:off x="539552" y="1340768"/>
            <a:ext cx="8208912" cy="3170099"/>
          </a:xfrm>
          <a:prstGeom prst="rect">
            <a:avLst/>
          </a:prstGeom>
        </p:spPr>
        <p:txBody>
          <a:bodyPr wrap="square">
            <a:spAutoFit/>
          </a:bodyPr>
          <a:lstStyle/>
          <a:p>
            <a:pPr algn="just"/>
            <a:r>
              <a:rPr lang="pt-BR" sz="2000" dirty="0" smtClean="0"/>
              <a:t>Para escrever o livro, Mário de Andrade utilizou como matéria-prima seus aprofundados conhecimentos sobre o folclore brasileiro e a cultura indígena.</a:t>
            </a:r>
          </a:p>
          <a:p>
            <a:pPr algn="just"/>
            <a:r>
              <a:rPr lang="pt-BR" sz="2000" dirty="0" smtClean="0"/>
              <a:t>Uma das mais citadas influências que recebeu o autor foi a pesquisa etnográfica sobre as populações indígenas da América do Sul feita pelo  alemão </a:t>
            </a:r>
            <a:r>
              <a:rPr lang="pt-BR" sz="2000" dirty="0" err="1" smtClean="0"/>
              <a:t>Koch-Grunberg</a:t>
            </a:r>
            <a:r>
              <a:rPr lang="pt-BR" sz="2000" dirty="0" smtClean="0"/>
              <a:t>. </a:t>
            </a:r>
          </a:p>
          <a:p>
            <a:pPr algn="just"/>
            <a:r>
              <a:rPr lang="pt-BR" sz="2000" dirty="0" smtClean="0"/>
              <a:t>Os relatos dessas pesquisas de campo foram utilizados por Mário de Andrade para a composição de Macunaíma.</a:t>
            </a:r>
          </a:p>
          <a:p>
            <a:pPr algn="just"/>
            <a:r>
              <a:rPr lang="pt-BR" sz="2000" dirty="0" smtClean="0"/>
              <a:t>Um  exemplo são as várias aventuras vividas pelo protagonista e seus irmãos que são inspiradas nos mitos transcritos pelo etnólogo alemão.</a:t>
            </a:r>
            <a:endParaRPr lang="pt-BR" sz="2000" dirty="0"/>
          </a:p>
        </p:txBody>
      </p:sp>
      <p:pic>
        <p:nvPicPr>
          <p:cNvPr id="106499" name="Picture 3"/>
          <p:cNvPicPr>
            <a:picLocks noChangeAspect="1" noChangeArrowheads="1"/>
          </p:cNvPicPr>
          <p:nvPr/>
        </p:nvPicPr>
        <p:blipFill>
          <a:blip r:embed="rId2" cstate="print"/>
          <a:srcRect/>
          <a:stretch>
            <a:fillRect/>
          </a:stretch>
        </p:blipFill>
        <p:spPr bwMode="auto">
          <a:xfrm>
            <a:off x="2843808" y="4437112"/>
            <a:ext cx="3899217" cy="2420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106499"/>
                                        </p:tgtEl>
                                        <p:attrNameLst>
                                          <p:attrName>style.visibility</p:attrName>
                                        </p:attrNameLst>
                                      </p:cBhvr>
                                      <p:to>
                                        <p:strVal val="visible"/>
                                      </p:to>
                                    </p:set>
                                    <p:anim calcmode="lin" valueType="num">
                                      <p:cBhvr>
                                        <p:cTn id="42" dur="500" fill="hold"/>
                                        <p:tgtEl>
                                          <p:spTgt spid="106499"/>
                                        </p:tgtEl>
                                        <p:attrNameLst>
                                          <p:attrName>ppt_w</p:attrName>
                                        </p:attrNameLst>
                                      </p:cBhvr>
                                      <p:tavLst>
                                        <p:tav tm="0">
                                          <p:val>
                                            <p:fltVal val="0"/>
                                          </p:val>
                                        </p:tav>
                                        <p:tav tm="100000">
                                          <p:val>
                                            <p:strVal val="#ppt_w"/>
                                          </p:val>
                                        </p:tav>
                                      </p:tavLst>
                                    </p:anim>
                                    <p:anim calcmode="lin" valueType="num">
                                      <p:cBhvr>
                                        <p:cTn id="43" dur="500" fill="hold"/>
                                        <p:tgtEl>
                                          <p:spTgt spid="1064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39552" y="332656"/>
            <a:ext cx="8136904" cy="3170099"/>
          </a:xfrm>
          <a:prstGeom prst="rect">
            <a:avLst/>
          </a:prstGeom>
        </p:spPr>
        <p:txBody>
          <a:bodyPr wrap="square">
            <a:spAutoFit/>
          </a:bodyPr>
          <a:lstStyle/>
          <a:p>
            <a:pPr algn="just"/>
            <a:r>
              <a:rPr lang="pt-BR" sz="2000" dirty="0" smtClean="0"/>
              <a:t>A utilização da temática indígena configura um projeto nacional da época de busca dos valores nativos brasileiros.</a:t>
            </a:r>
          </a:p>
          <a:p>
            <a:pPr algn="just"/>
            <a:r>
              <a:rPr lang="pt-BR" sz="2000" dirty="0" smtClean="0"/>
              <a:t>Outro elemento privilegiado por Mário de Andrade foi a aproximação entre o discurso literário e a linguagem oral, ou melhor, entre a linguagem literária e a fala cotidiana.</a:t>
            </a:r>
          </a:p>
          <a:p>
            <a:pPr algn="just"/>
            <a:r>
              <a:rPr lang="pt-BR" sz="2000" dirty="0" smtClean="0"/>
              <a:t>Const</a:t>
            </a:r>
            <a:r>
              <a:rPr lang="pt-BR" sz="2000" dirty="0"/>
              <a:t>r</a:t>
            </a:r>
            <a:r>
              <a:rPr lang="pt-BR" sz="2000" dirty="0" smtClean="0"/>
              <a:t>uções de frases como “Já tinha muita gente lá”, “Porém jacaré abriu? Nem eles.” e “</a:t>
            </a:r>
            <a:r>
              <a:rPr lang="pt-BR" sz="2000" dirty="0" err="1" smtClean="0"/>
              <a:t>tou</a:t>
            </a:r>
            <a:r>
              <a:rPr lang="pt-BR" sz="2000" dirty="0" smtClean="0"/>
              <a:t> abrindo!” são típicas da fala, mas ao mesmo tempo são usadas largamente pelo autor.  Assim, ao lado dos valores nacionais, há também uma busca e valorização da língua cotidiana falada no Brasil.</a:t>
            </a:r>
            <a:endParaRPr lang="pt-BR" sz="2000" dirty="0"/>
          </a:p>
        </p:txBody>
      </p:sp>
      <p:sp>
        <p:nvSpPr>
          <p:cNvPr id="4" name="Retângulo 3"/>
          <p:cNvSpPr/>
          <p:nvPr/>
        </p:nvSpPr>
        <p:spPr>
          <a:xfrm>
            <a:off x="611560" y="3717032"/>
            <a:ext cx="7920880" cy="2246769"/>
          </a:xfrm>
          <a:prstGeom prst="rect">
            <a:avLst/>
          </a:prstGeom>
        </p:spPr>
        <p:txBody>
          <a:bodyPr wrap="square">
            <a:spAutoFit/>
          </a:bodyPr>
          <a:lstStyle/>
          <a:p>
            <a:pPr algn="just"/>
            <a:r>
              <a:rPr lang="pt-BR" sz="2000" dirty="0" smtClean="0"/>
              <a:t>No período romântico esse tema também foi utilizado na literatura.  Um exemplo bastante conhecido é o do escritor José de Alencar, que para escrever </a:t>
            </a:r>
            <a:r>
              <a:rPr lang="pt-BR" sz="2000" i="1" dirty="0" smtClean="0"/>
              <a:t>Iracema</a:t>
            </a:r>
            <a:r>
              <a:rPr lang="pt-BR" sz="2000" dirty="0" smtClean="0"/>
              <a:t> utilizou a temática indígena e problematizou a questão da língua falada no Brasil.</a:t>
            </a:r>
          </a:p>
          <a:p>
            <a:pPr algn="just"/>
            <a:r>
              <a:rPr lang="pt-BR" sz="2000" dirty="0" smtClean="0"/>
              <a:t>Esses autores utilizaram fartamente o folclore linguístico brasileiro na tentativa de criar um meio de expressão nacional que servisse para a afirmação de uma identidade brasileira.</a:t>
            </a:r>
            <a:endParaRPr lang="pt-BR" sz="2000" dirty="0"/>
          </a:p>
        </p:txBody>
      </p:sp>
      <p:pic>
        <p:nvPicPr>
          <p:cNvPr id="1026" name="Picture 2"/>
          <p:cNvPicPr>
            <a:picLocks noChangeAspect="1" noChangeArrowheads="1"/>
          </p:cNvPicPr>
          <p:nvPr/>
        </p:nvPicPr>
        <p:blipFill>
          <a:blip r:embed="rId2" cstate="print"/>
          <a:srcRect/>
          <a:stretch>
            <a:fillRect/>
          </a:stretch>
        </p:blipFill>
        <p:spPr bwMode="auto">
          <a:xfrm>
            <a:off x="2701276" y="1124744"/>
            <a:ext cx="3814939" cy="44053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630907"/>
          </a:xfrm>
        </p:spPr>
        <p:txBody>
          <a:bodyPr/>
          <a:lstStyle/>
          <a:p>
            <a:pPr algn="ctr"/>
            <a:r>
              <a:rPr lang="pt-BR" dirty="0" smtClean="0">
                <a:latin typeface="Brush Script MT" pitchFamily="66" charset="0"/>
              </a:rPr>
              <a:t>Foco narrativo</a:t>
            </a:r>
            <a:endParaRPr lang="pt-BR" dirty="0">
              <a:latin typeface="Brush Script MT" pitchFamily="66" charset="0"/>
            </a:endParaRPr>
          </a:p>
        </p:txBody>
      </p:sp>
      <p:sp>
        <p:nvSpPr>
          <p:cNvPr id="3" name="Retângulo 2"/>
          <p:cNvSpPr/>
          <p:nvPr/>
        </p:nvSpPr>
        <p:spPr>
          <a:xfrm>
            <a:off x="395536" y="1052736"/>
            <a:ext cx="8208912" cy="1938992"/>
          </a:xfrm>
          <a:prstGeom prst="rect">
            <a:avLst/>
          </a:prstGeom>
        </p:spPr>
        <p:txBody>
          <a:bodyPr wrap="square">
            <a:spAutoFit/>
          </a:bodyPr>
          <a:lstStyle/>
          <a:p>
            <a:pPr algn="just"/>
            <a:r>
              <a:rPr lang="pt-BR" sz="2000" dirty="0" smtClean="0"/>
              <a:t>A obra de Mário de Andrade é narrada em terceira pessoa, ou seja, o narrador não participa da história como personagem. Por isso, o narrador pode estar em uma posição de observador, pois ele conhece tudo sobre o enredo e as personagens, sabendo, por exemplo, suas emoções e sentimentos, esse tipo de narrador é chamado de onisciente.</a:t>
            </a:r>
            <a:endParaRPr lang="pt-BR" sz="2000" dirty="0"/>
          </a:p>
        </p:txBody>
      </p:sp>
      <p:sp>
        <p:nvSpPr>
          <p:cNvPr id="4" name="Retângulo 3"/>
          <p:cNvSpPr/>
          <p:nvPr/>
        </p:nvSpPr>
        <p:spPr>
          <a:xfrm>
            <a:off x="683568" y="3284984"/>
            <a:ext cx="7524328" cy="2308324"/>
          </a:xfrm>
          <a:prstGeom prst="rect">
            <a:avLst/>
          </a:prstGeom>
        </p:spPr>
        <p:txBody>
          <a:bodyPr wrap="square">
            <a:spAutoFit/>
          </a:bodyPr>
          <a:lstStyle/>
          <a:p>
            <a:pPr algn="just"/>
            <a:r>
              <a:rPr lang="pt-BR" sz="2400" dirty="0" smtClean="0"/>
              <a:t>“No fundo do mato-virgem nasceu Macunaíma, o herói de nossa gente. Era preto retinto e filho do medo da noite. Houve um momento em que o silêncio foi tão grande escutando o murmurejo do </a:t>
            </a:r>
            <a:r>
              <a:rPr lang="pt-BR" sz="2400" dirty="0" err="1" smtClean="0"/>
              <a:t>Uraricoera</a:t>
            </a:r>
            <a:r>
              <a:rPr lang="pt-BR" sz="2400" dirty="0" smtClean="0"/>
              <a:t>, que a índia </a:t>
            </a:r>
            <a:r>
              <a:rPr lang="pt-BR" sz="2400" dirty="0" err="1" smtClean="0"/>
              <a:t>tapanhumas</a:t>
            </a:r>
            <a:r>
              <a:rPr lang="pt-BR" sz="2400" dirty="0" smtClean="0"/>
              <a:t> pariu uma criança feia. Essa criança é que chamaram de Macunaíma.”</a:t>
            </a:r>
            <a:endParaRPr lang="pt-BR" sz="2400" dirty="0"/>
          </a:p>
        </p:txBody>
      </p:sp>
      <p:pic>
        <p:nvPicPr>
          <p:cNvPr id="6" name="Picture 2"/>
          <p:cNvPicPr>
            <a:picLocks noChangeAspect="1" noChangeArrowheads="1"/>
          </p:cNvPicPr>
          <p:nvPr/>
        </p:nvPicPr>
        <p:blipFill>
          <a:blip r:embed="rId2" cstate="print"/>
          <a:srcRect/>
          <a:stretch>
            <a:fillRect/>
          </a:stretch>
        </p:blipFill>
        <p:spPr bwMode="auto">
          <a:xfrm>
            <a:off x="2699792" y="1772816"/>
            <a:ext cx="3752646" cy="34563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67544" y="332656"/>
            <a:ext cx="8064896" cy="1938992"/>
          </a:xfrm>
          <a:prstGeom prst="rect">
            <a:avLst/>
          </a:prstGeom>
        </p:spPr>
        <p:txBody>
          <a:bodyPr wrap="square">
            <a:spAutoFit/>
          </a:bodyPr>
          <a:lstStyle/>
          <a:p>
            <a:pPr algn="just"/>
            <a:r>
              <a:rPr lang="pt-BR" sz="2000" dirty="0" smtClean="0"/>
              <a:t>A visão do narrador é o que chamamos de foco narrativo. Sobre isso, é interessante notar que em </a:t>
            </a:r>
            <a:r>
              <a:rPr lang="pt-BR" sz="2000" i="1" dirty="0" smtClean="0"/>
              <a:t>Macunaíma</a:t>
            </a:r>
            <a:r>
              <a:rPr lang="pt-BR" sz="2000" dirty="0" smtClean="0"/>
              <a:t> esses focos se misturam.  Um bom exemplo dessa alternância é o seguinte trecho do Epílogo do livro, no qual primeiramente temos o foco narrativo em terceira pessoa (“Tudo ele contou...”) e logo em seguida em primeira pessoa (“...e eu fiquei pra vos contar a história... ”</a:t>
            </a:r>
            <a:endParaRPr lang="pt-BR" sz="2000" dirty="0"/>
          </a:p>
        </p:txBody>
      </p:sp>
      <p:sp>
        <p:nvSpPr>
          <p:cNvPr id="4" name="Retângulo 3"/>
          <p:cNvSpPr/>
          <p:nvPr/>
        </p:nvSpPr>
        <p:spPr>
          <a:xfrm>
            <a:off x="611560" y="2636912"/>
            <a:ext cx="7848872" cy="2677656"/>
          </a:xfrm>
          <a:prstGeom prst="rect">
            <a:avLst/>
          </a:prstGeom>
        </p:spPr>
        <p:txBody>
          <a:bodyPr wrap="square">
            <a:spAutoFit/>
          </a:bodyPr>
          <a:lstStyle/>
          <a:p>
            <a:pPr algn="just"/>
            <a:r>
              <a:rPr lang="pt-BR" sz="2400" dirty="0" smtClean="0"/>
              <a:t>"Tudo ele contou pro homem e depois abriu asa rumo de Lisboa. E o homem sou eu, minha gente, e eu fiquei pra vos contar a história. Por isso que vim aqui. Me acocorei em riba destas folhas, catei meus carrapatos, ponteei na violinha e em toque rasgado botei a boca no mundo cantando na fala impura as frases e os casos de Macunaíma, herói de nossa gente. " </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630907"/>
          </a:xfrm>
        </p:spPr>
        <p:txBody>
          <a:bodyPr/>
          <a:lstStyle/>
          <a:p>
            <a:pPr algn="ctr"/>
            <a:r>
              <a:rPr lang="pt-BR" dirty="0" smtClean="0">
                <a:latin typeface="Brush Script MT" pitchFamily="66" charset="0"/>
              </a:rPr>
              <a:t>A paisagem nacional em Macunaíma</a:t>
            </a:r>
            <a:endParaRPr lang="pt-BR" dirty="0">
              <a:latin typeface="Brush Script MT" pitchFamily="66" charset="0"/>
            </a:endParaRPr>
          </a:p>
        </p:txBody>
      </p:sp>
      <p:sp>
        <p:nvSpPr>
          <p:cNvPr id="3" name="Retângulo 2"/>
          <p:cNvSpPr/>
          <p:nvPr/>
        </p:nvSpPr>
        <p:spPr>
          <a:xfrm>
            <a:off x="539552" y="980728"/>
            <a:ext cx="7992888" cy="1631216"/>
          </a:xfrm>
          <a:prstGeom prst="rect">
            <a:avLst/>
          </a:prstGeom>
        </p:spPr>
        <p:txBody>
          <a:bodyPr wrap="square">
            <a:spAutoFit/>
          </a:bodyPr>
          <a:lstStyle/>
          <a:p>
            <a:pPr algn="just"/>
            <a:r>
              <a:rPr lang="pt-BR" sz="2000" dirty="0" smtClean="0"/>
              <a:t>Uma das características que mais chamam a atenção em </a:t>
            </a:r>
            <a:r>
              <a:rPr lang="pt-BR" sz="2000" i="1" dirty="0" smtClean="0"/>
              <a:t>Macunaíma</a:t>
            </a:r>
            <a:r>
              <a:rPr lang="pt-BR" sz="2000" dirty="0" smtClean="0"/>
              <a:t> refere-se à presença de paisagens e traços culturais tipicamente brasileiros. As referências geográficas, a linguagem e as lendas e mitos são algumas das coisas que trazem para o livro traços da cultura do nosso país .</a:t>
            </a:r>
            <a:endParaRPr lang="pt-BR" sz="2000" dirty="0"/>
          </a:p>
        </p:txBody>
      </p:sp>
      <p:sp>
        <p:nvSpPr>
          <p:cNvPr id="4" name="Retângulo 3"/>
          <p:cNvSpPr/>
          <p:nvPr/>
        </p:nvSpPr>
        <p:spPr>
          <a:xfrm>
            <a:off x="611560" y="2492896"/>
            <a:ext cx="7704856" cy="400110"/>
          </a:xfrm>
          <a:prstGeom prst="rect">
            <a:avLst/>
          </a:prstGeom>
        </p:spPr>
        <p:txBody>
          <a:bodyPr wrap="square">
            <a:spAutoFit/>
          </a:bodyPr>
          <a:lstStyle/>
          <a:p>
            <a:pPr algn="ctr"/>
            <a:r>
              <a:rPr lang="pt-BR" sz="2000" dirty="0" smtClean="0"/>
              <a:t>Vejamos o seguinte trecho do capítulo “A Francesa e o Gigante”:</a:t>
            </a:r>
            <a:endParaRPr lang="pt-BR" sz="2000" dirty="0"/>
          </a:p>
        </p:txBody>
      </p:sp>
      <p:sp>
        <p:nvSpPr>
          <p:cNvPr id="5" name="Retângulo 4"/>
          <p:cNvSpPr/>
          <p:nvPr/>
        </p:nvSpPr>
        <p:spPr>
          <a:xfrm>
            <a:off x="611560" y="3212976"/>
            <a:ext cx="7848872" cy="2677656"/>
          </a:xfrm>
          <a:prstGeom prst="rect">
            <a:avLst/>
          </a:prstGeom>
        </p:spPr>
        <p:txBody>
          <a:bodyPr wrap="square">
            <a:spAutoFit/>
          </a:bodyPr>
          <a:lstStyle/>
          <a:p>
            <a:pPr algn="just"/>
            <a:r>
              <a:rPr lang="pt-BR" sz="2400" dirty="0" smtClean="0"/>
              <a:t>“O herói teve medo e desembestou numa chispada mãe parque a dentro. O cachorro correu atrás. Correram </a:t>
            </a:r>
            <a:r>
              <a:rPr lang="pt-BR" sz="2400" dirty="0" err="1" smtClean="0"/>
              <a:t>correram</a:t>
            </a:r>
            <a:r>
              <a:rPr lang="pt-BR" sz="2400" dirty="0" smtClean="0"/>
              <a:t>. Passaram lá rente à Ponta do Calabouço, tomaram rumo de </a:t>
            </a:r>
            <a:r>
              <a:rPr lang="pt-BR" sz="2400" dirty="0" err="1" smtClean="0"/>
              <a:t>Guajará</a:t>
            </a:r>
            <a:r>
              <a:rPr lang="pt-BR" sz="2400" dirty="0" smtClean="0"/>
              <a:t> Mirim e voltaram pra leste. Em Itamaracá Macunaíma passou um pouco folgado e teve tempo de comer uma dúzia de manga-jasmim que nasceu do corpo de dona </a:t>
            </a:r>
            <a:r>
              <a:rPr lang="pt-BR" sz="2400" dirty="0" err="1" smtClean="0"/>
              <a:t>Sancha</a:t>
            </a:r>
            <a:r>
              <a:rPr lang="pt-BR" sz="2400" dirty="0" smtClean="0"/>
              <a:t>, dizem.”</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558899"/>
          </a:xfrm>
        </p:spPr>
        <p:txBody>
          <a:bodyPr/>
          <a:lstStyle/>
          <a:p>
            <a:pPr algn="ctr"/>
            <a:r>
              <a:rPr lang="pt-BR" dirty="0" smtClean="0">
                <a:latin typeface="Brush Script MT" pitchFamily="66" charset="0"/>
              </a:rPr>
              <a:t>O herói e a identidade nacional</a:t>
            </a:r>
            <a:endParaRPr lang="pt-BR" dirty="0">
              <a:latin typeface="Brush Script MT" pitchFamily="66" charset="0"/>
            </a:endParaRPr>
          </a:p>
        </p:txBody>
      </p:sp>
      <p:sp>
        <p:nvSpPr>
          <p:cNvPr id="3" name="Retângulo 2"/>
          <p:cNvSpPr/>
          <p:nvPr/>
        </p:nvSpPr>
        <p:spPr>
          <a:xfrm>
            <a:off x="395536" y="1196752"/>
            <a:ext cx="8208912" cy="1938992"/>
          </a:xfrm>
          <a:prstGeom prst="rect">
            <a:avLst/>
          </a:prstGeom>
        </p:spPr>
        <p:txBody>
          <a:bodyPr wrap="square">
            <a:spAutoFit/>
          </a:bodyPr>
          <a:lstStyle/>
          <a:p>
            <a:pPr algn="just"/>
            <a:r>
              <a:rPr lang="pt-BR" sz="2000" dirty="0" smtClean="0"/>
              <a:t>Muitos críticos e leitores de </a:t>
            </a:r>
            <a:r>
              <a:rPr lang="pt-BR" sz="2000" i="1" dirty="0" smtClean="0"/>
              <a:t>Macunaíma</a:t>
            </a:r>
            <a:r>
              <a:rPr lang="pt-BR" sz="2000" dirty="0" smtClean="0"/>
              <a:t> apontam que o herói traz consigo características que são comuns também ao brasileiro. Mas quais seriam esses traços? Eles representariam o brasileiro mesmo? Ao  terminar de ler a obra, poderíamos nos perguntar:</a:t>
            </a:r>
          </a:p>
          <a:p>
            <a:pPr algn="just"/>
            <a:endParaRPr lang="pt-BR" sz="2000" dirty="0" smtClean="0"/>
          </a:p>
          <a:p>
            <a:pPr algn="ctr"/>
            <a:r>
              <a:rPr lang="pt-BR" sz="2000" i="1" dirty="0" smtClean="0"/>
              <a:t>Afinal, Macunaíma é a representação do brasileiro?</a:t>
            </a:r>
            <a:endParaRPr lang="pt-BR" sz="2000" i="1" dirty="0"/>
          </a:p>
        </p:txBody>
      </p:sp>
      <p:sp>
        <p:nvSpPr>
          <p:cNvPr id="4" name="Retângulo 3"/>
          <p:cNvSpPr/>
          <p:nvPr/>
        </p:nvSpPr>
        <p:spPr>
          <a:xfrm>
            <a:off x="467544" y="3356992"/>
            <a:ext cx="8064896" cy="2554545"/>
          </a:xfrm>
          <a:prstGeom prst="rect">
            <a:avLst/>
          </a:prstGeom>
        </p:spPr>
        <p:txBody>
          <a:bodyPr wrap="square">
            <a:spAutoFit/>
          </a:bodyPr>
          <a:lstStyle/>
          <a:p>
            <a:pPr algn="just"/>
            <a:r>
              <a:rPr lang="pt-BR" sz="2000" dirty="0" smtClean="0"/>
              <a:t>“No fundo do mato-virgem nasceu Macunaíma, herói de nossa gente. Era preto retinto e filho do medo da noite. Houve um momento em que o silêncio foi tão grande escutando o murmurejo do </a:t>
            </a:r>
            <a:r>
              <a:rPr lang="pt-BR" sz="2000" dirty="0" err="1" smtClean="0"/>
              <a:t>Uraricoera</a:t>
            </a:r>
            <a:r>
              <a:rPr lang="pt-BR" sz="2000" dirty="0" smtClean="0"/>
              <a:t>, que a índia </a:t>
            </a:r>
            <a:r>
              <a:rPr lang="pt-BR" sz="2000" dirty="0" err="1" smtClean="0"/>
              <a:t>tapanhumas</a:t>
            </a:r>
            <a:r>
              <a:rPr lang="pt-BR" sz="2000" dirty="0" smtClean="0"/>
              <a:t> pariu uma criança feia. Essa criança é que chamaram de Macunaíma.</a:t>
            </a:r>
          </a:p>
          <a:p>
            <a:pPr algn="just"/>
            <a:r>
              <a:rPr lang="pt-BR" sz="2000" dirty="0" smtClean="0"/>
              <a:t>Já na meninice fez coisas de </a:t>
            </a:r>
            <a:r>
              <a:rPr lang="pt-BR" sz="2000" dirty="0" err="1" smtClean="0"/>
              <a:t>sarapantar</a:t>
            </a:r>
            <a:r>
              <a:rPr lang="pt-BR" sz="2000" dirty="0" smtClean="0"/>
              <a:t>. De primeiro passou mais de seis anos não falando. Si o incitavam a falar exclamava:</a:t>
            </a:r>
          </a:p>
          <a:p>
            <a:pPr algn="just"/>
            <a:r>
              <a:rPr lang="pt-BR" sz="2000" dirty="0" smtClean="0"/>
              <a:t>— Ai! Que preguiça!...”</a:t>
            </a:r>
            <a:endParaRPr lang="pt-B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67544" y="404664"/>
            <a:ext cx="8064896" cy="2554545"/>
          </a:xfrm>
          <a:prstGeom prst="rect">
            <a:avLst/>
          </a:prstGeom>
        </p:spPr>
        <p:txBody>
          <a:bodyPr wrap="square">
            <a:spAutoFit/>
          </a:bodyPr>
          <a:lstStyle/>
          <a:p>
            <a:pPr algn="just"/>
            <a:r>
              <a:rPr lang="pt-BR" sz="2000" dirty="0" smtClean="0"/>
              <a:t>Podemos tirar desse trecho algumas informações sobre Macunaíma: ele é negro e índio (e sabemos que depois fica branco), preguiçoso e esperto.  Ao longo do livro outras características surgem.  Além disso, a personagem constantemente, por exemplo, tira proveito de diversas  situações, sem se preocupar com os outros. Somos inclinados a perguntar se Macunaíma é verdadeiramente um herói. </a:t>
            </a:r>
          </a:p>
          <a:p>
            <a:pPr algn="just"/>
            <a:endParaRPr lang="pt-BR" sz="2000" dirty="0" smtClean="0"/>
          </a:p>
          <a:p>
            <a:pPr algn="ctr"/>
            <a:r>
              <a:rPr lang="pt-BR" sz="2000" dirty="0" smtClean="0"/>
              <a:t>Vejamos a cena a seguir, do capítulo "Ci, mãe do mato":</a:t>
            </a:r>
            <a:endParaRPr lang="pt-BR" sz="2000" dirty="0"/>
          </a:p>
        </p:txBody>
      </p:sp>
      <p:sp>
        <p:nvSpPr>
          <p:cNvPr id="4" name="Retângulo 3"/>
          <p:cNvSpPr/>
          <p:nvPr/>
        </p:nvSpPr>
        <p:spPr>
          <a:xfrm>
            <a:off x="539552" y="3140968"/>
            <a:ext cx="7920880" cy="3046988"/>
          </a:xfrm>
          <a:prstGeom prst="rect">
            <a:avLst/>
          </a:prstGeom>
        </p:spPr>
        <p:txBody>
          <a:bodyPr wrap="square">
            <a:spAutoFit/>
          </a:bodyPr>
          <a:lstStyle/>
          <a:p>
            <a:pPr algn="just"/>
            <a:r>
              <a:rPr lang="pt-BR" sz="2400" dirty="0" smtClean="0"/>
              <a:t>“A </a:t>
            </a:r>
            <a:r>
              <a:rPr lang="pt-BR" sz="2400" dirty="0" err="1" smtClean="0"/>
              <a:t>icamiaba</a:t>
            </a:r>
            <a:r>
              <a:rPr lang="pt-BR" sz="2400" dirty="0" smtClean="0"/>
              <a:t> não tinha nem um arranhãozinho e cada gesto que fazia era mais sangue no corpo do herói soltando berros formidandos que diminuíam de medo os corpos dos passarinhos. Afinal se vendo nas amarelas porque não podia mesmo com a </a:t>
            </a:r>
            <a:r>
              <a:rPr lang="pt-BR" sz="2400" dirty="0" err="1" smtClean="0"/>
              <a:t>icamiaba</a:t>
            </a:r>
            <a:r>
              <a:rPr lang="pt-BR" sz="2400" dirty="0" smtClean="0"/>
              <a:t>, o herói deitou fugindo chamando pelos manos:</a:t>
            </a:r>
          </a:p>
          <a:p>
            <a:pPr algn="just"/>
            <a:r>
              <a:rPr lang="pt-BR" sz="2400" dirty="0" smtClean="0"/>
              <a:t>— Me acudam que </a:t>
            </a:r>
            <a:r>
              <a:rPr lang="pt-BR" sz="2400" dirty="0" err="1" smtClean="0"/>
              <a:t>sinão</a:t>
            </a:r>
            <a:r>
              <a:rPr lang="pt-BR" sz="2400" dirty="0" smtClean="0"/>
              <a:t> eu mato! Me acudam que </a:t>
            </a:r>
            <a:r>
              <a:rPr lang="pt-BR" sz="2400" dirty="0" err="1" smtClean="0"/>
              <a:t>sinão</a:t>
            </a:r>
            <a:r>
              <a:rPr lang="pt-BR" sz="2400" dirty="0" smtClean="0"/>
              <a:t> eu mato!”</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pt-BR" sz="3600" dirty="0" smtClean="0">
                <a:latin typeface="Brush Script MT" pitchFamily="66" charset="0"/>
              </a:rPr>
              <a:t>Trecho de Iracema, de José de Alencar, no qual podemos ver grafadas várias palavras de origem indígena </a:t>
            </a:r>
            <a:endParaRPr lang="pt-BR" sz="3600" dirty="0">
              <a:latin typeface="Brush Script MT" pitchFamily="66" charset="0"/>
            </a:endParaRPr>
          </a:p>
        </p:txBody>
      </p:sp>
      <p:pic>
        <p:nvPicPr>
          <p:cNvPr id="107526" name="Picture 6"/>
          <p:cNvPicPr>
            <a:picLocks noChangeAspect="1" noChangeArrowheads="1"/>
          </p:cNvPicPr>
          <p:nvPr/>
        </p:nvPicPr>
        <p:blipFill>
          <a:blip r:embed="rId2" cstate="print"/>
          <a:srcRect/>
          <a:stretch>
            <a:fillRect/>
          </a:stretch>
        </p:blipFill>
        <p:spPr bwMode="auto">
          <a:xfrm>
            <a:off x="395536" y="1916832"/>
            <a:ext cx="5467069" cy="2304256"/>
          </a:xfrm>
          <a:prstGeom prst="rect">
            <a:avLst/>
          </a:prstGeom>
          <a:noFill/>
          <a:ln w="9525">
            <a:noFill/>
            <a:miter lim="800000"/>
            <a:headEnd/>
            <a:tailEnd/>
          </a:ln>
        </p:spPr>
      </p:pic>
      <p:pic>
        <p:nvPicPr>
          <p:cNvPr id="107528" name="Picture 8"/>
          <p:cNvPicPr>
            <a:picLocks noChangeAspect="1" noChangeArrowheads="1"/>
          </p:cNvPicPr>
          <p:nvPr/>
        </p:nvPicPr>
        <p:blipFill>
          <a:blip r:embed="rId3" cstate="print"/>
          <a:srcRect/>
          <a:stretch>
            <a:fillRect/>
          </a:stretch>
        </p:blipFill>
        <p:spPr bwMode="auto">
          <a:xfrm>
            <a:off x="4431279" y="3789040"/>
            <a:ext cx="4411505" cy="25374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07526"/>
                                        </p:tgtEl>
                                        <p:attrNameLst>
                                          <p:attrName>style.visibility</p:attrName>
                                        </p:attrNameLst>
                                      </p:cBhvr>
                                      <p:to>
                                        <p:strVal val="visible"/>
                                      </p:to>
                                    </p:set>
                                    <p:anim calcmode="lin" valueType="num">
                                      <p:cBhvr>
                                        <p:cTn id="14" dur="1000" fill="hold"/>
                                        <p:tgtEl>
                                          <p:spTgt spid="107526"/>
                                        </p:tgtEl>
                                        <p:attrNameLst>
                                          <p:attrName>ppt_x</p:attrName>
                                        </p:attrNameLst>
                                      </p:cBhvr>
                                      <p:tavLst>
                                        <p:tav tm="0">
                                          <p:val>
                                            <p:strVal val="#ppt_x-.2"/>
                                          </p:val>
                                        </p:tav>
                                        <p:tav tm="100000">
                                          <p:val>
                                            <p:strVal val="#ppt_x"/>
                                          </p:val>
                                        </p:tav>
                                      </p:tavLst>
                                    </p:anim>
                                    <p:anim calcmode="lin" valueType="num">
                                      <p:cBhvr>
                                        <p:cTn id="15" dur="1000" fill="hold"/>
                                        <p:tgtEl>
                                          <p:spTgt spid="10752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7526"/>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07528"/>
                                        </p:tgtEl>
                                        <p:attrNameLst>
                                          <p:attrName>style.visibility</p:attrName>
                                        </p:attrNameLst>
                                      </p:cBhvr>
                                      <p:to>
                                        <p:strVal val="visible"/>
                                      </p:to>
                                    </p:set>
                                    <p:anim calcmode="lin" valueType="num">
                                      <p:cBhvr>
                                        <p:cTn id="21" dur="500" fill="hold"/>
                                        <p:tgtEl>
                                          <p:spTgt spid="107528"/>
                                        </p:tgtEl>
                                        <p:attrNameLst>
                                          <p:attrName>ppt_w</p:attrName>
                                        </p:attrNameLst>
                                      </p:cBhvr>
                                      <p:tavLst>
                                        <p:tav tm="0">
                                          <p:val>
                                            <p:fltVal val="0"/>
                                          </p:val>
                                        </p:tav>
                                        <p:tav tm="100000">
                                          <p:val>
                                            <p:strVal val="#ppt_w"/>
                                          </p:val>
                                        </p:tav>
                                      </p:tavLst>
                                    </p:anim>
                                    <p:anim calcmode="lin" valueType="num">
                                      <p:cBhvr>
                                        <p:cTn id="22" dur="500" fill="hold"/>
                                        <p:tgtEl>
                                          <p:spTgt spid="1075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orda">
  <a:themeElements>
    <a:clrScheme name="Borda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a">
      <a:majorFont>
        <a:latin typeface="Garamond"/>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a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a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a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a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a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a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523</TotalTime>
  <Words>1472</Words>
  <Application>Microsoft Office PowerPoint</Application>
  <PresentationFormat>Apresentação na tela (4:3)</PresentationFormat>
  <Paragraphs>48</Paragraphs>
  <Slides>13</Slides>
  <Notes>0</Notes>
  <HiddenSlides>0</HiddenSlides>
  <MMClips>0</MMClips>
  <ScaleCrop>false</ScaleCrop>
  <HeadingPairs>
    <vt:vector size="4" baseType="variant">
      <vt:variant>
        <vt:lpstr>Tema</vt:lpstr>
      </vt:variant>
      <vt:variant>
        <vt:i4>1</vt:i4>
      </vt:variant>
      <vt:variant>
        <vt:lpstr>Títulos de slides</vt:lpstr>
      </vt:variant>
      <vt:variant>
        <vt:i4>13</vt:i4>
      </vt:variant>
    </vt:vector>
  </HeadingPairs>
  <TitlesOfParts>
    <vt:vector size="14" baseType="lpstr">
      <vt:lpstr>Borda</vt:lpstr>
      <vt:lpstr>Macunaíma? – Ai, que preguiça....</vt:lpstr>
      <vt:lpstr>Influências e temas</vt:lpstr>
      <vt:lpstr>Apresentação do PowerPoint</vt:lpstr>
      <vt:lpstr>Foco narrativo</vt:lpstr>
      <vt:lpstr>Apresentação do PowerPoint</vt:lpstr>
      <vt:lpstr>A paisagem nacional em Macunaíma</vt:lpstr>
      <vt:lpstr>O herói e a identidade nacional</vt:lpstr>
      <vt:lpstr>Apresentação do PowerPoint</vt:lpstr>
      <vt:lpstr>Trecho de Iracema, de José de Alencar, no qual podemos ver grafadas várias palavras de origem indígena </vt:lpstr>
      <vt:lpstr>Apresentação do PowerPoint</vt:lpstr>
      <vt:lpstr>Apresentação do PowerPoint</vt:lpstr>
      <vt:lpstr>Apresentação do tempo e do espaço no livro</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texto poético</dc:title>
  <dc:creator>Florêncio</dc:creator>
  <cp:lastModifiedBy>Florencio Caldas de Oliveira</cp:lastModifiedBy>
  <cp:revision>36</cp:revision>
  <dcterms:created xsi:type="dcterms:W3CDTF">2010-10-07T11:26:52Z</dcterms:created>
  <dcterms:modified xsi:type="dcterms:W3CDTF">2013-01-24T17:32:12Z</dcterms:modified>
</cp:coreProperties>
</file>