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1" r:id="rId3"/>
    <p:sldId id="262" r:id="rId4"/>
    <p:sldId id="275" r:id="rId5"/>
    <p:sldId id="257" r:id="rId6"/>
    <p:sldId id="273" r:id="rId7"/>
    <p:sldId id="258" r:id="rId8"/>
    <p:sldId id="274" r:id="rId9"/>
    <p:sldId id="264" r:id="rId10"/>
    <p:sldId id="276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EA0F0-2BB5-42AB-B945-D96D0385D381}" type="datetimeFigureOut">
              <a:rPr lang="pt-BR" smtClean="0"/>
              <a:pPr/>
              <a:t>25/09/2012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C02714-6E0E-4590-85D1-6357E4D062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25/09/2012</a:t>
            </a:fld>
            <a:endParaRPr lang="pt-BR" dirty="0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25/09/2012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25/09/2012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25/09/2012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25/09/2012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25/09/2012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25/09/2012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25/09/2012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25/09/2012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25/09/2012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25/09/2012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dirty="0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35E9B62-ABEE-405A-B1A0-46A430F7DAE7}" type="datetimeFigureOut">
              <a:rPr lang="pt-BR" smtClean="0"/>
              <a:pPr/>
              <a:t>25/09/2012</a:t>
            </a:fld>
            <a:endParaRPr lang="pt-BR" dirty="0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284984"/>
            <a:ext cx="6400800" cy="2353816"/>
          </a:xfrm>
        </p:spPr>
        <p:txBody>
          <a:bodyPr>
            <a:normAutofit/>
          </a:bodyPr>
          <a:lstStyle/>
          <a:p>
            <a:endParaRPr lang="pt-BR" sz="3100" smtClean="0"/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51520" y="1700808"/>
            <a:ext cx="8568952" cy="2308324"/>
          </a:xfrm>
          <a:prstGeom prst="rect">
            <a:avLst/>
          </a:prstGeom>
          <a:noFill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3600" b="1" dirty="0" smtClean="0"/>
              <a:t>Orações complexas e grupos oracionais:</a:t>
            </a:r>
          </a:p>
          <a:p>
            <a:pPr algn="ctr"/>
            <a:r>
              <a:rPr lang="pt-BR" sz="3600" b="1" dirty="0" smtClean="0"/>
              <a:t>A subordinação e a coordenação. </a:t>
            </a:r>
          </a:p>
          <a:p>
            <a:pPr algn="ctr"/>
            <a:r>
              <a:rPr lang="pt-BR" sz="3600" b="1" dirty="0" smtClean="0"/>
              <a:t>A justaposição</a:t>
            </a: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2060848"/>
            <a:ext cx="7851648" cy="1828800"/>
          </a:xfrm>
        </p:spPr>
        <p:txBody>
          <a:bodyPr anchor="ctr"/>
          <a:lstStyle/>
          <a:p>
            <a:pPr algn="ctr"/>
            <a:r>
              <a:rPr lang="pt-BR" dirty="0" smtClean="0"/>
              <a:t>Continua...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361020"/>
            <a:ext cx="8229600" cy="6135960"/>
          </a:xfrm>
        </p:spPr>
        <p:txBody>
          <a:bodyPr numCol="1" anchor="ctr" anchorCtr="1">
            <a:normAutofit/>
          </a:bodyPr>
          <a:lstStyle/>
          <a:p>
            <a:pPr>
              <a:buNone/>
            </a:pPr>
            <a:r>
              <a:rPr lang="pt-BR" b="1" dirty="0" smtClean="0"/>
              <a:t>Rios sem discurso</a:t>
            </a:r>
            <a:endParaRPr lang="pt-BR" dirty="0" smtClean="0"/>
          </a:p>
          <a:p>
            <a:pPr algn="r">
              <a:buNone/>
            </a:pPr>
            <a:r>
              <a:rPr lang="pt-BR" sz="1400" i="1" dirty="0" smtClean="0"/>
              <a:t>A </a:t>
            </a:r>
            <a:r>
              <a:rPr lang="pt-BR" sz="1400" i="1" dirty="0" err="1" smtClean="0"/>
              <a:t>Gabino</a:t>
            </a:r>
            <a:r>
              <a:rPr lang="pt-BR" sz="1400" i="1" dirty="0" smtClean="0"/>
              <a:t> Alejandro </a:t>
            </a:r>
            <a:r>
              <a:rPr lang="pt-BR" sz="1400" i="1" dirty="0" err="1" smtClean="0"/>
              <a:t>Carriedo</a:t>
            </a:r>
            <a:endParaRPr lang="pt-BR" sz="1400" dirty="0" smtClean="0"/>
          </a:p>
          <a:p>
            <a:pPr>
              <a:buNone/>
            </a:pPr>
            <a:endParaRPr lang="pt-BR" sz="800" dirty="0" smtClean="0"/>
          </a:p>
          <a:p>
            <a:pPr algn="just">
              <a:buNone/>
            </a:pPr>
            <a:r>
              <a:rPr lang="pt-BR" sz="2200" dirty="0" smtClean="0"/>
              <a:t>Quando um rio corta, corta-se de vez</a:t>
            </a:r>
          </a:p>
          <a:p>
            <a:pPr algn="just">
              <a:buNone/>
            </a:pPr>
            <a:r>
              <a:rPr lang="pt-BR" sz="2200" dirty="0" smtClean="0"/>
              <a:t>o discurso-rio de água que ele fazia;</a:t>
            </a:r>
          </a:p>
          <a:p>
            <a:pPr algn="just">
              <a:buNone/>
            </a:pPr>
            <a:r>
              <a:rPr lang="pt-BR" sz="2200" dirty="0" smtClean="0"/>
              <a:t>cortado, a água se quebra em pedaços,</a:t>
            </a:r>
          </a:p>
          <a:p>
            <a:pPr algn="just">
              <a:buNone/>
            </a:pPr>
            <a:r>
              <a:rPr lang="pt-BR" sz="2200" dirty="0" smtClean="0"/>
              <a:t>em poços de água, em água paralítica.</a:t>
            </a:r>
          </a:p>
          <a:p>
            <a:pPr algn="just">
              <a:buNone/>
            </a:pPr>
            <a:r>
              <a:rPr lang="pt-BR" sz="2200" dirty="0" smtClean="0"/>
              <a:t>Em situação de poço, a água equivale</a:t>
            </a:r>
          </a:p>
          <a:p>
            <a:pPr algn="just">
              <a:buNone/>
            </a:pPr>
            <a:r>
              <a:rPr lang="pt-BR" sz="2200" dirty="0" smtClean="0"/>
              <a:t>a uma palavra em situação dicionária:</a:t>
            </a:r>
          </a:p>
          <a:p>
            <a:pPr algn="just">
              <a:buNone/>
            </a:pPr>
            <a:r>
              <a:rPr lang="pt-BR" sz="2200" dirty="0" smtClean="0"/>
              <a:t>isolada, estanque no poço dela mesma,</a:t>
            </a:r>
          </a:p>
          <a:p>
            <a:pPr algn="just">
              <a:buNone/>
            </a:pPr>
            <a:r>
              <a:rPr lang="pt-BR" sz="2200" dirty="0" smtClean="0"/>
              <a:t>e porque assim estanque, estancada;</a:t>
            </a:r>
          </a:p>
          <a:p>
            <a:pPr algn="just">
              <a:buNone/>
            </a:pPr>
            <a:r>
              <a:rPr lang="pt-BR" sz="2200" dirty="0" smtClean="0"/>
              <a:t>e mais: porque assim estancada, muda</a:t>
            </a:r>
          </a:p>
          <a:p>
            <a:pPr algn="just">
              <a:buNone/>
            </a:pPr>
            <a:r>
              <a:rPr lang="pt-BR" sz="2200" dirty="0" smtClean="0"/>
              <a:t>e muda porque com nenhuma comunica,</a:t>
            </a:r>
          </a:p>
          <a:p>
            <a:pPr algn="just">
              <a:buNone/>
            </a:pPr>
            <a:r>
              <a:rPr lang="pt-BR" sz="2200" dirty="0" smtClean="0"/>
              <a:t>porque cortou-se a sintaxe desse rio,</a:t>
            </a:r>
          </a:p>
          <a:p>
            <a:pPr algn="just">
              <a:buNone/>
            </a:pPr>
            <a:r>
              <a:rPr lang="pt-BR" sz="2200" dirty="0" smtClean="0"/>
              <a:t>o fio de água por que ele discorria.</a:t>
            </a:r>
          </a:p>
          <a:p>
            <a:pPr algn="just">
              <a:buNone/>
            </a:pPr>
            <a:r>
              <a:rPr lang="pt-BR" sz="2200" dirty="0" smtClean="0"/>
              <a:t>*</a:t>
            </a:r>
          </a:p>
          <a:p>
            <a:endParaRPr lang="pt-BR" dirty="0"/>
          </a:p>
        </p:txBody>
      </p:sp>
      <p:pic>
        <p:nvPicPr>
          <p:cNvPr id="6" name="Imagem 5" descr="João Cabral de Melo Neto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1268760"/>
            <a:ext cx="3266306" cy="32663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t-BR" sz="2800" dirty="0" smtClean="0"/>
              <a:t>O curso de um rio, seu discurso-rio,</a:t>
            </a:r>
          </a:p>
          <a:p>
            <a:pPr>
              <a:buNone/>
            </a:pPr>
            <a:r>
              <a:rPr lang="pt-BR" sz="2800" dirty="0" smtClean="0"/>
              <a:t>chega raramente a se reatar de vez;</a:t>
            </a:r>
          </a:p>
          <a:p>
            <a:pPr>
              <a:buNone/>
            </a:pPr>
            <a:r>
              <a:rPr lang="pt-BR" sz="2800" dirty="0" smtClean="0"/>
              <a:t>um rio precisa de muito fio de água</a:t>
            </a:r>
          </a:p>
          <a:p>
            <a:pPr>
              <a:buNone/>
            </a:pPr>
            <a:r>
              <a:rPr lang="pt-BR" sz="2800" dirty="0" smtClean="0"/>
              <a:t>para refazer o fio antigo que o fez.</a:t>
            </a:r>
          </a:p>
          <a:p>
            <a:pPr>
              <a:buNone/>
            </a:pPr>
            <a:r>
              <a:rPr lang="pt-BR" sz="2800" dirty="0" smtClean="0"/>
              <a:t>Salvo a grandiloquência de uma cheia</a:t>
            </a:r>
          </a:p>
          <a:p>
            <a:pPr>
              <a:buNone/>
            </a:pPr>
            <a:r>
              <a:rPr lang="pt-BR" sz="2800" dirty="0" smtClean="0"/>
              <a:t>lhe impondo interina outra linguagem,</a:t>
            </a:r>
          </a:p>
          <a:p>
            <a:pPr>
              <a:buNone/>
            </a:pPr>
            <a:r>
              <a:rPr lang="pt-BR" sz="2800" dirty="0" smtClean="0"/>
              <a:t>um rio precisa de muita água em fios</a:t>
            </a:r>
          </a:p>
          <a:p>
            <a:pPr>
              <a:buNone/>
            </a:pPr>
            <a:r>
              <a:rPr lang="pt-BR" sz="2800" dirty="0" smtClean="0"/>
              <a:t>para que todos os poços se </a:t>
            </a:r>
            <a:r>
              <a:rPr lang="pt-BR" sz="2800" dirty="0" err="1" smtClean="0"/>
              <a:t>enfrasem</a:t>
            </a:r>
            <a:r>
              <a:rPr lang="pt-BR" sz="2800" dirty="0" smtClean="0"/>
              <a:t>:</a:t>
            </a:r>
          </a:p>
          <a:p>
            <a:pPr>
              <a:buNone/>
            </a:pPr>
            <a:r>
              <a:rPr lang="pt-BR" sz="2800" dirty="0" smtClean="0"/>
              <a:t>se reatando, de um para outro poço,</a:t>
            </a:r>
          </a:p>
          <a:p>
            <a:pPr>
              <a:buNone/>
            </a:pPr>
            <a:r>
              <a:rPr lang="pt-BR" sz="2800" dirty="0" smtClean="0"/>
              <a:t>em frases curtas, então frase e frase,</a:t>
            </a:r>
          </a:p>
          <a:p>
            <a:pPr>
              <a:buNone/>
            </a:pPr>
            <a:r>
              <a:rPr lang="pt-BR" sz="2800" dirty="0" smtClean="0"/>
              <a:t>até a sentença-rio do discurso único</a:t>
            </a:r>
          </a:p>
          <a:p>
            <a:pPr>
              <a:buNone/>
            </a:pPr>
            <a:r>
              <a:rPr lang="pt-BR" sz="2800" dirty="0" smtClean="0"/>
              <a:t>em que se tem voz a seca ele combate.</a:t>
            </a:r>
          </a:p>
          <a:p>
            <a:pPr>
              <a:buNone/>
            </a:pPr>
            <a:r>
              <a:rPr lang="pt-BR" dirty="0" smtClean="0"/>
              <a:t> </a:t>
            </a:r>
          </a:p>
          <a:p>
            <a:pPr algn="r">
              <a:buNone/>
            </a:pPr>
            <a:r>
              <a:rPr lang="pt-BR" sz="1300" dirty="0" smtClean="0"/>
              <a:t>(João Cabral de Melo Neto)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b="1" dirty="0" smtClean="0"/>
              <a:t>	</a:t>
            </a:r>
          </a:p>
          <a:p>
            <a:pPr algn="just">
              <a:buNone/>
            </a:pPr>
            <a:r>
              <a:rPr lang="pt-BR" b="1" dirty="0" smtClean="0"/>
              <a:t>		Sintaxe</a:t>
            </a:r>
            <a:r>
              <a:rPr lang="pt-BR" dirty="0" smtClean="0"/>
              <a:t> é, como já sabemos, o estudo das relações que as palavras estabelecem entrei nas orações e que as orações estabelecem entre si nos períodos.  Ao relacionar palavras e orações, estamos criando nossos discursos – o que significa dizer que estamos utilizando efetivamente a língua portuguesa para satisfazer nossa necessidade de comunicação e expressão.  Pensar a sintaxe é, portanto, um instrumento útil para manusearmos mais satisfatoriamente as múltiplas possibilidades de que dispomos para combinar palavras e orações.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32048"/>
          </a:xfrm>
        </p:spPr>
        <p:txBody>
          <a:bodyPr>
            <a:normAutofit/>
          </a:bodyPr>
          <a:lstStyle/>
          <a:p>
            <a:pPr lvl="8" algn="l" rtl="0">
              <a:spcBef>
                <a:spcPct val="0"/>
              </a:spcBef>
            </a:pPr>
            <a:r>
              <a:rPr lang="pt-BR" sz="2000" b="1" dirty="0" smtClean="0"/>
              <a:t>Eu sei que vou te amar</a:t>
            </a:r>
            <a:endParaRPr lang="pt-BR" sz="2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7544" y="836712"/>
            <a:ext cx="8147248" cy="5374197"/>
          </a:xfrm>
        </p:spPr>
        <p:txBody>
          <a:bodyPr numCol="2" anchor="ctr">
            <a:normAutofit lnSpcReduction="10000"/>
          </a:bodyPr>
          <a:lstStyle/>
          <a:p>
            <a:pPr>
              <a:buNone/>
            </a:pPr>
            <a:r>
              <a:rPr lang="pt-BR" sz="2400" dirty="0" smtClean="0"/>
              <a:t>Eu sei que vou te amar,</a:t>
            </a:r>
          </a:p>
          <a:p>
            <a:pPr algn="just">
              <a:buNone/>
            </a:pPr>
            <a:r>
              <a:rPr lang="pt-BR" sz="2400" dirty="0" smtClean="0"/>
              <a:t>Por toda a minha vida,</a:t>
            </a:r>
          </a:p>
          <a:p>
            <a:pPr algn="just">
              <a:buNone/>
            </a:pPr>
            <a:r>
              <a:rPr lang="pt-BR" sz="2400" dirty="0" smtClean="0"/>
              <a:t>Eu vou te amar.</a:t>
            </a:r>
          </a:p>
          <a:p>
            <a:pPr algn="just">
              <a:buNone/>
            </a:pPr>
            <a:r>
              <a:rPr lang="pt-BR" sz="2400" dirty="0" smtClean="0"/>
              <a:t>A cada despedida,</a:t>
            </a:r>
          </a:p>
          <a:p>
            <a:pPr algn="just">
              <a:buNone/>
            </a:pPr>
            <a:r>
              <a:rPr lang="pt-BR" sz="2400" dirty="0" smtClean="0"/>
              <a:t>Eu vou te amar.</a:t>
            </a:r>
          </a:p>
          <a:p>
            <a:pPr algn="just">
              <a:buNone/>
            </a:pPr>
            <a:r>
              <a:rPr lang="pt-BR" sz="2400" dirty="0" smtClean="0"/>
              <a:t>Desesperadamente,</a:t>
            </a:r>
          </a:p>
          <a:p>
            <a:pPr algn="just">
              <a:buNone/>
            </a:pPr>
            <a:r>
              <a:rPr lang="pt-BR" sz="2400" dirty="0" smtClean="0"/>
              <a:t>Eu vou te amar.</a:t>
            </a:r>
          </a:p>
          <a:p>
            <a:pPr algn="just">
              <a:buNone/>
            </a:pPr>
            <a:r>
              <a:rPr lang="pt-BR" sz="2400" dirty="0" smtClean="0"/>
              <a:t>E cada verso meu</a:t>
            </a:r>
          </a:p>
          <a:p>
            <a:pPr algn="just">
              <a:buNone/>
            </a:pPr>
            <a:r>
              <a:rPr lang="pt-BR" sz="2400" dirty="0" smtClean="0"/>
              <a:t>Será pra te dizer</a:t>
            </a:r>
          </a:p>
          <a:p>
            <a:pPr algn="just">
              <a:buNone/>
            </a:pPr>
            <a:r>
              <a:rPr lang="pt-BR" sz="2400" dirty="0" smtClean="0"/>
              <a:t>Que eu sei que vou te amar</a:t>
            </a:r>
          </a:p>
          <a:p>
            <a:pPr algn="just">
              <a:buNone/>
            </a:pPr>
            <a:r>
              <a:rPr lang="pt-BR" sz="2400" dirty="0" smtClean="0"/>
              <a:t>Por toda minha vida.</a:t>
            </a:r>
          </a:p>
          <a:p>
            <a:pPr algn="just">
              <a:buNone/>
            </a:pPr>
            <a:r>
              <a:rPr lang="pt-BR" sz="2400" dirty="0" smtClean="0"/>
              <a:t>Eu sei que vou chorar,</a:t>
            </a:r>
          </a:p>
          <a:p>
            <a:pPr algn="just">
              <a:buNone/>
            </a:pPr>
            <a:r>
              <a:rPr lang="pt-BR" sz="2400" dirty="0" smtClean="0"/>
              <a:t>A cada ausência tua,</a:t>
            </a:r>
          </a:p>
          <a:p>
            <a:pPr algn="just">
              <a:buNone/>
            </a:pPr>
            <a:r>
              <a:rPr lang="pt-BR" sz="2400" dirty="0" smtClean="0"/>
              <a:t>Eu vou chorar,</a:t>
            </a:r>
          </a:p>
          <a:p>
            <a:pPr algn="just">
              <a:buNone/>
            </a:pPr>
            <a:r>
              <a:rPr lang="pt-BR" sz="2400" dirty="0" smtClean="0"/>
              <a:t>Mas cada volta tua</a:t>
            </a:r>
          </a:p>
          <a:p>
            <a:pPr algn="just">
              <a:buNone/>
            </a:pPr>
            <a:r>
              <a:rPr lang="pt-BR" sz="2400" dirty="0" smtClean="0"/>
              <a:t>Há de apagar</a:t>
            </a:r>
          </a:p>
          <a:p>
            <a:pPr algn="just">
              <a:buNone/>
            </a:pPr>
            <a:r>
              <a:rPr lang="pt-BR" sz="2400" dirty="0" smtClean="0"/>
              <a:t>O que esta ausência tua me /causou.</a:t>
            </a:r>
          </a:p>
          <a:p>
            <a:pPr algn="just">
              <a:buNone/>
            </a:pPr>
            <a:r>
              <a:rPr lang="pt-BR" sz="2400" dirty="0" smtClean="0"/>
              <a:t>Eu sei que vou sofrer</a:t>
            </a:r>
          </a:p>
          <a:p>
            <a:pPr algn="just">
              <a:buNone/>
            </a:pPr>
            <a:r>
              <a:rPr lang="pt-BR" sz="2400" dirty="0" smtClean="0"/>
              <a:t>A eterna desventura de viver</a:t>
            </a:r>
          </a:p>
          <a:p>
            <a:pPr algn="just">
              <a:buNone/>
            </a:pPr>
            <a:r>
              <a:rPr lang="pt-BR" sz="2400" dirty="0" smtClean="0"/>
              <a:t>À espera de viver ao lado teu</a:t>
            </a:r>
          </a:p>
          <a:p>
            <a:pPr algn="just">
              <a:buNone/>
            </a:pPr>
            <a:r>
              <a:rPr lang="pt-BR" sz="2400" dirty="0" smtClean="0"/>
              <a:t>Por toda a minha vida.</a:t>
            </a:r>
          </a:p>
          <a:p>
            <a:pPr lvl="8">
              <a:buNone/>
            </a:pPr>
            <a:r>
              <a:rPr lang="pt-BR" dirty="0" smtClean="0"/>
              <a:t> </a:t>
            </a:r>
          </a:p>
          <a:p>
            <a:pPr algn="r">
              <a:buNone/>
            </a:pPr>
            <a:r>
              <a:rPr lang="pt-BR" sz="1400" dirty="0" smtClean="0"/>
              <a:t>( Antônio Carlos  Jobim e Vinícius de Moraes</a:t>
            </a:r>
            <a:r>
              <a:rPr lang="en-US" sz="1400" dirty="0" smtClean="0"/>
              <a:t>.)</a:t>
            </a:r>
            <a:endParaRPr lang="pt-BR" sz="1400" dirty="0" smtClean="0"/>
          </a:p>
          <a:p>
            <a:endParaRPr lang="pt-BR" dirty="0" smtClean="0"/>
          </a:p>
          <a:p>
            <a:pPr lvl="3" algn="just">
              <a:buNone/>
            </a:pPr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vivnius e tom.jpg"/>
          <p:cNvPicPr>
            <a:picLocks noChangeAspect="1"/>
          </p:cNvPicPr>
          <p:nvPr/>
        </p:nvPicPr>
        <p:blipFill>
          <a:blip r:embed="rId2" cstate="print">
            <a:lum bright="30000"/>
          </a:blip>
          <a:stretch>
            <a:fillRect/>
          </a:stretch>
        </p:blipFill>
        <p:spPr>
          <a:xfrm>
            <a:off x="736047" y="777632"/>
            <a:ext cx="7832595" cy="4955624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pt-BR" sz="2800" dirty="0" smtClean="0"/>
              <a:t>    </a:t>
            </a:r>
          </a:p>
          <a:p>
            <a:pPr>
              <a:buNone/>
            </a:pPr>
            <a:r>
              <a:rPr lang="pt-BR" sz="4000" dirty="0" smtClean="0">
                <a:solidFill>
                  <a:schemeClr val="bg1"/>
                </a:solidFill>
              </a:rPr>
              <a:t>              </a:t>
            </a:r>
            <a:r>
              <a:rPr lang="pt-BR" sz="4000" dirty="0" smtClean="0"/>
              <a:t>Eu sei   </a:t>
            </a:r>
          </a:p>
          <a:p>
            <a:pPr>
              <a:buNone/>
            </a:pPr>
            <a:r>
              <a:rPr lang="pt-BR" sz="4000" dirty="0" smtClean="0"/>
              <a:t>                que vou te amar</a:t>
            </a:r>
          </a:p>
          <a:p>
            <a:pPr>
              <a:buNone/>
            </a:pPr>
            <a:r>
              <a:rPr lang="pt-BR" sz="4000" dirty="0" smtClean="0">
                <a:solidFill>
                  <a:schemeClr val="bg1"/>
                </a:solidFill>
              </a:rPr>
              <a:t>                            </a:t>
            </a:r>
            <a:r>
              <a:rPr lang="pt-BR" sz="4000" dirty="0" smtClean="0"/>
              <a:t>que vou chorar </a:t>
            </a:r>
          </a:p>
          <a:p>
            <a:pPr>
              <a:buNone/>
            </a:pPr>
            <a:r>
              <a:rPr lang="pt-BR" sz="4000" dirty="0" smtClean="0">
                <a:solidFill>
                  <a:schemeClr val="bg1"/>
                </a:solidFill>
              </a:rPr>
              <a:t>     	                            </a:t>
            </a:r>
            <a:r>
              <a:rPr lang="pt-BR" sz="4000" dirty="0" smtClean="0"/>
              <a:t>que  vou sofrer</a:t>
            </a:r>
            <a:endParaRPr lang="pt-BR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626469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sz="2100" b="1" dirty="0" smtClean="0"/>
              <a:t>Período</a:t>
            </a:r>
          </a:p>
          <a:p>
            <a:pPr algn="just">
              <a:buNone/>
            </a:pPr>
            <a:r>
              <a:rPr lang="pt-BR" sz="2100" dirty="0" smtClean="0"/>
              <a:t>É a frase organizada em orações.</a:t>
            </a:r>
          </a:p>
          <a:p>
            <a:pPr algn="just">
              <a:buNone/>
            </a:pPr>
            <a:r>
              <a:rPr lang="pt-BR" sz="2100" b="1" dirty="0" smtClean="0"/>
              <a:t>Período simples</a:t>
            </a:r>
          </a:p>
          <a:p>
            <a:pPr algn="just">
              <a:buNone/>
            </a:pPr>
            <a:r>
              <a:rPr lang="pt-BR" sz="2100" dirty="0" smtClean="0"/>
              <a:t>É formado por uma única oração.</a:t>
            </a:r>
          </a:p>
          <a:p>
            <a:pPr algn="just">
              <a:buNone/>
            </a:pPr>
            <a:r>
              <a:rPr lang="pt-BR" sz="2100" b="1" dirty="0" smtClean="0"/>
              <a:t>Período composto</a:t>
            </a:r>
          </a:p>
          <a:p>
            <a:pPr algn="just">
              <a:buNone/>
            </a:pPr>
            <a:r>
              <a:rPr lang="pt-BR" sz="2100" dirty="0" smtClean="0"/>
              <a:t>É formado por duas ou mais orações, que se podem relacionar por meio de dois processos sintáticos diferentes: a subordinação e a coordenação.</a:t>
            </a:r>
          </a:p>
          <a:p>
            <a:pPr algn="just">
              <a:buNone/>
            </a:pPr>
            <a:r>
              <a:rPr lang="pt-BR" sz="2100" b="1" dirty="0" smtClean="0"/>
              <a:t>Subordinação</a:t>
            </a:r>
          </a:p>
          <a:p>
            <a:pPr algn="just">
              <a:buNone/>
            </a:pPr>
            <a:r>
              <a:rPr lang="pt-BR" sz="2100" dirty="0" smtClean="0"/>
              <a:t>Quando um termo atua como determinante de um termo:</a:t>
            </a:r>
          </a:p>
          <a:p>
            <a:pPr marL="457200" indent="-457200" algn="just">
              <a:buNone/>
            </a:pPr>
            <a:r>
              <a:rPr lang="pt-BR" sz="2100" dirty="0" smtClean="0"/>
              <a:t>A - Entre um verbo e seus complementos verbais: o objeto direto e o objeto indireto são subordinados ao verbo e este é o termo subordinante</a:t>
            </a:r>
          </a:p>
          <a:p>
            <a:pPr marL="457200" indent="-457200" algn="just">
              <a:buNone/>
            </a:pPr>
            <a:r>
              <a:rPr lang="pt-BR" sz="2100" dirty="0" smtClean="0"/>
              <a:t>B – Outros termos subordinados da oração são: os adjuntos adnominais; os adjuntos adverbiais.</a:t>
            </a:r>
          </a:p>
          <a:p>
            <a:pPr marL="457200" indent="-457200" algn="just">
              <a:buNone/>
            </a:pPr>
            <a:endParaRPr lang="pt-BR" sz="2100" dirty="0" smtClean="0"/>
          </a:p>
          <a:p>
            <a:pPr marL="457200" indent="-457200" algn="just">
              <a:buAutoNum type="alphaLcParenR"/>
            </a:pPr>
            <a:endParaRPr lang="pt-BR" sz="2100" dirty="0" smtClean="0"/>
          </a:p>
          <a:p>
            <a:pPr algn="just">
              <a:buNone/>
            </a:pPr>
            <a:endParaRPr lang="pt-BR" sz="2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pt-BR" dirty="0" smtClean="0"/>
              <a:t>A </a:t>
            </a:r>
            <a:r>
              <a:rPr lang="pt-BR" dirty="0" smtClean="0"/>
              <a:t>noite chegou.</a:t>
            </a:r>
          </a:p>
          <a:p>
            <a:pPr>
              <a:buNone/>
            </a:pPr>
            <a:r>
              <a:rPr lang="pt-BR" dirty="0" smtClean="0"/>
              <a:t>O caçador percebeu que</a:t>
            </a:r>
          </a:p>
          <a:p>
            <a:pPr algn="ctr">
              <a:buNone/>
            </a:pPr>
            <a:r>
              <a:rPr lang="pt-BR" i="1" dirty="0" smtClean="0"/>
              <a:t>             a noite chegou</a:t>
            </a:r>
            <a:r>
              <a:rPr lang="pt-BR" dirty="0" smtClean="0"/>
              <a:t>.</a:t>
            </a:r>
          </a:p>
          <a:p>
            <a:pPr>
              <a:buNone/>
            </a:pPr>
            <a:r>
              <a:rPr lang="pt-BR" b="1" dirty="0" smtClean="0"/>
              <a:t>Sujeito</a:t>
            </a:r>
            <a:r>
              <a:rPr lang="pt-BR" dirty="0" smtClean="0"/>
              <a:t>:</a:t>
            </a:r>
          </a:p>
          <a:p>
            <a:pPr algn="ctr">
              <a:buNone/>
            </a:pPr>
            <a:r>
              <a:rPr lang="pt-BR" i="1" dirty="0" smtClean="0"/>
              <a:t>o </a:t>
            </a:r>
            <a:r>
              <a:rPr lang="pt-BR" i="1" dirty="0" smtClean="0"/>
              <a:t>caçador</a:t>
            </a:r>
          </a:p>
          <a:p>
            <a:pPr>
              <a:buNone/>
            </a:pPr>
            <a:r>
              <a:rPr lang="pt-BR" b="1" dirty="0" smtClean="0"/>
              <a:t>Predicado</a:t>
            </a:r>
            <a:r>
              <a:rPr lang="pt-BR" i="1" dirty="0" smtClean="0"/>
              <a:t>:</a:t>
            </a:r>
          </a:p>
          <a:p>
            <a:pPr algn="ctr">
              <a:buNone/>
            </a:pPr>
            <a:r>
              <a:rPr lang="pt-BR" i="1" dirty="0" smtClean="0"/>
              <a:t>percebeu </a:t>
            </a:r>
            <a:r>
              <a:rPr lang="pt-BR" i="1" dirty="0" smtClean="0"/>
              <a:t>que a noite chegou</a:t>
            </a:r>
          </a:p>
          <a:p>
            <a:pPr>
              <a:buNone/>
            </a:pPr>
            <a:r>
              <a:rPr lang="pt-BR" b="1" dirty="0" smtClean="0"/>
              <a:t>Objeto</a:t>
            </a:r>
            <a:r>
              <a:rPr lang="pt-BR" i="1" dirty="0" smtClean="0"/>
              <a:t> </a:t>
            </a:r>
            <a:r>
              <a:rPr lang="pt-BR" b="1" dirty="0" smtClean="0"/>
              <a:t>direto</a:t>
            </a:r>
            <a:r>
              <a:rPr lang="pt-BR" i="1" dirty="0" smtClean="0"/>
              <a:t>:</a:t>
            </a:r>
          </a:p>
          <a:p>
            <a:pPr algn="ctr">
              <a:buNone/>
            </a:pPr>
            <a:r>
              <a:rPr lang="pt-BR" i="1" dirty="0" smtClean="0"/>
              <a:t>que </a:t>
            </a:r>
            <a:r>
              <a:rPr lang="pt-BR" i="1" dirty="0" smtClean="0"/>
              <a:t>a noite chegou.</a:t>
            </a:r>
          </a:p>
          <a:p>
            <a:pPr>
              <a:buNone/>
            </a:pPr>
            <a:r>
              <a:rPr lang="pt-BR" b="1" dirty="0" smtClean="0"/>
              <a:t>Sujeito</a:t>
            </a:r>
            <a:r>
              <a:rPr lang="pt-BR" i="1" dirty="0" smtClean="0"/>
              <a:t>:</a:t>
            </a:r>
          </a:p>
          <a:p>
            <a:pPr algn="ctr">
              <a:buNone/>
            </a:pPr>
            <a:r>
              <a:rPr lang="pt-BR" i="1" dirty="0" smtClean="0"/>
              <a:t>a </a:t>
            </a:r>
            <a:r>
              <a:rPr lang="pt-BR" i="1" dirty="0" smtClean="0"/>
              <a:t>noite</a:t>
            </a:r>
          </a:p>
          <a:p>
            <a:pPr>
              <a:buNone/>
            </a:pPr>
            <a:r>
              <a:rPr lang="pt-BR" b="1" dirty="0" smtClean="0"/>
              <a:t>Predicado</a:t>
            </a:r>
            <a:r>
              <a:rPr lang="pt-BR" i="1" dirty="0" smtClean="0"/>
              <a:t>:</a:t>
            </a:r>
          </a:p>
          <a:p>
            <a:pPr algn="ctr">
              <a:buNone/>
            </a:pPr>
            <a:r>
              <a:rPr lang="pt-BR" i="1" dirty="0" smtClean="0"/>
              <a:t>chegou</a:t>
            </a:r>
            <a:r>
              <a:rPr lang="pt-BR" i="1" dirty="0" smtClean="0"/>
              <a:t>.</a:t>
            </a:r>
          </a:p>
          <a:p>
            <a:pPr>
              <a:buNone/>
            </a:pPr>
            <a:r>
              <a:rPr lang="pt-BR" b="1" i="1" dirty="0" smtClean="0"/>
              <a:t>Que</a:t>
            </a:r>
            <a:r>
              <a:rPr lang="pt-BR" i="1" dirty="0" smtClean="0"/>
              <a:t>:</a:t>
            </a:r>
          </a:p>
          <a:p>
            <a:pPr algn="ctr">
              <a:buNone/>
            </a:pPr>
            <a:r>
              <a:rPr lang="pt-BR" dirty="0" smtClean="0"/>
              <a:t>marca </a:t>
            </a:r>
            <a:r>
              <a:rPr lang="pt-BR" dirty="0" smtClean="0"/>
              <a:t>de subordinação oracional</a:t>
            </a:r>
            <a:endParaRPr lang="pt-BR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3400" dirty="0" smtClean="0"/>
              <a:t>O caçador chegou à cidade</a:t>
            </a:r>
          </a:p>
          <a:p>
            <a:pPr>
              <a:buNone/>
            </a:pPr>
            <a:r>
              <a:rPr lang="pt-BR" sz="3400" dirty="0" smtClean="0"/>
              <a:t>                                      e procurou um hotel.</a:t>
            </a:r>
          </a:p>
          <a:p>
            <a:pPr>
              <a:buNone/>
            </a:pPr>
            <a:endParaRPr lang="pt-BR" sz="3400" dirty="0" smtClean="0"/>
          </a:p>
          <a:p>
            <a:pPr algn="ctr">
              <a:buNone/>
            </a:pPr>
            <a:r>
              <a:rPr lang="pt-BR" sz="3400" dirty="0" smtClean="0"/>
              <a:t>O caçador chegou à cidade.</a:t>
            </a:r>
          </a:p>
          <a:p>
            <a:pPr algn="ctr">
              <a:buNone/>
            </a:pPr>
            <a:r>
              <a:rPr lang="pt-BR" sz="3400" dirty="0" smtClean="0"/>
              <a:t>Procurou um hotel.</a:t>
            </a:r>
            <a:endParaRPr lang="pt-BR" sz="3200" dirty="0" smtClean="0"/>
          </a:p>
          <a:p>
            <a:pPr lvl="1">
              <a:buNone/>
            </a:pPr>
            <a:endParaRPr lang="pt-BR" sz="3200" b="1" dirty="0"/>
          </a:p>
        </p:txBody>
      </p:sp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432048"/>
          </a:xfrm>
        </p:spPr>
        <p:txBody>
          <a:bodyPr>
            <a:noAutofit/>
          </a:bodyPr>
          <a:lstStyle/>
          <a:p>
            <a:r>
              <a:rPr lang="pt-BR" sz="2800" b="1" dirty="0" smtClean="0">
                <a:solidFill>
                  <a:schemeClr val="tx1"/>
                </a:solidFill>
              </a:rPr>
              <a:t>Oração complexa e grupos oracionais</a:t>
            </a:r>
            <a:endParaRPr lang="pt-BR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659</TotalTime>
  <Words>515</Words>
  <Application>Microsoft Office PowerPoint</Application>
  <PresentationFormat>Apresentação na tela (4:3)</PresentationFormat>
  <Paragraphs>97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Fluxo</vt:lpstr>
      <vt:lpstr>Slide 1</vt:lpstr>
      <vt:lpstr>Slide 2</vt:lpstr>
      <vt:lpstr>Slide 3</vt:lpstr>
      <vt:lpstr>Slide 4</vt:lpstr>
      <vt:lpstr>Eu sei que vou te amar</vt:lpstr>
      <vt:lpstr>Slide 6</vt:lpstr>
      <vt:lpstr>Slide 7</vt:lpstr>
      <vt:lpstr>Slide 8</vt:lpstr>
      <vt:lpstr>Oração complexa e grupos oracionais</vt:lpstr>
      <vt:lpstr>Continua...</vt:lpstr>
    </vt:vector>
  </TitlesOfParts>
  <Company>CEFET-RN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20101014320383</dc:creator>
  <cp:lastModifiedBy>Florencio</cp:lastModifiedBy>
  <cp:revision>75</cp:revision>
  <dcterms:created xsi:type="dcterms:W3CDTF">2010-12-14T17:44:24Z</dcterms:created>
  <dcterms:modified xsi:type="dcterms:W3CDTF">2012-09-26T00:26:35Z</dcterms:modified>
</cp:coreProperties>
</file>