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1" r:id="rId3"/>
    <p:sldId id="262" r:id="rId4"/>
    <p:sldId id="275" r:id="rId5"/>
    <p:sldId id="257" r:id="rId6"/>
    <p:sldId id="273" r:id="rId7"/>
    <p:sldId id="258" r:id="rId8"/>
    <p:sldId id="274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EA0F0-2BB5-42AB-B945-D96D0385D381}" type="datetimeFigureOut">
              <a:rPr lang="pt-BR" smtClean="0"/>
              <a:t>30/03/2011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02714-6E0E-4590-85D1-6357E4D0624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5E9B62-ABEE-405A-B1A0-46A430F7DAE7}" type="datetimeFigureOut">
              <a:rPr lang="pt-BR" smtClean="0"/>
              <a:pPr/>
              <a:t>30/03/2011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monte_parnaso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</p:spPr>
        <p:txBody>
          <a:bodyPr>
            <a:normAutofit/>
          </a:bodyPr>
          <a:lstStyle/>
          <a:p>
            <a:endParaRPr lang="pt-BR" sz="3100" smtClean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692696"/>
            <a:ext cx="4608512" cy="646331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 poesia Parnasiana</a:t>
            </a:r>
            <a:endParaRPr lang="pt-BR" sz="36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r>
              <a:rPr lang="pt-BR" sz="4400" b="1" dirty="0" smtClean="0"/>
              <a:t>Alabastro grego</a:t>
            </a:r>
            <a:endParaRPr lang="pt-BR" sz="4400" b="1" dirty="0"/>
          </a:p>
        </p:txBody>
      </p:sp>
      <p:pic>
        <p:nvPicPr>
          <p:cNvPr id="4" name="Espaço Reservado para Conteúdo 3" descr="Alabastro greg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75500"/>
            <a:ext cx="2952328" cy="644340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Vicente de Carvalho 2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412776"/>
            <a:ext cx="3567867" cy="515719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434312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Vicente de Carvalho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620688"/>
            <a:ext cx="8301608" cy="583264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pt-BR" sz="5500" b="1" dirty="0" smtClean="0"/>
              <a:t>Velho </a:t>
            </a:r>
            <a:r>
              <a:rPr lang="pt-BR" sz="5500" b="1" dirty="0" smtClean="0"/>
              <a:t>Tema   </a:t>
            </a:r>
            <a:r>
              <a:rPr lang="pt-BR" sz="5500" b="1" dirty="0" smtClean="0"/>
              <a:t>I</a:t>
            </a:r>
            <a:endParaRPr lang="pt-BR" sz="5500" dirty="0" smtClean="0"/>
          </a:p>
          <a:p>
            <a:pPr>
              <a:buNone/>
            </a:pPr>
            <a:r>
              <a:rPr lang="pt-BR" sz="1800" b="1" i="1" dirty="0" smtClean="0"/>
              <a:t> </a:t>
            </a:r>
            <a:endParaRPr lang="pt-BR" sz="1800" b="1" dirty="0" smtClean="0"/>
          </a:p>
          <a:p>
            <a:pPr lvl="5">
              <a:buNone/>
            </a:pPr>
            <a:r>
              <a:rPr lang="pt-BR" sz="3700" b="1" dirty="0" smtClean="0"/>
              <a:t>	</a:t>
            </a:r>
            <a:r>
              <a:rPr lang="pt-BR" sz="3900" b="1" dirty="0" smtClean="0"/>
              <a:t>		Só </a:t>
            </a:r>
            <a:r>
              <a:rPr lang="pt-BR" sz="3900" b="1" dirty="0" smtClean="0"/>
              <a:t>a leve esperança, em toda a vida,</a:t>
            </a:r>
          </a:p>
          <a:p>
            <a:pPr lvl="5">
              <a:buNone/>
            </a:pPr>
            <a:r>
              <a:rPr lang="pt-BR" sz="3900" b="1" dirty="0" smtClean="0"/>
              <a:t>			Disfarça </a:t>
            </a:r>
            <a:r>
              <a:rPr lang="pt-BR" sz="3900" b="1" dirty="0" smtClean="0"/>
              <a:t>a pena de viver, mais nada;</a:t>
            </a:r>
          </a:p>
          <a:p>
            <a:pPr lvl="5">
              <a:buNone/>
            </a:pPr>
            <a:r>
              <a:rPr lang="pt-BR" sz="3900" b="1" dirty="0" smtClean="0"/>
              <a:t>			Nem </a:t>
            </a:r>
            <a:r>
              <a:rPr lang="pt-BR" sz="3900" b="1" dirty="0" smtClean="0"/>
              <a:t>é mais a existência, resumida,</a:t>
            </a:r>
          </a:p>
          <a:p>
            <a:pPr lvl="5">
              <a:buNone/>
            </a:pPr>
            <a:r>
              <a:rPr lang="pt-BR" sz="3900" b="1" dirty="0" smtClean="0"/>
              <a:t>			Que </a:t>
            </a:r>
            <a:r>
              <a:rPr lang="pt-BR" sz="3900" b="1" dirty="0" smtClean="0"/>
              <a:t>uma grande esperança malograda</a:t>
            </a:r>
            <a:r>
              <a:rPr lang="pt-BR" sz="3700" b="1" dirty="0" smtClean="0"/>
              <a:t>.</a:t>
            </a:r>
          </a:p>
          <a:p>
            <a:pPr lvl="5">
              <a:buNone/>
            </a:pPr>
            <a:r>
              <a:rPr lang="pt-BR" sz="2200" b="1" dirty="0" smtClean="0"/>
              <a:t> </a:t>
            </a:r>
          </a:p>
          <a:p>
            <a:pPr lvl="5">
              <a:buNone/>
            </a:pPr>
            <a:r>
              <a:rPr lang="pt-BR" sz="3900" b="1" dirty="0" smtClean="0"/>
              <a:t>			O </a:t>
            </a:r>
            <a:r>
              <a:rPr lang="pt-BR" sz="3900" b="1" dirty="0" smtClean="0"/>
              <a:t>eterno sonho da alma desterrada</a:t>
            </a:r>
          </a:p>
          <a:p>
            <a:pPr lvl="5">
              <a:buNone/>
            </a:pPr>
            <a:r>
              <a:rPr lang="pt-BR" sz="3900" b="1" dirty="0" smtClean="0"/>
              <a:t>			Sonho </a:t>
            </a:r>
            <a:r>
              <a:rPr lang="pt-BR" sz="3900" b="1" dirty="0" smtClean="0"/>
              <a:t>que a traz ansiosa e embevecida,</a:t>
            </a:r>
          </a:p>
          <a:p>
            <a:pPr lvl="5">
              <a:buNone/>
            </a:pPr>
            <a:r>
              <a:rPr lang="pt-BR" sz="3900" b="1" dirty="0" smtClean="0"/>
              <a:t>			É </a:t>
            </a:r>
            <a:r>
              <a:rPr lang="pt-BR" sz="3900" b="1" dirty="0" smtClean="0"/>
              <a:t>uma hora feliz, sempre adiada</a:t>
            </a:r>
          </a:p>
          <a:p>
            <a:pPr lvl="5">
              <a:buNone/>
            </a:pPr>
            <a:r>
              <a:rPr lang="pt-BR" sz="3900" b="1" dirty="0" smtClean="0"/>
              <a:t>			E </a:t>
            </a:r>
            <a:r>
              <a:rPr lang="pt-BR" sz="3900" b="1" dirty="0" smtClean="0"/>
              <a:t>que não chega nunca em toda a vida.</a:t>
            </a:r>
          </a:p>
          <a:p>
            <a:pPr lvl="5">
              <a:buNone/>
            </a:pPr>
            <a:r>
              <a:rPr lang="pt-BR" sz="2200" b="1" dirty="0" smtClean="0"/>
              <a:t> </a:t>
            </a:r>
          </a:p>
          <a:p>
            <a:pPr lvl="5">
              <a:buNone/>
            </a:pPr>
            <a:r>
              <a:rPr lang="pt-BR" sz="3900" b="1" dirty="0" smtClean="0"/>
              <a:t>			Essa </a:t>
            </a:r>
            <a:r>
              <a:rPr lang="pt-BR" sz="3900" b="1" dirty="0" smtClean="0"/>
              <a:t>felicidade que supomos,</a:t>
            </a:r>
          </a:p>
          <a:p>
            <a:pPr lvl="5">
              <a:buNone/>
            </a:pPr>
            <a:r>
              <a:rPr lang="pt-BR" sz="3900" b="1" dirty="0" smtClean="0"/>
              <a:t>			Árvore </a:t>
            </a:r>
            <a:r>
              <a:rPr lang="pt-BR" sz="3900" b="1" dirty="0" smtClean="0"/>
              <a:t>milagrosa que sonhamos</a:t>
            </a:r>
          </a:p>
          <a:p>
            <a:pPr lvl="5">
              <a:buNone/>
            </a:pPr>
            <a:r>
              <a:rPr lang="pt-BR" sz="3900" b="1" dirty="0" smtClean="0"/>
              <a:t>			Toda </a:t>
            </a:r>
            <a:r>
              <a:rPr lang="pt-BR" sz="3900" b="1" dirty="0" smtClean="0"/>
              <a:t>arreada de dourados pomos,</a:t>
            </a:r>
          </a:p>
          <a:p>
            <a:pPr lvl="5">
              <a:buNone/>
            </a:pPr>
            <a:r>
              <a:rPr lang="pt-BR" sz="2200" b="1" dirty="0" smtClean="0"/>
              <a:t> </a:t>
            </a:r>
          </a:p>
          <a:p>
            <a:pPr lvl="5">
              <a:buNone/>
            </a:pPr>
            <a:r>
              <a:rPr lang="pt-BR" sz="3900" b="1" dirty="0" smtClean="0"/>
              <a:t>			Existe</a:t>
            </a:r>
            <a:r>
              <a:rPr lang="pt-BR" sz="3900" b="1" dirty="0" smtClean="0"/>
              <a:t>, sim: mas nós não a alcançamos</a:t>
            </a:r>
          </a:p>
          <a:p>
            <a:pPr lvl="5">
              <a:buNone/>
            </a:pPr>
            <a:r>
              <a:rPr lang="pt-BR" sz="3900" b="1" dirty="0" smtClean="0"/>
              <a:t>			Porque </a:t>
            </a:r>
            <a:r>
              <a:rPr lang="pt-BR" sz="3900" b="1" dirty="0" smtClean="0"/>
              <a:t>está sempre apenas onde a pomos</a:t>
            </a:r>
          </a:p>
          <a:p>
            <a:pPr lvl="5">
              <a:buNone/>
            </a:pPr>
            <a:r>
              <a:rPr lang="pt-BR" sz="3900" b="1" dirty="0" smtClean="0"/>
              <a:t>			E </a:t>
            </a:r>
            <a:r>
              <a:rPr lang="pt-BR" sz="3900" b="1" dirty="0" smtClean="0"/>
              <a:t>nunca a pomos onde nós estamos.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50336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Características gerais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3438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Preciosismo</a:t>
            </a:r>
            <a:r>
              <a:rPr lang="pt-BR" dirty="0" smtClean="0"/>
              <a:t>: focaliza-se o detalhe; cada objeto deve singularizar-se, daí as palavras raras e rimas ricas.</a:t>
            </a:r>
          </a:p>
          <a:p>
            <a:pPr algn="just"/>
            <a:r>
              <a:rPr lang="pt-BR" b="1" dirty="0" smtClean="0"/>
              <a:t>Objetividade e impessoalidade</a:t>
            </a:r>
            <a:r>
              <a:rPr lang="pt-BR" dirty="0" smtClean="0"/>
              <a:t>: O poeta apresenta o fato, a personagem, as coisas como são e acontecem na realidade, sem deformá-los pela sua maneira pessoal de ver, sentir e pensar. Esta posição combate o exagerado subjetivismo romântico.</a:t>
            </a:r>
          </a:p>
          <a:p>
            <a:pPr algn="just"/>
            <a:r>
              <a:rPr lang="pt-BR" b="1" dirty="0" smtClean="0"/>
              <a:t>Arte Pela Arte</a:t>
            </a:r>
            <a:r>
              <a:rPr lang="pt-BR" dirty="0" smtClean="0"/>
              <a:t>: A poesia vale por si mesma, não tem nenhum tipo de compromisso, e se justifica por sua beleza. Faz referências ao prosaico, e o texto mostra interesse a coisas pertinentes a todos.</a:t>
            </a:r>
          </a:p>
          <a:p>
            <a:pPr algn="just"/>
            <a:r>
              <a:rPr lang="pt-BR" b="1" dirty="0" smtClean="0"/>
              <a:t>Estética/Culto à forma</a:t>
            </a:r>
            <a:r>
              <a:rPr lang="pt-BR" dirty="0" smtClean="0"/>
              <a:t>: Como os poemas não assumem nenhum tipo de compromisso, a estética é muito valorizada. O poeta parnasiano busca a perfeição formal a todo custo, e por vezes, se mostra incapaz para tal.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04867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b="1" dirty="0" smtClean="0"/>
              <a:t>Aspectos </a:t>
            </a:r>
            <a:r>
              <a:rPr lang="pt-BR" b="1" dirty="0" smtClean="0"/>
              <a:t>importantes para essa estética perfeita são:</a:t>
            </a:r>
          </a:p>
          <a:p>
            <a:pPr algn="just"/>
            <a:r>
              <a:rPr lang="pt-BR" b="1" dirty="0" smtClean="0"/>
              <a:t>Rimas Ricas</a:t>
            </a:r>
            <a:r>
              <a:rPr lang="pt-BR" dirty="0" smtClean="0"/>
              <a:t>: São evitadas palavras da mesma classe gramatical. Há uma ênfase das rimas do tipo ABAB para estrofes de quatro versos, porém também muito usada as rimas interpoladas</a:t>
            </a:r>
            <a:r>
              <a:rPr lang="pt-BR" dirty="0" smtClean="0"/>
              <a:t>.</a:t>
            </a:r>
            <a:endParaRPr lang="pt-BR" b="1" dirty="0" smtClean="0"/>
          </a:p>
          <a:p>
            <a:pPr algn="just"/>
            <a:r>
              <a:rPr lang="pt-BR" b="1" dirty="0" smtClean="0"/>
              <a:t>Valorização </a:t>
            </a:r>
            <a:r>
              <a:rPr lang="pt-BR" b="1" dirty="0" smtClean="0"/>
              <a:t>dos Sonetos:</a:t>
            </a:r>
            <a:r>
              <a:rPr lang="pt-BR" dirty="0" smtClean="0"/>
              <a:t> É dada preferência para os sonetos, composição dividida em duas estrofes de quatro versos, e duas estrofes de três versos. Revelando, no entanto, a "chave" do texto no último verso.</a:t>
            </a:r>
          </a:p>
          <a:p>
            <a:pPr algn="just"/>
            <a:r>
              <a:rPr lang="pt-BR" b="1" dirty="0" smtClean="0"/>
              <a:t>Metrificação Rigorosa</a:t>
            </a:r>
            <a:r>
              <a:rPr lang="pt-BR" dirty="0" smtClean="0"/>
              <a:t>: O número de sílabas poéticas deve ser o mesmo em cada verso, preferencialmente com dez (decassílabos) ou doze sílabas(versos alexandrinos), os mais utilizados no período. Ou apresentar uma simetria constante, exemplo: primeiro verso de dez sílabas, segundo de seis sílabas, terceiro de dez sílabas, quarto com seis sílabas, etc</a:t>
            </a:r>
            <a:r>
              <a:rPr lang="pt-BR" dirty="0" smtClean="0"/>
              <a:t>.</a:t>
            </a:r>
            <a:endParaRPr lang="pt-B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9919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Descritivismo</a:t>
            </a:r>
            <a:r>
              <a:rPr lang="pt-BR" dirty="0" smtClean="0"/>
              <a:t>: Grande parte da poesia parnasiana é baseada em objetos inertes, sempre optando pelos que exigem uma descrição bem detalhada como "A Estátua", "Vaso Chinês" e "Vaso Grego" de Alberto de Oliveira.</a:t>
            </a:r>
          </a:p>
          <a:p>
            <a:pPr algn="just"/>
            <a:r>
              <a:rPr lang="pt-BR" b="1" dirty="0" smtClean="0"/>
              <a:t>Temática </a:t>
            </a:r>
            <a:r>
              <a:rPr lang="pt-BR" b="1" dirty="0" smtClean="0"/>
              <a:t>Greco-Romana:</a:t>
            </a:r>
            <a:r>
              <a:rPr lang="pt-BR" dirty="0" smtClean="0"/>
              <a:t> </a:t>
            </a:r>
            <a:r>
              <a:rPr lang="pt-BR" dirty="0" smtClean="0"/>
              <a:t>A estética é muito valorizada no Parnasianismo, mas mesmo assim, o texto precisa de um conteúdo. A temática abordada pelos parnasianos recupera temas da Antiguidade Clássica, características de sua história e sua mitologia. É bem comum os textos descreverem deuses, heróis, fatos lendários, personagens marcados na história e até mesmo objetos.</a:t>
            </a:r>
          </a:p>
          <a:p>
            <a:pPr algn="just"/>
            <a:r>
              <a:rPr lang="pt-BR" b="1" dirty="0" smtClean="0"/>
              <a:t>Cavalgamento ou encadeamento sintático</a:t>
            </a:r>
            <a:r>
              <a:rPr lang="pt-BR" dirty="0" smtClean="0"/>
              <a:t> (enjambement</a:t>
            </a:r>
            <a:r>
              <a:rPr lang="pt-BR" dirty="0" smtClean="0"/>
              <a:t>) </a:t>
            </a:r>
            <a:r>
              <a:rPr lang="pt-BR" dirty="0" smtClean="0"/>
              <a:t>Ocorre quando o verso termina quanto à métrica (pois chegou na décima sílaba), mas não terminou quanto à </a:t>
            </a:r>
            <a:r>
              <a:rPr lang="pt-BR" dirty="0" smtClean="0"/>
              <a:t>ideia</a:t>
            </a:r>
            <a:r>
              <a:rPr lang="pt-BR" dirty="0" smtClean="0"/>
              <a:t>, quanto ao conteúdo, que se encerra no verso de baixo. O verso depende do contexto para ser entendido. Tática para priorizar a métrica e o </a:t>
            </a:r>
            <a:r>
              <a:rPr lang="pt-BR" i="1" dirty="0" smtClean="0"/>
              <a:t>conjunto de rimas</a:t>
            </a:r>
            <a:r>
              <a:rPr lang="pt-BR" dirty="0" smtClean="0"/>
              <a:t>. 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r>
              <a:rPr lang="pt-BR" b="1" dirty="0" smtClean="0"/>
              <a:t>Origens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90465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O </a:t>
            </a:r>
            <a:r>
              <a:rPr lang="pt-BR" b="1" dirty="0" smtClean="0"/>
              <a:t>Parnasianismo</a:t>
            </a:r>
            <a:r>
              <a:rPr lang="pt-BR" dirty="0" smtClean="0"/>
              <a:t> foi contemporâneo do </a:t>
            </a:r>
            <a:r>
              <a:rPr lang="pt-BR" dirty="0" smtClean="0"/>
              <a:t>Realismo-Naturalismo</a:t>
            </a:r>
            <a:r>
              <a:rPr lang="pt-BR" dirty="0" smtClean="0"/>
              <a:t>.</a:t>
            </a:r>
            <a:endParaRPr lang="pt-BR" dirty="0" smtClean="0"/>
          </a:p>
          <a:p>
            <a:pPr algn="just"/>
            <a:r>
              <a:rPr lang="pt-BR" dirty="0" smtClean="0"/>
              <a:t>Movimento </a:t>
            </a:r>
            <a:r>
              <a:rPr lang="pt-BR" dirty="0" smtClean="0"/>
              <a:t>literário que se originou </a:t>
            </a:r>
            <a:r>
              <a:rPr lang="pt-BR" dirty="0" smtClean="0"/>
              <a:t>em Paris, na França, representou </a:t>
            </a:r>
            <a:r>
              <a:rPr lang="pt-BR" dirty="0" smtClean="0"/>
              <a:t>na poesia o espírito positivista e científico da </a:t>
            </a:r>
            <a:r>
              <a:rPr lang="pt-BR" dirty="0" smtClean="0"/>
              <a:t>época.</a:t>
            </a:r>
          </a:p>
          <a:p>
            <a:pPr algn="just"/>
            <a:r>
              <a:rPr lang="pt-BR" dirty="0" smtClean="0"/>
              <a:t>O </a:t>
            </a:r>
            <a:r>
              <a:rPr lang="pt-BR" dirty="0" smtClean="0"/>
              <a:t>seu nome vem do Monte Parnaso, a montanha que, na mitologia grega era consagrada a Apolo e às musas, uma vez que os seus autores procuravam recuperar os </a:t>
            </a:r>
            <a:r>
              <a:rPr lang="pt-BR" dirty="0" smtClean="0"/>
              <a:t>valores estéticos</a:t>
            </a:r>
            <a:r>
              <a:rPr lang="pt-BR" dirty="0" smtClean="0"/>
              <a:t> </a:t>
            </a:r>
            <a:r>
              <a:rPr lang="pt-BR" dirty="0" smtClean="0"/>
              <a:t>da Antiguidade clássica.</a:t>
            </a:r>
          </a:p>
          <a:p>
            <a:pPr algn="just"/>
            <a:r>
              <a:rPr lang="pt-BR" dirty="0" smtClean="0"/>
              <a:t>Caracteriza-se pela sacralidade da forma, pelo respeito às regras de versificação, pelo preciosismo rítmico e vocabular, pela rima rica e pela preferência por estruturas fixas, como </a:t>
            </a:r>
            <a:r>
              <a:rPr lang="pt-BR" dirty="0" smtClean="0"/>
              <a:t>os sonetos.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Monte Parnaso</a:t>
            </a:r>
            <a:endParaRPr lang="pt-BR" b="1" dirty="0"/>
          </a:p>
        </p:txBody>
      </p:sp>
      <p:pic>
        <p:nvPicPr>
          <p:cNvPr id="4" name="Espaço Reservado para Conteúdo 3" descr="monte parnaso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929837"/>
            <a:ext cx="7820716" cy="5865537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6064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 smtClean="0"/>
              <a:t>emprego da linguagem </a:t>
            </a:r>
            <a:r>
              <a:rPr lang="pt-BR" dirty="0" smtClean="0"/>
              <a:t>figurada é </a:t>
            </a:r>
            <a:r>
              <a:rPr lang="pt-BR" dirty="0" smtClean="0"/>
              <a:t>reduzido, com a valorização </a:t>
            </a:r>
            <a:r>
              <a:rPr lang="pt-BR" dirty="0" smtClean="0"/>
              <a:t>do exotismo e da mitologia.</a:t>
            </a:r>
          </a:p>
          <a:p>
            <a:pPr algn="just"/>
            <a:r>
              <a:rPr lang="pt-BR" dirty="0" smtClean="0"/>
              <a:t>Os </a:t>
            </a:r>
            <a:r>
              <a:rPr lang="pt-BR" dirty="0" smtClean="0"/>
              <a:t>temas preferidos são os </a:t>
            </a:r>
            <a:r>
              <a:rPr lang="pt-BR" dirty="0" smtClean="0"/>
              <a:t>fatos históricos, </a:t>
            </a:r>
            <a:r>
              <a:rPr lang="pt-BR" dirty="0" smtClean="0"/>
              <a:t>objetos e </a:t>
            </a:r>
            <a:r>
              <a:rPr lang="pt-BR" dirty="0" smtClean="0"/>
              <a:t>paisagens.</a:t>
            </a:r>
          </a:p>
          <a:p>
            <a:pPr algn="just"/>
            <a:r>
              <a:rPr lang="pt-BR" dirty="0" smtClean="0"/>
              <a:t>A </a:t>
            </a:r>
            <a:r>
              <a:rPr lang="pt-BR" dirty="0" smtClean="0"/>
              <a:t>descrição visual é o forte da poesia parnasiana, assim como para </a:t>
            </a:r>
            <a:r>
              <a:rPr lang="pt-BR" dirty="0" smtClean="0"/>
              <a:t>os românticos</a:t>
            </a:r>
            <a:r>
              <a:rPr lang="pt-BR" dirty="0" smtClean="0"/>
              <a:t> são a sonoridade das palavras e dos </a:t>
            </a:r>
            <a:r>
              <a:rPr lang="pt-BR" dirty="0" smtClean="0"/>
              <a:t>versos.</a:t>
            </a:r>
          </a:p>
          <a:p>
            <a:pPr algn="just"/>
            <a:r>
              <a:rPr lang="pt-BR" dirty="0" smtClean="0"/>
              <a:t>Os </a:t>
            </a:r>
            <a:r>
              <a:rPr lang="pt-BR" dirty="0" smtClean="0"/>
              <a:t>autores parnasianos faziam uma "arte pela arte", pois acreditavam que </a:t>
            </a:r>
            <a:r>
              <a:rPr lang="pt-BR" dirty="0" smtClean="0"/>
              <a:t>a arte</a:t>
            </a:r>
            <a:r>
              <a:rPr lang="pt-BR" dirty="0" smtClean="0"/>
              <a:t> devia existir por si só, e não por subterfúgios, como </a:t>
            </a:r>
            <a:r>
              <a:rPr lang="pt-BR" dirty="0" smtClean="0"/>
              <a:t>o amor, </a:t>
            </a:r>
            <a:r>
              <a:rPr lang="pt-BR" dirty="0" smtClean="0"/>
              <a:t>por exemplo.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200" y="332656"/>
            <a:ext cx="8501758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Olavo Bilac.jpg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lum bright="7000"/>
          </a:blip>
          <a:stretch>
            <a:fillRect/>
          </a:stretch>
        </p:blipFill>
        <p:spPr>
          <a:xfrm>
            <a:off x="251520" y="1988840"/>
            <a:ext cx="3447927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/>
              <a:t>Olavo Bilac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8301608" cy="614665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pt-BR" b="1" dirty="0" smtClean="0"/>
              <a:t>Ouvir estrelas</a:t>
            </a:r>
            <a:endParaRPr lang="pt-BR" dirty="0" smtClean="0"/>
          </a:p>
          <a:p>
            <a:pPr>
              <a:buNone/>
            </a:pPr>
            <a:r>
              <a:rPr lang="pt-BR" i="1" dirty="0" smtClean="0"/>
              <a:t> </a:t>
            </a:r>
            <a:endParaRPr lang="pt-BR" dirty="0" smtClean="0"/>
          </a:p>
          <a:p>
            <a:pPr lvl="7" algn="just">
              <a:buNone/>
            </a:pPr>
            <a:r>
              <a:rPr lang="pt-BR" sz="2400" b="1" dirty="0" smtClean="0"/>
              <a:t>	</a:t>
            </a:r>
            <a:r>
              <a:rPr lang="pt-BR" sz="2400" b="1" dirty="0" smtClean="0"/>
              <a:t>	"</a:t>
            </a:r>
            <a:r>
              <a:rPr lang="pt-BR" sz="2400" b="1" dirty="0" smtClean="0"/>
              <a:t>Ora (direis) ouvir estrelas! Certo</a:t>
            </a:r>
          </a:p>
          <a:p>
            <a:pPr lvl="7" algn="just">
              <a:buNone/>
            </a:pPr>
            <a:r>
              <a:rPr lang="pt-BR" sz="2400" b="1" dirty="0" smtClean="0"/>
              <a:t>		Perdeste </a:t>
            </a:r>
            <a:r>
              <a:rPr lang="pt-BR" sz="2400" b="1" dirty="0" smtClean="0"/>
              <a:t>o senso!" E eu vos direi, no entanto,</a:t>
            </a:r>
          </a:p>
          <a:p>
            <a:pPr lvl="7" algn="just">
              <a:buNone/>
            </a:pPr>
            <a:r>
              <a:rPr lang="pt-BR" sz="2400" b="1" dirty="0" smtClean="0"/>
              <a:t>		Que</a:t>
            </a:r>
            <a:r>
              <a:rPr lang="pt-BR" sz="2400" b="1" dirty="0" smtClean="0"/>
              <a:t>, para ouvi-las, muitas vezes desperto</a:t>
            </a:r>
          </a:p>
          <a:p>
            <a:pPr lvl="7" algn="just">
              <a:buNone/>
            </a:pPr>
            <a:r>
              <a:rPr lang="pt-BR" sz="2400" b="1" dirty="0" smtClean="0"/>
              <a:t>		E </a:t>
            </a:r>
            <a:r>
              <a:rPr lang="pt-BR" sz="2400" b="1" dirty="0" smtClean="0"/>
              <a:t>abro as janelas, pálido de espanto...</a:t>
            </a:r>
          </a:p>
          <a:p>
            <a:pPr lvl="7" algn="just">
              <a:buNone/>
            </a:pPr>
            <a:r>
              <a:rPr lang="pt-BR" sz="2400" b="1" dirty="0" smtClean="0"/>
              <a:t> </a:t>
            </a:r>
          </a:p>
          <a:p>
            <a:pPr lvl="7" algn="just">
              <a:buNone/>
            </a:pPr>
            <a:r>
              <a:rPr lang="pt-BR" sz="2400" b="1" dirty="0" smtClean="0"/>
              <a:t>		E </a:t>
            </a:r>
            <a:r>
              <a:rPr lang="pt-BR" sz="2400" b="1" dirty="0" smtClean="0"/>
              <a:t>conversamos toda a noite, enquanto</a:t>
            </a:r>
          </a:p>
          <a:p>
            <a:pPr lvl="7" algn="just">
              <a:buNone/>
            </a:pPr>
            <a:r>
              <a:rPr lang="pt-BR" sz="2400" b="1" dirty="0" smtClean="0"/>
              <a:t>		A </a:t>
            </a:r>
            <a:r>
              <a:rPr lang="pt-BR" sz="2400" b="1" dirty="0" smtClean="0"/>
              <a:t>via-láctea, como um pálio aberto,</a:t>
            </a:r>
          </a:p>
          <a:p>
            <a:pPr lvl="7" algn="just">
              <a:buNone/>
            </a:pPr>
            <a:r>
              <a:rPr lang="pt-BR" sz="2400" b="1" dirty="0" smtClean="0"/>
              <a:t>		Cintila</a:t>
            </a:r>
            <a:r>
              <a:rPr lang="pt-BR" sz="2400" b="1" dirty="0" smtClean="0"/>
              <a:t>.  E, ao vir do sol, saudoso e em pranto,</a:t>
            </a:r>
          </a:p>
          <a:p>
            <a:pPr lvl="7" algn="just">
              <a:buNone/>
            </a:pPr>
            <a:r>
              <a:rPr lang="pt-BR" sz="2400" b="1" dirty="0" smtClean="0"/>
              <a:t>		Inda </a:t>
            </a:r>
            <a:r>
              <a:rPr lang="pt-BR" sz="2400" b="1" dirty="0" smtClean="0"/>
              <a:t>as procuro pelo céu deserto.</a:t>
            </a:r>
          </a:p>
          <a:p>
            <a:pPr lvl="7" algn="just">
              <a:buNone/>
            </a:pPr>
            <a:r>
              <a:rPr lang="pt-BR" sz="2400" b="1" dirty="0" smtClean="0"/>
              <a:t> </a:t>
            </a:r>
          </a:p>
          <a:p>
            <a:pPr lvl="7" algn="just">
              <a:buNone/>
            </a:pPr>
            <a:r>
              <a:rPr lang="pt-BR" sz="2400" b="1" dirty="0" smtClean="0"/>
              <a:t>		Direis </a:t>
            </a:r>
            <a:r>
              <a:rPr lang="pt-BR" sz="2400" b="1" dirty="0" smtClean="0"/>
              <a:t>agora: "Tresloucado amigo!</a:t>
            </a:r>
          </a:p>
          <a:p>
            <a:pPr lvl="7" algn="just">
              <a:buNone/>
            </a:pPr>
            <a:r>
              <a:rPr lang="pt-BR" sz="2400" b="1" dirty="0" smtClean="0"/>
              <a:t>		Que </a:t>
            </a:r>
            <a:r>
              <a:rPr lang="pt-BR" sz="2400" b="1" dirty="0" smtClean="0"/>
              <a:t>conversas com elas? Que sentido</a:t>
            </a:r>
          </a:p>
          <a:p>
            <a:pPr lvl="7" algn="just">
              <a:buNone/>
            </a:pPr>
            <a:r>
              <a:rPr lang="pt-BR" sz="2400" b="1" dirty="0" smtClean="0"/>
              <a:t>		Tem </a:t>
            </a:r>
            <a:r>
              <a:rPr lang="pt-BR" sz="2400" b="1" dirty="0" smtClean="0"/>
              <a:t>o que dizem, quando estão contigo?"</a:t>
            </a:r>
          </a:p>
          <a:p>
            <a:pPr lvl="7" algn="just">
              <a:buNone/>
            </a:pPr>
            <a:r>
              <a:rPr lang="pt-BR" sz="2400" b="1" dirty="0" smtClean="0"/>
              <a:t> </a:t>
            </a:r>
          </a:p>
          <a:p>
            <a:pPr lvl="7" algn="just">
              <a:buNone/>
            </a:pPr>
            <a:r>
              <a:rPr lang="pt-BR" sz="2400" b="1" dirty="0" smtClean="0"/>
              <a:t>		E </a:t>
            </a:r>
            <a:r>
              <a:rPr lang="pt-BR" sz="2400" b="1" dirty="0" smtClean="0"/>
              <a:t>eu vos direi: "Amai para entendê-las!</a:t>
            </a:r>
          </a:p>
          <a:p>
            <a:pPr lvl="7" algn="just">
              <a:buNone/>
            </a:pPr>
            <a:r>
              <a:rPr lang="pt-BR" sz="2400" b="1" dirty="0" smtClean="0"/>
              <a:t>		Pois </a:t>
            </a:r>
            <a:r>
              <a:rPr lang="pt-BR" sz="2400" b="1" dirty="0" smtClean="0"/>
              <a:t>só quem ama pode ter ouvido</a:t>
            </a:r>
          </a:p>
          <a:p>
            <a:pPr lvl="7" algn="just">
              <a:buNone/>
            </a:pPr>
            <a:r>
              <a:rPr lang="pt-BR" sz="2400" b="1" dirty="0" smtClean="0"/>
              <a:t>		Capaz </a:t>
            </a:r>
            <a:r>
              <a:rPr lang="pt-BR" sz="2400" b="1" dirty="0" smtClean="0"/>
              <a:t>de ouvir e de entender estrelas."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Ceu_estrelad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88640"/>
            <a:ext cx="8064896" cy="619914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rancisca_Julia_1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92080" y="1412776"/>
            <a:ext cx="3571875" cy="51911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01608" cy="432048"/>
          </a:xfrm>
        </p:spPr>
        <p:txBody>
          <a:bodyPr>
            <a:noAutofit/>
          </a:bodyPr>
          <a:lstStyle/>
          <a:p>
            <a:r>
              <a:rPr lang="pt-BR" sz="2800" b="1" dirty="0" smtClean="0"/>
              <a:t>Francisca</a:t>
            </a:r>
            <a:r>
              <a:rPr lang="pt-BR" sz="2800" b="1" i="1" dirty="0" smtClean="0"/>
              <a:t> </a:t>
            </a:r>
            <a:r>
              <a:rPr lang="pt-BR" sz="2800" b="1" dirty="0" smtClean="0"/>
              <a:t>Julia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476672"/>
            <a:ext cx="8003232" cy="5976664"/>
          </a:xfrm>
        </p:spPr>
        <p:txBody>
          <a:bodyPr anchor="ctr">
            <a:normAutofit fontScale="70000" lnSpcReduction="20000"/>
          </a:bodyPr>
          <a:lstStyle/>
          <a:p>
            <a:pPr algn="ctr">
              <a:buNone/>
            </a:pPr>
            <a:r>
              <a:rPr lang="pt-BR" sz="3400" b="1" dirty="0" smtClean="0"/>
              <a:t>Vênus</a:t>
            </a:r>
            <a:endParaRPr lang="pt-BR" sz="3400" dirty="0" smtClean="0"/>
          </a:p>
          <a:p>
            <a:pPr>
              <a:buNone/>
            </a:pPr>
            <a:r>
              <a:rPr lang="pt-BR" sz="1100" i="1" dirty="0" smtClean="0"/>
              <a:t> </a:t>
            </a:r>
            <a:endParaRPr lang="pt-BR" sz="1100" dirty="0" smtClean="0"/>
          </a:p>
          <a:p>
            <a:pPr lvl="1" algn="just">
              <a:buNone/>
            </a:pPr>
            <a:r>
              <a:rPr lang="pt-BR" sz="2700" b="1" dirty="0" smtClean="0"/>
              <a:t>Branca e hercúlea, de pé, num bloco de </a:t>
            </a:r>
            <a:r>
              <a:rPr lang="pt-BR" sz="2700" b="1" dirty="0" err="1" smtClean="0"/>
              <a:t>Carrara</a:t>
            </a:r>
            <a:r>
              <a:rPr lang="pt-BR" sz="2700" b="1" dirty="0" smtClean="0"/>
              <a:t>,</a:t>
            </a:r>
          </a:p>
          <a:p>
            <a:pPr lvl="1" algn="just">
              <a:buNone/>
            </a:pPr>
            <a:r>
              <a:rPr lang="pt-BR" sz="2700" b="1" dirty="0" smtClean="0"/>
              <a:t>Que </a:t>
            </a:r>
            <a:r>
              <a:rPr lang="pt-BR" sz="2700" b="1" dirty="0" smtClean="0"/>
              <a:t>lhe serve de trono, a formosa escultura,</a:t>
            </a:r>
          </a:p>
          <a:p>
            <a:pPr lvl="1" algn="just">
              <a:buNone/>
            </a:pPr>
            <a:r>
              <a:rPr lang="pt-BR" sz="2700" b="1" dirty="0" smtClean="0"/>
              <a:t>Vênus, túmido o colo, em severa postura,</a:t>
            </a:r>
          </a:p>
          <a:p>
            <a:pPr lvl="1" algn="just">
              <a:buNone/>
            </a:pPr>
            <a:r>
              <a:rPr lang="pt-BR" sz="2700" b="1" dirty="0" smtClean="0"/>
              <a:t>Com seus olhos de pedra o mundo inteiro encara.</a:t>
            </a:r>
          </a:p>
          <a:p>
            <a:pPr lvl="1" algn="just">
              <a:buNone/>
            </a:pPr>
            <a:r>
              <a:rPr lang="pt-BR" sz="2700" b="1" dirty="0" smtClean="0"/>
              <a:t> </a:t>
            </a:r>
          </a:p>
          <a:p>
            <a:pPr lvl="1" algn="just">
              <a:buNone/>
            </a:pPr>
            <a:r>
              <a:rPr lang="pt-BR" sz="2700" b="1" dirty="0" smtClean="0"/>
              <a:t>Um sopro, um quê ele vida o gênio lhe insuflara;</a:t>
            </a:r>
          </a:p>
          <a:p>
            <a:pPr lvl="1" algn="just">
              <a:buNone/>
            </a:pPr>
            <a:r>
              <a:rPr lang="pt-BR" sz="2700" b="1" dirty="0" smtClean="0"/>
              <a:t>E impassível, de pé, mostra em toda a brancura,</a:t>
            </a:r>
          </a:p>
          <a:p>
            <a:pPr lvl="1" algn="just">
              <a:buNone/>
            </a:pPr>
            <a:r>
              <a:rPr lang="pt-BR" sz="2700" b="1" dirty="0" smtClean="0"/>
              <a:t>Desde as linhas da face ao talhe da cintura,</a:t>
            </a:r>
          </a:p>
          <a:p>
            <a:pPr lvl="1" algn="just">
              <a:buNone/>
            </a:pPr>
            <a:r>
              <a:rPr lang="pt-BR" sz="2700" b="1" dirty="0" smtClean="0"/>
              <a:t>A majestade real de uma beleza rara.</a:t>
            </a:r>
          </a:p>
          <a:p>
            <a:pPr lvl="1" algn="just">
              <a:buNone/>
            </a:pPr>
            <a:r>
              <a:rPr lang="pt-BR" sz="2700" b="1" dirty="0" smtClean="0"/>
              <a:t> </a:t>
            </a:r>
          </a:p>
          <a:p>
            <a:pPr lvl="1" algn="just">
              <a:buNone/>
            </a:pPr>
            <a:r>
              <a:rPr lang="pt-BR" sz="2700" b="1" dirty="0" smtClean="0"/>
              <a:t>Vendo-a nessa postura e nesse nobre entono</a:t>
            </a:r>
          </a:p>
          <a:p>
            <a:pPr lvl="1" algn="just">
              <a:buNone/>
            </a:pPr>
            <a:r>
              <a:rPr lang="pt-BR" sz="2700" b="1" dirty="0" smtClean="0"/>
              <a:t>De Minerva marcial que pelo gládio arranca,</a:t>
            </a:r>
          </a:p>
          <a:p>
            <a:pPr lvl="1" algn="just">
              <a:buNone/>
            </a:pPr>
            <a:r>
              <a:rPr lang="pt-BR" sz="2700" b="1" dirty="0" smtClean="0"/>
              <a:t>Julgo vê-la descer lentamente do trono,</a:t>
            </a:r>
          </a:p>
          <a:p>
            <a:pPr lvl="1" algn="just">
              <a:buNone/>
            </a:pPr>
            <a:r>
              <a:rPr lang="pt-BR" sz="2700" b="1" dirty="0" smtClean="0"/>
              <a:t> </a:t>
            </a:r>
          </a:p>
          <a:p>
            <a:pPr lvl="1" algn="just">
              <a:buNone/>
            </a:pPr>
            <a:r>
              <a:rPr lang="pt-BR" sz="2700" b="1" dirty="0" smtClean="0"/>
              <a:t>E, na mesma atitude a que a insolência a obriga,</a:t>
            </a:r>
          </a:p>
          <a:p>
            <a:pPr lvl="1" algn="just">
              <a:buNone/>
            </a:pPr>
            <a:r>
              <a:rPr lang="pt-BR" sz="2700" b="1" dirty="0" smtClean="0"/>
              <a:t>Postar-se à minha frente, impassível e branca,</a:t>
            </a:r>
          </a:p>
          <a:p>
            <a:pPr lvl="1" algn="just">
              <a:buNone/>
            </a:pPr>
            <a:r>
              <a:rPr lang="pt-BR" sz="2700" b="1" dirty="0" smtClean="0"/>
              <a:t>Na régia perfeição da formosura antiga.</a:t>
            </a:r>
          </a:p>
          <a:p>
            <a:pPr lvl="7" algn="r">
              <a:buNone/>
            </a:pPr>
            <a:r>
              <a:rPr lang="pt-BR" b="1" i="1" dirty="0" smtClean="0"/>
              <a:t>Mármores </a:t>
            </a:r>
            <a:r>
              <a:rPr lang="pt-BR" b="1" dirty="0" smtClean="0"/>
              <a:t>(1895)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645024"/>
            <a:ext cx="2123728" cy="1296144"/>
          </a:xfrm>
        </p:spPr>
        <p:txBody>
          <a:bodyPr>
            <a:noAutofit/>
          </a:bodyPr>
          <a:lstStyle/>
          <a:p>
            <a:r>
              <a:rPr lang="pt-BR" sz="1800" b="1" i="1" dirty="0" smtClean="0"/>
              <a:t>O nascimento de Vênus</a:t>
            </a: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>de William Adolphe </a:t>
            </a:r>
            <a:r>
              <a:rPr lang="pt-BR" sz="1800" b="1" dirty="0" err="1" smtClean="0"/>
              <a:t>Bouguereau</a:t>
            </a: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800" b="1" dirty="0" smtClean="0"/>
              <a:t>1879</a:t>
            </a:r>
            <a:endParaRPr lang="pt-BR" sz="1800" b="1" dirty="0"/>
          </a:p>
        </p:txBody>
      </p:sp>
      <p:pic>
        <p:nvPicPr>
          <p:cNvPr id="4" name="Espaço Reservado para Conteúdo 3" descr="bouguereau_ven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"/>
            <a:ext cx="4824536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Raimundo Correia.jpg"/>
          <p:cNvPicPr>
            <a:picLocks noChangeAspect="1"/>
          </p:cNvPicPr>
          <p:nvPr/>
        </p:nvPicPr>
        <p:blipFill>
          <a:blip r:embed="rId2" cstate="print">
            <a:grayscl/>
            <a:lum bright="10000"/>
          </a:blip>
          <a:stretch>
            <a:fillRect/>
          </a:stretch>
        </p:blipFill>
        <p:spPr>
          <a:xfrm>
            <a:off x="-1" y="1916832"/>
            <a:ext cx="3987011" cy="49411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Autofit/>
          </a:bodyPr>
          <a:lstStyle/>
          <a:p>
            <a:r>
              <a:rPr lang="pt-BR" sz="2800" b="1" dirty="0" smtClean="0"/>
              <a:t>Raimundo</a:t>
            </a:r>
            <a:r>
              <a:rPr lang="pt-BR" sz="2800" b="1" i="1" dirty="0" smtClean="0"/>
              <a:t> </a:t>
            </a:r>
            <a:r>
              <a:rPr lang="pt-BR" sz="2800" b="1" dirty="0" smtClean="0"/>
              <a:t>Correia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620688"/>
            <a:ext cx="8075240" cy="597666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t-BR" sz="3100" b="1" dirty="0" smtClean="0"/>
              <a:t>O Vinho de Hebe</a:t>
            </a:r>
            <a:endParaRPr lang="pt-BR" sz="3100" dirty="0" smtClean="0"/>
          </a:p>
          <a:p>
            <a:pPr>
              <a:buNone/>
            </a:pPr>
            <a:r>
              <a:rPr lang="pt-BR" sz="1100" i="1" dirty="0" smtClean="0"/>
              <a:t> </a:t>
            </a:r>
            <a:endParaRPr lang="pt-BR" sz="1100" dirty="0" smtClean="0"/>
          </a:p>
          <a:p>
            <a:pPr lvl="7">
              <a:buNone/>
            </a:pPr>
            <a:r>
              <a:rPr lang="pt-BR" sz="2300" b="1" dirty="0" smtClean="0"/>
              <a:t>		</a:t>
            </a:r>
            <a:r>
              <a:rPr lang="pt-BR" sz="2800" b="1" dirty="0" smtClean="0"/>
              <a:t>Quando </a:t>
            </a:r>
            <a:r>
              <a:rPr lang="pt-BR" sz="2800" b="1" dirty="0" smtClean="0"/>
              <a:t>do Olimpo nos festins surgia</a:t>
            </a:r>
          </a:p>
          <a:p>
            <a:pPr lvl="7">
              <a:buNone/>
            </a:pPr>
            <a:r>
              <a:rPr lang="pt-BR" sz="2800" b="1" dirty="0" smtClean="0"/>
              <a:t>		Hebe </a:t>
            </a:r>
            <a:r>
              <a:rPr lang="pt-BR" sz="2800" b="1" dirty="0" smtClean="0"/>
              <a:t>risonha, os deuses majestosos</a:t>
            </a:r>
          </a:p>
          <a:p>
            <a:pPr lvl="7">
              <a:buNone/>
            </a:pPr>
            <a:r>
              <a:rPr lang="pt-BR" sz="2800" b="1" dirty="0" smtClean="0"/>
              <a:t>		Os </a:t>
            </a:r>
            <a:r>
              <a:rPr lang="pt-BR" sz="2800" b="1" dirty="0" smtClean="0"/>
              <a:t>copos estendiam-lhe, ruidosos,</a:t>
            </a:r>
          </a:p>
          <a:p>
            <a:pPr lvl="7">
              <a:buNone/>
            </a:pPr>
            <a:r>
              <a:rPr lang="pt-BR" sz="2800" b="1" dirty="0" smtClean="0"/>
              <a:t>		E </a:t>
            </a:r>
            <a:r>
              <a:rPr lang="pt-BR" sz="2800" b="1" dirty="0" smtClean="0"/>
              <a:t>ela, passando, os copos lhes enchia...</a:t>
            </a:r>
          </a:p>
          <a:p>
            <a:pPr lvl="7">
              <a:buNone/>
            </a:pPr>
            <a:r>
              <a:rPr lang="pt-BR" sz="2800" b="1" dirty="0" smtClean="0"/>
              <a:t> </a:t>
            </a:r>
          </a:p>
          <a:p>
            <a:pPr lvl="7">
              <a:buNone/>
            </a:pPr>
            <a:r>
              <a:rPr lang="pt-BR" sz="2800" b="1" dirty="0" smtClean="0"/>
              <a:t>		A </a:t>
            </a:r>
            <a:r>
              <a:rPr lang="pt-BR" sz="2800" b="1" dirty="0" smtClean="0"/>
              <a:t>Mocidade, assim, na rubra orgia</a:t>
            </a:r>
          </a:p>
          <a:p>
            <a:pPr lvl="7">
              <a:buNone/>
            </a:pPr>
            <a:r>
              <a:rPr lang="pt-BR" sz="2800" b="1" dirty="0" smtClean="0"/>
              <a:t>		Da </a:t>
            </a:r>
            <a:r>
              <a:rPr lang="pt-BR" sz="2800" b="1" dirty="0" smtClean="0"/>
              <a:t>vida, alegre e pródiga de gozos,</a:t>
            </a:r>
          </a:p>
          <a:p>
            <a:pPr lvl="7">
              <a:buNone/>
            </a:pPr>
            <a:r>
              <a:rPr lang="pt-BR" sz="2800" b="1" dirty="0" smtClean="0"/>
              <a:t>		Passa </a:t>
            </a:r>
            <a:r>
              <a:rPr lang="pt-BR" sz="2800" b="1" dirty="0" smtClean="0"/>
              <a:t>por nós, e nós também, sequiosos,</a:t>
            </a:r>
          </a:p>
          <a:p>
            <a:pPr lvl="7">
              <a:buNone/>
            </a:pPr>
            <a:r>
              <a:rPr lang="pt-BR" sz="2800" b="1" dirty="0" smtClean="0"/>
              <a:t>		Nossa </a:t>
            </a:r>
            <a:r>
              <a:rPr lang="pt-BR" sz="2800" b="1" dirty="0" smtClean="0"/>
              <a:t>taça estendemos-lhe, vazia...</a:t>
            </a:r>
          </a:p>
          <a:p>
            <a:pPr lvl="7">
              <a:buNone/>
            </a:pPr>
            <a:r>
              <a:rPr lang="pt-BR" sz="2800" b="1" dirty="0" smtClean="0"/>
              <a:t> </a:t>
            </a:r>
          </a:p>
          <a:p>
            <a:pPr lvl="7">
              <a:buNone/>
            </a:pPr>
            <a:r>
              <a:rPr lang="pt-BR" sz="2800" b="1" dirty="0" smtClean="0"/>
              <a:t>		E </a:t>
            </a:r>
            <a:r>
              <a:rPr lang="pt-BR" sz="2800" b="1" dirty="0" smtClean="0"/>
              <a:t>o vinho do prazer em nossa taça</a:t>
            </a:r>
          </a:p>
          <a:p>
            <a:pPr lvl="7">
              <a:buNone/>
            </a:pPr>
            <a:r>
              <a:rPr lang="pt-BR" sz="2800" b="1" dirty="0" smtClean="0"/>
              <a:t>		Verte-nos </a:t>
            </a:r>
            <a:r>
              <a:rPr lang="pt-BR" sz="2800" b="1" dirty="0" smtClean="0"/>
              <a:t>ela, verte-nos e passa...</a:t>
            </a:r>
          </a:p>
          <a:p>
            <a:pPr lvl="7">
              <a:buNone/>
            </a:pPr>
            <a:r>
              <a:rPr lang="pt-BR" sz="2800" b="1" dirty="0" smtClean="0"/>
              <a:t>		Passa</a:t>
            </a:r>
            <a:r>
              <a:rPr lang="pt-BR" sz="2800" b="1" dirty="0" smtClean="0"/>
              <a:t>, e não torna atrás o seu caminho.</a:t>
            </a:r>
          </a:p>
          <a:p>
            <a:pPr lvl="7">
              <a:buNone/>
            </a:pPr>
            <a:r>
              <a:rPr lang="pt-BR" sz="2800" b="1" dirty="0" smtClean="0"/>
              <a:t> </a:t>
            </a:r>
          </a:p>
          <a:p>
            <a:pPr lvl="7">
              <a:buNone/>
            </a:pPr>
            <a:r>
              <a:rPr lang="pt-BR" sz="2800" b="1" dirty="0" smtClean="0"/>
              <a:t>		Nós </a:t>
            </a:r>
            <a:r>
              <a:rPr lang="pt-BR" sz="2800" b="1" dirty="0" smtClean="0"/>
              <a:t>chamamo-la em vão; em nossos lábios</a:t>
            </a:r>
          </a:p>
          <a:p>
            <a:pPr lvl="7">
              <a:buNone/>
            </a:pPr>
            <a:r>
              <a:rPr lang="pt-BR" sz="2800" b="1" dirty="0" smtClean="0"/>
              <a:t>		Restam </a:t>
            </a:r>
            <a:r>
              <a:rPr lang="pt-BR" sz="2800" b="1" dirty="0" smtClean="0"/>
              <a:t>apenas tímidos </a:t>
            </a:r>
            <a:r>
              <a:rPr lang="pt-BR" sz="2800" b="1" dirty="0" err="1" smtClean="0"/>
              <a:t>ressábios</a:t>
            </a:r>
            <a:r>
              <a:rPr lang="pt-BR" sz="2800" b="1" dirty="0" smtClean="0"/>
              <a:t>,</a:t>
            </a:r>
          </a:p>
          <a:p>
            <a:pPr lvl="7">
              <a:buNone/>
            </a:pPr>
            <a:r>
              <a:rPr lang="pt-BR" sz="2800" b="1" dirty="0" smtClean="0"/>
              <a:t>		Como </a:t>
            </a:r>
            <a:r>
              <a:rPr lang="pt-BR" sz="2800" b="1" dirty="0" smtClean="0"/>
              <a:t>recordações daquele vinho</a:t>
            </a:r>
            <a:r>
              <a:rPr lang="pt-BR" sz="2800" b="1" dirty="0" smtClean="0"/>
              <a:t>.</a:t>
            </a:r>
            <a:endParaRPr lang="pt-BR" sz="2800" dirty="0"/>
          </a:p>
          <a:p>
            <a:endParaRPr lang="pt-BR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Monte Olimpo</a:t>
            </a:r>
            <a:endParaRPr lang="pt-BR" b="1" dirty="0"/>
          </a:p>
        </p:txBody>
      </p:sp>
      <p:pic>
        <p:nvPicPr>
          <p:cNvPr id="4" name="Espaço Reservado para Conteúdo 3" descr="monte_olimp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340768"/>
            <a:ext cx="8486519" cy="504056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lberto de Olivei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99502" y="764704"/>
            <a:ext cx="3944498" cy="4498112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b="1" dirty="0" smtClean="0"/>
              <a:t>Vaso Grego</a:t>
            </a:r>
            <a:endParaRPr lang="pt-BR" dirty="0" smtClean="0"/>
          </a:p>
          <a:p>
            <a:pPr>
              <a:buNone/>
            </a:pPr>
            <a:r>
              <a:rPr lang="pt-BR" sz="1100" i="1" dirty="0" smtClean="0"/>
              <a:t> </a:t>
            </a:r>
            <a:endParaRPr lang="pt-BR" sz="1100" dirty="0" smtClean="0"/>
          </a:p>
          <a:p>
            <a:pPr lvl="1">
              <a:buNone/>
            </a:pPr>
            <a:r>
              <a:rPr lang="pt-BR" sz="2100" b="1" dirty="0" smtClean="0"/>
              <a:t>Esta de áureos relevos, trabalhada</a:t>
            </a:r>
          </a:p>
          <a:p>
            <a:pPr lvl="1">
              <a:buNone/>
            </a:pPr>
            <a:r>
              <a:rPr lang="pt-BR" sz="2100" b="1" dirty="0" smtClean="0"/>
              <a:t>De divas mãos, brilhante copa, um dia,</a:t>
            </a:r>
          </a:p>
          <a:p>
            <a:pPr lvl="1">
              <a:buNone/>
            </a:pPr>
            <a:r>
              <a:rPr lang="pt-BR" sz="2100" b="1" dirty="0" smtClean="0"/>
              <a:t>Já de aos deuses servir como cansada,</a:t>
            </a:r>
          </a:p>
          <a:p>
            <a:pPr lvl="1">
              <a:buNone/>
            </a:pPr>
            <a:r>
              <a:rPr lang="pt-BR" sz="2100" b="1" dirty="0" smtClean="0"/>
              <a:t>Vinda do Olimpo, a um novo deus servia.</a:t>
            </a:r>
          </a:p>
          <a:p>
            <a:pPr lvl="1">
              <a:buNone/>
            </a:pPr>
            <a:r>
              <a:rPr lang="pt-BR" sz="2100" b="1" dirty="0" smtClean="0"/>
              <a:t> </a:t>
            </a:r>
          </a:p>
          <a:p>
            <a:pPr lvl="1">
              <a:buNone/>
            </a:pPr>
            <a:r>
              <a:rPr lang="pt-BR" sz="2100" b="1" dirty="0" smtClean="0"/>
              <a:t>Era o poeta de Teos que o suspendia</a:t>
            </a:r>
          </a:p>
          <a:p>
            <a:pPr lvl="1">
              <a:buNone/>
            </a:pPr>
            <a:r>
              <a:rPr lang="pt-BR" sz="2100" b="1" dirty="0" smtClean="0"/>
              <a:t>Então, e, ora repleta ora esvasada,</a:t>
            </a:r>
          </a:p>
          <a:p>
            <a:pPr lvl="1">
              <a:buNone/>
            </a:pPr>
            <a:r>
              <a:rPr lang="pt-BR" sz="2100" b="1" dirty="0" smtClean="0"/>
              <a:t>A taça amiga aos dedos seus tinia,</a:t>
            </a:r>
          </a:p>
          <a:p>
            <a:pPr lvl="1">
              <a:buNone/>
            </a:pPr>
            <a:r>
              <a:rPr lang="pt-BR" sz="2100" b="1" dirty="0" smtClean="0"/>
              <a:t>Toda de roxas pétalas colmada.</a:t>
            </a:r>
          </a:p>
          <a:p>
            <a:pPr lvl="1">
              <a:buNone/>
            </a:pPr>
            <a:r>
              <a:rPr lang="pt-BR" sz="2100" b="1" dirty="0" smtClean="0"/>
              <a:t> </a:t>
            </a:r>
          </a:p>
          <a:p>
            <a:pPr lvl="1">
              <a:buNone/>
            </a:pPr>
            <a:r>
              <a:rPr lang="pt-BR" sz="2100" b="1" dirty="0" smtClean="0"/>
              <a:t>Depois... Mas, o lavor da taça admira,</a:t>
            </a:r>
          </a:p>
          <a:p>
            <a:pPr lvl="1">
              <a:buNone/>
            </a:pPr>
            <a:r>
              <a:rPr lang="pt-BR" sz="2100" b="1" dirty="0" smtClean="0"/>
              <a:t>Toca-a, e do ouvido aproximando-a, às bordas</a:t>
            </a:r>
          </a:p>
          <a:p>
            <a:pPr lvl="1">
              <a:buNone/>
            </a:pPr>
            <a:r>
              <a:rPr lang="pt-BR" sz="2100" b="1" dirty="0" smtClean="0"/>
              <a:t>Finas hás de lhe ouvir, canora e doce</a:t>
            </a:r>
            <a:r>
              <a:rPr lang="pt-BR" sz="2100" b="1" dirty="0" smtClean="0"/>
              <a:t>,</a:t>
            </a:r>
          </a:p>
          <a:p>
            <a:pPr lvl="1">
              <a:buNone/>
            </a:pPr>
            <a:endParaRPr lang="pt-BR" sz="2100" b="1" dirty="0" smtClean="0"/>
          </a:p>
          <a:p>
            <a:pPr lvl="1">
              <a:buNone/>
            </a:pPr>
            <a:r>
              <a:rPr lang="pt-BR" sz="2100" b="1" dirty="0" smtClean="0"/>
              <a:t>Ignota voz, qual se da antiga lira</a:t>
            </a:r>
          </a:p>
          <a:p>
            <a:pPr lvl="1">
              <a:buNone/>
            </a:pPr>
            <a:r>
              <a:rPr lang="pt-BR" sz="2100" b="1" dirty="0" smtClean="0"/>
              <a:t>Fosse a encantada música das cordas,</a:t>
            </a:r>
          </a:p>
          <a:p>
            <a:pPr lvl="1">
              <a:buNone/>
            </a:pPr>
            <a:r>
              <a:rPr lang="pt-BR" sz="2100" b="1" dirty="0" smtClean="0"/>
              <a:t>Qual se essa voz de Anacreonte fosse.</a:t>
            </a:r>
          </a:p>
          <a:p>
            <a:pPr lvl="1">
              <a:buNone/>
            </a:pPr>
            <a:endParaRPr lang="pt-BR" sz="2100" b="1" dirty="0"/>
          </a:p>
        </p:txBody>
      </p:sp>
      <p:sp>
        <p:nvSpPr>
          <p:cNvPr id="7" name="Título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Alberto de Oliveira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492</TotalTime>
  <Words>334</Words>
  <Application>Microsoft Office PowerPoint</Application>
  <PresentationFormat>Apresentação na tela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Fluxo</vt:lpstr>
      <vt:lpstr>Slide 1</vt:lpstr>
      <vt:lpstr>Slide 2</vt:lpstr>
      <vt:lpstr>Olavo Bilac</vt:lpstr>
      <vt:lpstr>Slide 4</vt:lpstr>
      <vt:lpstr>Francisca Julia</vt:lpstr>
      <vt:lpstr>O nascimento de Vênus de William Adolphe Bouguereau 1879</vt:lpstr>
      <vt:lpstr>Raimundo Correia</vt:lpstr>
      <vt:lpstr>Monte Olimpo</vt:lpstr>
      <vt:lpstr>Alberto de Oliveira</vt:lpstr>
      <vt:lpstr>  Alabastro grego</vt:lpstr>
      <vt:lpstr>Vicente de Carvalho</vt:lpstr>
      <vt:lpstr>Características gerais</vt:lpstr>
      <vt:lpstr>Slide 13</vt:lpstr>
      <vt:lpstr>Slide 14</vt:lpstr>
      <vt:lpstr>  Origens</vt:lpstr>
      <vt:lpstr>Monte Parnaso</vt:lpstr>
      <vt:lpstr>Slide 17</vt:lpstr>
    </vt:vector>
  </TitlesOfParts>
  <Company>CEFET-RN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20101014320383</dc:creator>
  <cp:lastModifiedBy>Florencio</cp:lastModifiedBy>
  <cp:revision>54</cp:revision>
  <dcterms:created xsi:type="dcterms:W3CDTF">2010-12-14T17:44:24Z</dcterms:created>
  <dcterms:modified xsi:type="dcterms:W3CDTF">2011-03-31T02:31:36Z</dcterms:modified>
</cp:coreProperties>
</file>