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57" r:id="rId12"/>
    <p:sldId id="258" r:id="rId13"/>
    <p:sldId id="259" r:id="rId14"/>
    <p:sldId id="260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2A6A9-1EA2-435C-869A-0C71FAA784B9}" type="datetimeFigureOut">
              <a:rPr lang="pt-BR" smtClean="0"/>
              <a:pPr/>
              <a:t>18/06/2013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4CF6-8A53-4943-883E-C97FE18E200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2A6A9-1EA2-435C-869A-0C71FAA784B9}" type="datetimeFigureOut">
              <a:rPr lang="pt-BR" smtClean="0"/>
              <a:pPr/>
              <a:t>18/06/2013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4CF6-8A53-4943-883E-C97FE18E20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2A6A9-1EA2-435C-869A-0C71FAA784B9}" type="datetimeFigureOut">
              <a:rPr lang="pt-BR" smtClean="0"/>
              <a:pPr/>
              <a:t>18/06/2013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4CF6-8A53-4943-883E-C97FE18E20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2A6A9-1EA2-435C-869A-0C71FAA784B9}" type="datetimeFigureOut">
              <a:rPr lang="pt-BR" smtClean="0"/>
              <a:pPr/>
              <a:t>18/06/2013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4CF6-8A53-4943-883E-C97FE18E20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2A6A9-1EA2-435C-869A-0C71FAA784B9}" type="datetimeFigureOut">
              <a:rPr lang="pt-BR" smtClean="0"/>
              <a:pPr/>
              <a:t>18/06/2013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4CF6-8A53-4943-883E-C97FE18E200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2A6A9-1EA2-435C-869A-0C71FAA784B9}" type="datetimeFigureOut">
              <a:rPr lang="pt-BR" smtClean="0"/>
              <a:pPr/>
              <a:t>18/06/2013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4CF6-8A53-4943-883E-C97FE18E20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2A6A9-1EA2-435C-869A-0C71FAA784B9}" type="datetimeFigureOut">
              <a:rPr lang="pt-BR" smtClean="0"/>
              <a:pPr/>
              <a:t>18/06/2013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4CF6-8A53-4943-883E-C97FE18E2007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2A6A9-1EA2-435C-869A-0C71FAA784B9}" type="datetimeFigureOut">
              <a:rPr lang="pt-BR" smtClean="0"/>
              <a:pPr/>
              <a:t>18/06/2013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4CF6-8A53-4943-883E-C97FE18E20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2A6A9-1EA2-435C-869A-0C71FAA784B9}" type="datetimeFigureOut">
              <a:rPr lang="pt-BR" smtClean="0"/>
              <a:pPr/>
              <a:t>18/06/2013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4CF6-8A53-4943-883E-C97FE18E20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2A6A9-1EA2-435C-869A-0C71FAA784B9}" type="datetimeFigureOut">
              <a:rPr lang="pt-BR" smtClean="0"/>
              <a:pPr/>
              <a:t>18/06/2013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4CF6-8A53-4943-883E-C97FE18E2007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2A6A9-1EA2-435C-869A-0C71FAA784B9}" type="datetimeFigureOut">
              <a:rPr lang="pt-BR" smtClean="0"/>
              <a:pPr/>
              <a:t>18/06/2013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4CF6-8A53-4943-883E-C97FE18E20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5F42A6A9-1EA2-435C-869A-0C71FAA784B9}" type="datetimeFigureOut">
              <a:rPr lang="pt-BR" smtClean="0"/>
              <a:pPr/>
              <a:t>18/06/2013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00E14CF6-8A53-4943-883E-C97FE18E200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7544" y="836712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 smtClean="0"/>
              <a:t>Simbolismo no Brasil</a:t>
            </a:r>
            <a:endParaRPr lang="pt-BR" sz="6000" dirty="0"/>
          </a:p>
        </p:txBody>
      </p:sp>
      <p:pic>
        <p:nvPicPr>
          <p:cNvPr id="11266" name="Picture 2" descr="http://4.bp.blogspot.com/-6Fs6m5IUmLA/T108iOdYzXI/AAAAAAAAB2s/1Y3pgvrt2lo/s1600/existencialismo+-+lucide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139" y="2132856"/>
            <a:ext cx="3027149" cy="3562722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2748711" y="5805264"/>
            <a:ext cx="3839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i="1" dirty="0" smtClean="0"/>
              <a:t>Sísifo</a:t>
            </a:r>
            <a:r>
              <a:rPr lang="pt-BR" dirty="0" smtClean="0"/>
              <a:t>, de Franz </a:t>
            </a:r>
            <a:r>
              <a:rPr lang="pt-BR" dirty="0" err="1" smtClean="0"/>
              <a:t>von</a:t>
            </a:r>
            <a:r>
              <a:rPr lang="pt-BR" dirty="0" smtClean="0"/>
              <a:t> </a:t>
            </a:r>
            <a:r>
              <a:rPr lang="pt-BR" dirty="0" err="1" smtClean="0"/>
              <a:t>Stuck</a:t>
            </a:r>
            <a:r>
              <a:rPr lang="pt-BR" dirty="0" smtClean="0"/>
              <a:t> (1863-1928)</a:t>
            </a:r>
            <a:endParaRPr lang="pt-BR" dirty="0"/>
          </a:p>
        </p:txBody>
      </p:sp>
      <p:sp>
        <p:nvSpPr>
          <p:cNvPr id="7" name="Texto Explicativo 3 (Ênfase) 6"/>
          <p:cNvSpPr/>
          <p:nvPr/>
        </p:nvSpPr>
        <p:spPr>
          <a:xfrm>
            <a:off x="971600" y="1844824"/>
            <a:ext cx="3744416" cy="3312368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36537"/>
              <a:gd name="adj6" fmla="val -13631"/>
              <a:gd name="adj7" fmla="val 132931"/>
              <a:gd name="adj8" fmla="val 545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dirty="0" smtClean="0">
                <a:solidFill>
                  <a:schemeClr val="bg1"/>
                </a:solidFill>
              </a:rPr>
              <a:t>Sísifo tornou-se conhecido por executar um trabalho rotineiro e cansativo. Tratava-se de um castigo para mostrar-lhe que os mortais não têm a liberdade dos deuses. Os mortais têm a liberdade de escolha, devendo, pois, concentrar-se nos afazeres da vida cotidiana, vivendo-a em sua plenitude, tornando-se criativos na repetição e na monotonia.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55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99792" y="764704"/>
            <a:ext cx="3089920" cy="432048"/>
          </a:xfrm>
        </p:spPr>
        <p:txBody>
          <a:bodyPr>
            <a:normAutofit fontScale="90000"/>
          </a:bodyPr>
          <a:lstStyle/>
          <a:p>
            <a:r>
              <a:rPr lang="pt-BR" sz="2200" b="1" dirty="0" smtClean="0">
                <a:solidFill>
                  <a:schemeClr val="bg1"/>
                </a:solidFill>
                <a:latin typeface="+mn-lt"/>
              </a:rPr>
              <a:t>Sensual (</a:t>
            </a:r>
            <a:r>
              <a:rPr lang="pt-BR" sz="2200" b="1" dirty="0" err="1" smtClean="0">
                <a:solidFill>
                  <a:schemeClr val="bg1"/>
                </a:solidFill>
                <a:latin typeface="+mn-lt"/>
              </a:rPr>
              <a:t>Gilka</a:t>
            </a:r>
            <a:r>
              <a:rPr lang="pt-BR" sz="2200" b="1" dirty="0" smtClean="0">
                <a:solidFill>
                  <a:schemeClr val="bg1"/>
                </a:solidFill>
                <a:latin typeface="+mn-lt"/>
              </a:rPr>
              <a:t> Machado)</a:t>
            </a:r>
            <a:r>
              <a:rPr lang="pt-BR" dirty="0" smtClean="0">
                <a:solidFill>
                  <a:schemeClr val="bg1"/>
                </a:solidFill>
              </a:rPr>
              <a:t/>
            </a:r>
            <a:br>
              <a:rPr lang="pt-BR" dirty="0" smtClean="0">
                <a:solidFill>
                  <a:schemeClr val="bg1"/>
                </a:solidFill>
              </a:rPr>
            </a:b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548680"/>
            <a:ext cx="5538192" cy="562352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t-BR" dirty="0" smtClean="0"/>
              <a:t>Quando</a:t>
            </a:r>
            <a:r>
              <a:rPr lang="pt-BR" dirty="0" smtClean="0"/>
              <a:t>, longe de ti, </a:t>
            </a:r>
            <a:r>
              <a:rPr lang="pt-BR" dirty="0" err="1" smtClean="0"/>
              <a:t>solitaria</a:t>
            </a:r>
            <a:r>
              <a:rPr lang="pt-BR" dirty="0" smtClean="0"/>
              <a:t>, medito</a:t>
            </a:r>
          </a:p>
          <a:p>
            <a:pPr>
              <a:buNone/>
            </a:pPr>
            <a:r>
              <a:rPr lang="pt-BR" dirty="0" smtClean="0"/>
              <a:t>neste </a:t>
            </a:r>
            <a:r>
              <a:rPr lang="pt-BR" dirty="0" err="1" smtClean="0"/>
              <a:t>affecto</a:t>
            </a:r>
            <a:r>
              <a:rPr lang="pt-BR" dirty="0" smtClean="0"/>
              <a:t> pagão que envergonhada </a:t>
            </a:r>
            <a:r>
              <a:rPr lang="pt-BR" dirty="0" err="1" smtClean="0"/>
              <a:t>occulto</a:t>
            </a:r>
            <a:r>
              <a:rPr lang="pt-BR" dirty="0" smtClean="0"/>
              <a:t>,</a:t>
            </a:r>
          </a:p>
          <a:p>
            <a:pPr>
              <a:buNone/>
            </a:pPr>
            <a:r>
              <a:rPr lang="pt-BR" dirty="0" smtClean="0"/>
              <a:t>vem-me ás narinas, logo, o perfume </a:t>
            </a:r>
            <a:r>
              <a:rPr lang="pt-BR" dirty="0" err="1" smtClean="0"/>
              <a:t>exquisito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que o teu corpo desprende e ha no teu </a:t>
            </a:r>
            <a:r>
              <a:rPr lang="pt-BR" dirty="0" err="1" smtClean="0"/>
              <a:t>proprio</a:t>
            </a:r>
            <a:r>
              <a:rPr lang="pt-BR" dirty="0" smtClean="0"/>
              <a:t> vulto.</a:t>
            </a:r>
          </a:p>
          <a:p>
            <a:pPr>
              <a:buNone/>
            </a:pPr>
            <a:r>
              <a:rPr lang="pt-BR" dirty="0" smtClean="0"/>
              <a:t> </a:t>
            </a:r>
          </a:p>
          <a:p>
            <a:pPr>
              <a:buNone/>
            </a:pPr>
            <a:r>
              <a:rPr lang="pt-BR" dirty="0" smtClean="0"/>
              <a:t>A febril confissão deste </a:t>
            </a:r>
            <a:r>
              <a:rPr lang="pt-BR" dirty="0" err="1" smtClean="0"/>
              <a:t>affecto</a:t>
            </a:r>
            <a:r>
              <a:rPr lang="pt-BR" dirty="0" smtClean="0"/>
              <a:t> infinito</a:t>
            </a:r>
          </a:p>
          <a:p>
            <a:pPr>
              <a:buNone/>
            </a:pPr>
            <a:r>
              <a:rPr lang="pt-BR" dirty="0" smtClean="0"/>
              <a:t>ha muito que, medrosa, em meus </a:t>
            </a:r>
            <a:r>
              <a:rPr lang="pt-BR" dirty="0" err="1" smtClean="0"/>
              <a:t>labios</a:t>
            </a:r>
            <a:r>
              <a:rPr lang="pt-BR" dirty="0" smtClean="0"/>
              <a:t> sepulto,</a:t>
            </a:r>
          </a:p>
          <a:p>
            <a:pPr>
              <a:buNone/>
            </a:pPr>
            <a:r>
              <a:rPr lang="pt-BR" dirty="0" smtClean="0"/>
              <a:t>pois teu lascivo olhar em mim pregado, fito,</a:t>
            </a:r>
          </a:p>
          <a:p>
            <a:pPr>
              <a:buNone/>
            </a:pPr>
            <a:r>
              <a:rPr lang="pt-BR" dirty="0" smtClean="0"/>
              <a:t>á minha castidade é como que um insulto.</a:t>
            </a:r>
          </a:p>
          <a:p>
            <a:pPr>
              <a:buNone/>
            </a:pPr>
            <a:r>
              <a:rPr lang="pt-BR" dirty="0" smtClean="0"/>
              <a:t> </a:t>
            </a:r>
          </a:p>
          <a:p>
            <a:pPr>
              <a:buNone/>
            </a:pPr>
            <a:r>
              <a:rPr lang="pt-BR" dirty="0" smtClean="0"/>
              <a:t>Si acaso te achas longe, a </a:t>
            </a:r>
            <a:r>
              <a:rPr lang="pt-BR" dirty="0" err="1" smtClean="0"/>
              <a:t>collossal</a:t>
            </a:r>
            <a:r>
              <a:rPr lang="pt-BR" dirty="0" smtClean="0"/>
              <a:t> barreira</a:t>
            </a:r>
          </a:p>
          <a:p>
            <a:pPr>
              <a:buNone/>
            </a:pPr>
            <a:r>
              <a:rPr lang="pt-BR" dirty="0" smtClean="0"/>
              <a:t>dos protestos que, </a:t>
            </a:r>
            <a:r>
              <a:rPr lang="pt-BR" dirty="0" err="1" smtClean="0"/>
              <a:t>outr’ora</a:t>
            </a:r>
            <a:r>
              <a:rPr lang="pt-BR" dirty="0" smtClean="0"/>
              <a:t>, eu fizera a mim mesma</a:t>
            </a:r>
          </a:p>
          <a:p>
            <a:pPr>
              <a:buNone/>
            </a:pPr>
            <a:r>
              <a:rPr lang="pt-BR" dirty="0" smtClean="0"/>
              <a:t>de orgulhosa virtude, erige-se altaneira.</a:t>
            </a:r>
          </a:p>
          <a:p>
            <a:pPr>
              <a:buNone/>
            </a:pPr>
            <a:r>
              <a:rPr lang="pt-BR" dirty="0" smtClean="0"/>
              <a:t> </a:t>
            </a:r>
          </a:p>
          <a:p>
            <a:pPr>
              <a:buNone/>
            </a:pPr>
            <a:r>
              <a:rPr lang="pt-BR" dirty="0" smtClean="0"/>
              <a:t>Mas, si estás ao meu lado, a barreira desaba,</a:t>
            </a:r>
          </a:p>
          <a:p>
            <a:pPr>
              <a:buNone/>
            </a:pPr>
            <a:r>
              <a:rPr lang="pt-BR" dirty="0" smtClean="0"/>
              <a:t>e sinto da </a:t>
            </a:r>
            <a:r>
              <a:rPr lang="pt-BR" dirty="0" err="1" smtClean="0"/>
              <a:t>volupia</a:t>
            </a:r>
            <a:r>
              <a:rPr lang="pt-BR" dirty="0" smtClean="0"/>
              <a:t> a </a:t>
            </a:r>
            <a:r>
              <a:rPr lang="pt-BR" dirty="0" err="1" smtClean="0"/>
              <a:t>ascosa</a:t>
            </a:r>
            <a:r>
              <a:rPr lang="pt-BR" dirty="0" smtClean="0"/>
              <a:t> e fria lesma</a:t>
            </a:r>
          </a:p>
          <a:p>
            <a:pPr>
              <a:buNone/>
            </a:pPr>
            <a:r>
              <a:rPr lang="pt-BR" dirty="0" smtClean="0"/>
              <a:t>minha carne </a:t>
            </a:r>
            <a:r>
              <a:rPr lang="pt-BR" dirty="0" err="1" smtClean="0"/>
              <a:t>polluir</a:t>
            </a:r>
            <a:r>
              <a:rPr lang="pt-BR" dirty="0" smtClean="0"/>
              <a:t> com repugnante baba...</a:t>
            </a:r>
          </a:p>
          <a:p>
            <a:endParaRPr lang="pt-BR" dirty="0"/>
          </a:p>
        </p:txBody>
      </p:sp>
      <p:pic>
        <p:nvPicPr>
          <p:cNvPr id="26626" name="Picture 2" descr="http://2.bp.blogspot.com/_JznwsikwkXQ/S46lQMRhSrI/AAAAAAAAASw/tRn-oh7n5Yw/s320/Anayde+Beiriz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7165" y="2708920"/>
            <a:ext cx="2814777" cy="33360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404664"/>
            <a:ext cx="8568952" cy="569386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2800" dirty="0" smtClean="0"/>
              <a:t>Considera-se que, em Portugal e no Brasil, o Simbolismo tenha sido uma estética importada da França;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pt-BR" sz="28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800" dirty="0" smtClean="0"/>
              <a:t>Com a repercussão de </a:t>
            </a:r>
            <a:r>
              <a:rPr lang="pt-BR" sz="2800" i="1" dirty="0" smtClean="0"/>
              <a:t>As flores do mal,</a:t>
            </a:r>
            <a:r>
              <a:rPr lang="pt-BR" sz="2800" dirty="0" smtClean="0"/>
              <a:t> de Charles Baudelaire, jovens poetas portugueses manifestam a tendência francesa, seguindo tendências decadentistas,  próprias dos simbolistas.</a:t>
            </a:r>
          </a:p>
          <a:p>
            <a:pPr algn="just"/>
            <a:endParaRPr lang="pt-BR" sz="28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800" dirty="0" smtClean="0"/>
              <a:t>No Brasil, duas publicações de 1883, ambas de Cruz e Sousa, são consideradas o marco inicial da estética simbolista: </a:t>
            </a:r>
            <a:r>
              <a:rPr lang="pt-BR" sz="2800" i="1" dirty="0" smtClean="0"/>
              <a:t>Missal,</a:t>
            </a:r>
            <a:r>
              <a:rPr lang="pt-BR" sz="2800" dirty="0" smtClean="0"/>
              <a:t> com seus textos em prosa, e </a:t>
            </a:r>
            <a:r>
              <a:rPr lang="pt-BR" sz="2800" i="1" dirty="0" smtClean="0"/>
              <a:t>Broquéis,</a:t>
            </a:r>
            <a:r>
              <a:rPr lang="pt-BR" sz="2800" dirty="0" smtClean="0"/>
              <a:t> com seus poemas.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115616" y="0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</a:rPr>
              <a:t>O Simbolismo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206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461665"/>
            <a:ext cx="820891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2400" dirty="0" smtClean="0"/>
              <a:t>A estética simbolista rejeita o cientificismo, o materialismo, o racionalismo, valorizando, em contrapartida, as manifestações metafísicas e espirituais;</a:t>
            </a:r>
          </a:p>
          <a:p>
            <a:pPr algn="just"/>
            <a:endParaRPr lang="pt-BR" sz="24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400" dirty="0" smtClean="0"/>
              <a:t>O artista simbolista volta-se para uma realidade subjetiva;</a:t>
            </a:r>
          </a:p>
          <a:p>
            <a:pPr algn="just"/>
            <a:endParaRPr lang="pt-BR" sz="24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400" dirty="0" smtClean="0"/>
              <a:t>Sublimação: a oposição entre matéria e espírito, a purificação, por meio da qual o espírito atinge as regiões etéreas, o espaço infinito;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pt-BR" sz="2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400" dirty="0" smtClean="0"/>
              <a:t>Os simbolistas buscam a essência do ser humano, aquilo que ele tem de mais profundo e universal – a alma, que só se liberta quando se rompem as correntes que a aprisionam ao corpo, ou seja, com a morte;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pt-BR" sz="2400" dirty="0"/>
          </a:p>
          <a:p>
            <a:pPr marL="285750" indent="-285750" algn="just">
              <a:buFont typeface="Arial" pitchFamily="34" charset="0"/>
              <a:buChar char="•"/>
            </a:pPr>
            <a:endParaRPr lang="pt-BR" sz="2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1276208" y="0"/>
            <a:ext cx="6104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</a:rPr>
              <a:t>P</a:t>
            </a:r>
            <a:r>
              <a:rPr lang="pt-BR" sz="2400" dirty="0" smtClean="0">
                <a:solidFill>
                  <a:schemeClr val="bg1"/>
                </a:solidFill>
              </a:rPr>
              <a:t>rincipais características da estética simbolista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868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657812"/>
            <a:ext cx="79208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2400" dirty="0" smtClean="0"/>
              <a:t>Valorização do inconsciente e do subconsciente, dos estados d’alma, da busca do vago, do diáfano, do sonho e da loucura;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pt-BR" sz="2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400" dirty="0" smtClean="0"/>
              <a:t>Linguagem carregada de símbolos (o </a:t>
            </a:r>
            <a:r>
              <a:rPr lang="pt-BR" sz="2400" i="1" dirty="0" err="1" smtClean="0"/>
              <a:t>trópos</a:t>
            </a:r>
            <a:r>
              <a:rPr lang="pt-BR" sz="2400" i="1" dirty="0" smtClean="0"/>
              <a:t>,</a:t>
            </a:r>
            <a:r>
              <a:rPr lang="pt-BR" sz="2400" dirty="0" smtClean="0"/>
              <a:t> isto é, o desvio, a mudança de significado de uma palavra ou expressão), em clara oposição a uma linguagem literária mais seca e impessoal;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pt-BR" sz="2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400" dirty="0" smtClean="0"/>
              <a:t>Sugerir, eis o sonho. Era o lema dos simbolistas.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pt-BR" sz="2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400" dirty="0" smtClean="0"/>
              <a:t>Emprego de figuras como sinestesia e de aliteração;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pt-BR" sz="2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400" dirty="0" smtClean="0"/>
              <a:t>Musicalidade.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271419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980728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	Como </a:t>
            </a:r>
            <a:r>
              <a:rPr lang="pt-BR" sz="2400" dirty="0"/>
              <a:t>estética </a:t>
            </a:r>
            <a:r>
              <a:rPr lang="pt-BR" sz="2400" dirty="0" err="1"/>
              <a:t>anti-materialista</a:t>
            </a:r>
            <a:r>
              <a:rPr lang="pt-BR" sz="2400" dirty="0"/>
              <a:t> e </a:t>
            </a:r>
            <a:r>
              <a:rPr lang="pt-BR" sz="2400" dirty="0" err="1"/>
              <a:t>anti-racionalista</a:t>
            </a:r>
            <a:r>
              <a:rPr lang="pt-BR" sz="2400" dirty="0"/>
              <a:t>, o Simbolismo buscou, portanto, uma linguagem que fosse capaz de sugerir a realidade, e não retratá-la objetivamente, como queriam os realistas. Para isso, fez uso de símbolos, imagens, metáforas, recursos sonoros como as aliterações e as assonâncias, imprimindo intensa musicalidade aos seus textos.</a:t>
            </a:r>
          </a:p>
        </p:txBody>
      </p:sp>
    </p:spTree>
    <p:extLst>
      <p:ext uri="{BB962C8B-B14F-4D97-AF65-F5344CB8AC3E}">
        <p14:creationId xmlns:p14="http://schemas.microsoft.com/office/powerpoint/2010/main" xmlns="" val="188709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1560" y="692696"/>
            <a:ext cx="45365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i="1" dirty="0" smtClean="0"/>
          </a:p>
          <a:p>
            <a:r>
              <a:rPr lang="pt-BR" dirty="0" smtClean="0"/>
              <a:t>Se</a:t>
            </a:r>
            <a:r>
              <a:rPr lang="pt-BR" dirty="0" smtClean="0"/>
              <a:t>, em noite horrorosa, escura, </a:t>
            </a:r>
            <a:br>
              <a:rPr lang="pt-BR" dirty="0" smtClean="0"/>
            </a:br>
            <a:r>
              <a:rPr lang="pt-BR" dirty="0" smtClean="0"/>
              <a:t>Um cristão, por piedade, </a:t>
            </a:r>
            <a:br>
              <a:rPr lang="pt-BR" dirty="0" smtClean="0"/>
            </a:br>
            <a:r>
              <a:rPr lang="pt-BR" dirty="0" smtClean="0"/>
              <a:t>te conceder sepultura </a:t>
            </a:r>
            <a:br>
              <a:rPr lang="pt-BR" dirty="0" smtClean="0"/>
            </a:br>
            <a:r>
              <a:rPr lang="pt-BR" dirty="0" smtClean="0"/>
              <a:t>Nas ruínas d'alguma herdade, 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As aranhas </a:t>
            </a:r>
            <a:r>
              <a:rPr lang="pt-BR" dirty="0" err="1" smtClean="0"/>
              <a:t>hão-de</a:t>
            </a:r>
            <a:r>
              <a:rPr lang="pt-BR" dirty="0" smtClean="0"/>
              <a:t> armar </a:t>
            </a:r>
            <a:br>
              <a:rPr lang="pt-BR" dirty="0" smtClean="0"/>
            </a:br>
            <a:r>
              <a:rPr lang="pt-BR" dirty="0" smtClean="0"/>
              <a:t>No teu </a:t>
            </a:r>
            <a:r>
              <a:rPr lang="pt-BR" dirty="0" err="1" smtClean="0"/>
              <a:t>coval</a:t>
            </a:r>
            <a:r>
              <a:rPr lang="pt-BR" dirty="0" smtClean="0"/>
              <a:t> suas teias, </a:t>
            </a:r>
            <a:br>
              <a:rPr lang="pt-BR" dirty="0" smtClean="0"/>
            </a:br>
            <a:r>
              <a:rPr lang="pt-BR" dirty="0" smtClean="0"/>
              <a:t>E nele irão procriar </a:t>
            </a:r>
            <a:br>
              <a:rPr lang="pt-BR" dirty="0" smtClean="0"/>
            </a:br>
            <a:r>
              <a:rPr lang="pt-BR" dirty="0" smtClean="0"/>
              <a:t>Víboras e centopeias. 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E sobre a tua cabeça, </a:t>
            </a:r>
            <a:br>
              <a:rPr lang="pt-BR" dirty="0" smtClean="0"/>
            </a:br>
            <a:r>
              <a:rPr lang="pt-BR" dirty="0" smtClean="0"/>
              <a:t>A impedi-la que adormeça. </a:t>
            </a:r>
            <a:br>
              <a:rPr lang="pt-BR" dirty="0" smtClean="0"/>
            </a:br>
            <a:r>
              <a:rPr lang="pt-BR" dirty="0" smtClean="0"/>
              <a:t>- Em constantes comoções, 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err="1" smtClean="0"/>
              <a:t>Hás-de</a:t>
            </a:r>
            <a:r>
              <a:rPr lang="pt-BR" dirty="0" smtClean="0"/>
              <a:t> ouvir lobos uivar, </a:t>
            </a:r>
            <a:br>
              <a:rPr lang="pt-BR" dirty="0" smtClean="0"/>
            </a:br>
            <a:r>
              <a:rPr lang="pt-BR" dirty="0" smtClean="0"/>
              <a:t>Das bruxas o praguejar, </a:t>
            </a:r>
            <a:br>
              <a:rPr lang="pt-BR" dirty="0" smtClean="0"/>
            </a:br>
            <a:r>
              <a:rPr lang="pt-BR" dirty="0" smtClean="0"/>
              <a:t>E os conluios dos ladrões. 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1619672" y="0"/>
            <a:ext cx="58514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Sepultura d'um Poeta </a:t>
            </a:r>
            <a:r>
              <a:rPr lang="pt-BR" sz="2000" b="1" dirty="0" smtClean="0">
                <a:solidFill>
                  <a:schemeClr val="bg1"/>
                </a:solidFill>
              </a:rPr>
              <a:t>Maldito (Charles Baudelaire)</a:t>
            </a:r>
            <a:endParaRPr lang="pt-BR" sz="2000" b="1" dirty="0" smtClean="0">
              <a:solidFill>
                <a:schemeClr val="bg1"/>
              </a:solidFill>
            </a:endParaRPr>
          </a:p>
        </p:txBody>
      </p:sp>
      <p:pic>
        <p:nvPicPr>
          <p:cNvPr id="27650" name="Picture 2" descr="http://upload.wikimedia.org/wikipedia/commons/thumb/5/52/Baudelaire_crop.jpg/200px-Baudelaire_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604126"/>
            <a:ext cx="4137248" cy="55025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139952" y="692696"/>
            <a:ext cx="47525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dirty="0" smtClean="0"/>
              <a:t>Aquela </a:t>
            </a:r>
            <a:r>
              <a:rPr lang="pt-BR" dirty="0" smtClean="0"/>
              <a:t>moça graciosa e bela</a:t>
            </a:r>
            <a:br>
              <a:rPr lang="pt-BR" dirty="0" smtClean="0"/>
            </a:br>
            <a:r>
              <a:rPr lang="pt-BR" dirty="0" smtClean="0"/>
              <a:t>Que passa sempre de vestido escuro</a:t>
            </a:r>
            <a:br>
              <a:rPr lang="pt-BR" dirty="0" smtClean="0"/>
            </a:br>
            <a:r>
              <a:rPr lang="pt-BR" dirty="0" smtClean="0"/>
              <a:t>E traz nos lábios um sorriso puro,</a:t>
            </a:r>
            <a:br>
              <a:rPr lang="pt-BR" dirty="0" smtClean="0"/>
            </a:br>
            <a:r>
              <a:rPr lang="pt-BR" dirty="0" smtClean="0"/>
              <a:t>Triste e formoso como os olhos dela</a:t>
            </a:r>
            <a:r>
              <a:rPr lang="pt-BR" dirty="0" smtClean="0"/>
              <a:t>…</a:t>
            </a:r>
          </a:p>
          <a:p>
            <a:pPr fontAlgn="base"/>
            <a:endParaRPr lang="pt-BR" dirty="0" smtClean="0"/>
          </a:p>
          <a:p>
            <a:pPr fontAlgn="base"/>
            <a:r>
              <a:rPr lang="pt-BR" dirty="0" smtClean="0"/>
              <a:t>Diz que sua alma tímida e singela</a:t>
            </a:r>
            <a:br>
              <a:rPr lang="pt-BR" dirty="0" smtClean="0"/>
            </a:br>
            <a:r>
              <a:rPr lang="pt-BR" dirty="0" smtClean="0"/>
              <a:t>Já não tem coração: que o mundo impuro</a:t>
            </a:r>
            <a:br>
              <a:rPr lang="pt-BR" dirty="0" smtClean="0"/>
            </a:br>
            <a:r>
              <a:rPr lang="pt-BR" dirty="0" smtClean="0"/>
              <a:t>Para sempre o matou… e o seu futuro</a:t>
            </a:r>
            <a:br>
              <a:rPr lang="pt-BR" dirty="0" smtClean="0"/>
            </a:br>
            <a:r>
              <a:rPr lang="pt-BR" dirty="0" smtClean="0"/>
              <a:t>Foi-se num sonho, desmaiada estrela</a:t>
            </a:r>
            <a:r>
              <a:rPr lang="pt-BR" dirty="0" smtClean="0"/>
              <a:t>.</a:t>
            </a:r>
          </a:p>
          <a:p>
            <a:pPr fontAlgn="base"/>
            <a:endParaRPr lang="pt-BR" dirty="0" smtClean="0"/>
          </a:p>
          <a:p>
            <a:pPr fontAlgn="base"/>
            <a:r>
              <a:rPr lang="pt-BR" dirty="0" smtClean="0"/>
              <a:t>Ela não sabe que o desgosto passa</a:t>
            </a:r>
            <a:br>
              <a:rPr lang="pt-BR" dirty="0" smtClean="0"/>
            </a:br>
            <a:r>
              <a:rPr lang="pt-BR" dirty="0" smtClean="0"/>
              <a:t>Nem que do orvalho a abençoada graça</a:t>
            </a:r>
            <a:br>
              <a:rPr lang="pt-BR" dirty="0" smtClean="0"/>
            </a:br>
            <a:r>
              <a:rPr lang="pt-BR" dirty="0" smtClean="0"/>
              <a:t>Faz reviver a planta que emurchece</a:t>
            </a:r>
            <a:r>
              <a:rPr lang="pt-BR" dirty="0" smtClean="0"/>
              <a:t>.</a:t>
            </a:r>
          </a:p>
          <a:p>
            <a:pPr fontAlgn="base"/>
            <a:endParaRPr lang="pt-BR" dirty="0" smtClean="0"/>
          </a:p>
          <a:p>
            <a:pPr fontAlgn="base"/>
            <a:r>
              <a:rPr lang="pt-BR" dirty="0" smtClean="0"/>
              <a:t>Flávia! nas almas juvenis, formosas,</a:t>
            </a:r>
            <a:br>
              <a:rPr lang="pt-BR" dirty="0" smtClean="0"/>
            </a:br>
            <a:r>
              <a:rPr lang="pt-BR" dirty="0" smtClean="0"/>
              <a:t>Berço sagrado de jasmins e rosas,</a:t>
            </a:r>
            <a:br>
              <a:rPr lang="pt-BR" dirty="0" smtClean="0"/>
            </a:br>
            <a:r>
              <a:rPr lang="pt-BR" dirty="0" smtClean="0"/>
              <a:t>O coração não morre: ele adormece…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2987824" y="0"/>
            <a:ext cx="32100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pt-BR" sz="2000" b="1" dirty="0" smtClean="0">
                <a:solidFill>
                  <a:schemeClr val="bg1"/>
                </a:solidFill>
              </a:rPr>
              <a:t>Tudo passa (Auta de Sousa)</a:t>
            </a:r>
            <a:endParaRPr lang="pt-BR" sz="2000" dirty="0" smtClean="0">
              <a:solidFill>
                <a:schemeClr val="bg1"/>
              </a:solidFill>
            </a:endParaRPr>
          </a:p>
        </p:txBody>
      </p:sp>
      <p:pic>
        <p:nvPicPr>
          <p:cNvPr id="29698" name="Picture 2" descr="http://3.bp.blogspot.com/--QD6egLuQco/UZKnjgfCnsI/AAAAAAAAJGk/nI1eDfjkq2Y/s1600/auta-de-souza+(topo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96752"/>
            <a:ext cx="3168352" cy="4184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23728" y="692696"/>
            <a:ext cx="51663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dirty="0" smtClean="0"/>
              <a:t>Eis </a:t>
            </a:r>
            <a:r>
              <a:rPr lang="pt-BR" dirty="0" smtClean="0"/>
              <a:t>o descanso eterno, o doce abrigo</a:t>
            </a:r>
            <a:br>
              <a:rPr lang="pt-BR" dirty="0" smtClean="0"/>
            </a:br>
            <a:r>
              <a:rPr lang="pt-BR" dirty="0" smtClean="0"/>
              <a:t>Das almas tristes e despedaçadas;</a:t>
            </a:r>
            <a:br>
              <a:rPr lang="pt-BR" dirty="0" smtClean="0"/>
            </a:br>
            <a:r>
              <a:rPr lang="pt-BR" dirty="0" smtClean="0"/>
              <a:t>Eis o repouso, enfim; e o sono amigo</a:t>
            </a:r>
            <a:br>
              <a:rPr lang="pt-BR" dirty="0" smtClean="0"/>
            </a:br>
            <a:r>
              <a:rPr lang="pt-BR" dirty="0" smtClean="0"/>
              <a:t>Já vem cerrar-me as pálpebras cansadas</a:t>
            </a:r>
            <a:r>
              <a:rPr lang="pt-BR" dirty="0" smtClean="0"/>
              <a:t>.</a:t>
            </a:r>
          </a:p>
          <a:p>
            <a:pPr fontAlgn="base"/>
            <a:endParaRPr lang="pt-BR" dirty="0" smtClean="0"/>
          </a:p>
          <a:p>
            <a:pPr fontAlgn="base"/>
            <a:r>
              <a:rPr lang="pt-BR" dirty="0" smtClean="0"/>
              <a:t>Amarguras da terra! eu me desligo</a:t>
            </a:r>
            <a:br>
              <a:rPr lang="pt-BR" dirty="0" smtClean="0"/>
            </a:br>
            <a:r>
              <a:rPr lang="pt-BR" dirty="0" smtClean="0"/>
              <a:t>Para sempre de vós… Almas amadas</a:t>
            </a:r>
            <a:br>
              <a:rPr lang="pt-BR" dirty="0" smtClean="0"/>
            </a:br>
            <a:r>
              <a:rPr lang="pt-BR" dirty="0" smtClean="0"/>
              <a:t>Que soluçais por mim, eu vos bendigo</a:t>
            </a:r>
            <a:br>
              <a:rPr lang="pt-BR" dirty="0" smtClean="0"/>
            </a:br>
            <a:r>
              <a:rPr lang="pt-BR" dirty="0" smtClean="0"/>
              <a:t>Ó almas de </a:t>
            </a:r>
            <a:r>
              <a:rPr lang="pt-BR" dirty="0" err="1" smtClean="0"/>
              <a:t>minh’alma</a:t>
            </a:r>
            <a:r>
              <a:rPr lang="pt-BR" dirty="0" smtClean="0"/>
              <a:t> abençoadas</a:t>
            </a:r>
            <a:r>
              <a:rPr lang="pt-BR" dirty="0" smtClean="0"/>
              <a:t>.</a:t>
            </a:r>
          </a:p>
          <a:p>
            <a:pPr fontAlgn="base"/>
            <a:endParaRPr lang="pt-BR" dirty="0" smtClean="0"/>
          </a:p>
          <a:p>
            <a:pPr fontAlgn="base"/>
            <a:r>
              <a:rPr lang="pt-BR" dirty="0" smtClean="0"/>
              <a:t>Quando eu daqui me for, anjos da guarda,</a:t>
            </a:r>
            <a:br>
              <a:rPr lang="pt-BR" dirty="0" smtClean="0"/>
            </a:br>
            <a:r>
              <a:rPr lang="pt-BR" dirty="0" smtClean="0"/>
              <a:t>Quando vier a morte que não tarda</a:t>
            </a:r>
            <a:br>
              <a:rPr lang="pt-BR" dirty="0" smtClean="0"/>
            </a:br>
            <a:r>
              <a:rPr lang="pt-BR" dirty="0" smtClean="0"/>
              <a:t>Roubar-me a vida para nunca mais</a:t>
            </a:r>
            <a:r>
              <a:rPr lang="pt-BR" dirty="0" smtClean="0"/>
              <a:t>…</a:t>
            </a:r>
          </a:p>
          <a:p>
            <a:pPr fontAlgn="base"/>
            <a:endParaRPr lang="pt-BR" dirty="0" smtClean="0"/>
          </a:p>
          <a:p>
            <a:pPr fontAlgn="base"/>
            <a:r>
              <a:rPr lang="pt-BR" dirty="0" smtClean="0"/>
              <a:t>Em pranto escrevam sobre a minha lousa:</a:t>
            </a:r>
            <a:br>
              <a:rPr lang="pt-BR" dirty="0" smtClean="0"/>
            </a:br>
            <a:r>
              <a:rPr lang="pt-BR" dirty="0" smtClean="0"/>
              <a:t>“Longe da mágoa, enfim, no Céu repousa</a:t>
            </a:r>
            <a:br>
              <a:rPr lang="pt-BR" dirty="0" smtClean="0"/>
            </a:br>
            <a:r>
              <a:rPr lang="pt-BR" dirty="0" smtClean="0"/>
              <a:t>Quem sofreu muito e quem amou demais”.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2951502" y="0"/>
            <a:ext cx="38026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pt-BR" sz="2000" b="1" dirty="0" smtClean="0">
                <a:solidFill>
                  <a:schemeClr val="bg1"/>
                </a:solidFill>
              </a:rPr>
              <a:t>Ao pé do túmulo (Auta de Sousa)</a:t>
            </a:r>
            <a:endParaRPr lang="pt-BR" sz="2000" dirty="0" smtClean="0">
              <a:solidFill>
                <a:schemeClr val="bg1"/>
              </a:solidFill>
            </a:endParaRPr>
          </a:p>
        </p:txBody>
      </p:sp>
      <p:pic>
        <p:nvPicPr>
          <p:cNvPr id="28674" name="Picture 2" descr="http://www.avozdapoesia.com.br/fotos/autadesou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390027"/>
            <a:ext cx="2701652" cy="34735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dezenovevinte.net/bios/bio_la_arquivos/la_1910_mnba0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788579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405291"/>
            <a:ext cx="8820472" cy="646330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pt-BR" dirty="0"/>
              <a:t> </a:t>
            </a:r>
            <a:endParaRPr lang="pt-BR" dirty="0" smtClean="0"/>
          </a:p>
          <a:p>
            <a:r>
              <a:rPr lang="pt-BR" dirty="0" smtClean="0"/>
              <a:t>Ó </a:t>
            </a:r>
            <a:r>
              <a:rPr lang="pt-BR" dirty="0"/>
              <a:t>Formas alvas, brancas, Formas claras</a:t>
            </a:r>
          </a:p>
          <a:p>
            <a:r>
              <a:rPr lang="pt-BR" dirty="0"/>
              <a:t>de luares, de neves, de neblinas!...</a:t>
            </a:r>
          </a:p>
          <a:p>
            <a:r>
              <a:rPr lang="pt-BR" dirty="0"/>
              <a:t>Ó Formas vagas, fluidas, cristalinas...</a:t>
            </a:r>
          </a:p>
          <a:p>
            <a:r>
              <a:rPr lang="pt-BR" dirty="0"/>
              <a:t>Incensos dos turíbulos das aras...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Formas do Amor, </a:t>
            </a:r>
            <a:r>
              <a:rPr lang="pt-BR" dirty="0" err="1"/>
              <a:t>constelarmante</a:t>
            </a:r>
            <a:r>
              <a:rPr lang="pt-BR" dirty="0"/>
              <a:t> puras,</a:t>
            </a:r>
          </a:p>
          <a:p>
            <a:r>
              <a:rPr lang="pt-BR" dirty="0"/>
              <a:t>de Virgens e de Santas vaporosas...</a:t>
            </a:r>
          </a:p>
          <a:p>
            <a:r>
              <a:rPr lang="pt-BR" dirty="0"/>
              <a:t>Brilhos errantes, </a:t>
            </a:r>
            <a:r>
              <a:rPr lang="pt-BR" dirty="0" err="1"/>
              <a:t>mádidas</a:t>
            </a:r>
            <a:r>
              <a:rPr lang="pt-BR" dirty="0"/>
              <a:t> frescuras</a:t>
            </a:r>
          </a:p>
          <a:p>
            <a:r>
              <a:rPr lang="pt-BR" dirty="0"/>
              <a:t>e dolências de lírios e de rosas...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Indefiníveis músicas supremas,</a:t>
            </a:r>
          </a:p>
          <a:p>
            <a:r>
              <a:rPr lang="pt-BR" dirty="0"/>
              <a:t>harmonias da Cor e do Perfume...</a:t>
            </a:r>
          </a:p>
          <a:p>
            <a:r>
              <a:rPr lang="pt-BR" dirty="0"/>
              <a:t>Horas do Ocaso, trêmulas, extremas,</a:t>
            </a:r>
          </a:p>
          <a:p>
            <a:r>
              <a:rPr lang="pt-BR" dirty="0"/>
              <a:t>Réquiem do Sol que a Dor da Luz resume...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Visões, salmos e cânticos serenos,</a:t>
            </a:r>
          </a:p>
          <a:p>
            <a:r>
              <a:rPr lang="pt-BR" dirty="0"/>
              <a:t>surdinas de órgãos flébeis, soluçantes...</a:t>
            </a:r>
          </a:p>
          <a:p>
            <a:r>
              <a:rPr lang="pt-BR" dirty="0"/>
              <a:t>Dormências de </a:t>
            </a:r>
            <a:r>
              <a:rPr lang="pt-BR" dirty="0" err="1"/>
              <a:t>volúpicos</a:t>
            </a:r>
            <a:r>
              <a:rPr lang="pt-BR" dirty="0"/>
              <a:t> venenos</a:t>
            </a:r>
          </a:p>
          <a:p>
            <a:r>
              <a:rPr lang="pt-BR" dirty="0"/>
              <a:t>sutis e suaves, mórbidos, radiantes...</a:t>
            </a:r>
          </a:p>
          <a:p>
            <a:r>
              <a:rPr lang="pt-BR" dirty="0"/>
              <a:t> </a:t>
            </a:r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/>
              <a:t>Infinitos espíritos dispersos,</a:t>
            </a:r>
          </a:p>
          <a:p>
            <a:r>
              <a:rPr lang="pt-BR" dirty="0"/>
              <a:t>inefáveis, edênicos, aéreos,</a:t>
            </a:r>
          </a:p>
          <a:p>
            <a:r>
              <a:rPr lang="pt-BR" dirty="0"/>
              <a:t>fecundai o Mistério destes versos</a:t>
            </a:r>
          </a:p>
          <a:p>
            <a:r>
              <a:rPr lang="pt-BR" dirty="0"/>
              <a:t>com a chama ideal de todos os mistérios.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Do Sonho as mais azuis diafaneidades</a:t>
            </a:r>
          </a:p>
          <a:p>
            <a:r>
              <a:rPr lang="pt-BR" dirty="0"/>
              <a:t>que </a:t>
            </a:r>
            <a:r>
              <a:rPr lang="pt-BR" dirty="0" err="1"/>
              <a:t>fuljam</a:t>
            </a:r>
            <a:r>
              <a:rPr lang="pt-BR" dirty="0"/>
              <a:t>, que na Estrofe se levantem</a:t>
            </a:r>
          </a:p>
          <a:p>
            <a:r>
              <a:rPr lang="pt-BR" dirty="0"/>
              <a:t>e as emoções, todas as castidades</a:t>
            </a:r>
          </a:p>
          <a:p>
            <a:r>
              <a:rPr lang="pt-BR" dirty="0"/>
              <a:t>da alma do Verso, pelos versos cantem.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Que o pólen de ouro dos mais finos astros</a:t>
            </a:r>
          </a:p>
          <a:p>
            <a:r>
              <a:rPr lang="pt-BR" dirty="0"/>
              <a:t>fecunde e inflame a rima clara e ardente...</a:t>
            </a:r>
          </a:p>
          <a:p>
            <a:r>
              <a:rPr lang="pt-BR" dirty="0"/>
              <a:t>Que brilhe a correção dos alabastros</a:t>
            </a:r>
          </a:p>
          <a:p>
            <a:r>
              <a:rPr lang="pt-BR" dirty="0"/>
              <a:t>sonoramente, luminosamente.</a:t>
            </a:r>
          </a:p>
          <a:p>
            <a:endParaRPr lang="pt-BR" dirty="0" smtClean="0"/>
          </a:p>
          <a:p>
            <a:r>
              <a:rPr lang="pt-BR" dirty="0"/>
              <a:t>Forças originais, essência, graça</a:t>
            </a:r>
          </a:p>
          <a:p>
            <a:r>
              <a:rPr lang="pt-BR" dirty="0"/>
              <a:t>De carnes de mulher, delicadezas...</a:t>
            </a:r>
          </a:p>
          <a:p>
            <a:r>
              <a:rPr lang="pt-BR" dirty="0"/>
              <a:t>Todo esse eflúvio que por ondas passa</a:t>
            </a:r>
          </a:p>
          <a:p>
            <a:r>
              <a:rPr lang="pt-BR" dirty="0"/>
              <a:t>Do Éter nas róseas e áureas correntezas...</a:t>
            </a:r>
          </a:p>
          <a:p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2627784" y="-25417"/>
            <a:ext cx="29143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000" b="1" dirty="0">
                <a:solidFill>
                  <a:schemeClr val="bg1"/>
                </a:solidFill>
              </a:rPr>
              <a:t>Antífona (Cruz e Sousa)</a:t>
            </a:r>
            <a:endParaRPr lang="pt-B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584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">
                                            <p:txEl>
                                              <p:pRg st="4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">
                                            <p:txEl>
                                              <p:pRg st="4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2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">
                                            <p:txEl>
                                              <p:pRg st="42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">
                                            <p:txEl>
                                              <p:pRg st="42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860510"/>
            <a:ext cx="73448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Cristais diluídos de clarões </a:t>
            </a:r>
            <a:r>
              <a:rPr lang="pt-BR" dirty="0" err="1"/>
              <a:t>alacres</a:t>
            </a:r>
            <a:r>
              <a:rPr lang="pt-BR" dirty="0"/>
              <a:t>,</a:t>
            </a:r>
          </a:p>
          <a:p>
            <a:r>
              <a:rPr lang="pt-BR" dirty="0"/>
              <a:t>Desejos, vibrações, ânsias, alentos</a:t>
            </a:r>
          </a:p>
          <a:p>
            <a:r>
              <a:rPr lang="pt-BR" dirty="0"/>
              <a:t>Fulvas vitórias, </a:t>
            </a:r>
            <a:r>
              <a:rPr lang="pt-BR" dirty="0" err="1"/>
              <a:t>triunfamentos</a:t>
            </a:r>
            <a:r>
              <a:rPr lang="pt-BR" dirty="0"/>
              <a:t> acres,</a:t>
            </a:r>
          </a:p>
          <a:p>
            <a:r>
              <a:rPr lang="pt-BR" dirty="0"/>
              <a:t>Os mais estranhos estremecimentos...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Flores negras do tédio e flores vagas</a:t>
            </a:r>
          </a:p>
          <a:p>
            <a:r>
              <a:rPr lang="pt-BR" dirty="0"/>
              <a:t>De amores vãos, </a:t>
            </a:r>
            <a:r>
              <a:rPr lang="pt-BR" dirty="0" err="1"/>
              <a:t>tantálicos</a:t>
            </a:r>
            <a:r>
              <a:rPr lang="pt-BR" dirty="0"/>
              <a:t>, doentios...</a:t>
            </a:r>
          </a:p>
          <a:p>
            <a:r>
              <a:rPr lang="pt-BR" dirty="0"/>
              <a:t>Fundas vermelhidões de velhas chagas</a:t>
            </a:r>
          </a:p>
          <a:p>
            <a:r>
              <a:rPr lang="pt-BR" dirty="0"/>
              <a:t>Em sangue, abertas, escorrendo em rios...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Tudo! vivo e nervoso e quente e forte,</a:t>
            </a:r>
          </a:p>
          <a:p>
            <a:r>
              <a:rPr lang="pt-BR" dirty="0"/>
              <a:t>Nos turbilhões quiméricos do Sonho,</a:t>
            </a:r>
          </a:p>
          <a:p>
            <a:r>
              <a:rPr lang="pt-BR" dirty="0"/>
              <a:t>Passe, cantando, ante o perfil medonho</a:t>
            </a:r>
          </a:p>
          <a:p>
            <a:r>
              <a:rPr lang="pt-BR" dirty="0"/>
              <a:t>E o tropel cabalístico da Morte...</a:t>
            </a:r>
          </a:p>
          <a:p>
            <a:endParaRPr lang="pt-BR" dirty="0"/>
          </a:p>
        </p:txBody>
      </p:sp>
      <p:pic>
        <p:nvPicPr>
          <p:cNvPr id="1026" name="Picture 2" descr="http://upload.wikimedia.org/wikipedia/commons/thumb/3/35/Cruz_e_Sousa.jpg/200px-Cruz_e_Sou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5923" y="1340767"/>
            <a:ext cx="3444469" cy="382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519772" y="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</a:rPr>
              <a:t>Antífona (Cruz e Sousa)</a:t>
            </a:r>
            <a:r>
              <a:rPr lang="pt-BR" sz="2000" b="1" dirty="0" smtClean="0"/>
              <a:t> 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xmlns="" val="286041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771800" y="-48649"/>
            <a:ext cx="41764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Acrobata da </a:t>
            </a:r>
            <a:r>
              <a:rPr lang="pt-BR" sz="2000" b="1" dirty="0" smtClean="0">
                <a:solidFill>
                  <a:schemeClr val="bg1"/>
                </a:solidFill>
              </a:rPr>
              <a:t>Dor (Cruz e Sousa)</a:t>
            </a:r>
            <a:endParaRPr lang="pt-BR" sz="2000" dirty="0">
              <a:solidFill>
                <a:schemeClr val="bg1"/>
              </a:solidFill>
            </a:endParaRPr>
          </a:p>
          <a:p>
            <a:pPr algn="just"/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755576" y="660469"/>
            <a:ext cx="4576539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Gargalha, ri, num riso de tormenta, </a:t>
            </a:r>
          </a:p>
          <a:p>
            <a:r>
              <a:rPr lang="pt-BR" sz="2000" dirty="0"/>
              <a:t>como um palhaço, que desengonçado, </a:t>
            </a:r>
          </a:p>
          <a:p>
            <a:r>
              <a:rPr lang="pt-BR" sz="2000" dirty="0"/>
              <a:t>nervoso, ri, num riso absurdo, inflado </a:t>
            </a:r>
          </a:p>
          <a:p>
            <a:r>
              <a:rPr lang="pt-BR" sz="2000" dirty="0"/>
              <a:t>de uma ironia e de uma dor violenta. </a:t>
            </a:r>
          </a:p>
          <a:p>
            <a:r>
              <a:rPr lang="pt-BR" sz="2000" dirty="0"/>
              <a:t> </a:t>
            </a:r>
          </a:p>
          <a:p>
            <a:r>
              <a:rPr lang="pt-BR" sz="2000" dirty="0"/>
              <a:t>Da gargalhada atroz, sanguinolenta, </a:t>
            </a:r>
          </a:p>
          <a:p>
            <a:r>
              <a:rPr lang="pt-BR" sz="2000" dirty="0"/>
              <a:t>agita os guizos, e convulsionado </a:t>
            </a:r>
          </a:p>
          <a:p>
            <a:r>
              <a:rPr lang="pt-BR" sz="2000" dirty="0"/>
              <a:t>salta, </a:t>
            </a:r>
            <a:r>
              <a:rPr lang="pt-BR" sz="2000" dirty="0" err="1"/>
              <a:t>gavroche</a:t>
            </a:r>
            <a:r>
              <a:rPr lang="pt-BR" sz="2000" dirty="0"/>
              <a:t>, salta clown, varado </a:t>
            </a:r>
          </a:p>
          <a:p>
            <a:r>
              <a:rPr lang="pt-BR" sz="2000" dirty="0"/>
              <a:t>pelo estertor dessa agonia lenta ... </a:t>
            </a:r>
          </a:p>
          <a:p>
            <a:r>
              <a:rPr lang="pt-BR" sz="2000" dirty="0"/>
              <a:t> </a:t>
            </a:r>
          </a:p>
          <a:p>
            <a:r>
              <a:rPr lang="pt-BR" sz="2000" dirty="0"/>
              <a:t>Pedem-se bis e um bis não se despreza! </a:t>
            </a:r>
          </a:p>
          <a:p>
            <a:r>
              <a:rPr lang="pt-BR" sz="2000" dirty="0"/>
              <a:t>Vamos! retesa os músculos, retesa </a:t>
            </a:r>
          </a:p>
          <a:p>
            <a:r>
              <a:rPr lang="pt-BR" sz="2000" dirty="0"/>
              <a:t>nessas macabras piruetas d'aço... </a:t>
            </a:r>
            <a:endParaRPr lang="pt-BR" sz="2000" dirty="0" smtClean="0"/>
          </a:p>
          <a:p>
            <a:endParaRPr lang="pt-BR" sz="2000" dirty="0"/>
          </a:p>
          <a:p>
            <a:r>
              <a:rPr lang="pt-BR" sz="2000" dirty="0"/>
              <a:t>E embora caias sobre o chão, fremente, </a:t>
            </a:r>
          </a:p>
          <a:p>
            <a:r>
              <a:rPr lang="pt-BR" sz="2000" dirty="0"/>
              <a:t>afogado em teu sangue estuoso e quente, </a:t>
            </a:r>
          </a:p>
          <a:p>
            <a:r>
              <a:rPr lang="pt-BR" sz="2000" dirty="0"/>
              <a:t>ri! Coração, tristíssimo palhaço.</a:t>
            </a:r>
          </a:p>
          <a:p>
            <a:r>
              <a:rPr lang="pt-BR" sz="2000" dirty="0"/>
              <a:t> </a:t>
            </a:r>
          </a:p>
          <a:p>
            <a:endParaRPr lang="pt-BR" sz="2000" dirty="0"/>
          </a:p>
          <a:p>
            <a:r>
              <a:rPr lang="pt-BR" sz="2000" dirty="0"/>
              <a:t> </a:t>
            </a:r>
          </a:p>
          <a:p>
            <a:endParaRPr lang="pt-BR" dirty="0"/>
          </a:p>
        </p:txBody>
      </p:sp>
      <p:pic>
        <p:nvPicPr>
          <p:cNvPr id="8196" name="Picture 4" descr="http://3.bp.blogspot.com/-UHeY6ms8_yY/ThkjEsMJQcI/AAAAAAAABTs/pA2yNn-qT8s/s1600/poeta-palhaco-triste-200x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412776"/>
            <a:ext cx="3384376" cy="3384376"/>
          </a:xfrm>
          <a:prstGeom prst="rect">
            <a:avLst/>
          </a:prstGeom>
          <a:noFill/>
        </p:spPr>
      </p:pic>
      <p:sp>
        <p:nvSpPr>
          <p:cNvPr id="7" name="Texto Explicativo 1 (Ênfase) 6"/>
          <p:cNvSpPr/>
          <p:nvPr/>
        </p:nvSpPr>
        <p:spPr>
          <a:xfrm>
            <a:off x="4283968" y="404664"/>
            <a:ext cx="4320480" cy="2736304"/>
          </a:xfrm>
          <a:prstGeom prst="accentCallout1">
            <a:avLst>
              <a:gd name="adj1" fmla="val 18750"/>
              <a:gd name="adj2" fmla="val -8333"/>
              <a:gd name="adj3" fmla="val 95783"/>
              <a:gd name="adj4" fmla="val -411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b="1" dirty="0" err="1" smtClean="0">
                <a:solidFill>
                  <a:schemeClr val="bg1"/>
                </a:solidFill>
              </a:rPr>
              <a:t>Gavroche</a:t>
            </a:r>
            <a:r>
              <a:rPr lang="pt-BR" b="1" dirty="0" smtClean="0">
                <a:solidFill>
                  <a:schemeClr val="bg1"/>
                </a:solidFill>
              </a:rPr>
              <a:t> é uma personagem do célebre romance escrito </a:t>
            </a:r>
            <a:r>
              <a:rPr lang="pt-BR" b="1" dirty="0" smtClean="0">
                <a:solidFill>
                  <a:schemeClr val="bg1"/>
                </a:solidFill>
              </a:rPr>
              <a:t>por Victor Hugo, </a:t>
            </a:r>
            <a:r>
              <a:rPr lang="pt-BR" b="1" i="1" dirty="0" smtClean="0">
                <a:solidFill>
                  <a:schemeClr val="bg1"/>
                </a:solidFill>
              </a:rPr>
              <a:t>Os Miseráveis</a:t>
            </a:r>
            <a:r>
              <a:rPr lang="pt-BR" b="1" dirty="0" smtClean="0">
                <a:solidFill>
                  <a:schemeClr val="bg1"/>
                </a:solidFill>
              </a:rPr>
              <a:t>. Durante </a:t>
            </a:r>
            <a:r>
              <a:rPr lang="pt-BR" b="1" dirty="0" smtClean="0">
                <a:solidFill>
                  <a:schemeClr val="bg1"/>
                </a:solidFill>
              </a:rPr>
              <a:t>a batalha entre os revolucionários e o exército, </a:t>
            </a:r>
            <a:r>
              <a:rPr lang="pt-BR" b="1" dirty="0" err="1" smtClean="0">
                <a:solidFill>
                  <a:schemeClr val="bg1"/>
                </a:solidFill>
              </a:rPr>
              <a:t>Gavroche</a:t>
            </a:r>
            <a:r>
              <a:rPr lang="pt-BR" b="1" dirty="0" smtClean="0">
                <a:solidFill>
                  <a:schemeClr val="bg1"/>
                </a:solidFill>
              </a:rPr>
              <a:t> percorre a área entre </a:t>
            </a:r>
            <a:r>
              <a:rPr lang="pt-BR" b="1" dirty="0" smtClean="0">
                <a:solidFill>
                  <a:schemeClr val="bg1"/>
                </a:solidFill>
              </a:rPr>
              <a:t>as trincheiras</a:t>
            </a:r>
            <a:r>
              <a:rPr lang="pt-BR" b="1" dirty="0" smtClean="0">
                <a:solidFill>
                  <a:schemeClr val="bg1"/>
                </a:solidFill>
              </a:rPr>
              <a:t> para recolher munição. Enquanto canta sua música e recolhe balas, </a:t>
            </a:r>
            <a:r>
              <a:rPr lang="pt-BR" b="1" dirty="0" err="1" smtClean="0">
                <a:solidFill>
                  <a:schemeClr val="bg1"/>
                </a:solidFill>
              </a:rPr>
              <a:t>Gavroche</a:t>
            </a:r>
            <a:r>
              <a:rPr lang="pt-BR" b="1" dirty="0" smtClean="0">
                <a:solidFill>
                  <a:schemeClr val="bg1"/>
                </a:solidFill>
              </a:rPr>
              <a:t> é atingido e morre.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8" name="Texto Explicativo 1 (Ênfase) 7"/>
          <p:cNvSpPr/>
          <p:nvPr/>
        </p:nvSpPr>
        <p:spPr>
          <a:xfrm>
            <a:off x="5148064" y="5157192"/>
            <a:ext cx="3744416" cy="1008112"/>
          </a:xfrm>
          <a:prstGeom prst="accentCallout1">
            <a:avLst>
              <a:gd name="adj1" fmla="val 18750"/>
              <a:gd name="adj2" fmla="val -8333"/>
              <a:gd name="adj3" fmla="val 26391"/>
              <a:gd name="adj4" fmla="val -267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b="1" dirty="0" smtClean="0">
                <a:solidFill>
                  <a:schemeClr val="bg1"/>
                </a:solidFill>
              </a:rPr>
              <a:t>que está em efervescência; tempestuoso, </a:t>
            </a:r>
            <a:r>
              <a:rPr lang="pt-BR" b="1" dirty="0" smtClean="0">
                <a:solidFill>
                  <a:schemeClr val="bg1"/>
                </a:solidFill>
              </a:rPr>
              <a:t>ardente; que </a:t>
            </a:r>
            <a:r>
              <a:rPr lang="pt-BR" b="1" dirty="0" smtClean="0">
                <a:solidFill>
                  <a:schemeClr val="bg1"/>
                </a:solidFill>
              </a:rPr>
              <a:t>jorra fortemente; que se apresenta aos borbotões</a:t>
            </a:r>
          </a:p>
        </p:txBody>
      </p:sp>
    </p:spTree>
    <p:extLst>
      <p:ext uri="{BB962C8B-B14F-4D97-AF65-F5344CB8AC3E}">
        <p14:creationId xmlns:p14="http://schemas.microsoft.com/office/powerpoint/2010/main" xmlns="" val="69945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4.bp.blogspot.com/_VzJxVofpQ1A/S9jcfJhtp0I/AAAAAAAAAOM/ZKw0PVlPK7M/s1600/guitar_shadow_bwv1007_794022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04664"/>
            <a:ext cx="4168130" cy="5757086"/>
          </a:xfrm>
          <a:prstGeom prst="rect">
            <a:avLst/>
          </a:prstGeom>
          <a:noFill/>
        </p:spPr>
      </p:pic>
      <p:sp>
        <p:nvSpPr>
          <p:cNvPr id="2" name="CaixaDeTexto 1"/>
          <p:cNvSpPr txBox="1"/>
          <p:nvPr/>
        </p:nvSpPr>
        <p:spPr>
          <a:xfrm>
            <a:off x="2013591" y="0"/>
            <a:ext cx="52565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Violões que </a:t>
            </a:r>
            <a:r>
              <a:rPr lang="pt-BR" sz="2000" b="1" dirty="0" smtClean="0">
                <a:solidFill>
                  <a:schemeClr val="bg1"/>
                </a:solidFill>
              </a:rPr>
              <a:t>choram (Cruz </a:t>
            </a:r>
            <a:r>
              <a:rPr lang="pt-BR" sz="2000" b="1" dirty="0">
                <a:solidFill>
                  <a:schemeClr val="bg1"/>
                </a:solidFill>
              </a:rPr>
              <a:t>e </a:t>
            </a:r>
            <a:r>
              <a:rPr lang="pt-BR" sz="2000" b="1" dirty="0" smtClean="0">
                <a:solidFill>
                  <a:schemeClr val="bg1"/>
                </a:solidFill>
              </a:rPr>
              <a:t>Sousa) </a:t>
            </a:r>
            <a:endParaRPr lang="pt-BR" sz="2000" b="1" dirty="0">
              <a:solidFill>
                <a:schemeClr val="bg1"/>
              </a:solidFill>
            </a:endParaRPr>
          </a:p>
          <a:p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467544" y="677108"/>
            <a:ext cx="48245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Ah! plangentes violões dormentes, mornos,</a:t>
            </a:r>
            <a:br>
              <a:rPr lang="pt-BR" dirty="0"/>
            </a:br>
            <a:r>
              <a:rPr lang="pt-BR" dirty="0"/>
              <a:t>Soluços ao luar, choros ao vento...</a:t>
            </a:r>
            <a:br>
              <a:rPr lang="pt-BR" dirty="0"/>
            </a:br>
            <a:r>
              <a:rPr lang="pt-BR" dirty="0"/>
              <a:t>Tristes perfis, os mais vagos contornos,</a:t>
            </a:r>
            <a:br>
              <a:rPr lang="pt-BR" dirty="0"/>
            </a:br>
            <a:r>
              <a:rPr lang="pt-BR" dirty="0"/>
              <a:t>Bocas </a:t>
            </a:r>
            <a:r>
              <a:rPr lang="pt-BR" dirty="0" err="1"/>
              <a:t>murmurejantes</a:t>
            </a:r>
            <a:r>
              <a:rPr lang="pt-BR" dirty="0"/>
              <a:t> de lamento.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Noites de além, remotas, que eu recordo,</a:t>
            </a:r>
            <a:br>
              <a:rPr lang="pt-BR" dirty="0"/>
            </a:br>
            <a:r>
              <a:rPr lang="pt-BR" dirty="0"/>
              <a:t>Noites da solidão, noites remotas</a:t>
            </a:r>
            <a:br>
              <a:rPr lang="pt-BR" dirty="0"/>
            </a:br>
            <a:r>
              <a:rPr lang="pt-BR" dirty="0"/>
              <a:t>Que nos azuis da Fantasia bordo,</a:t>
            </a:r>
            <a:br>
              <a:rPr lang="pt-BR" dirty="0"/>
            </a:br>
            <a:r>
              <a:rPr lang="pt-BR" dirty="0"/>
              <a:t>Vou constelando de visões ignotas.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Sutis palpitações a luz da lua,</a:t>
            </a:r>
            <a:br>
              <a:rPr lang="pt-BR" dirty="0"/>
            </a:br>
            <a:r>
              <a:rPr lang="pt-BR" dirty="0"/>
              <a:t>Anseio dos momentos mais saudosos,</a:t>
            </a:r>
            <a:br>
              <a:rPr lang="pt-BR" dirty="0"/>
            </a:br>
            <a:r>
              <a:rPr lang="pt-BR" dirty="0"/>
              <a:t>Quando lá choram na deserta rua</a:t>
            </a:r>
            <a:br>
              <a:rPr lang="pt-BR" dirty="0"/>
            </a:br>
            <a:r>
              <a:rPr lang="pt-BR" dirty="0"/>
              <a:t>As cordas vivas dos violões chorosos.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Quando os sons dos violões vão soluçando,</a:t>
            </a:r>
            <a:br>
              <a:rPr lang="pt-BR" dirty="0"/>
            </a:br>
            <a:r>
              <a:rPr lang="pt-BR" dirty="0"/>
              <a:t>Quando os sons dos violões nas cordas gemem,</a:t>
            </a:r>
            <a:br>
              <a:rPr lang="pt-BR" dirty="0"/>
            </a:br>
            <a:r>
              <a:rPr lang="pt-BR" dirty="0"/>
              <a:t>E vão dilacerando e deliciando,</a:t>
            </a:r>
            <a:br>
              <a:rPr lang="pt-BR" dirty="0"/>
            </a:br>
            <a:r>
              <a:rPr lang="pt-BR" dirty="0"/>
              <a:t>Rasgando as almas que nas sombras tremem.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23263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4.bp.blogspot.com/_VzJxVofpQ1A/S9jcfJhtp0I/AAAAAAAAAOM/ZKw0PVlPK7M/s1600/guitar_shadow_bwv1007_794022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04664"/>
            <a:ext cx="4168130" cy="5757086"/>
          </a:xfrm>
          <a:prstGeom prst="rect">
            <a:avLst/>
          </a:prstGeom>
          <a:noFill/>
        </p:spPr>
      </p:pic>
      <p:sp>
        <p:nvSpPr>
          <p:cNvPr id="2" name="CaixaDeTexto 1"/>
          <p:cNvSpPr txBox="1"/>
          <p:nvPr/>
        </p:nvSpPr>
        <p:spPr>
          <a:xfrm>
            <a:off x="731088" y="333137"/>
            <a:ext cx="4824536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900" dirty="0"/>
              <a:t>Harmonias que pungem, que laceram,</a:t>
            </a:r>
            <a:br>
              <a:rPr lang="pt-BR" sz="1900" dirty="0"/>
            </a:br>
            <a:r>
              <a:rPr lang="pt-BR" sz="1900" dirty="0"/>
              <a:t>Dedos Nervosos e ágeis que percorrem</a:t>
            </a:r>
            <a:br>
              <a:rPr lang="pt-BR" sz="1900" dirty="0"/>
            </a:br>
            <a:r>
              <a:rPr lang="pt-BR" sz="1900" dirty="0"/>
              <a:t>Cordas e um mundo de dolências geram,</a:t>
            </a:r>
            <a:br>
              <a:rPr lang="pt-BR" sz="1900" dirty="0"/>
            </a:br>
            <a:r>
              <a:rPr lang="pt-BR" sz="1900" dirty="0"/>
              <a:t>Gemidos, prantos, que no espaço morrem...</a:t>
            </a:r>
          </a:p>
          <a:p>
            <a:r>
              <a:rPr lang="pt-BR" sz="1900" dirty="0"/>
              <a:t> </a:t>
            </a:r>
          </a:p>
          <a:p>
            <a:r>
              <a:rPr lang="pt-BR" sz="1900" dirty="0"/>
              <a:t>E sons soturnos, suspiradas magoas,</a:t>
            </a:r>
            <a:br>
              <a:rPr lang="pt-BR" sz="1900" dirty="0"/>
            </a:br>
            <a:r>
              <a:rPr lang="pt-BR" sz="1900" dirty="0"/>
              <a:t>Mágoas amargas e melancolias,</a:t>
            </a:r>
            <a:br>
              <a:rPr lang="pt-BR" sz="1900" dirty="0"/>
            </a:br>
            <a:r>
              <a:rPr lang="pt-BR" sz="1900" dirty="0"/>
              <a:t>No sussurro monótono das águas,</a:t>
            </a:r>
            <a:br>
              <a:rPr lang="pt-BR" sz="1900" dirty="0"/>
            </a:br>
            <a:r>
              <a:rPr lang="pt-BR" sz="1900" dirty="0" err="1"/>
              <a:t>Noturnamente</a:t>
            </a:r>
            <a:r>
              <a:rPr lang="pt-BR" sz="1900" dirty="0"/>
              <a:t>, entre ramagens frias.</a:t>
            </a:r>
          </a:p>
          <a:p>
            <a:r>
              <a:rPr lang="pt-BR" sz="1900" dirty="0"/>
              <a:t> </a:t>
            </a:r>
          </a:p>
          <a:p>
            <a:r>
              <a:rPr lang="pt-BR" sz="1900" dirty="0"/>
              <a:t>Vozes veladas, veludosas vozes,</a:t>
            </a:r>
            <a:br>
              <a:rPr lang="pt-BR" sz="1900" dirty="0"/>
            </a:br>
            <a:r>
              <a:rPr lang="pt-BR" sz="1900" dirty="0"/>
              <a:t>Volúpias dos violões, vozes veladas,</a:t>
            </a:r>
            <a:br>
              <a:rPr lang="pt-BR" sz="1900" dirty="0"/>
            </a:br>
            <a:r>
              <a:rPr lang="pt-BR" sz="1900" dirty="0"/>
              <a:t>Vagam nos velhos vórtices velozes</a:t>
            </a:r>
            <a:br>
              <a:rPr lang="pt-BR" sz="1900" dirty="0"/>
            </a:br>
            <a:r>
              <a:rPr lang="pt-BR" sz="1900" dirty="0"/>
              <a:t>Dos ventos, vivas, vãs, vulcanizadas.</a:t>
            </a:r>
          </a:p>
          <a:p>
            <a:r>
              <a:rPr lang="pt-BR" sz="1900" dirty="0"/>
              <a:t> </a:t>
            </a:r>
          </a:p>
          <a:p>
            <a:r>
              <a:rPr lang="pt-BR" sz="1900" dirty="0"/>
              <a:t>Tudo nas cordas dos violões ecoa</a:t>
            </a:r>
            <a:br>
              <a:rPr lang="pt-BR" sz="1900" dirty="0"/>
            </a:br>
            <a:r>
              <a:rPr lang="pt-BR" sz="1900" dirty="0"/>
              <a:t>E vibra e se contorce no ar, convulso...</a:t>
            </a:r>
            <a:br>
              <a:rPr lang="pt-BR" sz="1900" dirty="0"/>
            </a:br>
            <a:r>
              <a:rPr lang="pt-BR" sz="1900" dirty="0"/>
              <a:t>Tudo na noite, tudo clama e voa</a:t>
            </a:r>
            <a:br>
              <a:rPr lang="pt-BR" sz="1900" dirty="0"/>
            </a:br>
            <a:r>
              <a:rPr lang="pt-BR" sz="1900" dirty="0"/>
              <a:t>Sob a febril agitação de um pulso.</a:t>
            </a:r>
          </a:p>
          <a:p>
            <a:r>
              <a:rPr lang="pt-BR" sz="1900" dirty="0"/>
              <a:t>(...)</a:t>
            </a:r>
          </a:p>
          <a:p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2123728" y="3974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Violões que choram ( Cruz e Sousa</a:t>
            </a:r>
            <a:r>
              <a:rPr lang="pt-BR" sz="2000" b="1" dirty="0" smtClean="0">
                <a:solidFill>
                  <a:schemeClr val="bg1"/>
                </a:solidFill>
              </a:rPr>
              <a:t>) - fragmento</a:t>
            </a:r>
            <a:endParaRPr lang="pt-B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891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2.bp.blogspot.com/_bYVPn58Lhp8/SfCChjSFGvI/AAAAAAAAAK0/bEhKBpz6JZs/s400/Lua+e+homem+no+escuro+azu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1684" y="2924944"/>
            <a:ext cx="5396616" cy="3184005"/>
          </a:xfrm>
          <a:prstGeom prst="rect">
            <a:avLst/>
          </a:prstGeom>
          <a:noFill/>
        </p:spPr>
      </p:pic>
      <p:sp>
        <p:nvSpPr>
          <p:cNvPr id="2" name="CaixaDeTexto 1"/>
          <p:cNvSpPr txBox="1"/>
          <p:nvPr/>
        </p:nvSpPr>
        <p:spPr>
          <a:xfrm>
            <a:off x="2123728" y="-45277"/>
            <a:ext cx="44581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O Verme e a </a:t>
            </a:r>
            <a:r>
              <a:rPr lang="pt-BR" sz="2000" b="1" dirty="0" smtClean="0">
                <a:solidFill>
                  <a:schemeClr val="bg1"/>
                </a:solidFill>
              </a:rPr>
              <a:t>Estrela (</a:t>
            </a:r>
            <a:r>
              <a:rPr lang="pt-BR" sz="2000" b="1" dirty="0">
                <a:solidFill>
                  <a:schemeClr val="bg1"/>
                </a:solidFill>
              </a:rPr>
              <a:t>Pedro </a:t>
            </a:r>
            <a:r>
              <a:rPr lang="pt-BR" sz="2000" b="1" dirty="0" err="1" smtClean="0">
                <a:solidFill>
                  <a:schemeClr val="bg1"/>
                </a:solidFill>
              </a:rPr>
              <a:t>Kilkerry</a:t>
            </a:r>
            <a:r>
              <a:rPr lang="pt-BR" sz="2000" b="1" dirty="0" smtClean="0">
                <a:solidFill>
                  <a:schemeClr val="bg1"/>
                </a:solidFill>
              </a:rPr>
              <a:t>)</a:t>
            </a:r>
            <a:endParaRPr lang="pt-BR" sz="2000" b="1" dirty="0">
              <a:solidFill>
                <a:schemeClr val="bg1"/>
              </a:solidFill>
            </a:endParaRPr>
          </a:p>
          <a:p>
            <a:endParaRPr lang="pt-BR" dirty="0"/>
          </a:p>
          <a:p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755576" y="620688"/>
            <a:ext cx="504056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Agora sabes que sou verme.</a:t>
            </a:r>
            <a:br>
              <a:rPr lang="pt-BR" dirty="0"/>
            </a:br>
            <a:r>
              <a:rPr lang="pt-BR" dirty="0"/>
              <a:t>Agora, sei da tua luz.</a:t>
            </a:r>
            <a:br>
              <a:rPr lang="pt-BR" dirty="0"/>
            </a:br>
            <a:r>
              <a:rPr lang="pt-BR" dirty="0"/>
              <a:t>Se não notei minha epiderme...</a:t>
            </a:r>
            <a:br>
              <a:rPr lang="pt-BR" dirty="0"/>
            </a:br>
            <a:r>
              <a:rPr lang="pt-BR" dirty="0"/>
              <a:t>É, nunca estrela eu te supus</a:t>
            </a:r>
            <a:br>
              <a:rPr lang="pt-BR" dirty="0"/>
            </a:br>
            <a:r>
              <a:rPr lang="pt-BR" dirty="0"/>
              <a:t>Mas, se cantar pudesse um verme,</a:t>
            </a:r>
            <a:br>
              <a:rPr lang="pt-BR" dirty="0"/>
            </a:br>
            <a:r>
              <a:rPr lang="pt-BR" dirty="0"/>
              <a:t>Eu cantaria a tua luz!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E eras assim... Por que não deste</a:t>
            </a:r>
            <a:br>
              <a:rPr lang="pt-BR" dirty="0"/>
            </a:br>
            <a:r>
              <a:rPr lang="pt-BR" dirty="0"/>
              <a:t>Um raio, brando, ao teu viver?</a:t>
            </a:r>
            <a:br>
              <a:rPr lang="pt-BR" dirty="0"/>
            </a:br>
            <a:r>
              <a:rPr lang="pt-BR" dirty="0"/>
              <a:t>Não te lembrava. Azul-celeste</a:t>
            </a:r>
            <a:br>
              <a:rPr lang="pt-BR" dirty="0"/>
            </a:br>
            <a:r>
              <a:rPr lang="pt-BR" dirty="0"/>
              <a:t>O céu, talvez, não pôde ser...</a:t>
            </a:r>
            <a:br>
              <a:rPr lang="pt-BR" dirty="0"/>
            </a:br>
            <a:r>
              <a:rPr lang="pt-BR" dirty="0"/>
              <a:t>Mas, ora! enfim, por que não deste</a:t>
            </a:r>
            <a:br>
              <a:rPr lang="pt-BR" dirty="0"/>
            </a:br>
            <a:r>
              <a:rPr lang="pt-BR" dirty="0"/>
              <a:t>Somente um raio ao teu viver?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Olho, examino-me a epiderme,</a:t>
            </a:r>
            <a:br>
              <a:rPr lang="pt-BR" dirty="0"/>
            </a:br>
            <a:r>
              <a:rPr lang="pt-BR" dirty="0"/>
              <a:t>Olho e não vejo a tua luz!</a:t>
            </a:r>
            <a:br>
              <a:rPr lang="pt-BR" dirty="0"/>
            </a:br>
            <a:r>
              <a:rPr lang="pt-BR" dirty="0"/>
              <a:t>Vamos que sou, talvez, um verme...</a:t>
            </a:r>
            <a:br>
              <a:rPr lang="pt-BR" dirty="0"/>
            </a:br>
            <a:r>
              <a:rPr lang="pt-BR" dirty="0"/>
              <a:t>Estrela nunca eu te supus!</a:t>
            </a:r>
            <a:br>
              <a:rPr lang="pt-BR" dirty="0"/>
            </a:br>
            <a:r>
              <a:rPr lang="pt-BR" dirty="0"/>
              <a:t>Olho, examino-me a epiderme...</a:t>
            </a:r>
            <a:br>
              <a:rPr lang="pt-BR" dirty="0"/>
            </a:br>
            <a:r>
              <a:rPr lang="pt-BR" dirty="0"/>
              <a:t>Ceguei! ceguei da tua luz?</a:t>
            </a:r>
          </a:p>
          <a:p>
            <a:endParaRPr lang="pt-BR" dirty="0"/>
          </a:p>
        </p:txBody>
      </p:sp>
      <p:pic>
        <p:nvPicPr>
          <p:cNvPr id="5124" name="Picture 4" descr="http://www.antoniomiranda.com.br/poesia_brasis/bahia/img/pedro_kilkerry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04663"/>
            <a:ext cx="2729086" cy="30399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4054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0"/>
            <a:ext cx="6781800" cy="1052736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200" b="1" dirty="0" smtClean="0">
                <a:solidFill>
                  <a:schemeClr val="bg1"/>
                </a:solidFill>
                <a:latin typeface="+mn-lt"/>
              </a:rPr>
              <a:t>Páginas do </a:t>
            </a:r>
            <a:r>
              <a:rPr lang="pt-BR" sz="2200" b="1" dirty="0" smtClean="0">
                <a:solidFill>
                  <a:schemeClr val="bg1"/>
                </a:solidFill>
                <a:latin typeface="+mn-lt"/>
              </a:rPr>
              <a:t>túmulo (Alphonsus de Guimaraens)</a:t>
            </a:r>
            <a:r>
              <a:rPr lang="pt-BR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pt-BR" dirty="0" smtClean="0">
                <a:solidFill>
                  <a:schemeClr val="bg1"/>
                </a:solidFill>
                <a:latin typeface="+mn-lt"/>
              </a:rPr>
            </a:br>
            <a:endParaRPr lang="pt-B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41912" y="620688"/>
            <a:ext cx="4602088" cy="5256584"/>
          </a:xfrm>
        </p:spPr>
        <p:txBody>
          <a:bodyPr>
            <a:noAutofit/>
          </a:bodyPr>
          <a:lstStyle/>
          <a:p>
            <a:pPr fontAlgn="base">
              <a:buNone/>
            </a:pPr>
            <a:r>
              <a:rPr lang="pt-BR" sz="1800" dirty="0" smtClean="0"/>
              <a:t> </a:t>
            </a:r>
            <a:r>
              <a:rPr lang="pt-BR" sz="1800" dirty="0" smtClean="0"/>
              <a:t>A </a:t>
            </a:r>
            <a:r>
              <a:rPr lang="pt-BR" sz="1800" dirty="0" smtClean="0"/>
              <a:t>fantasiosa morte que me </a:t>
            </a:r>
            <a:r>
              <a:rPr lang="pt-BR" sz="1800" dirty="0" smtClean="0"/>
              <a:t>oprime</a:t>
            </a:r>
          </a:p>
          <a:p>
            <a:pPr fontAlgn="base">
              <a:buNone/>
            </a:pPr>
            <a:r>
              <a:rPr lang="pt-BR" sz="1800" dirty="0" smtClean="0"/>
              <a:t>Da </a:t>
            </a:r>
            <a:r>
              <a:rPr lang="pt-BR" sz="1800" dirty="0" smtClean="0"/>
              <a:t>aurora cruel do teu olhar me </a:t>
            </a:r>
            <a:r>
              <a:rPr lang="pt-BR" sz="1800" dirty="0" smtClean="0"/>
              <a:t>afasta;</a:t>
            </a:r>
          </a:p>
          <a:p>
            <a:pPr fontAlgn="base">
              <a:buNone/>
            </a:pPr>
            <a:r>
              <a:rPr lang="pt-BR" sz="1800" dirty="0" smtClean="0"/>
              <a:t>Não </a:t>
            </a:r>
            <a:r>
              <a:rPr lang="pt-BR" sz="1800" dirty="0" smtClean="0"/>
              <a:t>basta ao pranto meu, à dor não </a:t>
            </a:r>
            <a:r>
              <a:rPr lang="pt-BR" sz="1800" dirty="0" smtClean="0"/>
              <a:t>basta</a:t>
            </a:r>
          </a:p>
          <a:p>
            <a:pPr fontAlgn="base">
              <a:buNone/>
            </a:pPr>
            <a:r>
              <a:rPr lang="pt-BR" sz="1800" dirty="0" smtClean="0"/>
              <a:t>O </a:t>
            </a:r>
            <a:r>
              <a:rPr lang="pt-BR" sz="1800" dirty="0" smtClean="0"/>
              <a:t>fogo do teu ósculo sublime.</a:t>
            </a:r>
            <a:br>
              <a:rPr lang="pt-BR" sz="1800" dirty="0" smtClean="0"/>
            </a:br>
            <a:endParaRPr lang="pt-BR" sz="1800" dirty="0" smtClean="0"/>
          </a:p>
          <a:p>
            <a:pPr fontAlgn="base">
              <a:buNone/>
            </a:pPr>
            <a:r>
              <a:rPr lang="pt-BR" sz="1800" dirty="0" smtClean="0"/>
              <a:t>A vida tem-me o peso mau de um </a:t>
            </a:r>
            <a:r>
              <a:rPr lang="pt-BR" sz="1800" dirty="0" smtClean="0"/>
              <a:t>crime;</a:t>
            </a:r>
          </a:p>
          <a:p>
            <a:pPr fontAlgn="base">
              <a:buNone/>
            </a:pPr>
            <a:r>
              <a:rPr lang="pt-BR" sz="1800" dirty="0" smtClean="0"/>
              <a:t>Como </a:t>
            </a:r>
            <a:r>
              <a:rPr lang="pt-BR" sz="1800" dirty="0" smtClean="0"/>
              <a:t>um bandido que o remorso </a:t>
            </a:r>
            <a:r>
              <a:rPr lang="pt-BR" sz="1800" dirty="0" smtClean="0"/>
              <a:t>arrasta,</a:t>
            </a:r>
          </a:p>
          <a:p>
            <a:pPr fontAlgn="base">
              <a:buNone/>
            </a:pPr>
            <a:r>
              <a:rPr lang="pt-BR" sz="1800" dirty="0" smtClean="0"/>
              <a:t>Vou </a:t>
            </a:r>
            <a:r>
              <a:rPr lang="pt-BR" sz="1800" dirty="0" smtClean="0"/>
              <a:t>arrastando esta alma triste e </a:t>
            </a:r>
            <a:r>
              <a:rPr lang="pt-BR" sz="1800" dirty="0" smtClean="0"/>
              <a:t>gasta,</a:t>
            </a:r>
          </a:p>
          <a:p>
            <a:pPr fontAlgn="base">
              <a:buNone/>
            </a:pPr>
            <a:r>
              <a:rPr lang="pt-BR" sz="1800" dirty="0" smtClean="0"/>
              <a:t>A </a:t>
            </a:r>
            <a:r>
              <a:rPr lang="pt-BR" sz="1800" dirty="0" smtClean="0"/>
              <a:t>quem a minha mágoa não redime.</a:t>
            </a:r>
          </a:p>
          <a:p>
            <a:pPr fontAlgn="base">
              <a:buNone/>
            </a:pPr>
            <a:r>
              <a:rPr lang="pt-BR" sz="1800" dirty="0" smtClean="0"/>
              <a:t> </a:t>
            </a:r>
          </a:p>
          <a:p>
            <a:pPr fontAlgn="base">
              <a:buNone/>
            </a:pPr>
            <a:r>
              <a:rPr lang="pt-BR" sz="1800" dirty="0" smtClean="0"/>
              <a:t>Não sei onde curar o </a:t>
            </a:r>
            <a:r>
              <a:rPr lang="pt-BR" sz="1800" dirty="0" smtClean="0"/>
              <a:t>sofrimento:</a:t>
            </a:r>
          </a:p>
          <a:p>
            <a:pPr fontAlgn="base">
              <a:buNone/>
            </a:pPr>
            <a:r>
              <a:rPr lang="pt-BR" sz="1800" dirty="0" smtClean="0"/>
              <a:t>Se </a:t>
            </a:r>
            <a:r>
              <a:rPr lang="pt-BR" sz="1800" dirty="0" smtClean="0"/>
              <a:t>te olho, vem-me o pranto à flor das </a:t>
            </a:r>
            <a:r>
              <a:rPr lang="pt-BR" sz="1800" dirty="0" smtClean="0"/>
              <a:t>faces,</a:t>
            </a:r>
          </a:p>
          <a:p>
            <a:pPr fontAlgn="base">
              <a:buNone/>
            </a:pPr>
            <a:r>
              <a:rPr lang="pt-BR" sz="1800" dirty="0" smtClean="0"/>
              <a:t>Se </a:t>
            </a:r>
            <a:r>
              <a:rPr lang="pt-BR" sz="1800" dirty="0" smtClean="0"/>
              <a:t>bebo, mais o vinho me crucia.</a:t>
            </a:r>
          </a:p>
          <a:p>
            <a:pPr fontAlgn="base">
              <a:buNone/>
            </a:pPr>
            <a:r>
              <a:rPr lang="pt-BR" sz="1800" dirty="0" smtClean="0"/>
              <a:t> </a:t>
            </a:r>
          </a:p>
          <a:p>
            <a:pPr fontAlgn="base">
              <a:buNone/>
            </a:pPr>
            <a:r>
              <a:rPr lang="pt-BR" sz="1800" dirty="0" smtClean="0"/>
              <a:t>Matar-me, não… Que esquálido e </a:t>
            </a:r>
            <a:r>
              <a:rPr lang="pt-BR" sz="1800" dirty="0" smtClean="0"/>
              <a:t>poeirento</a:t>
            </a:r>
          </a:p>
          <a:p>
            <a:pPr fontAlgn="base">
              <a:buNone/>
            </a:pPr>
            <a:r>
              <a:rPr lang="pt-BR" sz="1800" dirty="0" smtClean="0"/>
              <a:t>Talvez </a:t>
            </a:r>
            <a:r>
              <a:rPr lang="pt-BR" sz="1800" dirty="0" smtClean="0"/>
              <a:t>te viesse ver, talvez me </a:t>
            </a:r>
            <a:r>
              <a:rPr lang="pt-BR" sz="1800" dirty="0" smtClean="0"/>
              <a:t>odiasses</a:t>
            </a:r>
          </a:p>
          <a:p>
            <a:pPr fontAlgn="base">
              <a:buNone/>
            </a:pPr>
            <a:r>
              <a:rPr lang="pt-BR" sz="1800" dirty="0" smtClean="0"/>
              <a:t>Ao </a:t>
            </a:r>
            <a:r>
              <a:rPr lang="pt-BR" sz="1800" dirty="0" smtClean="0"/>
              <a:t>ver-me a catadura horrenda e fria</a:t>
            </a:r>
            <a:r>
              <a:rPr lang="pt-BR" sz="1800" dirty="0" smtClean="0"/>
              <a:t>.</a:t>
            </a:r>
            <a:endParaRPr lang="pt-BR" sz="1800" dirty="0" smtClean="0"/>
          </a:p>
        </p:txBody>
      </p:sp>
      <p:sp>
        <p:nvSpPr>
          <p:cNvPr id="24578" name="AutoShape 2" descr="data:image/jpeg;base64,/9j/4AAQSkZJRgABAQAAAQABAAD/2wCEAAkGBhQSERUUExMVFRUUGRgaGRgYFhcYHBwaGhgXFxgXGhcXHSYeGBwjGRcWHy8gIycpLCwsFx4xNTAqNSYrLCkBCQoKDgwOGg8PGikkHyQpLCksLCwpLCwpLCksLCwsKSwsLCwsKSkpLCksKSksLCwsLCwpKSwsKSwsLCksLCwsLP/AABEIALkBEAMBIgACEQEDEQH/xAAaAAADAQEBAQAAAAAAAAAAAAADBAUCAQYA/8QAOhAAAQIEBAQEBAUDBAMBAAAAAQIRAAMhMQQSQVEFImFxMoGRsROhwfAGFCPR4UJS8RVicoIkNJIz/8QAGQEAAwEBAQAAAAAAAAAAAAAAAQIDAAQF/8QAIhEAAgMBAAMAAwEBAQAAAAAAAAECESExAxJBIlFhcTJC/9oADAMBAAIRAxEAPwDxMuQZgBSOtIYxDhTM7gPGcJnYBO702eCzMXlUpx9tHmsmY4aP1HUmyj7QxOkhXxFPYsBCfClO5J1f5Q/w7L8CcVO5VTaMOuETEUNoyufYf0p6QZdVh7Qedg0sGu9XNGjNoMz7HzEDDslQU42YvDMoZcVKJPil6dBCfFOHJQh0qcECCcSmFM+SQHIT60jLULxGMbLWSpa3NWFfSFlFzV3aLWHeY+ZhVw94TEwLmhKQxdrO/aFjL4aJxJPwgsf9oQxSgQ4Id7RfnPKCk/0vYi/cR5iUglKyzcxg+LdB0vcHwfKohyAO19ot4gES6qDAMH/eIv4anjIpCiSoqDdIo8bW6gDWohJr8i3jxWO8Gw4TLUTatjvB8X+IZhwglZjl1D0YWiVw1RCZhfl5qfKAYmYcgo3WETalgnWZxWOUtEtIFEg216mOSpq5ctVQylB3vAJGYK5btDc+emZLIUBmeGl1AfTXGZTTRlIIypJ7w3w4AzTSydImoJUkqN6D5Q3w6cQpbbQjWMYsTcS0pFbn6xU/D7TFADXegpECeoBEt7Bz5xW/D+Ol/lVOgiaS4U9G1iaimgMp8cxhUEhKQk1BG4ET8FOZJyprD2FAm1ZwhDtmZ3MAn4gSUctHuzgnoIPqqtj02y5w9ashzEIf1bpEvihkIHMoqUbfYjyuP/ES18tQH3PzhRUwqYE03jLx0xqSL2PwAnS1KkqfKKp/qp7wfAyCqUbggBnjycjHqQp0kgx6ThvHwtBSpgs0D2P7RpxzANXwVmYk5gAMpDgvGfzgCPCSXNdI1iJdASCF5jH2QZKlq+XnGq0I0KiYlSAQSFF4CpR+HRNQY2uXZjSJ/wCeygi7ExorcEj0aw8wupRFmDR1M11Zcqg+sc4bj3RMcBhSNzJjlGUhq/bwf/TQy6QsOEFlZ1JNi39uj7xjEp8ReloTXiVJHKzqowGukP5jyIUHIIUrvt3jsoHRXBggKe0N4VXJWz7wlPxHOUgXL+W0bQVZdg+sFqw1hsEFbQ6nD5gDupukTErZSdTFyQeRYUGqCPrE5oLQlxrCKQhrg2aF8PjSqbIe4cVhzis7MkJezxGw8/JMlKAFHhox/EQuY3ifwitDIUFC4FQ2xhI4kpGd8irpYa/SCfnioKJQCCaqYO7W7Rg4NbvkejpB21MJFV00ULYrHLIJUS5rWrxnDzyqWesZ/ERAygKCuohrAYT9Bw+YsbabRXiTA0G/D8r9RNKPTyirOHxZrEsACSe0JcCmPiLks9C30hybM5ppGzepiU/+i0F+J9hlD8svKrU97wHFrOT0pHAn/wAYAG6hpap1gUyVyk5ibQiWiLp3DAKzbsGrBFYbKCFGoPq9YFw2XzVFCD7QfGDMaOTQMN2jSr2M9YXDLeWQd6QSQkptdSSXjmFwOVB+ItMvYKPN/wDIrBHBAyKCsqSC1D0dJrCy/Q1DOJnh0EpZIS/yixwGcleGVJKRmVlKFGhFXU24jzvEsTyF6lm+Ueh/DWDyyErU+YpYdE9usTtwjYYx9nQcESwQD4RUtcx5/GcQUsqJ0NorcTxAJIfvEMSqqF4C/ZRis1YqWG8I/myosjzO3YRjFzHLkH4YLFvfsIfwcrmB5gkhnShyoXYA77xXiEEkY8g5ZiWP9wFP4hwnmcWofWO4ss6CACulXzBjVha1IVSv4Swm6KAE1bvBxoyPUS8XmSEqNdCYnYubzgEtyv0gE+wI9/SKEnESF4dZWhX5h2SrRjuPu8LBAlwlzcVUaiJ8ybzqcQ5PkWJZnIbsIRVNSVlxFIxomipw1IVKWTR1CCTJQsCbGE8NOCUKAbxCphjE47mJere9IRp3gx5OdOGUZbgv1cWMVZSSEuTmUSFE7kh4imqLUJi0Hzoqw67COuS+CiwlPMJ0cafdIZQ+UjQFXzhbDr5ioEkFUfYfMQa/OFdhYNPiTFNCiG5i3+YmKFUwdc0+E2BvrBqzSDz1FmexvSI8xnTqxiiZWZN3PzgOEwRmEjMkEHV/pDRxCo1LxISpnIpps0HxuImKQCbMQkbC8bPAlAuSlQDuEKDv/wBoLNz/AAaooAS5FhYV8oRtXgyRNmycwykKJDF9IenHLLIzEGgA2hadi3KAWys7pNab9Y2maCzOok/RhBp1Yqso/hUAKUWFBp3gi6lQdsx9nMb/AA5LZM0gWYedYCkUUTpm9ojLZMvyIRKXkyACCXUT5CB4vDMCRsKQ5hSGkJJDIlrO1+14a4hikKTkQkFyOc3DJAIPzMLdMm+ozhsH/wCOlYmJAFSDcPeJU7ibFkOl/wD6PV9BGMdjOVKEk5Ehg+vWASJTl1D+dozf0FUfIQpSta6jXuY+mAy1PV+9fIxTVhlUzUSoWBrAvglLkVTV32/eB7DDfD5v5gpQQyiQ6twLgjSkezxc9gwplFvaPKfg/DPMXMJoAEj/ALGtugi7xmeAGBBzG9dI55u3RWGKyJMJUtRBY0+/eEOJ4gJSWoTftDk0sLwgiUqZMUkBOSxJST6F4df0DN4fGpCQEspJo13Jaz/SKs7hpTKfKkrLeIkHL/trQ94my5CUkj4YQpNloDvt4nAHzilPwExCTMczBMQ5JLkHfKLDtCurwJKACMylJYIoEOSCfc7xpyoKUtScoS5QBbYGl+jxybIWiWVrDoN2uA1/lBMNPSsJCEKTKSKu9SbnqdYf5YBLCzgsKSHpZwxbrG8DiMqq2NIHiSULBSEFGZnD5g+ihH2LF20hhTc9YK6ku/01iViSCsk3q31ihiEBQSomqqkdqRMxNVBxYmLQ6TSoPhXUkpFftotYDAEzkgpKUhgVEU7xAlzAiYk1Y1btFtHFGVzFTNYORWBO/hmzxyjyBqB99aWipmopQe2tb0tCM+RkShL5q9hUw7O5EFqPHRLWajmEkeEPQgsAIEJxCiN/KHcEjmSRoFH5VicFqKg4DPtWBFXYawKtVvKDTsVnUSbnqI5Nlgmjdidu8AmYRR8LP0Un94Ko00cUcrV+94+RMNSxrWhGm+0fKwS03SQep/a8CJPX0Yw4sUOYbEKL1KRXrpBMbO5UAgdamofawhPDuevV6+Y0g2IchgnqSSCSBoNoSSVjMFMxEtSlHIECgqfqKw9w/FiWWlgKYAh6jfzBiPiBLURlOVgSc2p6Q/wBRyqZnoK1NHNNnjNUhUto9NwFedExRSkEqJpQCg0ifnAUQTcLoKm14b4VMy4c6O/zU0R1yyVhI8Smfs5N4jVtl3iG0YnnYEVSlL+8P/n1DDCWGqsqPzFOkTJ+FZJUO3YwUziUIJoyQ3lSFkvpP+gXGZ6gHYt/mGpKwK7fbwkhb01hky2PiHzichRkYk5mJg4nC0AlSwP7DrUmHMDw4TApTpSE3Icu76QjqhkV/wAMJAlqVQOo07AR9xw8wGwOnWHeB4HIgAKKr2F3vQV0hLjviIsQzA0P3UxJO3ZZZEjZa+v+INg5ScjqUoJqS1B2jikf4u1KRs4OWlKUzFKXrlTapso6t0gsVDOF4xhwMgIy1Jcg5jpfSOY1RDrVOSUEPlSgjSwINoKgS/CJMtuqH94+nYWU7y05KVy0v/tLiAqGdknDT0qaX+q978uXcKu1Yfm8UEtJQA52QCX7gR2dJQlBIBcmlW5dBS8Cw+JUBy0f+2nq0NKnplgqriEqYChsiiLFOVzXUiEcUCQDZxFPE410kLAU1nDxOnHloKd7QY9EZlKFLlhKElSrUD0PSJONkqBLggpBBehe1RF7heMMqqbnesL8Sw6Zi8yl5fjatTMLiL+OdOhWsImFSpRSAgqPQE/IRYRwiZckgk+G1dQXbpFrA4r8uhMuUWFMytS/WB4zEhQGUKCg5L1zdSNDFnb1C+p4OeslArW8OIlrWEIAKlKLs/nr0ETlYgFmeg2g5nhagACGHR9o6Gbh6CbOTKljmGYpUGrQkgMX6CJZlgscxpt0hRQPhcgau2vaNSZZBoqmtfoYRJRC5XgKdPdRfyjX5tYqlu4ELz8ISXDV7xlMpZGnmT+0UpCsoniGYcyi4GoeOKCcocsYRdaWoO4ihMU7UDH7LwrVBTO4RRBftTpDcricwWJIejoct1PyhLEpyB0u6bi4rA5hmpVlIVXQEX2oYVq9MVV412LIUdQpIZ+zRiRlBmFgAahrO22kTCVoLFBfY+o94p/AaSo0ej9mDGFaoK0uSJTYYWDjX1/aASMIwzBnIv0awhvESiJCQbZUwDDlw3VvSIopLgOTIJcZvJoXm4cp7K0/aH0sD/MLzCN6Amj/AEjS4SFJGHB6Q+mWzMSQegML5WMO4IlRS19BHO2+hoJKlm/MxLVQKC99ou4fA/DkDNQr5lUZhoC3T3hvB8ITLCZk85akiWblspctpW0SvxVxUpBKSDm9B/ET2TodKtJcrii3BBZjbpf+ILMmOcxLkjv5vEmVYuG1aG1SlBIKmY2aKyiZMYSoks7B47NW6hVm1/eOYWSpSX0er6PY9A5v1g+HkqMwBQNqhvUM8L6msZTpXyNHapEEnlJGZIVUdt3v2hiRhE0UaqFnp8tTQecPzglKbMGanXtC3FDnmpyS+pb94NKTykitraPp97QTFIDpFTpVy/r5Q3+XrpUNp6fxDNquAImIw50DgvCixyNV49PiwAz1Yat284hcRAyKox0+/WFU0/gKJkuflDM8OycaKJU2Xs7HeJyS9o2iSxYxSkLZbmcOIlElQIa9q6Rgy2GalRoXgEiczVOX70g89XJ97xbxybQTxC8GgB3PbMk37RyVg2PfWv7R6LEfh9GQ/qIDf7kgepiROyo1BBtuas8X9vhF2CGQPRz6vBZKQo2rVi/SkC+O75aJ++jQfh6v1BTRXZ21JjVWix6TFks40P0jqJj3cFh6CCrwxGt3++9YSmoILJNA1XeLKmNMYKqtUitIpKACSDamtfLaJ0lfME2FPnFOXdncbU+cJIMeAZ6QQrow676wzKWhISS761zVLn6QObPAQSq2av8AHoInjiKXyguFb6ebQKtGfSpiQRMzDmCnrseuxhufJUZYJ1YN3Jb6QCRh3dZIcJIAe5Y0byMVOFSlTJkuWWOVSCSHajMK2rpE5MdLbKnEpbBmNGbs38RJCwL6kxa48sA1Op+kTcJwf4lQFKLuWUkFnd0oJdYbbaJwHmJpxAgEma616intF7i34dkygPhTROe7FKCO4Ur5XiNNwfwyKNmr4knzp3hpf8k6NKVd+wi9wziZkJSE5UhzmVlGZu94hykamHUY4S5ZVlCqsAR1/aOdoaOFfiH4pSkj4aXNeYj+4AGn/X5x5nG4kzFF93PnsBpAZ3EDN0AKXqkEUegItQwMm0GMFEzdhkzHoKC3lDMks7lwfbWFU6dj/mGMMmnSNIKKWBAyKvXr7t90hzDq/WF+peE8OOWg8h73hjDKZRbzp/MSphwsSp3IbVDA3IOkYKVFYdVhZ6djvC0riDISQl8yiGdmAroG0g2LpmI/pPR7A1vevpGUWg2A+AkKYHXYa+8dMkBNBruz11a8CTOIPRunzYN7RtCK5uo20f8AeD91mQPFvc6lhQU3ESuIJzCLOIkcjMBlsRXzo0KTJAKTqGr+8D8UDTzRDQ1h5j933jM2QoqYB3sabfxGpMpjWjRRq0Kgs+alOoCjpc+kGxS2TAwqSlWdY5j1alhHcYp09IfxBPKTpqTQCvygc45mpo0DyAMAX3pH041S/WO4kP4aU4TQqSLCw8y9YpokACksP/cVCj7MXeEcBKKZZUz7O4Hd9o0rFzVBOUywbkVVTdy3pWF/wHBqcEJTnVLBLgeu3eElzAzpkgPrlGti2oeM5ZinEwlQBtlCa76lhDcrFhwNddjSo+r0gGkyZ8AgpKgQS+1anaGZR5jTZ9PaM4qY8wMVAJFA516HSOqJAOjjf1pBGQDiExJQAsFq+FnJ08n94fwPApZQhRl1L0OZxQvmfxEEBgGEa4XJGcMoJYO5GYVsWJofOKnx2ypKgaaJYNuwb+esK5ViFlFsXw0yXmyABJ0UoasU0rSKnCpQw61TlFzQ5HGajh/O8IyStT5ViURskEu7AlzQVjGJ/MpPIpM4EDMRlVpWhqE9qdYk9yzR90z7j/FvjlkEZqsgBySTYqjqOEZxzTChXLugg032KhrHcFhTKZeUBSnHKkXOz3o1vWKE3Ey3BmZ8yqlg6hpUDcdYKzEVk/6GwXG5stJBUmeAAy1pAVYuCQebuawlxTHqnLBUlmDBnt2MV5OTInIlgRTOWUX6xH4plzkJoEpSLk61+kTk7QinaoyhFCLUgOIT+mEvq9I1g5wsfvpFIYVExJB7JDanXyibwc84ujAfb/YghU2V2YhxXfdoAnghRMISULflGcP6VvD+L4VMTKQqYScvKDQ8odgdmbXcQ7cV9BfxgkirmrX/AGh2St0v9s+kJSJL1oevnFOVKUkEEXhJDJj+DBCOU9DTTptFT4Avqb+YAIeE8KFZGG4N+nTyhtEmgBL+W+lXrEnX7GD4GUgFikMHPrQ0PSkCmzE1KWqGe1jqPOGsECCeoufl7wrOQhJ6EFg3r84C1/QiU6cElwkqYiymcX2pDKZuYJJIDuWaoD0rr6aQti5wIBBv5fKFMLPZVUhVWatu8Fxf+Cso4ucUiqujAVY2N4UCUkEFR/pem381hfFKZYUVEHmGXo3LUaE+0BwWDmLFCxVcFXiY1PSGUf6TlKgXEpIQQOr3jE4AgQIzFzA6nDGjmsGCS/SDKLQYuwCcEPiZzVkgB/fpBsYlxDeHlBSi4JLWF9IzjsCoB8pCX1Z62tF4S/ENo8WjC5UgmraJp7iCZUqylVg5GZQHteFyQwBV4j2pBpM1JUQADVgbuW12Fo6nEhZuTiHNAsJsAyiD1c3hxIUzZiALPQtvR6wocUpPiUxY0Afyd6B+kfYMzFEqVVTUACvQUIMag6VsOhLP8QkEN33O7WqIzhp6QoJJS4zHMEqD0oDvQfdo+ly1IRmWDnL5gXGUU0Pi+7QstLEgFNq+VAB3prE6TxBUqFcZNecokuABU1NAAA8fTFFRsKt6ecCVKUJmQZSTq9N/SPlSVGygoijBW1zWKIPsihw1BCiS7JAF9e/ePV4fhFMy0lKiHCSwJTYEi4HcPfaPFJ4llLghwzpFu4Jta+8VsFxcqHhZJZy7k7/WsT8ia0Fv4O4dZkrJWkqBV4QlJSty6uYkZBo9Xe14oTVpRLSs5/iKURlUUBQGWWeYJfKMxLOzg2oYXn48qByoS5pUFRtuaJoRtaE8RhmBzqAJLJAY7OohJY6+TRDG7YFLND4fiYWvIVpSb5j4QwcufKKMlYlhkZZijUllAB7czEnSoIHuYcnBplKE0lKyCWzpBS52ADDdtHgicWooQ+RJNynMFkOdPQDajQr3jB63iKeOxSpSVJXLBJDpZJSA4bMDqOtbRESScxPQfN/pGSFCXzKLFRYFKb0d1VNHHaOSCSTAaoaMfU3K1IhuYhSkchyki9vX1+cIoncwcUe0dVOKVAg0L37g/Joah7IePnzUkoUKi536vF1U0Jw6RmmkqCeVSqCmw06R9isIqeAJYGc0B/nSkAnYdUpABTzklJN6paoOrgwZfkibuxzhtQfL0cCLslCSa187U1jzeDWQAatR/WLeFXUPboYjJNOy64Pyp2nSlPraDgPuxBHnYFoGJ2VNOprfaOysxUgJTmzO/bT5+0Lt4gjPDpShQKL760AD/KPp8oAh7igfrUs2tTGMMmYoFJVVjrq72HSNHDm5rUkWazRnj1hEsSkeQ2Ft/aASpgZxUafekM48AfXvtAsJKDZnBG20Ml7cEnL1Wia+KlBUFISoMcrpc5tidrxIlcTnBTgtRmA0BcD+Y9BjpCVEEMlQGzgvE2bKlpISp63OUg+RikYkHKLdnyJalZphJBJbZ+0fSBzB+sFkKUWclhYH9o+SOau31iXklbwtBYGTjTLWwLBV/TUxjiOImJckkBReh5Yn8RcsQaEs+x69Im46eooYOb203PSL+KNxRmiRJw6glkoFRdRqB3hz8qrxEjMkUAYCldbwb8wl2Cb/AD+UFmFgCoAEvepIGlI6HOQpNXhphBLt3VWvaDSs0spU7ZSAQ6quDdT0HYiPjiMoL1vuC3cRPnYlSuVg12rtcmHStCt0W5/FM2YJA9aB7DoIApWYACleZN365mYbxAJAFWfoY1LxpAsK72bbrDKCXBSjOUTZIWEm4c20cmghb4oDsEg9LDz19oPInJLqUpkqFklmUAwdIvSEnc1qNKN8oNBTGMKlId1UNDR/8Rf4dyA5CGvfyYiIAlpYOGvbyaDSJ6paizgG9dvp0iclY6LeIxiQHUpTU8LMCb0NvKNzFqU3w1liKkVtVirr9IWwyUzkKDOWfRn877xiXw0oAJJCRWhqzkeVYi0uCtFKViFMxUxcUUTfZO1P5eNJlIW6gVlQLMCwb2HcRtGJSQGVZmahBFaHTyhzBmTkX8TOVEcikkMDWqhR9NXiLzQez4SMVOCUlIFaWLsNi0KS8Qx1r0NoLIlZiXIUdSGFRvvC2Pn/AA1AKoTUAVpFVBcMpWEnYtv6SNKsPSN4RGcApcNQudenRoDhcXLmukt/2o70pDiZiJZCasO5DkgAEjWG5lActGsbxAy5aUoZJILkfdzHOHqzy1OqpUKm7Bx+1OkYxGGCxkIL6d9q2j7EJEsoQB4Ugn/lra/8xOTDFq8DqLJdLMB/UH70hnh2MStObXswGkY4ZNQs86SQLBvcQSbMlBTIzaV0poIR21ofZew/IIH39tH2PxpShJQpnJF63tChmitQBE5bqWAXypv5l6ROMVdsacnVI9HgcUAlVXIFe+kT/wDXyB+oo9WTtHf9WAR8MAcpc7u1BELG4gKGidyzgfzDrx6By/ZRTxuXoQo/7vYD6mCIUsqStKAArlLUbqxJaEvwrwlCkrmlaUmUWSWoTdy8Fx2KcKUh0k+I3D7Dp+8XcBX5G8ofx00yi5ZOWlw7mgIiLNmTKFSyspZnLlomLmfEOdReK8nDqBSpLqBFdKwPWsEX4j/5guKM1YIpNH3t96QnIVMIOdIBD220eG5RsTHJJu9OlVWCuJS6WUKPqCQDoaQrMkpGizmDBSeWparh6Ai3SG8TjlSzyPVw27ig+nnDWFwyZwUHMuYzqQRvqAaUpaKwbirA42zyGGWH+9YbWtgSdNesRpOILn6mNKxB2HZ47fTbJ8CYvGjUO/20ITJmZmzBNyfo0fLXzELJ6AGkaNQQXytaLJUKACEu7uLB/ePlBz22j5WHJGYsBRh/EdlhmghRuScsFl30d44uXR4NKSFOczED10pCMIzLBbeMzZtQBb7pB8LiTLS5FFWL6iF568z0A7CJLptO4eeUrDW+3h+fjiVHlBBZ/INZ9olLmjlyguPFX2hhKKhRfLWx/eC0uhvCpIVJWjLyhT7se41EfTcUQ4Rbc19IjrnhJICWCi+amZtukOysgYKSVv1iUo0Ra0Jg8UhBVmKnJFQ5fegtC0+akYjOl8pY1NWNDf2h0zJVXTkIBygV1erWv8omYhYLWcj2fT3gxdlIpMqzgAkKygtVIZ3JrXaAyfiLUKoS7KYdLEjyifhZUwgKQ7ClLdaG8OTuH5AlRW63NyxfZrERmqyxaoa4fhMszOohWoqTmJ2EWRMlo51AFTOz0SD0iZh8GzmaQgAJYUFhYHR3NoDxZ1DM9FJDgW3p2hG7YWvplHFciiUG9+/0hiV+IEpSAztSIcgi2sUE8PSUEpHN3hqSFdFpEwLl5gMpJcD2jKMQVFSlKzKdyWaPNzMbMSMhJpBpHEFAMST5RnDMGj0q4dKlKUQDzN8qOdoP+IOE/ClIWAVDNU/xFPg01MqUFL5UrD16GFfxD+KEzJPw5YbMblrDaDGgNNyIOB5goKsxapHNoW3EbM0iVk61O+56QoMUQggDmcF/eDJ4iWUjKOYDT66QXYNszgm+IALax7bDJSQCKUjxWHkNFbB4pYIJUaUrbs0I5JaO4WWMVhctQSx+3eBTUjK7kvGfzSlAgkV6RyYugjmm03aKwtKmI4zChYAzFLF3FWvfWF14KZIUMq8yzUVuMrk0di4aHpcvMSKJ1DjUVYbE6QqcbkUTzEEM2oe9WJbo8Uhyhqvh474lY5NnmmWFyTG0Bnj0qImFLBHXUx1Eymrx8ZdY4zGCA2S9SaweWkQrmakHQswrCESusbMmxemhgSEPrGs+jPtAA2NzJoAbfb6iMJX/AIgcrElI0HfbWkbGJYUAIvb6mF9aCrDZkpTWitG+6x9KJASakl9aV2HaExMCyCzKLtVwRt0hxKlJGxuOUBulNTAYfUry5Uspdiprmo9BBMTgElsvS9rWaFZnF0jKEip+W8dmIBDhTK7xyu09I6UcPKEsEkJJHTSEP9FCw+diolQAA7tvCEgLJ8dTdzFNCzLS4YmxLt37wacXjMrXBDCTjKdJzP8A2kb6/SG5GHVNmJWscor37PYdYFMLrKiQSzUFG2D3gw4oGAAJ69veHZaSa1dGOLhWUkLFaMQGNDuIytP6AdNQB5MOkdxs2YUgJ5QQQDSp1rcR9hsHNyKy0SQAT8yPWFWkk6iZxHDUBCVkhJUKbvEaVPmSy6Tc61inP4dNWpIqpVhsIqzfw4lKGmrAUnV/lFUaJKkj4iVLVlK9KAeUG4fw0LKCrW4e57QZHAUBPjL6hJp0hTAoMubLUTyub6bwHXAfaH+K4FrKppE/E8JUJHxRVKVMpT72EF/EPGk5iJdaRjhcr4kliS1XD0PVoWMX0CvoscA6M6S9HPlHcHhCpWb/ACIyZmTMiWXSRUbdoe4Li0pASWD6wXg9Og/5VhqINLk1G0VThwpBZrRME0WH214h5E/hTxytBSWjWdxC+d+0Gkg0Y3iVfsrYJM4AnMAobUPvrGFzEJBBSpV6Gl+wNo7jJALhiegvC0v4gDk0Ns1z0rDJXwDlR4RK2giJpazwOGcNHrMjZ9LAP9J8j+8EVLBardx+0ZkXguJ0ibYxtGAL6HsR9YIcK+rHbX+YErSKEiwhbAS1KIslupEdTIWoO4bv9If4lf194Rn2EFOwrUZ/LJB5lP2gsrDdeXrSMyPEO0NYjxDtBbGij5a8rBKRQbaRpKzqQRS8GxVoBJ18om+DyxFGbMQgAqKew3iVj+I51DIVABhTeFMbcQBPhPeDGC6QUaKYlilVZtXJvDKMaUMFKCidC3q5iVh//wBI7jfH5D6wKsokVsMtS188tGUG6aN5pP0hw4VK1H4cwpX/AGqYPvlNq7UibwPwq/5D2MV8d4kf8Im+jrbbG8Bwv9GauYougEMUkF/vaK3DsOUyUJL1D16x5/iXjlf8R9I9am0v/iIWCes5vKqdHAZctJXMDAO5F/KPAYoOSyiQ5ZyTTSPYfjH/ANbzjxibeUUaNDhQ4JiSlKku4eFeIY1lpSbB4zw3xL8oRx/i8/pAS/MWrkFLFT3eKPDZ5DoAdxErBeKLnCrr8oaWKxuhTwZkFWYZtRCiJHVoszrGJOI17RKErYqk2O4VSv6SW7w3h5bB1FzuYncL8CYc184jJu6OmKQYr0GsYlqILmnaNLuIyv6wowKfOq/vCKOIZi04DK1CKpJ/eGp30iVhfBM7iK+NYCUU1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580" name="AutoShape 4" descr="data:image/jpeg;base64,/9j/4AAQSkZJRgABAQAAAQABAAD/2wCEAAkGBhQSERUUExMVFRUUGRgaGRgYFhcYHBwaGhgXFxgXGhcXHSYeGBwjGRcWHy8gIycpLCwsFx4xNTAqNSYrLCkBCQoKDgwOGg8PGikkHyQpLCksLCwpLCwpLCksLCwsKSwsLCwsKSkpLCksKSksLCwsLCwpKSwsKSwsLCksLCwsLP/AABEIALkBEAMBIgACEQEDEQH/xAAaAAADAQEBAQAAAAAAAAAAAAADBAUCAQYA/8QAOhAAAQIEBAQEBAUDBAMBAAAAAQIRAAMhMQQSQVEFImFxMoGRsROhwfAGFCPR4UJS8RVicoIkNJIz/8QAGQEAAwEBAQAAAAAAAAAAAAAAAQIDAAQF/8QAIhEAAgMBAAMAAwEBAQAAAAAAAAECESExAxJBIlFhcTJC/9oADAMBAAIRAxEAPwDxMuQZgBSOtIYxDhTM7gPGcJnYBO702eCzMXlUpx9tHmsmY4aP1HUmyj7QxOkhXxFPYsBCfClO5J1f5Q/w7L8CcVO5VTaMOuETEUNoyufYf0p6QZdVh7Qedg0sGu9XNGjNoMz7HzEDDslQU42YvDMoZcVKJPil6dBCfFOHJQh0qcECCcSmFM+SQHIT60jLULxGMbLWSpa3NWFfSFlFzV3aLWHeY+ZhVw94TEwLmhKQxdrO/aFjL4aJxJPwgsf9oQxSgQ4Id7RfnPKCk/0vYi/cR5iUglKyzcxg+LdB0vcHwfKohyAO19ot4gES6qDAMH/eIv4anjIpCiSoqDdIo8bW6gDWohJr8i3jxWO8Gw4TLUTatjvB8X+IZhwglZjl1D0YWiVw1RCZhfl5qfKAYmYcgo3WETalgnWZxWOUtEtIFEg216mOSpq5ctVQylB3vAJGYK5btDc+emZLIUBmeGl1AfTXGZTTRlIIypJ7w3w4AzTSydImoJUkqN6D5Q3w6cQpbbQjWMYsTcS0pFbn6xU/D7TFADXegpECeoBEt7Bz5xW/D+Ol/lVOgiaS4U9G1iaimgMp8cxhUEhKQk1BG4ET8FOZJyprD2FAm1ZwhDtmZ3MAn4gSUctHuzgnoIPqqtj02y5w9ashzEIf1bpEvihkIHMoqUbfYjyuP/ES18tQH3PzhRUwqYE03jLx0xqSL2PwAnS1KkqfKKp/qp7wfAyCqUbggBnjycjHqQp0kgx6ThvHwtBSpgs0D2P7RpxzANXwVmYk5gAMpDgvGfzgCPCSXNdI1iJdASCF5jH2QZKlq+XnGq0I0KiYlSAQSFF4CpR+HRNQY2uXZjSJ/wCeygi7ExorcEj0aw8wupRFmDR1M11Zcqg+sc4bj3RMcBhSNzJjlGUhq/bwf/TQy6QsOEFlZ1JNi39uj7xjEp8ReloTXiVJHKzqowGukP5jyIUHIIUrvt3jsoHRXBggKe0N4VXJWz7wlPxHOUgXL+W0bQVZdg+sFqw1hsEFbQ6nD5gDupukTErZSdTFyQeRYUGqCPrE5oLQlxrCKQhrg2aF8PjSqbIe4cVhzis7MkJezxGw8/JMlKAFHhox/EQuY3ifwitDIUFC4FQ2xhI4kpGd8irpYa/SCfnioKJQCCaqYO7W7Rg4NbvkejpB21MJFV00ULYrHLIJUS5rWrxnDzyqWesZ/ERAygKCuohrAYT9Bw+YsbabRXiTA0G/D8r9RNKPTyirOHxZrEsACSe0JcCmPiLks9C30hybM5ppGzepiU/+i0F+J9hlD8svKrU97wHFrOT0pHAn/wAYAG6hpap1gUyVyk5ibQiWiLp3DAKzbsGrBFYbKCFGoPq9YFw2XzVFCD7QfGDMaOTQMN2jSr2M9YXDLeWQd6QSQkptdSSXjmFwOVB+ItMvYKPN/wDIrBHBAyKCsqSC1D0dJrCy/Q1DOJnh0EpZIS/yixwGcleGVJKRmVlKFGhFXU24jzvEsTyF6lm+Ueh/DWDyyErU+YpYdE9usTtwjYYx9nQcESwQD4RUtcx5/GcQUsqJ0NorcTxAJIfvEMSqqF4C/ZRis1YqWG8I/myosjzO3YRjFzHLkH4YLFvfsIfwcrmB5gkhnShyoXYA77xXiEEkY8g5ZiWP9wFP4hwnmcWofWO4ss6CACulXzBjVha1IVSv4Swm6KAE1bvBxoyPUS8XmSEqNdCYnYubzgEtyv0gE+wI9/SKEnESF4dZWhX5h2SrRjuPu8LBAlwlzcVUaiJ8ybzqcQ5PkWJZnIbsIRVNSVlxFIxomipw1IVKWTR1CCTJQsCbGE8NOCUKAbxCphjE47mJere9IRp3gx5OdOGUZbgv1cWMVZSSEuTmUSFE7kh4imqLUJi0Hzoqw67COuS+CiwlPMJ0cafdIZQ+UjQFXzhbDr5ioEkFUfYfMQa/OFdhYNPiTFNCiG5i3+YmKFUwdc0+E2BvrBqzSDz1FmexvSI8xnTqxiiZWZN3PzgOEwRmEjMkEHV/pDRxCo1LxISpnIpps0HxuImKQCbMQkbC8bPAlAuSlQDuEKDv/wBoLNz/AAaooAS5FhYV8oRtXgyRNmycwykKJDF9IenHLLIzEGgA2hadi3KAWys7pNab9Y2maCzOok/RhBp1Yqso/hUAKUWFBp3gi6lQdsx9nMb/AA5LZM0gWYedYCkUUTpm9ojLZMvyIRKXkyACCXUT5CB4vDMCRsKQ5hSGkJJDIlrO1+14a4hikKTkQkFyOc3DJAIPzMLdMm+ozhsH/wCOlYmJAFSDcPeJU7ibFkOl/wD6PV9BGMdjOVKEk5Ehg+vWASJTl1D+dozf0FUfIQpSta6jXuY+mAy1PV+9fIxTVhlUzUSoWBrAvglLkVTV32/eB7DDfD5v5gpQQyiQ6twLgjSkezxc9gwplFvaPKfg/DPMXMJoAEj/ALGtugi7xmeAGBBzG9dI55u3RWGKyJMJUtRBY0+/eEOJ4gJSWoTftDk0sLwgiUqZMUkBOSxJST6F4df0DN4fGpCQEspJo13Jaz/SKs7hpTKfKkrLeIkHL/trQ94my5CUkj4YQpNloDvt4nAHzilPwExCTMczBMQ5JLkHfKLDtCurwJKACMylJYIoEOSCfc7xpyoKUtScoS5QBbYGl+jxybIWiWVrDoN2uA1/lBMNPSsJCEKTKSKu9SbnqdYf5YBLCzgsKSHpZwxbrG8DiMqq2NIHiSULBSEFGZnD5g+ihH2LF20hhTc9YK6ku/01iViSCsk3q31ihiEBQSomqqkdqRMxNVBxYmLQ6TSoPhXUkpFftotYDAEzkgpKUhgVEU7xAlzAiYk1Y1btFtHFGVzFTNYORWBO/hmzxyjyBqB99aWipmopQe2tb0tCM+RkShL5q9hUw7O5EFqPHRLWajmEkeEPQgsAIEJxCiN/KHcEjmSRoFH5VicFqKg4DPtWBFXYawKtVvKDTsVnUSbnqI5Nlgmjdidu8AmYRR8LP0Un94Ko00cUcrV+94+RMNSxrWhGm+0fKwS03SQep/a8CJPX0Yw4sUOYbEKL1KRXrpBMbO5UAgdamofawhPDuevV6+Y0g2IchgnqSSCSBoNoSSVjMFMxEtSlHIECgqfqKw9w/FiWWlgKYAh6jfzBiPiBLURlOVgSc2p6Q/wBRyqZnoK1NHNNnjNUhUto9NwFedExRSkEqJpQCg0ifnAUQTcLoKm14b4VMy4c6O/zU0R1yyVhI8Smfs5N4jVtl3iG0YnnYEVSlL+8P/n1DDCWGqsqPzFOkTJ+FZJUO3YwUziUIJoyQ3lSFkvpP+gXGZ6gHYt/mGpKwK7fbwkhb01hky2PiHzichRkYk5mJg4nC0AlSwP7DrUmHMDw4TApTpSE3Icu76QjqhkV/wAMJAlqVQOo07AR9xw8wGwOnWHeB4HIgAKKr2F3vQV0hLjviIsQzA0P3UxJO3ZZZEjZa+v+INg5ScjqUoJqS1B2jikf4u1KRs4OWlKUzFKXrlTapso6t0gsVDOF4xhwMgIy1Jcg5jpfSOY1RDrVOSUEPlSgjSwINoKgS/CJMtuqH94+nYWU7y05KVy0v/tLiAqGdknDT0qaX+q978uXcKu1Yfm8UEtJQA52QCX7gR2dJQlBIBcmlW5dBS8Cw+JUBy0f+2nq0NKnplgqriEqYChsiiLFOVzXUiEcUCQDZxFPE410kLAU1nDxOnHloKd7QY9EZlKFLlhKElSrUD0PSJONkqBLggpBBehe1RF7heMMqqbnesL8Sw6Zi8yl5fjatTMLiL+OdOhWsImFSpRSAgqPQE/IRYRwiZckgk+G1dQXbpFrA4r8uhMuUWFMytS/WB4zEhQGUKCg5L1zdSNDFnb1C+p4OeslArW8OIlrWEIAKlKLs/nr0ETlYgFmeg2g5nhagACGHR9o6Gbh6CbOTKljmGYpUGrQkgMX6CJZlgscxpt0hRQPhcgau2vaNSZZBoqmtfoYRJRC5XgKdPdRfyjX5tYqlu4ELz8ISXDV7xlMpZGnmT+0UpCsoniGYcyi4GoeOKCcocsYRdaWoO4ihMU7UDH7LwrVBTO4RRBftTpDcricwWJIejoct1PyhLEpyB0u6bi4rA5hmpVlIVXQEX2oYVq9MVV412LIUdQpIZ+zRiRlBmFgAahrO22kTCVoLFBfY+o94p/AaSo0ej9mDGFaoK0uSJTYYWDjX1/aASMIwzBnIv0awhvESiJCQbZUwDDlw3VvSIopLgOTIJcZvJoXm4cp7K0/aH0sD/MLzCN6Amj/AEjS4SFJGHB6Q+mWzMSQegML5WMO4IlRS19BHO2+hoJKlm/MxLVQKC99ou4fA/DkDNQr5lUZhoC3T3hvB8ITLCZk85akiWblspctpW0SvxVxUpBKSDm9B/ET2TodKtJcrii3BBZjbpf+ILMmOcxLkjv5vEmVYuG1aG1SlBIKmY2aKyiZMYSoks7B47NW6hVm1/eOYWSpSX0er6PY9A5v1g+HkqMwBQNqhvUM8L6msZTpXyNHapEEnlJGZIVUdt3v2hiRhE0UaqFnp8tTQecPzglKbMGanXtC3FDnmpyS+pb94NKTykitraPp97QTFIDpFTpVy/r5Q3+XrpUNp6fxDNquAImIw50DgvCixyNV49PiwAz1Yat284hcRAyKox0+/WFU0/gKJkuflDM8OycaKJU2Xs7HeJyS9o2iSxYxSkLZbmcOIlElQIa9q6Rgy2GalRoXgEiczVOX70g89XJ97xbxybQTxC8GgB3PbMk37RyVg2PfWv7R6LEfh9GQ/qIDf7kgepiROyo1BBtuas8X9vhF2CGQPRz6vBZKQo2rVi/SkC+O75aJ++jQfh6v1BTRXZ21JjVWix6TFks40P0jqJj3cFh6CCrwxGt3++9YSmoILJNA1XeLKmNMYKqtUitIpKACSDamtfLaJ0lfME2FPnFOXdncbU+cJIMeAZ6QQrow676wzKWhISS761zVLn6QObPAQSq2av8AHoInjiKXyguFb6ebQKtGfSpiQRMzDmCnrseuxhufJUZYJ1YN3Jb6QCRh3dZIcJIAe5Y0byMVOFSlTJkuWWOVSCSHajMK2rpE5MdLbKnEpbBmNGbs38RJCwL6kxa48sA1Op+kTcJwf4lQFKLuWUkFnd0oJdYbbaJwHmJpxAgEma616intF7i34dkygPhTROe7FKCO4Ur5XiNNwfwyKNmr4knzp3hpf8k6NKVd+wi9wziZkJSE5UhzmVlGZu94hykamHUY4S5ZVlCqsAR1/aOdoaOFfiH4pSkj4aXNeYj+4AGn/X5x5nG4kzFF93PnsBpAZ3EDN0AKXqkEUegItQwMm0GMFEzdhkzHoKC3lDMks7lwfbWFU6dj/mGMMmnSNIKKWBAyKvXr7t90hzDq/WF+peE8OOWg8h73hjDKZRbzp/MSphwsSp3IbVDA3IOkYKVFYdVhZ6djvC0riDISQl8yiGdmAroG0g2LpmI/pPR7A1vevpGUWg2A+AkKYHXYa+8dMkBNBruz11a8CTOIPRunzYN7RtCK5uo20f8AeD91mQPFvc6lhQU3ESuIJzCLOIkcjMBlsRXzo0KTJAKTqGr+8D8UDTzRDQ1h5j933jM2QoqYB3sabfxGpMpjWjRRq0Kgs+alOoCjpc+kGxS2TAwqSlWdY5j1alhHcYp09IfxBPKTpqTQCvygc45mpo0DyAMAX3pH041S/WO4kP4aU4TQqSLCw8y9YpokACksP/cVCj7MXeEcBKKZZUz7O4Hd9o0rFzVBOUywbkVVTdy3pWF/wHBqcEJTnVLBLgeu3eElzAzpkgPrlGti2oeM5ZinEwlQBtlCa76lhDcrFhwNddjSo+r0gGkyZ8AgpKgQS+1anaGZR5jTZ9PaM4qY8wMVAJFA516HSOqJAOjjf1pBGQDiExJQAsFq+FnJ08n94fwPApZQhRl1L0OZxQvmfxEEBgGEa4XJGcMoJYO5GYVsWJofOKnx2ypKgaaJYNuwb+esK5ViFlFsXw0yXmyABJ0UoasU0rSKnCpQw61TlFzQ5HGajh/O8IyStT5ViURskEu7AlzQVjGJ/MpPIpM4EDMRlVpWhqE9qdYk9yzR90z7j/FvjlkEZqsgBySTYqjqOEZxzTChXLugg032KhrHcFhTKZeUBSnHKkXOz3o1vWKE3Ey3BmZ8yqlg6hpUDcdYKzEVk/6GwXG5stJBUmeAAy1pAVYuCQebuawlxTHqnLBUlmDBnt2MV5OTInIlgRTOWUX6xH4plzkJoEpSLk61+kTk7QinaoyhFCLUgOIT+mEvq9I1g5wsfvpFIYVExJB7JDanXyibwc84ujAfb/YghU2V2YhxXfdoAnghRMISULflGcP6VvD+L4VMTKQqYScvKDQ8odgdmbXcQ7cV9BfxgkirmrX/AGh2St0v9s+kJSJL1oevnFOVKUkEEXhJDJj+DBCOU9DTTptFT4Avqb+YAIeE8KFZGG4N+nTyhtEmgBL+W+lXrEnX7GD4GUgFikMHPrQ0PSkCmzE1KWqGe1jqPOGsECCeoufl7wrOQhJ6EFg3r84C1/QiU6cElwkqYiymcX2pDKZuYJJIDuWaoD0rr6aQti5wIBBv5fKFMLPZVUhVWatu8Fxf+Cso4ucUiqujAVY2N4UCUkEFR/pem381hfFKZYUVEHmGXo3LUaE+0BwWDmLFCxVcFXiY1PSGUf6TlKgXEpIQQOr3jE4AgQIzFzA6nDGjmsGCS/SDKLQYuwCcEPiZzVkgB/fpBsYlxDeHlBSi4JLWF9IzjsCoB8pCX1Z62tF4S/ENo8WjC5UgmraJp7iCZUqylVg5GZQHteFyQwBV4j2pBpM1JUQADVgbuW12Fo6nEhZuTiHNAsJsAyiD1c3hxIUzZiALPQtvR6wocUpPiUxY0Afyd6B+kfYMzFEqVVTUACvQUIMag6VsOhLP8QkEN33O7WqIzhp6QoJJS4zHMEqD0oDvQfdo+ly1IRmWDnL5gXGUU0Pi+7QstLEgFNq+VAB3prE6TxBUqFcZNecokuABU1NAAA8fTFFRsKt6ecCVKUJmQZSTq9N/SPlSVGygoijBW1zWKIPsihw1BCiS7JAF9e/ePV4fhFMy0lKiHCSwJTYEi4HcPfaPFJ4llLghwzpFu4Jta+8VsFxcqHhZJZy7k7/WsT8ia0Fv4O4dZkrJWkqBV4QlJSty6uYkZBo9Xe14oTVpRLSs5/iKURlUUBQGWWeYJfKMxLOzg2oYXn48qByoS5pUFRtuaJoRtaE8RhmBzqAJLJAY7OohJY6+TRDG7YFLND4fiYWvIVpSb5j4QwcufKKMlYlhkZZijUllAB7czEnSoIHuYcnBplKE0lKyCWzpBS52ADDdtHgicWooQ+RJNynMFkOdPQDajQr3jB63iKeOxSpSVJXLBJDpZJSA4bMDqOtbRESScxPQfN/pGSFCXzKLFRYFKb0d1VNHHaOSCSTAaoaMfU3K1IhuYhSkchyki9vX1+cIoncwcUe0dVOKVAg0L37g/Joah7IePnzUkoUKi536vF1U0Jw6RmmkqCeVSqCmw06R9isIqeAJYGc0B/nSkAnYdUpABTzklJN6paoOrgwZfkibuxzhtQfL0cCLslCSa187U1jzeDWQAatR/WLeFXUPboYjJNOy64Pyp2nSlPraDgPuxBHnYFoGJ2VNOprfaOysxUgJTmzO/bT5+0Lt4gjPDpShQKL760AD/KPp8oAh7igfrUs2tTGMMmYoFJVVjrq72HSNHDm5rUkWazRnj1hEsSkeQ2Ft/aASpgZxUafekM48AfXvtAsJKDZnBG20Ml7cEnL1Wia+KlBUFISoMcrpc5tidrxIlcTnBTgtRmA0BcD+Y9BjpCVEEMlQGzgvE2bKlpISp63OUg+RikYkHKLdnyJalZphJBJbZ+0fSBzB+sFkKUWclhYH9o+SOau31iXklbwtBYGTjTLWwLBV/TUxjiOImJckkBReh5Yn8RcsQaEs+x69Im46eooYOb203PSL+KNxRmiRJw6glkoFRdRqB3hz8qrxEjMkUAYCldbwb8wl2Cb/AD+UFmFgCoAEvepIGlI6HOQpNXhphBLt3VWvaDSs0spU7ZSAQ6quDdT0HYiPjiMoL1vuC3cRPnYlSuVg12rtcmHStCt0W5/FM2YJA9aB7DoIApWYACleZN365mYbxAJAFWfoY1LxpAsK72bbrDKCXBSjOUTZIWEm4c20cmghb4oDsEg9LDz19oPInJLqUpkqFklmUAwdIvSEnc1qNKN8oNBTGMKlId1UNDR/8Rf4dyA5CGvfyYiIAlpYOGvbyaDSJ6paizgG9dvp0iclY6LeIxiQHUpTU8LMCb0NvKNzFqU3w1liKkVtVirr9IWwyUzkKDOWfRn877xiXw0oAJJCRWhqzkeVYi0uCtFKViFMxUxcUUTfZO1P5eNJlIW6gVlQLMCwb2HcRtGJSQGVZmahBFaHTyhzBmTkX8TOVEcikkMDWqhR9NXiLzQez4SMVOCUlIFaWLsNi0KS8Qx1r0NoLIlZiXIUdSGFRvvC2Pn/AA1AKoTUAVpFVBcMpWEnYtv6SNKsPSN4RGcApcNQudenRoDhcXLmukt/2o70pDiZiJZCasO5DkgAEjWG5lActGsbxAy5aUoZJILkfdzHOHqzy1OqpUKm7Bx+1OkYxGGCxkIL6d9q2j7EJEsoQB4Ugn/lra/8xOTDFq8DqLJdLMB/UH70hnh2MStObXswGkY4ZNQs86SQLBvcQSbMlBTIzaV0poIR21ofZew/IIH39tH2PxpShJQpnJF63tChmitQBE5bqWAXypv5l6ROMVdsacnVI9HgcUAlVXIFe+kT/wDXyB+oo9WTtHf9WAR8MAcpc7u1BELG4gKGidyzgfzDrx6By/ZRTxuXoQo/7vYD6mCIUsqStKAArlLUbqxJaEvwrwlCkrmlaUmUWSWoTdy8Fx2KcKUh0k+I3D7Dp+8XcBX5G8ofx00yi5ZOWlw7mgIiLNmTKFSyspZnLlomLmfEOdReK8nDqBSpLqBFdKwPWsEX4j/5guKM1YIpNH3t96QnIVMIOdIBD220eG5RsTHJJu9OlVWCuJS6WUKPqCQDoaQrMkpGizmDBSeWparh6Ai3SG8TjlSzyPVw27ig+nnDWFwyZwUHMuYzqQRvqAaUpaKwbirA42zyGGWH+9YbWtgSdNesRpOILn6mNKxB2HZ47fTbJ8CYvGjUO/20ITJmZmzBNyfo0fLXzELJ6AGkaNQQXytaLJUKACEu7uLB/ePlBz22j5WHJGYsBRh/EdlhmghRuScsFl30d44uXR4NKSFOczED10pCMIzLBbeMzZtQBb7pB8LiTLS5FFWL6iF568z0A7CJLptO4eeUrDW+3h+fjiVHlBBZ/INZ9olLmjlyguPFX2hhKKhRfLWx/eC0uhvCpIVJWjLyhT7se41EfTcUQ4Rbc19IjrnhJICWCi+amZtukOysgYKSVv1iUo0Ra0Jg8UhBVmKnJFQ5fegtC0+akYjOl8pY1NWNDf2h0zJVXTkIBygV1erWv8omYhYLWcj2fT3gxdlIpMqzgAkKygtVIZ3JrXaAyfiLUKoS7KYdLEjyifhZUwgKQ7ClLdaG8OTuH5AlRW63NyxfZrERmqyxaoa4fhMszOohWoqTmJ2EWRMlo51AFTOz0SD0iZh8GzmaQgAJYUFhYHR3NoDxZ1DM9FJDgW3p2hG7YWvplHFciiUG9+/0hiV+IEpSAztSIcgi2sUE8PSUEpHN3hqSFdFpEwLl5gMpJcD2jKMQVFSlKzKdyWaPNzMbMSMhJpBpHEFAMST5RnDMGj0q4dKlKUQDzN8qOdoP+IOE/ClIWAVDNU/xFPg01MqUFL5UrD16GFfxD+KEzJPw5YbMblrDaDGgNNyIOB5goKsxapHNoW3EbM0iVk61O+56QoMUQggDmcF/eDJ4iWUjKOYDT66QXYNszgm+IALax7bDJSQCKUjxWHkNFbB4pYIJUaUrbs0I5JaO4WWMVhctQSx+3eBTUjK7kvGfzSlAgkV6RyYugjmm03aKwtKmI4zChYAzFLF3FWvfWF14KZIUMq8yzUVuMrk0di4aHpcvMSKJ1DjUVYbE6QqcbkUTzEEM2oe9WJbo8Uhyhqvh474lY5NnmmWFyTG0Bnj0qImFLBHXUx1Eymrx8ZdY4zGCA2S9SaweWkQrmakHQswrCESusbMmxemhgSEPrGs+jPtAA2NzJoAbfb6iMJX/AIgcrElI0HfbWkbGJYUAIvb6mF9aCrDZkpTWitG+6x9KJASakl9aV2HaExMCyCzKLtVwRt0hxKlJGxuOUBulNTAYfUry5Uspdiprmo9BBMTgElsvS9rWaFZnF0jKEip+W8dmIBDhTK7xyu09I6UcPKEsEkJJHTSEP9FCw+diolQAA7tvCEgLJ8dTdzFNCzLS4YmxLt37wacXjMrXBDCTjKdJzP8A2kb6/SG5GHVNmJWscor37PYdYFMLrKiQSzUFG2D3gw4oGAAJ69veHZaSa1dGOLhWUkLFaMQGNDuIytP6AdNQB5MOkdxs2YUgJ5QQQDSp1rcR9hsHNyKy0SQAT8yPWFWkk6iZxHDUBCVkhJUKbvEaVPmSy6Tc61inP4dNWpIqpVhsIqzfw4lKGmrAUnV/lFUaJKkj4iVLVlK9KAeUG4fw0LKCrW4e57QZHAUBPjL6hJp0hTAoMubLUTyub6bwHXAfaH+K4FrKppE/E8JUJHxRVKVMpT72EF/EPGk5iJdaRjhcr4kliS1XD0PVoWMX0CvoscA6M6S9HPlHcHhCpWb/ACIyZmTMiWXSRUbdoe4Li0pASWD6wXg9Og/5VhqINLk1G0VThwpBZrRME0WH214h5E/hTxytBSWjWdxC+d+0Gkg0Y3iVfsrYJM4AnMAobUPvrGFzEJBBSpV6Gl+wNo7jJALhiegvC0v4gDk0Ns1z0rDJXwDlR4RK2giJpazwOGcNHrMjZ9LAP9J8j+8EVLBardx+0ZkXguJ0ibYxtGAL6HsR9YIcK+rHbX+YErSKEiwhbAS1KIslupEdTIWoO4bv9If4lf194Rn2EFOwrUZ/LJB5lP2gsrDdeXrSMyPEO0NYjxDtBbGij5a8rBKRQbaRpKzqQRS8GxVoBJ18om+DyxFGbMQgAqKew3iVj+I51DIVABhTeFMbcQBPhPeDGC6QUaKYlilVZtXJvDKMaUMFKCidC3q5iVh//wBI7jfH5D6wKsokVsMtS188tGUG6aN5pP0hw4VK1H4cwpX/AGqYPvlNq7UibwPwq/5D2MV8d4kf8Im+jrbbG8Bwv9GauYougEMUkF/vaK3DsOUyUJL1D16x5/iXjlf8R9I9am0v/iIWCes5vKqdHAZctJXMDAO5F/KPAYoOSyiQ5ZyTTSPYfjH/ANbzjxibeUUaNDhQ4JiSlKku4eFeIY1lpSbB4zw3xL8oRx/i8/pAS/MWrkFLFT3eKPDZ5DoAdxErBeKLnCrr8oaWKxuhTwZkFWYZtRCiJHVoszrGJOI17RKErYqk2O4VSv6SW7w3h5bB1FzuYncL8CYc184jJu6OmKQYr0GsYlqILmnaNLuIyv6wowKfOq/vCKOIZi04DK1CKpJ/eGp30iVhfBM7iK+NYCUU1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582" name="AutoShape 6" descr="data:image/jpeg;base64,/9j/4AAQSkZJRgABAQAAAQABAAD/2wCEAAkGBxQTEhUUExQWFhUXFyAbGRgXGB4fGxgeGx4cHBwfIBoaHCggGSElHxsgITEhJSkrLi4uIiMzODMsNygtLisBCgoKDg0OGhAQGiwkHyQsLCwsLCwsLCwsLCwsLCwsLCwsLCwsLCwsLCwsLCwsLCwsLCwsLCwsLCwsLCwsLCwsLP/AABEIAQAAxQMBIgACEQEDEQH/xAAcAAACAgMBAQAAAAAAAAAAAAAEBQMGAAECBwj/xAA+EAACAQMDAgQEBAUCBAYDAAABAhEDEiEABDEiQQUTUWEGMnGBI0KRoRRSscHwB9EzYoLhFUNykqLxFiRT/8QAFwEBAQEBAAAAAAAAAAAAAAAAAQACA//EAB0RAQEBAAIDAQEAAAAAAAAAAAABESExAhJBUWH/2gAMAwEAAhEDEQA/AGvh1d6dQHb1kLDboatKXttDsS1Nai5ChwWTDBYAIMa8++DfBPO2/iNDzfLcNauQysKd1R1XMyRTwRggHONNt3vnp7zbEk1DSqKTXo//AMqzCrZb2Izbk9Mj0it+LUKVGszbcCmlfbhwpMhGa5QEKMzcwR6TBxnXOO13Sqts6ibFGbbpbUbprq8uQIJVlWoQsQILLOT9dJtylpC2srAdQb19hAIxGDOjq71adKxgyq4KMAoAY0zI7ZYE5PMEDvrrx+ltwKDUWZr6d1QMVlSWIthJC4HckwRIHGtsVcvBv4SptG27bthUqtRp2LSQQFIJJUgKbeo+bfJHIMaW/E/hVPb0k21Oma1Ysah3BpsGhgpREKnrBGesEgngdlI2dNNyhV2C30mVqyAqJIuvOFIX9DB419E/CHj4qUmuNSoqtCkUcAAQB+EtkEZESIjOdZafPdX4XH8Iu6WvT5CvSn8VTNrdDEFoPYDSatsTTIZlc0S7Kr223BYmAeD1AxPeNey/6lfD5q1axoBmKWVadKnTRSWcFSwcKWdVZQxU9zA515jQrbgtSo1Rcj1IsaKalgwVgzwIBsAYyI+o0yiwu8WG3NZv4XzBQJFvmgXAxwWHbnP7aHq7a2oRVNucwOoTkdJAx/bVj+J/AaLK252BbyAQKlBpvoMxC2gn/iAseVJ5g8ah8FoUtxFSruEauzGn5dVHZnvUgOal0C0mAe0CdOjOcId69NnBpIVBjoJujtF3LTycDJIAjQtRSOf8/wBtWL408CTbPTNJ0K1AZRWJNJ0NtRSTyA0gNJmDoPxjY0KSKqVRUrA/iWklBz8ptE9sz+uoWFLf11jDUu5YSLVAx2JP9eNRNz66gl2tMMwUsEkxc02j6wCQPeNace4OO3bXAc/2+mtKPTUdG+GtSkiv5lpXpNOJUyMwcMInHrGdGbuqqU61Ok+HqIYK9TqobMh2VQG7TJmZxGgV2NQhSVYKzWhmBCyMHPt39NRV6JXOCpJAYTDWxMTnuOR31HTMby2tKMJsKl3UDqJJYrZ8ueG5H6al8P37f/sk9dV1UK5MEAEAkdpIhRpIrepOmGyoIUdieoDoE+xP3iPTQY53rgQgIamrk8Qxwo6j/wBMATjPE6l8b8S/iaty00pL8qU6SgBVBJAlQLzk9RydQVKkmKshQ0GIlRMn2YidP6HgyUXJroKlFYcVEdVa1SJ6GmfmAKsJ9JGpZpdstjVq3GmrHy0lmd4szavzwI4gZ7/bvxjZik5B3FKuzU1JNJrln0JAAkW8CeRq1bV2qEeQm5O2MotSnaj01qEgBukLUAm3J6vUGAKn4rulUuvlU0qqYL0yCCwKnjKhYHAzOSTkaJy1eChWGtazLEkwSTJ4HPtrNaGrD8LeN16G5ptQqoCAVDVBKovUWLA9ouM85PE6bbbwNt34wNsUVSFkAJ0CymGWabHqURFvJHoeKft93USor0iUYHoYEXekE98GM9sae7/xjcDdUd07212RWVqbglw0/MymVJBiGyBAgQNAC7f4b3L7Tc7hVmjtqlrjhlJImFInGJyI941vwhG3W6BaBUFMui01UB2pi8KxkBJUGWPEai2e/nb7xTcTUKuJcgKQ8lonrJErn1ntobYbR7mNFka0gBc/i4NwCsAGABMgxg6WVu+HPC2N5rbXzaNNPNgQzxaaqFwaqm2FaQR3jJOvXa+zoNtadDZ+ZSoqqszRwjqIMuCXMEiVODd3GPnjd166Vay2eQzgrUpIpVYiStmfSc8e2vWfgL4xajTO1ZfOspq6B5UJTSwQanl8RLywAkxI1mx0lNP9Q9i9XbxCbbyqlNrmDEKKsIXFQdJKktKqJwD6T5dsvC3NRnqeb/D06hLmmVNRDTDG4K/ygkZMYn7auv8AqDQ3dbbVqtNT5VKrmLWZAseWgfDiwuzEW4kQxjXnHhm5qUNzLVmAUXMCX6xUCswtEEswMntImcTqnStNfiVvMG1/hfNNzlLCDcrFgyU+rLwpUiZE8EjVn8E+EqW8FreGbinMkVVqCVAKoxD1GVZVw3QVOJPbTfxf4l2f8d4d/D31USvUclULQSopqqqkMwUwBIP3zr0Nfiza3ANUNKVumsppgT+U+YBa8ZtOYM6A+c/9QPhitsalOm5Y0SGNG+24CeoNbIBnPJwZ1VSmQIOY/fXvv+uG1pbnw5N3SqK4SoLWUghgZVgCDzwe/wAuvC8wKhYMR0lWknpiJxFsYGex1uMVHS2zM4pqpLkwFAzPpHrqJhH29dG7Lct/ECqCEJct03ACZJUWyQIxrVDxApU8wCDdcAvSBmYwOMwNR1DQ2bv8ilvZcnkDgZ5OuLGBxIKn7gj+mr/8L+HUNxLvuxt3NQJVa5bPLqS4tgDJiwgkiZxGqzu96j1t5UYFr3Yo3JEsx7G0gjB9jI4gmnIFoJuGWULsAS+OeTNQjkiZUue+J7aDTqtWCTJ+X5mJ47/bjVi2O43NTa1T1NRo1A58unDBqjEmaiiaYgEyZGF0koUTdTWpMMJWDMXGA0A+omOcaliPeUbHdCGBVisMIYRiCMwR6TjWbdrGRlbqJyIGMxiZBkeo0x8K8Ibc1DTFT8YvADBiebepvlQSRknmBrt/DhRrAF6ZChTUViSDBBIkJABjg5z66U68PoUWr02sqLTuPz2vJTOVVFFswCM/vqQbmRWpsxqKSQiMC1rREhmkqVVRwcgQZGmHikIKDUAiCqGKEgAGKhEhsWwcFcfKJnVf2e8/h619sspIYTwZOQTP7zP30Ho92dVqVMGKNVHAQB1NvSsE2kA3Cec8zqsbyhYbTIdWZWXBCkHgEHPfP9dO/CC25Z4tuFPpHY2gwOJURj041j0ErBaaozVQZL/LeqqBbacjIPUT+mjTZoBtgEpo1Rgt+VwSStqEHGAOr+vprNWLd+CUnCECswCARSINncK0qSCAY5MiO0azVqUgLOp6yFRaVAYNn1/760LPQz9cf01wwB4nWmMbanF+RjETzntHOspG21gYP+f21FGsjUBwp0yoKMyv3B4iDMECT/3OrRsPjY06TqwYvUBhlYJZMAkrSCioTGbxOB96WgJ/7aP8M8HqV2CIBPeTFvuZ4HudFjUv4L3vi77n/iFibixtY9RIEtBkFsDPt7aj8OqmnVnbs5c0yoCA39YKsLRhvQg8g6fbXwChRE1mNapBJRJWmMTF5WSeOLR7xotN3grSVaAJItpCLsfz/M88ZPvI0a3ml268Or1DdUo06d1MrLMqEMWuuMG4nt1DgxjGsTwpTTC1t1kDAVWcBQMKJZR37cZ1JUpAAfzTdJPrcBJPckdz65PfRPPEH1wZMmfU/edBxJtNltkR1qB6isDb+HFrFWAYRUkkEg8dQERidL9r8N0nUgbhgZ4ajzBg5WoT7xHp66NVjlWmPeMAk85J9P8AMiTwRp3ATkMGGCBm0kEGM8wBIzq2r1lJn+GKpEUalKqAT03WOOxNtULIx2J0Lu9syEq6VKLEKq0ys3jF5vY4yAcTzGNO1awmM+uT2I9cR/npqakzIIHUhE2PBQn0s/L9RafSNOs+k+KruKARQQylhIYQ0iR3uUAenJyCdMvBN9TXbV6b7em90kVSXDo1pCBbCB8x7yMnR298Gp1BFO6ix5UsXQnMGbQ6z2EMcHSndbSttlZKgZQ8jABV49G4b7GR7adZzKuPwh40tDa7ugNzUIQsy00og3rabnNxKkRgq0R0kEmBpZvKm221TbtUVtwtTw5JBkFXcMBaZBAWAPpMdtU4MRMGJwY7j01KtMknGABJAxxiY9Tqxaa+Cb0mKCoYeurm1iuB+UsAWIGCPQidRbveXVfwbhBuW8BnLiCxYkdUm6JnsNSoalEs9JoZIXpIkEETAGRkHPfPOoqO7tIqUxNVZa7NyYIe4R1c3BhEZ9MSNN5v1q7SpTq3FqDg0iCBAKojLaAAeoAkhQe8nI1W6/U3zAzGe2AOffWA/hxAwZnM/rMftrhWA7TjM9j6jSjTYGt1eUJ/Ba60SVprN8kAQIyfaNZ4eoLKYqEXQAqgg94DNInnEHQlemaYQqRbUS6Lgf5lMjscHnsffRm121KooetWa9rzAicFYySfmkxgfKe2dB2nG+qEkPU2cXCBLkAhe4tABJnJEg/WdZpTuqVMWp/EMFWbQQzL8xBKlREEjmBONZqxezdT4b3CmPLqD/pP9tDVvCaoBLKcYM9o17bvRJgx+n7mdKnFEr1GncR7SPcax7109I8p22wJMupYcmMYmOYPqNSeI+FqrDyw1vo4Mj7wA2vRfFU6bFpqSB84AxIJmQsjAj04OklKmRmpAUfNiVU5gWqMn19PtGn2XrFd8O8DSoJd7EUi4heVicS2W9u3fT+nVRafl0waNIGSASGeRHXPOMzEDGI1GKgIEvwIRQAqsMngcfUk9gZzqDcLGYB7E57GcxnjBz3+h1bozHV4WemQBzEc+hU8Y4P7dtVgFYWEZpqZJ5LANzEGD3PPcc6FpHqsY2g57QBMSW5xkxng+uiKzLfAHZQSRBBCi4/NIgk49M+2ouHqkkAWGW5JIAmeSRIESQRM951FulqI3llqdQwGD0yXR1bgiRgzIyBBB0NvKhCW3KQSJjt+YZI7SMjOjqXgu4NDzqe3qGiqSagQget3q491BgE8CdIQOpGcYgie33HeDzH663SH4pKSskxnKgg4nGYMT31zUqyBHHYx68ET3z/TUVBmFSmxURd6dJjkR941EXSJJqHLYYmOeQTPrnRFc4Ujgi08jEkT6Rxj+ugdtXF0kEGD7HII57j+2srTbgyQceuP/rQjKrWqW2wCtxKgQfY5zwMfrPOmD7aaRuW5CQHpicg9+elu4bmfUSNV/wA6CcmCZ5nsRg8n6jTShfF6EAgEk9zETHsZGM5jvoSl77Zmm70+YODB6hyp+4IP30RtcIAVMZJIGc8mYwYAAH1PfVg8dqs4R8ZkMpCniCnuJlh/06RFWyIUzz6T7ekca1rHrjfh228wOCGnyyYjBYMLQIB7TzrNoppipVI60IWxgepXDA8cRAB9Q0aykjIQwUAjurGc/f30b/FRcQlQFwQwLAg5BwbbhkcadXqXbhBSq1AsRLBQQGwflknBwefvqLyUQBrg7XkGmQYtAENeCAwJ7D099HeasZSoT9RH0yDpbWUlpKsFwPeP99QsbJDsxtAhZimIH7nGp6NFYwCfUWjknEev1/bGmW1farUJJrGmaYEQJmZtzyoA5xM9tNNrvtmvWEUwRAal6e6vHf00WtTxV7fVKBbCOozADxi4gSGU5gTj14xnNWc+MbEZO2GRj5o5PAnGs1e38XpP16TuGE4IHv8Arx66HqbJOeTOZA/29taql5aVPIz24GpaV8gHj24HudcnQFuNsljGoLUXLEH/AD6DVD8XrXsxiAIAAYSBypuIBxEzJjOdWT4+3j0lo0Ukq01GkgXWstq8iRJk/bSTcVllKjreAsAAZIIJDScRyBOYmO+tQUpFaTacGTII4kg/MMt7ffUPmcgwCOLO/EGSRJH6aZF6bSFBuCQqzcRnqBIHV9CRzz+Ur63WizCMJEFYieAZn0MjWgjp1QB1KJk94+uIj19cGBrYr3CT6dhz6THJH+2uFqcBh2/rHE4nHb3z6yJM95HB7fcKcf4NITPtxLK03cZJjEiecZgD1+sa9O+F/jXZ09pQWpUNJ6aJTamVYvKKBICKZUxIb+h15eG+YwIjvEcSPp9RJ99R3NyCQAYIBPBnjnOf/rRiTbp5qVSghHquygQLQzkgQMiAYjQxww+o5GAc/aONTqccn9p+8c4+n31paEhvY949Dj6dtKDmoZJ7xHr7cdtT0GJXHAyZJxkCYnPP76hFI4OePvPofbU+xWKmJIZSMZJxAwJ7xwNSd0wpBkfSCBMSMiO/vnTDw8mxZMCDyefpgj+X7zoWi+bYMDtBme+eD3+n30dtQgg24I7z2B7wLcznkiMcnWa1HJ2p/FpKvV8wXBJKEYH0RmP20rq0gTBgnvER+oMatFdfKqBwDa1rEKIy0EgLmAVJBA7fWCufwcKxDssAxKj/ADnVqwkNDHHfWxR9tNKlJVEAzn21xS2l/wAvPvp1YBG3Ppro0T20yr+E1FElDaRyMj9uI0KFjEkRyP8AfVqwPU2veJGtvtgFHTzJ/t/voxW9DI9zqWqqYBxAEmfv/fRqwtNAFRjiR31mmrbKQLHBGe+s1aceo75oecR6d+JxzPHGo9gCxM/LyCI4Md+xj+o0O1biQDIkKCMzHr7A/edCVa58soKkAcWz1EggCJBIBxj0zjnCwt+JaaK+23J/Fo3NTa+AAKoAVpIMAMo9Oe2ql4ts7H/MAVBUGbRiDEr3yMCTj1nVv8RotuaVSlMXIAomQCAWUyMyGAj6arI8YLpTq2X9BvA5kmCOCcFbgDgk+hOtQWckz0woEjgz1wPTIiD2/c653FMkE3STmT+YZAM/eD79tMPFKiEK1pJAyxEXEDIHHbPeRpbuGB4GJ7/uJ9ff661AFZzM9xhpHIxzHpjP00UgEEifWJx29JP6aHORGR+w/pj0/wDvUlKqMeo5tMEHEmeec6QlFoM9NpiVjIzyoHJ7ZmP6cyccmBB7EjPP+RqRyC3OSMgiZP7YgcnsZ0PeTEYPEdv0mT7fXUhIqe/EEZzHeO4+mpadO5WOOPQ+/wCk9p9NDvR/BvWshcVbPIIIqLz1DMkAqJwAJGSZAYps6iUqVVlK0qpdVaUOYiMG4HHDAfTnRVCuoCIP1E+/9jotaEIasZFpWccEBufm9Zke3GpVKrwSXmZESQJ7niI4/wB41K+2+aABkkqcERzwI+giIOrTgOozK7LcIMgmJkfzGRmfUf31Mjt0mSG5wf7xiAAxz7643KzD5hlySZEjge+BJ+w1rbAkjJGYLHEeskkcGCfvqRuwDeWcFWBMREMhKHEd4LfQjVw8N2dGtRRnpi4iCSOSDBP3IB1TKW1MW2SF6ZmCMjgkd/6judWjwLeGyoJJVZePrEAe051itGlfwDbBSxpJAEmOcaGp/DFJRIUg8xIMd447ca3Q3V9RQZCJBPSYYwLRMQY+bn00xFVTlWyfoP37aCjpJYIGewHf7z3Gua/hqt8yKSRBMdj/AF1PsaygjMkn1ujtk6ODpJFuRye331JVKPwmoLNi3Ni5wP7nQu9+GBkqfeI9gInV4dVAkDgn6H9ec40PUZewtPpg/XOrQpu38CqAYtHqGMa1q+7bcrnMZ7sPQH++s1LVa39QjDKcYB5ycwJ5NufbQ24Xp6QDIJC+hxkGD3ziOB2Ojd0tYAXIXVAWAky5eVL4kR0qIwRnAxPG4QfMCgUBLsSLpdTj8sFrSewgwc6iCasQpEkWseoEQq8cxLHHp/cmt1PCitavBhCQygQSQRdU9l6gcZ5OMattVRTtVHv6QkSAqgFApKgwGgKJPp9AVPjNJlNHc3IQhAeXIAWvCyy2gdsZGLZnTBVc39BjAHTA6rgOcz1Ljv8AQY4zpVVj6/TMfTMc9zxxGnvidErVYSACOeboMTIJLGRH2XAPCQ46YyJMWj1j2EY9Mca3GahamRn/AJvmB5Ht9dcgnExmJ9QcT78aLXK5PH2+o5PH+RGRqggADOM8/tmAI9/XGdKTkQBgmVg9piDEes+3b7672tBWNQvV8sIkyRdLQbQRIMGIuEwT7ayi+YYAgmQfuDye+eD66ArUyS1Rlay6C8GPWLuJjMc+2oLh8D/Bw3lKrU8zyyGUKaikhiFlg1pBHK9S/pjSw+DVtsGFRCSWkVQC6kHBIxIx3cAx9Nen/Bm38raUaGAxW+s0GENTqtxHVDAR2A+mpvFNqGDpKwI64JHr7EaxfIyPJ9oKC0aymmtSqyr5TqzTTYc2kC0gEwUaCY9eM2dGrUDmmt4pLc8sASIbgEgsYBPTOAD6A3fxT4Ro1iSB1HIIwT6SYk4P7++q7/8AiRVqiLuVQWmDWJCuVmUvUYMXZjPHcad1WYT+Z5tGp+ZUcN+oKmYgxx+3rrjZ0i9OrIJenbm4YEMGMcki31wJOoPD97Ttqkgw1PC4GZB7cZH7++pfD64Qiqw8wSyMLl/MBaRcDGbux47Y0pZvB9kzKG8usfMVjTFMSLlwoLEiwNc1paMiB7XTwyhttq1OnWHmVK62sFzEtJKoMBIHzHOCeBqb4O8ZSl4cFR6Z8slSKa8ktdnqJm1s4yVbjjU3hW2Vz/GUl8yoRYWpNcnSTJCwSryRcsz0jHOsjf0RW+FKZF1AW9wCD1EnM3C4E+s/76S0vDgjEMsHiMiD79/66enx3yqqo1VVqMRIc/KDwLeSc5xA7mcaG+IH/GMrlMBicRyIgZMH1MD04JTLQooBchVERJ/z5jidaQuTaDiMnsPXMdvTQ1HdYES7CMcxGJP9AM/rrE3hZTaRIJ5Hf1/b7kn20Nu2rlcEzPHaff66gvLGCBjsf9u3H+cakp1RbLZIb9gJJz759M++ub4UluWyWHaew9/p66kkO5ILWgGWn9h/31vS6luWJa0kdR4X7DAOBA/r76zUhe8rMqNLKrKqvS8vLJmauMSLgZwDnOdKNhuSKtTzgEWPLwTADKDdAMQ10Gbu+JgichcimxUFAM/Nm9nAJyQbQZE/lAI0FskSm1pW5epRlZDMwYY/MbVJywPvqAyvVMozXIty3ACLgPKI61HUSGGVmOJxrPFPCjV21NDDGtjGRFOYPHTaGgt6UxB4kPdMLUua7LQJ+UgwOACokTIzgTOYm26MWkMR5YbBAJiVvAnBwpMTPpMaUruzPnIGeBUBNwnKvdYwI7quAOYA0m3dO0kzCn+UkiQTEAATHp78asO+hK+42iJ01IqqZiDFrFs9ImDwZMg8zpFu1I6SAFNotGRljmYmZz7THGtRkPtFVjBPIieeOM4J4jvj9NRimDIEzMcRPoeIyT6/bW94Av5QORE/eQRODOuNu+QYjB4+3t6H17aUnanAtN3EzzyDxmSfl/X30w8C8Rq1VGwBB29R5KETiQ5gdm6cHQe+poEVnuK3ANBgsAciRMGIyPeOBq3fDabYVzutkGVFo01Kk3FajP1hTUDTKBZHa4/atT0PYbdaRBIJYrlsGYyJJ98zPrqTxJ0iTLZlbQMcQIBEdwZniPqOymoXIaIOVUsQO/E+/Gja7rBKs0hc4ELkQxAAJE4M5wfTWFSvfhDTZ1DB5AVCBkmFBWMwDzqn/HD+TsyoY/i9En1i49syBHtIzq5iqlaoZYqEGJPT5jjJAIhQq9gc3nuNUD40sbe0NtuajUtuilqhWMM2YFwgYVYOQZMc6ZDqp+JIr0qNSisIJQkKAytM2NZ83BYFjNp7Z1J4aygtSqTbV6SFUNGeggmINxBn0gwRwT4dTprV3NKkalTbswVWsBe31gEBSRKkj699R77wlkq00YGWKIbclSbQZ7fmx2MZ99MrL/p/8Obgs1S+jTps1hNRiA9h6rAotYgkrM4M+83yp4CdvUFSk9WmGQioaYMvU/IzKJDCOkEKxkgYiGX7rx9dtt/ITbAhD0qsKsGSCe5MAmB7mdFfCnxiKgenVR1tUMqsynpJgwy8gErIOQD3jRqsqwbCqSKfm2+ZUpw5qIAXiWWcA4EiDxHE614l4JSqKFY1ABCgUyLcjvMyp7yRPrxrfiCioKTApYslruVwbYMeoIPH9QRNr8QUDRc1GBUQLe8NgQf6d9Qz8VnxLbnbOwqFmJE0zIAKwIbOeZ57gxGNQbNQ0taFUAYAu+UfmwJiDM5lj6aa/GlYihTbyr6YMMrCyogIFpDLIGRlSDMiYyNV7bbwoDbMMAApCg/UqMACQMycjjgYdIZCnIEXZAL4npxKDJmSIz2/TQfiG6xgi3u0YkZj0xzIjEnUa1bKUAm9iSCTliSfTkm64sOIjkaW+K0g8UuB8pUcC7L579gf0xyYjNvuEtEkgxJwS2c9VuJggfY8RrNE+F7NbZN2TzcQW9WPrPb2A9da1JlzEy5BZlm5jmQvt+bqpnOODyTpdU3IwJsa1Sy5skVCv83FjQBnJOcZM2zBWgjF7KhJEkuuTMktHSBaDyRnSbxCoECKfzFlY9wHS0CYzETgdgNMBxWKKtKqU/8APBIM4EjHHVhhkcyMTOh9pvAyG8gC8EGMksWafeQCp9sdzAlHxCu6OlQwvmKzpAEMLQD1GaeMkes8DQlGqi7encYJOMnBGUkejE2z6T3zpxIvFGcMN0FhEqcqP/L6aVQEgYGQwnOg/G90IQAm5WguogmCAvsMAR/fU9XelEWlErWvWos9LqGVQerhoMAgjhewB0loyafLXB4iTMKYEEj1yPX30xkSzEhgewBB47icERg/1P10udTJ9A0hvfkiY5jtoyrVmpdA94xH5rfYQeONRlWPeSMCe0/TuTz6/ppTKtI2jPTdJIOB2g+jcc/vnVv8C3rBKW2oUuuoy9xB/MGDFrQCFyQcfXGqnticniRHAg+xBwff++j1draa0uh5lc/XCycZJkH3540VR6CnxD5W4ajXpNQqKLWEhha3UrBlm6Y5A/eRp2PFaTLUqowLKygKnzPkGCCCbmLW5jga8r3dTzJL1SxFvWZnEiIOVg/lxH30duPEaIo7ZtsKoqqB55dmZWKyZKEkYfItiM+2jC9Bq+GCASepCWLdrmDF+Dxkn2kcRryHxOvW3P8AE7oAPSWoC0sOJCLCzJGVJjieedWDe+NVW21dfMsKx0WtDq2Gh8im2fl7/WNVZ2Bch2tBMEAYxAmLsnE5Pb1jTBWbKqL1Bi1ha0kQQYU8kR0k5J500fxJ6VakHY+WnACLNsQMKomSt4gTwfUBDVrkVJQ225DA5kCQQ0dj31PvtwKlRD/Nbg1Fdst+ZlUCQO0SJ+2nEtfiaitta482GvUC6ZghcBR85IEAcAEnvIC8IG6RTTSlLAGheTilkHrxzbEcAiNIvh+s5qrUR2qVmqWiiST5gtOTJ4VScmLf0n0jw/c0iTU3TtTQsFl2RCAD3eJcA8Buc+uc3jhS7yio+IvRc0rr+A3mHpc2qHBBMRnMx341YvCKCAG6mrrfcqqYZYkgiZFSJiQB3OSDpXRfbMWFALcKguZSKmGkh3am7AXBcXEZj6asLM1CnIJIacn9x6AHH6fqG8hPj6upSnSp2qWhqqYDzhqYmOkk5/6R7zR9mJJQGGACoTBkgmcj5VnJ+hzq9/E9VTt1eOqVhrbSxJ4GO0s2D25AnVTaiipVaX8yTC2Bot5NoiJCgEmZg4jmq8enK14DFQWqIpCiQVCrMsfrPHcn0jS/ZUmd+rPqR3hpOR/zGJ+3AOpKqSA0SzpdcCZAMllw1sQAT04xk6m2OydjUtEG2G/lAIkyZHufftxqaN93uWpkKJMYlSiiOR88dj21mlFAxMIz+sAHOZyY9Pf99ZoSbeKEqOhDFQ5KqoE9M0xBEFgbc24BiYOlO+3q+TFRL6i22kkwFi0SvcET6QSpzJg7xGuFuLBludTDGWCMG803NdMMyxkmTMnnSXxEjrJBuZVeWMhpCyLuGBPBI/P9I1IzqJtyq2xhgxQD5gyjqDEtlpDMR9vtBu9salMMrBTS26XKeDEABCeGvHAznB7aifcKa3UpshTbMfKVMA9+iQDz8o1m68S8pFRTdaTcRwDBNMnORDnsOCCDgjQvTvw9TUalVd2ZjUiCwwJ5H5pjuZJ+2mW42lJ3f+GYWVadNgCjKUqFkU4Jb8jAkgwTJxobdBGoUfMc3LSbzDOeXSeMwWBkXQZme29v4eaS+YZbyTbchuSxQtUn5QT0uQIxK8mBqQen1/P80QpMiY7ST9u/p9Q3QBgpMSODx9ZMz/b0003+1VqjvTkUmgiM/N/6ScEAkH7Y7Bb0KLO5ImYIz8rY98fT76CjRBOGuJBwp9R6GCf01PtqBDSAZGcHI94Oef0jtoKpRJYEAznBxA9u55jnsJOiKW4YxdF38wI7Y7Zn3/wqF7pyVIOCxADGDnPJ5jPPP1AEQ16BXpj5FiCeeDk/KZ557zxohSxMVBkDn09eMcA9v30Q9C1QrEER0tMgA5Ckx78ZtJ+2gl3l5ZyuWwOCLfbsfscffQm4OTzcWMCBBz6aNr07CBmTzHIz+s/WPfXFdMkk9UmMcDOeMDtpBYKMSYwe/wCv9ePtre0XCHErVkk85AMf/A41Om7FoSCJ+bPMTGP1P+2pdnQwRjJDSe5IbuOwkif99QMf9PV/HollRZp1KeBDEgSCSeJCsPeT64eL4cBVDbhlPl01PUYRZLXHOB8sSdVOkwVqVhiqOpCubSpwWPcGDxzq2bfepvKBJQhxAqIWiRMrBz3H6g+2s0+LNzutzSq0itF6Jq3ICcKxZhC5y6immSBaSwPpr1kV5NklhED5SFHqM8QJn314ylMbYM6KSVW2lf8AiMk8BYKiJ/5cD11cvC/FUq7Y1yQKt34oWbQ0wFUSSBBx63e+LRYe/FdKou3BBhlIqXcghQZTAFsA4IOSPfVE2u7BLMYl2W0g4cEC5iQTIMk+n6Rov4i3Ft9ACoLRbY1T5wxUqbTgECZI7EccCr0qqghByAASCIgwYk8ADt76uzDyvVBqW0/kkzd1FwCDmSJufJB7AA4GtMjA1CCzuQZEE/NEDGXJxE4j1EQNtt3AD4IkieJjJ9oOTP39NTVd1UVQVX/iDpDMDhgwEx3wADnGBHYKSlSqQbAsAxLVCoMAAhbQZgzPue8yc0Pt6QeZJYjvFwjjEsIGDrNRKa25ZWRqtpQNOQZhom5YnK2/MRzgmdDVa81E6oVVMAzlYxiSCpaG6e8kZMa63W6qSlP5wpMXSR1EXdM5Ezj0Oe2gE3HlkFpUjMAhoIgwfuBj+mtsUPuqglHWZQkEXcj0mTByQI7fTUvhlIsjJcYDG2VBmYDTnqyFEScHgnXNHZvUqWYUu0EsVVZA8xWLHEGG/wDl9NNPC/C3FTygSVD/ADMtqBpybpJUxEcXEKew1Av8iKvl9KRweVZQOoIwkN08DnqIOeXnhvidRZBNGohMEmoAWJmFdRDVA+BJXAIkHQ3i3hdO1hQDsFVRmBbnrAkxaRkseCCSYmK9tkwvTUeMgqvUsZ6eePTjV2v4tHgZDURaoNnzAmY5gqZEgqAc9/SSdBbyvAiSADIC8/fAj68aZeFWu4qpFhpZDADyoMDAGRAjPcc6XEm8iCcnnOD35yJWY4+knR9a+AqhW4EmfuPpmPufv9dEpSDQw7nmeYPoBJOdb/hVXqBEcGBcM98EAfr9tcUm8trUQXThmJMHnAwB6ZB+ulDNh3I9MAcZXPBGTEfY+mjKNI2lWmyJBUEEKeVj3nt6n3Gh6W8ZTCOwpxCAYPMzasSexxre3qmGuPSpwxYwPcmZ47SO3uNBDb+n1nE255n1A75OR2/XUO+3QBYEIjTHUDPJ/KuePWNNfEqDfw7VE8zpADKq5YGLWioSSpMkkSZPpxVt/uDLFYUkyWiWB7iWkgyRwfTVGbRG3dGIIS63MwVB7AfMfbP10dR3AS4AUFhT+ZmImMGGYj1nGkG33BZ8FiRm4kmMRknjOtbKoAzTmVMk8HBP1P8AnOtYNOvOoOB5jTmRYpBPqJdumBBz/wBta2e+o0izJVdV/wCdELkMLQAFqRgZmMdudKxUY2hrCQCxwMgxhiOYPY8e2pd/uGKUmFKwXEB4+dkCg5jNuJE8sfXElhTfUKlN6rbiqACsooUVBwOGaWVpPERnVp+A/iSnRFValVGo23CmtJpDliyy5zORkk8cgAx5V5JkWSL4Cgdwe32Itj1Htp+1MUqKqFPV1McwQLlU5we5H/qHMaF32s/xJum3FVKtIKzOAKi0kyGXEtazAgg/MDwsEDVYNco8NyTlpgAGJn6CD6zOdQ0d6XdmzgYI4GR3JHpPrj308pb2owsqsHnEuxDRPF5xNpuFwbgzAA0FDVeegLlnUCoScFgJEA4EzJ5+3Jm6qlmNUfmXpPcgwpb04UiOf1jQ67cVAtrG8B+lgQQWZh8vchboiDMm0ajTYsFIf5csIm0kD8Qlhi398HvoJuKLtwAgxFx5wBgSI1moKW9amoC2LP8AK3IGAYkZ/X07a3oaJtntvPalRc2TTZmIzFgMiJhWxJyIJAIE653O2osTZTsReqWMuf8AmYC4gSwMsIyBiY0b4Q7eZeOosbnpsCXUqtphSCrgsAY7iAJgnUu7+H7WZGKgur1EU89LqvVgCD1MgwD7DWmEHglNKTUqjoalMurg23SC5RTDGVlxAmJ5A7am3e33TPWasikkMWLWkLflLTd0MJ5iQwnMDRnhNDy6JRTANBHq2tm8XzAwYuXCjieOdTValEbdnVnasy23F2YBQPlgEh4UmDniPy5NIHZq5FMqApZgrsSULsBBYjsh7iOQD6Qu+JPE5eptWuRRCeakrOOpSjgNUQmPlCzAwRGiaXxG9WmWDUlWk4uCKQ3U6lbZImSLSfocciqbpCimraWtqSbiZkkFXmfzYkGSD9RrUjPleB+1rPTRKiEs9MkXj5Hp1MHAy4BFpUxlxIk6dV6SuqkMxuAgjgyJBxjtz/Xsl8N3aruqlDqSlVNpAiKZaCrj1zaI7jE4Gnm2pialKoSKlElWP3NpAAEzhoOR3PbVV4UOu1I+VXB5mOO/6ev+DW320sOJ/MQR9+ntnAOMHvok+KpHRSAjHPykdz/PAn29BqJqiv8AOrElgscQCTPBhQJAGDP9RtylABBfkCSY4gmBDMQD6YBB9oI0HvaqvYqgBLwA114BEcGAASMnA4HbTJt3TNJsQt57BpVZUkywPb8vGSdA+H+WpqWupUo1qkgEypza1rtmBcBPPHOpnVx2fxEs0NvL1VQ9YhXZVIYBixXpVDmJmVAHoaP8RpdutwAAPMqSBcCZJY5z0sSMqfXOcaJ31atPkJ51MWmwqpJMQGF3JiIkGQOSe67xbauKNKqSahK2llVoR+IaQLWgSARzx30yCkdLblSsjlhnUnhLqhJcM1OJKqc8FecEfNzGeNZTVmYMsyctHBI5/fP30c9DDoB+U4GDlhicjt++tM4UUd235YBbBmACAQe5gZGpN43ysGa1xcMmA3Dd8mR+hGoqpWcUo54ckY5+Ye2ptqq1FYMSlkvCqCYAAaAWUehPGFOpnTPwREYgVK5pBCXDKpb0lSsgAd/bqwZ058c3NElgXuLm5SqBZUE2gqfltiIEH+1YG1tIemy1AouMSGAHNytmInIkR30bR29ppWkg4tbMEMzMoPZWIIj37d9FjcprttqbGZFhgOBAicDAMfbnGtNWWRcwJsB5kAtyMQfzewGtUiwkgE3gqQYywmcT1AWd8SD7TFvt0pKqxEwbbR1CCYu7Dk/5nWWj1XItBPUy/MCIMrKgkEieOo8EwR30ealSmwgByjYJaHJkjDEyT2gjjEgHQG3Y3l6isKY4YZGDdIA5PSO8/wBNS+JLcoJbkETxBAV88sciM4jP1Gjvc1JY3Bz6NSt4HTDIyMqlSCJSAwjLEGM1Uagq3WuyXhVJLyrQwkDIhgvEjH9s1BYfDadOi6HywGZl8q580l8xRIIBWORmcY45YeIDzyA72CmgVqoZAxKPI6T6glSSBBMmZEj7HbVaIprWeLKysyKblpB6yFJP5yFkWDAEZ40L426v5YlRFOAFP/vX0PE+sAHQgY581VKrAgqIMqADD5LgAZJ4ugYB1J4j4Y6UzWMmpTmowIIJBzeFkEILQv8A1E6xa6hKaANfYyrKm1ASDPoSRgHnmAOS+8W2dTcV3pNTB6A7MGgeW6jpLSCqm0gjHB7xMVX+DfGtvSrGq1Bi1WmDeqi1INjMVIiJ6iw4jjiTfF/FgKFSkXSokhEtW1agaWZMgKH5zj1B9GKeBUqpA24aR+G9SiCEt+byhE3cDEjMcToDxX4frUH8pmotRywADKZWCCVcypXAMlsccnWuGOelZ8a+HvJrM4uNNsJWfAFoEEwAJ6TImek4yJbeKb1S4eQv4wOFBuQ3P3PJkjEwB31j+J1FpKKLUxcyqQQS7RdgAm0sA4k88cxrujtFrVi4/DLrf1kdQALKpzCnDHieQQO0ZMCbpQCx6IVzcpMZm7J9MGAJjkxjXdJKTeUSzU+sEpFwfrlTeCWEQRBWD0k8yWVfbooqSB1U3dKvAU9QcKwyHhQRGDcDjvUm3GHBOaaQonkjzRd7xIBPedUVqfxDbtgpVSrTmAKVVehfcKS3LTJAMkzGotuVaoApBcH5T3TvBBBJAklMkySJ4EGw21ygLRCuXCkqTBvgKck25meODgcaZbU2ljXLDyxAdkDKSpAJAdSRnIKkH6dtMob2p1SKLMtxBh4Kk5TI+ViYJBgET2MHVj/8U2bbept9xTdGJmKUzd1FGGbWjm0xEAdU4XUtwlY30+hkKyC+WlsNkWycKfryInSvYhRUKVit10BaodAhGTlQWmDAMYwRoLjd7BFS6m5ZTDBgsdXDAgMbCQQYPb1002uyetTa0TMEZgk1FVm59LY9oProjdbBIvpwRb+WCeMnAhhGCCvOc50etRUpjyCGiQ1MmaYDAyWzbIw6kEfLHGCWtSPPd8tlW4rEy0fbI/8AdqfbbIs48lQziCQCOIF4YzaFyZYwI5OrZ4hU2o3Yq2l0z0RFhFs2vcVLq6zEQZgxMi0VdslWnKsatIgFVUFHUkgAsoYqyqcAknOYiNPszmqFRKbcBFhz+aqPlX5bfKBBvc3L1kRglR+bWOPMBqVOp0uKkHqtlVvIHBvIUfUnsCWviPgC+WKiSQk1BgdREqQSO4IkiRHAEQdKfD5pFCDIqt1sBFoZBapyYIJDQY4B9xas+O6W2VaQNR2JEAGDbBMiABkQIx7RONDbqmvmD8QfywTMNOO2P1yQdG7TYj+EVWkOWFxAgC0khc5JBjjtI0vsJPytccFgpLBpyY4ggnOf2jUj3Yt87EA5MDsQbePSDIkTz6DWq1NWZuq9oaAsSzKoVpOTBtxEdwJjHFSiKdpdlmEV1Y5JCr1CMBpzLMABiTph4My2qZbgIMwykgsDiI47N2bjnWWm6HidWmiggDm0PdIWZAJJnvOexEa3o+vskVsUqskCVQBgDAzniZ9T+2t6Ck8b3rVrjSte6qMK0QcOA1N8vIiCCQFkx30qFDoqNWmEQknAJkQhEOsi/EdS8HsdRbnbAVaYJWkGVQhBlypEksJUjMKBmQsTxJNTdvSDJWPm0rQtxSQOntlomVMEkGWjAgIDbGuoNt1rPPUoJClgRgMpgEgqGxAOJgA3DwjwUVBTG7kiVHlM8I4AOelrqsEgdWADECSNV7Y0qQqk04J8uOkNcGIBURAWYzwsg8nnRH8axZVk1JBUUirEk9AAu6bSOzg3dX2Fqp/V+Il2xdEkeYQtNUSLRwACYFuBmFnBGM6q/wAQeN0AtSkYNd2JVmpv5gJ7hiwVB6ROJ5knQG4qq4ruorVFp1LrSULqwx2J8wRkziQCeRrpfCgu2o2UworMtUuQJBrH8KnjFgS5rextxnTgDf8AhrNRZqLGquGQQFK4hhewCseoGORAxkEi/wAMwpMGgi1ZCkqGC/htBnBPmBj9SABxpoPL2q1KPXVqN+L50EXrEMAmSFlrxyTyIiAsWm6oabJ8qsGeCYICHBnAlcScyoERqR74fu13O2cBSzBiQ6iRDiCBI6GuS6Ygm77h+IBKaLet19xW2pc7xwDIPljqHEkwSDmTz4e6UqdY13YCqjRji+VAtp1AXClYHUAYyODoE70lViCFQIjW2nEFmOcn7yF76kH2pcBiUJWBfUOVyGlRPPSCbsgR+vW/2itVKLIReEJJfMlu8gEhojkZ75bbTdxTBuRGcAeW7LiQqqQxtHyRPqY57h1qN1J7HtcuQGDXAQcBHDHAhhMgDntqSHb+Fm4VGVwGUsCqoJAEcgkHkggnJt9oDairUUJAqUZAV2Yq9FTgC6PlB/KwYdhknTEfENQKlOtSLGk5YmB8ouuuCghyALrxGZwTkA7rbmhVanRrFXQsAt9pMYQktKutpBtLC6RiMaWaO2qPYlJGN63BPKQC9Vk9RuEsvV88SD9Zm8K8UWi3l1VaKjDoK9QYBjnsBBHY445nSLZuadc2s+1qkAVAJRGDHqtTLCBB/lMYtxp/ttpVqW+XTd3vZDUa1akwT0oZKqyhoJJbpMlQNVhlReKGktRAvUtv4jOFvJLNPbpxBCyYx9NOW8S8rbLTpoVDtbeGPUpIaccE8juJ7RGqo6iixFZWcT0xCgg9WWB94ETwR02xpvvPExv2oNR270VpKrWXSnIBgyJnsWIxOMEksOmPh29tp7sVKcqxPl0ypUghUUAqOAyiT69P10jptZTdZz0qCoHVi4FhM5VQZzzMRx6HX3ColEvTWqtSmrEggMggC4EDIaLgD6HVW8cSkale280Q4sVTLtzd1QLAZiT2xnMEpL66iywGStMtEjBWVY3Z4wDHvPaR6FMmn5hBIsFzN8h6Va23u0sGBz3GmG13dN2CghMm1YYAgxIZxmQtrSeeuCOBzuW8vrtOUNiPzkiemT1L/LPEgcTqSB0R8io3mFb4aVIu6HUEj8QQQSBkc8E634Wo8xVRYqAi8kC04DAHMoMMp7YMTJmbe+KUHpoWQ0xQcOrRLL007c4xfABHYLMknQ9CuLwZJUlVljJywQzGVJXM47GQANKO6AerNqlSvzTyTx7kcRkn6nWtTeDNVYPAqXBuryyhUTJXl8SOr/q9tZrBLPFdrTp0ztmLVVUBwHW2XNpAgHKw5MzMZg/NqZ9u1UqtnmkraUqEwymCqiWCA4uty0wwBgDXfjdFy1QpLXuFMnAJLYQNLAAxLTbye+OhuDX25p+eFAHlk03gkCALmVgOmME5IIWNaGINpRZHZTSYJYpOWBLAYWSwIgg9sBW7GCRskUOxglQVlS3V2ZiwPBgrJHqPtP4b4GGorWeoxWkYZEQTUIsBa0mCpW2IBi4kfNOpN94eKdvl0xdatyHhWKqFIhpQMCSBkSvJiAUxvcbalRoKaJdXJJBBMksQQqBYEc5JuJgcAQL4vvg9WjSowqhg3JJPlUyLmj0C4gL3Md9HUNyKgCowhW6WTJKMRD9Igmew+W4Z7aV7LYo29Sn/ACI7H0JDKBGIwATMZGOcCGIdtsHNc1KgzVBtJkwAkgMZ6i0QccZ5MB/4ZQNtTKO6VFBYi7FMo/yAyBFygXHDR+XBn8N5bPULCVwhEQ/yhgLeCKgUTyTcTyBpLv8AxpXVqyoquKtiBFzUYi4GAAVabeo+kd4Mg/xOredUpu7hTSCv5KEBc3mUvMi3JE5j0E6rviVAX+XLEBRcTEywBfERA4APb3073FdauKjMSW6kUESsG8MbjzCrJkkH3Ol++vpVA4KhGALL5gR7gWiJ5gLwQQCV7zDEhqmpUrTUV1qOLQpE+WqqsTPpAx7zpt8O0q1So4o5C2oA4eGphSIlQwIYhcxiO1oIVeE1AqGo7tDtaBGQx+ZlbN0L6xmZPfWUd6dm7NRqujMLyohi3IPVMLk4HfnPGkHW+8PegF3AC0rnZHRWvW9WFMsqN8hLTmSYB6hKnVU+MNs9yMjwRTUkTEwbR3gntHtjjTel4359J0MnrV1LOeq9xcsLEGHvOcx30TuQoKP5dMyAW/MCt7gNLr0ZsPPLNwJJulmwP8KeUdsBUp+YapIpoXMUnXBwxCok5EFTyCSNRbXdVKX/AAmKKWaadRrUYCB81RCAGBTpI4wTBMmeI7wpVAL9IQFhnDMMAiOZYQO8jkaD8V8WeqnluwI6barxCdRbLFbuwF8e0ZzLJgFyzgk0XYmbbKiuAVkFGIpn5h3WImBAmINpu08nyrWRyQe/yk2sIJ4AJEkYk5bsJvb5ioslRExipaSAwQjDERzyAGIzOpNk9cBmYNB4Y2khWIDCPmUza0HtJ4zrTOrl8ObsWVksVJdHRw0hiFtZZLGDaABwIP6ovEd2ayLXVWVHqWhoDBY7sJtSQBB9OCSCdRpsT5cgm7cEQznp6AQcgWgmoUEcQv2M1NmpU7LnW4G5ZwbeqTGJvIMSR9tZxqVL5zUVLgM1aoptIAIprMF8fMxItVTH5mI5Bk8KVBTDbksqglqb3dLEAsmVcNMhrgM55BglbUBqBRDo5YEET0uD3/kLAesCJ4DaLom5AKh6KdRXa5fnkmkAR6kkArjEnB5kkr7o3CLywdpDT0yuLgp4AtyW7eutrtbqpJqG9XtQU5IME3MRNsCMASWviBEnfjVMhfLpsErghqz1Gi5pUixiYUZBiRx2zJFLw+qhU00sqKrAgtBtmVqoQSrENMZ4IBJBMyPa1eqbTSpJZaAGNa0tgGSpovGGB57+oOs0JVoVEdlRrFGBPST3wWMMkEWke85wM1k8NeGV9yV8yo7qFNwpqzMekG1VFxE2zIJ9/XS2r4nUqguWVyygilcWCgMSL+TF0dl7niNceC7TcCoi7cM/TTvVSeqbizQxAEOCQwg8R2GmHiqPWo/wSKKL3Q2BawJlngqCQZyVzPGOEq14dvXLPcxQFmUsyzazTKrHBJW3pIgR21YT4gtF0Cqdx0/htUZQWui5As5ChTYRjkDGT3Q+Cd423uNe2qo6Jpt7m1Wkc5ua0z76ioeA7ik60STUdqkBagVWRB1TcGJhxTaRJULJEEiXhnlzXdaZXymLK7iti6exAg4DqBLAkjIjk6m2RNOtVItZVWnTuBuAp2sR1OQZACS2Pl9SJ3X3tQu1Oqq3QWDKo6GAfqZyF6CyieMXCRB1CTFCpXNQIalVbUBkVSEILSVyFbqEgSJ450Ed/HMyv1qwp0ltAzaS1LBccnpg955nSqpVZWakMOzA+WjTBMj5WJuaTbySAYAkYIpeGA0asCFapSUsflQIKlSQoywllNomcSSATqTceDjyLwtRqjMGVAGxZdF1vTL5wZGYJI6tSa8HrdNjrBuIyWMYyJ4JlRjGOIjMG7Z3p1BDZk4m0AepHPExImIMzBD8X31eiFc0glMSVaDBLRByZmGPSRjJEg5ZfDtc7iL16Epl7fLUkVL1poRaJkm7pb1IM4iz6t+FnjlNaPlqt8AwqrUgMWVmzUSLJYgHHAAFvOj9t4TVG3jciqtNkLKRwE8uArMvzmMgsMkR6TO71aiH+HWvW3F5DU6lOnapEEiARZTLFhcjBpUHIOm3xM9R9vR2yUFSnVAABeTKQfLN3SrScm4n1iTpH1SPDNmaYa9TYppkZErh2YECGfolhExHtptvadgKOhVFpIGHDWW0z7CFJJKgHnE5A6qbIbd0ViGtQh0u4qN5hw7AoLbUXkypFvIkDf76puatRqJAyBThTYVuZFDFlLtLVCsHAMGYGLtdDFrO9R6heQMF6kTaDA6XkARgACZ5mQdDbbwx3fCk2NcLrSpAtIJF0qt0YIiMYxqB961OgEwYIDrTWRSBBZJrSA5uIBCiFgyTgaJ225jb03ZR5TB1Jsep5ioMqSuFIAIkgyFBPA1LYB8OqW1Wpy38P8sVOpgSSZi02sCZhxlTaZ032Hh1N3XyQ1J1kMsk03WeqBJmUgG22JJUG0LpOngO7S6ql70aZuTzkhWU5KmZ7YKwO/ynGn/h7rVV2Rj+FYysSQ5ZSbU6xLMDKg5u9ThRURm72t+3rItFVVW81GBmQfnFxbrlVBJU4IE/lOkzPYSxRm6YWIhyYSMnM9sEzntqyUadWqbiD5NUX+aoa0FMjJAICXEhTE2/UanTbTRSkwu6SAVGBnkMSFaIZgexPpOjWle2qUnS4KFl5IXqkkt0tIY0ypPHefyk6kfegXqovdwFeAZm5IIRSSWlZ7xIGedFrUZaflq6u7sVBVWQgkSJILNdbJyT2mYnWJs0KkpHmUyQoD57QcKeoB5kkjgxw2pI95RQodwpprUIN4uySRM8daspHVIMkAzmFlDxBfNpVRBSoUFRGwOslLlUoARy3drgJuydPNltXqiqpquhpdXUFxaeqSzgWlgAWEGTxgyHvPAHQKKX40EtVUm4vg3qpUG2F4gTc3J40isoeLmhRUMa1W53ItsDKOkWtcIJkHIA1rW6nh7oIUuTJH4dNHAVYVMGm9uBMyAZOMa1oL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4586" name="Picture 10" descr="http://gavetadoivo.files.wordpress.com/2011/03/screen-shot-2011-03-18-at-09-57-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356235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0"/>
            <a:ext cx="6781800" cy="438944"/>
          </a:xfrm>
        </p:spPr>
        <p:txBody>
          <a:bodyPr>
            <a:norm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+mn-lt"/>
              </a:rPr>
              <a:t>Ao cair da </a:t>
            </a:r>
            <a:r>
              <a:rPr lang="pt-BR" sz="2000" b="1" dirty="0" smtClean="0">
                <a:solidFill>
                  <a:schemeClr val="bg1"/>
                </a:solidFill>
                <a:latin typeface="+mn-lt"/>
              </a:rPr>
              <a:t>tarde ( Emiliano Perneta)</a:t>
            </a:r>
            <a:endParaRPr lang="pt-BR" sz="20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2000" y="692696"/>
            <a:ext cx="5826224" cy="554461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t-BR" dirty="0" smtClean="0"/>
              <a:t>Agora </a:t>
            </a:r>
            <a:r>
              <a:rPr lang="pt-BR" dirty="0" smtClean="0"/>
              <a:t>nada mais. Tudo silêncio. Tudo,</a:t>
            </a:r>
          </a:p>
          <a:p>
            <a:pPr>
              <a:buNone/>
            </a:pPr>
            <a:r>
              <a:rPr lang="pt-BR" dirty="0" smtClean="0"/>
              <a:t>Esses claros jardins com flores de giesta,</a:t>
            </a:r>
          </a:p>
          <a:p>
            <a:pPr>
              <a:buNone/>
            </a:pPr>
            <a:r>
              <a:rPr lang="pt-BR" dirty="0" smtClean="0"/>
              <a:t>Esse parque real, esse palácio em festa,</a:t>
            </a:r>
          </a:p>
          <a:p>
            <a:pPr>
              <a:buNone/>
            </a:pPr>
            <a:r>
              <a:rPr lang="pt-BR" dirty="0" smtClean="0"/>
              <a:t>Dormindo à sombra de um silêncio surdo e mudo...</a:t>
            </a:r>
          </a:p>
          <a:p>
            <a:pPr>
              <a:buNone/>
            </a:pPr>
            <a:r>
              <a:rPr lang="pt-BR" dirty="0" smtClean="0"/>
              <a:t> </a:t>
            </a:r>
          </a:p>
          <a:p>
            <a:pPr>
              <a:buNone/>
            </a:pPr>
            <a:r>
              <a:rPr lang="pt-BR" dirty="0" smtClean="0"/>
              <a:t>Nem rosas, nem luar, nem damas... Não me iludo,</a:t>
            </a:r>
          </a:p>
          <a:p>
            <a:pPr>
              <a:buNone/>
            </a:pPr>
            <a:r>
              <a:rPr lang="pt-BR" dirty="0" smtClean="0"/>
              <a:t>A mocidade aí vem, que ruge e que protesta,</a:t>
            </a:r>
          </a:p>
          <a:p>
            <a:pPr>
              <a:buNone/>
            </a:pPr>
            <a:r>
              <a:rPr lang="pt-BR" dirty="0" smtClean="0"/>
              <a:t>Invasora brutal. E a nós que mais nos resta,</a:t>
            </a:r>
          </a:p>
          <a:p>
            <a:pPr>
              <a:buNone/>
            </a:pPr>
            <a:r>
              <a:rPr lang="pt-BR" dirty="0" smtClean="0"/>
              <a:t>Senão ceder-lhe a espada e o manto de veludo?</a:t>
            </a:r>
          </a:p>
          <a:p>
            <a:pPr>
              <a:buNone/>
            </a:pPr>
            <a:r>
              <a:rPr lang="pt-BR" dirty="0" smtClean="0"/>
              <a:t> </a:t>
            </a:r>
          </a:p>
          <a:p>
            <a:pPr>
              <a:buNone/>
            </a:pPr>
            <a:r>
              <a:rPr lang="pt-BR" dirty="0" smtClean="0"/>
              <a:t>Sim, que nos resta mais? Já não fulge e não arde</a:t>
            </a:r>
          </a:p>
          <a:p>
            <a:pPr>
              <a:buNone/>
            </a:pPr>
            <a:r>
              <a:rPr lang="pt-BR" dirty="0" smtClean="0"/>
              <a:t>O sol! E no </a:t>
            </a:r>
            <a:r>
              <a:rPr lang="pt-BR" dirty="0" err="1" smtClean="0"/>
              <a:t>coril</a:t>
            </a:r>
            <a:r>
              <a:rPr lang="pt-BR" dirty="0" smtClean="0"/>
              <a:t> negro deste abandono,</a:t>
            </a:r>
          </a:p>
          <a:p>
            <a:pPr>
              <a:buNone/>
            </a:pPr>
            <a:r>
              <a:rPr lang="pt-BR" dirty="0" smtClean="0"/>
              <a:t>Eu sinto o coração tremer como um covarde!</a:t>
            </a:r>
          </a:p>
          <a:p>
            <a:pPr>
              <a:buNone/>
            </a:pPr>
            <a:r>
              <a:rPr lang="pt-BR" dirty="0" smtClean="0"/>
              <a:t> </a:t>
            </a:r>
          </a:p>
          <a:p>
            <a:pPr>
              <a:buNone/>
            </a:pPr>
            <a:r>
              <a:rPr lang="pt-BR" dirty="0" smtClean="0"/>
              <a:t>Para que mais viver, folhas tristes do outono?</a:t>
            </a:r>
          </a:p>
          <a:p>
            <a:pPr>
              <a:buNone/>
            </a:pPr>
            <a:r>
              <a:rPr lang="pt-BR" dirty="0" smtClean="0"/>
              <a:t>Cerra-me os olhos, pois, Senhor. É muito tarde.</a:t>
            </a:r>
          </a:p>
          <a:p>
            <a:pPr>
              <a:buNone/>
            </a:pPr>
            <a:r>
              <a:rPr lang="pt-BR" dirty="0" smtClean="0"/>
              <a:t>São horas de dormir o derradeiro sono.</a:t>
            </a:r>
            <a:endParaRPr lang="pt-BR" dirty="0"/>
          </a:p>
        </p:txBody>
      </p:sp>
      <p:pic>
        <p:nvPicPr>
          <p:cNvPr id="25604" name="Picture 4" descr="http://4.bp.blogspot.com/_FA2SJ8S0rVQ/TCidCAa93QI/AAAAAAAAAGg/ybJ7m_WDzKA/s1600/Emiliano+Perne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8928" y="1340768"/>
            <a:ext cx="3165072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Áp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443</TotalTime>
  <Words>636</Words>
  <Application>Microsoft Office PowerPoint</Application>
  <PresentationFormat>Apresentação na tela (4:3)</PresentationFormat>
  <Paragraphs>200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NewsPrint</vt:lpstr>
      <vt:lpstr>Slide 1</vt:lpstr>
      <vt:lpstr>Slide 2</vt:lpstr>
      <vt:lpstr>Slide 3</vt:lpstr>
      <vt:lpstr>Slide 4</vt:lpstr>
      <vt:lpstr>Slide 5</vt:lpstr>
      <vt:lpstr>Slide 6</vt:lpstr>
      <vt:lpstr>Slide 7</vt:lpstr>
      <vt:lpstr>Páginas do túmulo (Alphonsus de Guimaraens) </vt:lpstr>
      <vt:lpstr>Ao cair da tarde ( Emiliano Perneta)</vt:lpstr>
      <vt:lpstr>Sensual (Gilka Machado) 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Marília Saraiva</dc:creator>
  <cp:lastModifiedBy>Florencio</cp:lastModifiedBy>
  <cp:revision>26</cp:revision>
  <dcterms:created xsi:type="dcterms:W3CDTF">2013-06-17T21:28:42Z</dcterms:created>
  <dcterms:modified xsi:type="dcterms:W3CDTF">2013-06-19T02:39:00Z</dcterms:modified>
</cp:coreProperties>
</file>