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6" r:id="rId9"/>
    <p:sldId id="263" r:id="rId10"/>
    <p:sldId id="264" r:id="rId11"/>
    <p:sldId id="270" r:id="rId12"/>
    <p:sldId id="271" r:id="rId13"/>
    <p:sldId id="265" r:id="rId14"/>
    <p:sldId id="272" r:id="rId15"/>
    <p:sldId id="267" r:id="rId16"/>
    <p:sldId id="268" r:id="rId17"/>
    <p:sldId id="269" r:id="rId18"/>
    <p:sldId id="273" r:id="rId19"/>
    <p:sldId id="274"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entury Gothic" pitchFamily="34" charset="0"/>
        <a:ea typeface="+mn-ea"/>
        <a:cs typeface="+mn-cs"/>
      </a:defRPr>
    </a:lvl1pPr>
    <a:lvl2pPr marL="457200" algn="l" rtl="0" fontAlgn="base">
      <a:spcBef>
        <a:spcPct val="0"/>
      </a:spcBef>
      <a:spcAft>
        <a:spcPct val="0"/>
      </a:spcAft>
      <a:defRPr kern="1200">
        <a:solidFill>
          <a:schemeClr val="tx1"/>
        </a:solidFill>
        <a:latin typeface="Century Gothic" pitchFamily="34" charset="0"/>
        <a:ea typeface="+mn-ea"/>
        <a:cs typeface="+mn-cs"/>
      </a:defRPr>
    </a:lvl2pPr>
    <a:lvl3pPr marL="914400" algn="l" rtl="0" fontAlgn="base">
      <a:spcBef>
        <a:spcPct val="0"/>
      </a:spcBef>
      <a:spcAft>
        <a:spcPct val="0"/>
      </a:spcAft>
      <a:defRPr kern="1200">
        <a:solidFill>
          <a:schemeClr val="tx1"/>
        </a:solidFill>
        <a:latin typeface="Century Gothic" pitchFamily="34" charset="0"/>
        <a:ea typeface="+mn-ea"/>
        <a:cs typeface="+mn-cs"/>
      </a:defRPr>
    </a:lvl3pPr>
    <a:lvl4pPr marL="1371600" algn="l" rtl="0" fontAlgn="base">
      <a:spcBef>
        <a:spcPct val="0"/>
      </a:spcBef>
      <a:spcAft>
        <a:spcPct val="0"/>
      </a:spcAft>
      <a:defRPr kern="1200">
        <a:solidFill>
          <a:schemeClr val="tx1"/>
        </a:solidFill>
        <a:latin typeface="Century Gothic" pitchFamily="34" charset="0"/>
        <a:ea typeface="+mn-ea"/>
        <a:cs typeface="+mn-cs"/>
      </a:defRPr>
    </a:lvl4pPr>
    <a:lvl5pPr marL="1828800" algn="l" rtl="0" fontAlgn="base">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FF"/>
    <a:srgbClr val="C3FF19"/>
    <a:srgbClr val="808080"/>
    <a:srgbClr val="3333CC"/>
    <a:srgbClr val="CCCCFF"/>
    <a:srgbClr val="99CC00"/>
    <a:srgbClr val="FF5555"/>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BFA430-A21F-44B4-8B34-A8857EDB5557}" type="doc">
      <dgm:prSet loTypeId="urn:microsoft.com/office/officeart/2005/8/layout/cycle2" loCatId="cycle" qsTypeId="urn:microsoft.com/office/officeart/2005/8/quickstyle/simple5" qsCatId="simple" csTypeId="urn:microsoft.com/office/officeart/2005/8/colors/accent0_1" csCatId="mainScheme" phldr="1"/>
      <dgm:spPr/>
      <dgm:t>
        <a:bodyPr/>
        <a:lstStyle/>
        <a:p>
          <a:endParaRPr lang="pt-BR"/>
        </a:p>
      </dgm:t>
    </dgm:pt>
    <dgm:pt modelId="{2ECA457A-854E-4A6A-8497-AB0E90B8F608}">
      <dgm:prSet custT="1"/>
      <dgm:spPr/>
      <dgm:t>
        <a:bodyPr/>
        <a:lstStyle/>
        <a:p>
          <a:pPr rtl="0"/>
          <a:r>
            <a:rPr lang="pt-BR" sz="1400" dirty="0" smtClean="0"/>
            <a:t>Transformação do espaço urbano – processo de “europeização” do país.</a:t>
          </a:r>
          <a:endParaRPr lang="pt-BR" sz="1400" dirty="0"/>
        </a:p>
      </dgm:t>
    </dgm:pt>
    <dgm:pt modelId="{9FC3F312-E261-4785-95D0-DFEFAC335565}" type="parTrans" cxnId="{2A3E7756-0D16-42F0-8EB3-42B80B926135}">
      <dgm:prSet/>
      <dgm:spPr/>
      <dgm:t>
        <a:bodyPr/>
        <a:lstStyle/>
        <a:p>
          <a:endParaRPr lang="pt-BR"/>
        </a:p>
      </dgm:t>
    </dgm:pt>
    <dgm:pt modelId="{1E02DCF3-85D7-4665-B76B-29CAB9F9AFF5}" type="sibTrans" cxnId="{2A3E7756-0D16-42F0-8EB3-42B80B926135}">
      <dgm:prSet/>
      <dgm:spPr/>
      <dgm:t>
        <a:bodyPr/>
        <a:lstStyle/>
        <a:p>
          <a:endParaRPr lang="pt-BR"/>
        </a:p>
      </dgm:t>
    </dgm:pt>
    <dgm:pt modelId="{AAAC5556-F126-4305-B4D2-D960801320A6}">
      <dgm:prSet custT="1"/>
      <dgm:spPr/>
      <dgm:t>
        <a:bodyPr/>
        <a:lstStyle/>
        <a:p>
          <a:pPr rtl="0"/>
          <a:r>
            <a:rPr lang="pt-BR" sz="1400" dirty="0" smtClean="0"/>
            <a:t>Rio de Janeiro, São Paulo, Manaus e Belém foram as mais afetadas pelo que ficou conhecido como </a:t>
          </a:r>
          <a:r>
            <a:rPr lang="pt-BR" sz="1400" i="1" dirty="0" err="1" smtClean="0"/>
            <a:t>bota-abaixo</a:t>
          </a:r>
          <a:r>
            <a:rPr lang="pt-BR" sz="1400" dirty="0" smtClean="0"/>
            <a:t>: abertura de largas avenidas e a imitação de prédios europeus.</a:t>
          </a:r>
          <a:endParaRPr lang="pt-BR" sz="1400" dirty="0"/>
        </a:p>
      </dgm:t>
    </dgm:pt>
    <dgm:pt modelId="{5F32B99E-CE5C-49CF-8F16-453F5FF93E6D}" type="parTrans" cxnId="{D8B116CC-2931-48C1-9CAB-186A3EF2532C}">
      <dgm:prSet/>
      <dgm:spPr/>
      <dgm:t>
        <a:bodyPr/>
        <a:lstStyle/>
        <a:p>
          <a:endParaRPr lang="pt-BR"/>
        </a:p>
      </dgm:t>
    </dgm:pt>
    <dgm:pt modelId="{DC06C4D2-995B-47DA-A786-FB72A2F30A41}" type="sibTrans" cxnId="{D8B116CC-2931-48C1-9CAB-186A3EF2532C}">
      <dgm:prSet/>
      <dgm:spPr/>
      <dgm:t>
        <a:bodyPr/>
        <a:lstStyle/>
        <a:p>
          <a:endParaRPr lang="pt-BR"/>
        </a:p>
      </dgm:t>
    </dgm:pt>
    <dgm:pt modelId="{911472F7-8BBA-4034-8133-D69964E6480D}">
      <dgm:prSet custT="1"/>
      <dgm:spPr/>
      <dgm:t>
        <a:bodyPr/>
        <a:lstStyle/>
        <a:p>
          <a:pPr rtl="0"/>
          <a:r>
            <a:rPr lang="pt-BR" sz="1400" dirty="0" smtClean="0"/>
            <a:t>Deslocamento das famílias pobres das áreas centrais, onde moravam em cortiços, para locais de difícil acesso – nasciam as </a:t>
          </a:r>
          <a:r>
            <a:rPr lang="pt-BR" sz="1400" b="1" dirty="0" smtClean="0"/>
            <a:t>favelas</a:t>
          </a:r>
          <a:r>
            <a:rPr lang="pt-BR" sz="1400" dirty="0" smtClean="0"/>
            <a:t>.</a:t>
          </a:r>
          <a:endParaRPr lang="pt-BR" sz="1400" dirty="0"/>
        </a:p>
      </dgm:t>
    </dgm:pt>
    <dgm:pt modelId="{7CD9E878-1713-4683-8C19-9052A5A4C43B}" type="parTrans" cxnId="{3E6AD897-A920-420B-AB46-1C16EB6C6CBC}">
      <dgm:prSet/>
      <dgm:spPr/>
      <dgm:t>
        <a:bodyPr/>
        <a:lstStyle/>
        <a:p>
          <a:endParaRPr lang="pt-BR"/>
        </a:p>
      </dgm:t>
    </dgm:pt>
    <dgm:pt modelId="{CA928B65-24C1-4477-95E3-5027BF36866C}" type="sibTrans" cxnId="{3E6AD897-A920-420B-AB46-1C16EB6C6CBC}">
      <dgm:prSet/>
      <dgm:spPr/>
      <dgm:t>
        <a:bodyPr/>
        <a:lstStyle/>
        <a:p>
          <a:endParaRPr lang="pt-BR"/>
        </a:p>
      </dgm:t>
    </dgm:pt>
    <dgm:pt modelId="{3C02ADDA-023C-408F-AF93-F284777BC01C}">
      <dgm:prSet custT="1"/>
      <dgm:spPr/>
      <dgm:t>
        <a:bodyPr/>
        <a:lstStyle/>
        <a:p>
          <a:pPr rtl="0"/>
          <a:r>
            <a:rPr lang="pt-BR" sz="1400" dirty="0" smtClean="0"/>
            <a:t>Escravos libertos viviam em estado de quase abandono: sem educação e não eram empregados pelos proprietários rurais.</a:t>
          </a:r>
          <a:endParaRPr lang="pt-BR" sz="1400" dirty="0"/>
        </a:p>
      </dgm:t>
    </dgm:pt>
    <dgm:pt modelId="{E940386F-B517-4E70-BCBF-F545B1D0BC52}" type="parTrans" cxnId="{B589F1C7-A9DD-4C37-99FF-C6EB63E4558C}">
      <dgm:prSet/>
      <dgm:spPr/>
      <dgm:t>
        <a:bodyPr/>
        <a:lstStyle/>
        <a:p>
          <a:endParaRPr lang="pt-BR"/>
        </a:p>
      </dgm:t>
    </dgm:pt>
    <dgm:pt modelId="{B3A55D24-9D0C-4E3B-BBE3-9C18B3E1E451}" type="sibTrans" cxnId="{B589F1C7-A9DD-4C37-99FF-C6EB63E4558C}">
      <dgm:prSet/>
      <dgm:spPr/>
      <dgm:t>
        <a:bodyPr/>
        <a:lstStyle/>
        <a:p>
          <a:endParaRPr lang="pt-BR"/>
        </a:p>
      </dgm:t>
    </dgm:pt>
    <dgm:pt modelId="{417A31D1-F7C9-4DF5-9948-1FAFEC3D7394}" type="pres">
      <dgm:prSet presAssocID="{9DBFA430-A21F-44B4-8B34-A8857EDB5557}" presName="cycle" presStyleCnt="0">
        <dgm:presLayoutVars>
          <dgm:dir/>
          <dgm:resizeHandles val="exact"/>
        </dgm:presLayoutVars>
      </dgm:prSet>
      <dgm:spPr/>
      <dgm:t>
        <a:bodyPr/>
        <a:lstStyle/>
        <a:p>
          <a:endParaRPr lang="pt-BR"/>
        </a:p>
      </dgm:t>
    </dgm:pt>
    <dgm:pt modelId="{CA3C56AA-7465-40CD-A44C-03A534CFECCF}" type="pres">
      <dgm:prSet presAssocID="{2ECA457A-854E-4A6A-8497-AB0E90B8F608}" presName="node" presStyleLbl="node1" presStyleIdx="0" presStyleCnt="4" custScaleX="183094" custScaleY="112681">
        <dgm:presLayoutVars>
          <dgm:bulletEnabled val="1"/>
        </dgm:presLayoutVars>
      </dgm:prSet>
      <dgm:spPr/>
      <dgm:t>
        <a:bodyPr/>
        <a:lstStyle/>
        <a:p>
          <a:endParaRPr lang="pt-BR"/>
        </a:p>
      </dgm:t>
    </dgm:pt>
    <dgm:pt modelId="{B2CECC52-49A5-40B9-94BD-CD4FC3E0D523}" type="pres">
      <dgm:prSet presAssocID="{1E02DCF3-85D7-4665-B76B-29CAB9F9AFF5}" presName="sibTrans" presStyleLbl="sibTrans2D1" presStyleIdx="0" presStyleCnt="4"/>
      <dgm:spPr/>
      <dgm:t>
        <a:bodyPr/>
        <a:lstStyle/>
        <a:p>
          <a:endParaRPr lang="pt-BR"/>
        </a:p>
      </dgm:t>
    </dgm:pt>
    <dgm:pt modelId="{6946FDBB-01C7-465A-AF72-618DEDF84DA0}" type="pres">
      <dgm:prSet presAssocID="{1E02DCF3-85D7-4665-B76B-29CAB9F9AFF5}" presName="connectorText" presStyleLbl="sibTrans2D1" presStyleIdx="0" presStyleCnt="4"/>
      <dgm:spPr/>
      <dgm:t>
        <a:bodyPr/>
        <a:lstStyle/>
        <a:p>
          <a:endParaRPr lang="pt-BR"/>
        </a:p>
      </dgm:t>
    </dgm:pt>
    <dgm:pt modelId="{99F10EC0-A58B-4FDD-B2F5-5A33C2D08A37}" type="pres">
      <dgm:prSet presAssocID="{AAAC5556-F126-4305-B4D2-D960801320A6}" presName="node" presStyleLbl="node1" presStyleIdx="1" presStyleCnt="4" custScaleX="219935" custScaleY="138522" custRadScaleRad="171048" custRadScaleInc="438">
        <dgm:presLayoutVars>
          <dgm:bulletEnabled val="1"/>
        </dgm:presLayoutVars>
      </dgm:prSet>
      <dgm:spPr/>
      <dgm:t>
        <a:bodyPr/>
        <a:lstStyle/>
        <a:p>
          <a:endParaRPr lang="pt-BR"/>
        </a:p>
      </dgm:t>
    </dgm:pt>
    <dgm:pt modelId="{597BA543-0B75-422F-934B-B27FC58009FE}" type="pres">
      <dgm:prSet presAssocID="{DC06C4D2-995B-47DA-A786-FB72A2F30A41}" presName="sibTrans" presStyleLbl="sibTrans2D1" presStyleIdx="1" presStyleCnt="4"/>
      <dgm:spPr/>
      <dgm:t>
        <a:bodyPr/>
        <a:lstStyle/>
        <a:p>
          <a:endParaRPr lang="pt-BR"/>
        </a:p>
      </dgm:t>
    </dgm:pt>
    <dgm:pt modelId="{F29CA6BE-F383-4087-9D1E-1590FFA66913}" type="pres">
      <dgm:prSet presAssocID="{DC06C4D2-995B-47DA-A786-FB72A2F30A41}" presName="connectorText" presStyleLbl="sibTrans2D1" presStyleIdx="1" presStyleCnt="4"/>
      <dgm:spPr/>
      <dgm:t>
        <a:bodyPr/>
        <a:lstStyle/>
        <a:p>
          <a:endParaRPr lang="pt-BR"/>
        </a:p>
      </dgm:t>
    </dgm:pt>
    <dgm:pt modelId="{AABAB7DF-2E76-4309-BB1A-09D02A2C29ED}" type="pres">
      <dgm:prSet presAssocID="{911472F7-8BBA-4034-8133-D69964E6480D}" presName="node" presStyleLbl="node1" presStyleIdx="2" presStyleCnt="4" custScaleX="198629" custScaleY="164711">
        <dgm:presLayoutVars>
          <dgm:bulletEnabled val="1"/>
        </dgm:presLayoutVars>
      </dgm:prSet>
      <dgm:spPr/>
      <dgm:t>
        <a:bodyPr/>
        <a:lstStyle/>
        <a:p>
          <a:endParaRPr lang="pt-BR"/>
        </a:p>
      </dgm:t>
    </dgm:pt>
    <dgm:pt modelId="{91D273C8-077C-4A12-92FA-3872F07EBBF8}" type="pres">
      <dgm:prSet presAssocID="{CA928B65-24C1-4477-95E3-5027BF36866C}" presName="sibTrans" presStyleLbl="sibTrans2D1" presStyleIdx="2" presStyleCnt="4"/>
      <dgm:spPr/>
      <dgm:t>
        <a:bodyPr/>
        <a:lstStyle/>
        <a:p>
          <a:endParaRPr lang="pt-BR"/>
        </a:p>
      </dgm:t>
    </dgm:pt>
    <dgm:pt modelId="{C1F12CE0-0620-4788-8BE4-EDDC6F5EB6B2}" type="pres">
      <dgm:prSet presAssocID="{CA928B65-24C1-4477-95E3-5027BF36866C}" presName="connectorText" presStyleLbl="sibTrans2D1" presStyleIdx="2" presStyleCnt="4"/>
      <dgm:spPr/>
      <dgm:t>
        <a:bodyPr/>
        <a:lstStyle/>
        <a:p>
          <a:endParaRPr lang="pt-BR"/>
        </a:p>
      </dgm:t>
    </dgm:pt>
    <dgm:pt modelId="{4C6E27ED-2A67-4EAB-B059-7ED2FB71CB5D}" type="pres">
      <dgm:prSet presAssocID="{3C02ADDA-023C-408F-AF93-F284777BC01C}" presName="node" presStyleLbl="node1" presStyleIdx="3" presStyleCnt="4" custScaleX="183449" custScaleY="148462" custRadScaleRad="180494" custRadScaleInc="-415">
        <dgm:presLayoutVars>
          <dgm:bulletEnabled val="1"/>
        </dgm:presLayoutVars>
      </dgm:prSet>
      <dgm:spPr/>
      <dgm:t>
        <a:bodyPr/>
        <a:lstStyle/>
        <a:p>
          <a:endParaRPr lang="pt-BR"/>
        </a:p>
      </dgm:t>
    </dgm:pt>
    <dgm:pt modelId="{9B1F6E67-0B45-4848-AACD-72224274B52B}" type="pres">
      <dgm:prSet presAssocID="{B3A55D24-9D0C-4E3B-BBE3-9C18B3E1E451}" presName="sibTrans" presStyleLbl="sibTrans2D1" presStyleIdx="3" presStyleCnt="4"/>
      <dgm:spPr/>
      <dgm:t>
        <a:bodyPr/>
        <a:lstStyle/>
        <a:p>
          <a:endParaRPr lang="pt-BR"/>
        </a:p>
      </dgm:t>
    </dgm:pt>
    <dgm:pt modelId="{029BBF6C-70BE-413C-9220-D1441C2BE096}" type="pres">
      <dgm:prSet presAssocID="{B3A55D24-9D0C-4E3B-BBE3-9C18B3E1E451}" presName="connectorText" presStyleLbl="sibTrans2D1" presStyleIdx="3" presStyleCnt="4"/>
      <dgm:spPr/>
      <dgm:t>
        <a:bodyPr/>
        <a:lstStyle/>
        <a:p>
          <a:endParaRPr lang="pt-BR"/>
        </a:p>
      </dgm:t>
    </dgm:pt>
  </dgm:ptLst>
  <dgm:cxnLst>
    <dgm:cxn modelId="{3E6AD897-A920-420B-AB46-1C16EB6C6CBC}" srcId="{9DBFA430-A21F-44B4-8B34-A8857EDB5557}" destId="{911472F7-8BBA-4034-8133-D69964E6480D}" srcOrd="2" destOrd="0" parTransId="{7CD9E878-1713-4683-8C19-9052A5A4C43B}" sibTransId="{CA928B65-24C1-4477-95E3-5027BF36866C}"/>
    <dgm:cxn modelId="{EF057088-39C1-4C1D-98FC-712E276A9A3E}" type="presOf" srcId="{AAAC5556-F126-4305-B4D2-D960801320A6}" destId="{99F10EC0-A58B-4FDD-B2F5-5A33C2D08A37}" srcOrd="0" destOrd="0" presId="urn:microsoft.com/office/officeart/2005/8/layout/cycle2"/>
    <dgm:cxn modelId="{6F3DB643-00FC-43C9-8ACA-A4C54BE4D12A}" type="presOf" srcId="{DC06C4D2-995B-47DA-A786-FB72A2F30A41}" destId="{597BA543-0B75-422F-934B-B27FC58009FE}" srcOrd="0" destOrd="0" presId="urn:microsoft.com/office/officeart/2005/8/layout/cycle2"/>
    <dgm:cxn modelId="{91D61E0F-5F84-4127-987D-939464FD1A72}" type="presOf" srcId="{B3A55D24-9D0C-4E3B-BBE3-9C18B3E1E451}" destId="{029BBF6C-70BE-413C-9220-D1441C2BE096}" srcOrd="1" destOrd="0" presId="urn:microsoft.com/office/officeart/2005/8/layout/cycle2"/>
    <dgm:cxn modelId="{D8B116CC-2931-48C1-9CAB-186A3EF2532C}" srcId="{9DBFA430-A21F-44B4-8B34-A8857EDB5557}" destId="{AAAC5556-F126-4305-B4D2-D960801320A6}" srcOrd="1" destOrd="0" parTransId="{5F32B99E-CE5C-49CF-8F16-453F5FF93E6D}" sibTransId="{DC06C4D2-995B-47DA-A786-FB72A2F30A41}"/>
    <dgm:cxn modelId="{058DD3A6-BCD2-44D6-BE05-8A80E6C0C389}" type="presOf" srcId="{1E02DCF3-85D7-4665-B76B-29CAB9F9AFF5}" destId="{B2CECC52-49A5-40B9-94BD-CD4FC3E0D523}" srcOrd="0" destOrd="0" presId="urn:microsoft.com/office/officeart/2005/8/layout/cycle2"/>
    <dgm:cxn modelId="{B589F1C7-A9DD-4C37-99FF-C6EB63E4558C}" srcId="{9DBFA430-A21F-44B4-8B34-A8857EDB5557}" destId="{3C02ADDA-023C-408F-AF93-F284777BC01C}" srcOrd="3" destOrd="0" parTransId="{E940386F-B517-4E70-BCBF-F545B1D0BC52}" sibTransId="{B3A55D24-9D0C-4E3B-BBE3-9C18B3E1E451}"/>
    <dgm:cxn modelId="{83449678-D9CD-48C5-B8B8-441D67C95CAA}" type="presOf" srcId="{CA928B65-24C1-4477-95E3-5027BF36866C}" destId="{91D273C8-077C-4A12-92FA-3872F07EBBF8}" srcOrd="0" destOrd="0" presId="urn:microsoft.com/office/officeart/2005/8/layout/cycle2"/>
    <dgm:cxn modelId="{3FAFEDD8-20A2-49F3-BF95-E2AA8B9E92D2}" type="presOf" srcId="{3C02ADDA-023C-408F-AF93-F284777BC01C}" destId="{4C6E27ED-2A67-4EAB-B059-7ED2FB71CB5D}" srcOrd="0" destOrd="0" presId="urn:microsoft.com/office/officeart/2005/8/layout/cycle2"/>
    <dgm:cxn modelId="{373254E6-F769-49CB-A6CF-277D9E13D2B9}" type="presOf" srcId="{2ECA457A-854E-4A6A-8497-AB0E90B8F608}" destId="{CA3C56AA-7465-40CD-A44C-03A534CFECCF}" srcOrd="0" destOrd="0" presId="urn:microsoft.com/office/officeart/2005/8/layout/cycle2"/>
    <dgm:cxn modelId="{41C57B1B-955F-4B50-BB33-452688081637}" type="presOf" srcId="{B3A55D24-9D0C-4E3B-BBE3-9C18B3E1E451}" destId="{9B1F6E67-0B45-4848-AACD-72224274B52B}" srcOrd="0" destOrd="0" presId="urn:microsoft.com/office/officeart/2005/8/layout/cycle2"/>
    <dgm:cxn modelId="{1BC2960A-F232-40AB-86E2-F0C597F59139}" type="presOf" srcId="{DC06C4D2-995B-47DA-A786-FB72A2F30A41}" destId="{F29CA6BE-F383-4087-9D1E-1590FFA66913}" srcOrd="1" destOrd="0" presId="urn:microsoft.com/office/officeart/2005/8/layout/cycle2"/>
    <dgm:cxn modelId="{54018695-C7B8-4C26-B1F9-62F0639D8EC0}" type="presOf" srcId="{CA928B65-24C1-4477-95E3-5027BF36866C}" destId="{C1F12CE0-0620-4788-8BE4-EDDC6F5EB6B2}" srcOrd="1" destOrd="0" presId="urn:microsoft.com/office/officeart/2005/8/layout/cycle2"/>
    <dgm:cxn modelId="{3E83219F-8BCE-4395-9E4E-6D461E859D4D}" type="presOf" srcId="{1E02DCF3-85D7-4665-B76B-29CAB9F9AFF5}" destId="{6946FDBB-01C7-465A-AF72-618DEDF84DA0}" srcOrd="1" destOrd="0" presId="urn:microsoft.com/office/officeart/2005/8/layout/cycle2"/>
    <dgm:cxn modelId="{2A3E7756-0D16-42F0-8EB3-42B80B926135}" srcId="{9DBFA430-A21F-44B4-8B34-A8857EDB5557}" destId="{2ECA457A-854E-4A6A-8497-AB0E90B8F608}" srcOrd="0" destOrd="0" parTransId="{9FC3F312-E261-4785-95D0-DFEFAC335565}" sibTransId="{1E02DCF3-85D7-4665-B76B-29CAB9F9AFF5}"/>
    <dgm:cxn modelId="{577B93F6-76C1-477F-8064-5C8933FFF154}" type="presOf" srcId="{9DBFA430-A21F-44B4-8B34-A8857EDB5557}" destId="{417A31D1-F7C9-4DF5-9948-1FAFEC3D7394}" srcOrd="0" destOrd="0" presId="urn:microsoft.com/office/officeart/2005/8/layout/cycle2"/>
    <dgm:cxn modelId="{FE4E3A8A-1DA4-47E3-84C0-778F5BC6F38F}" type="presOf" srcId="{911472F7-8BBA-4034-8133-D69964E6480D}" destId="{AABAB7DF-2E76-4309-BB1A-09D02A2C29ED}" srcOrd="0" destOrd="0" presId="urn:microsoft.com/office/officeart/2005/8/layout/cycle2"/>
    <dgm:cxn modelId="{36B2BF25-60C0-4730-9BE1-F9BA8AAB973B}" type="presParOf" srcId="{417A31D1-F7C9-4DF5-9948-1FAFEC3D7394}" destId="{CA3C56AA-7465-40CD-A44C-03A534CFECCF}" srcOrd="0" destOrd="0" presId="urn:microsoft.com/office/officeart/2005/8/layout/cycle2"/>
    <dgm:cxn modelId="{A56B6946-AD06-4DEC-936B-6236B544A461}" type="presParOf" srcId="{417A31D1-F7C9-4DF5-9948-1FAFEC3D7394}" destId="{B2CECC52-49A5-40B9-94BD-CD4FC3E0D523}" srcOrd="1" destOrd="0" presId="urn:microsoft.com/office/officeart/2005/8/layout/cycle2"/>
    <dgm:cxn modelId="{218BCA8E-A832-4F76-A24C-8F2F5544C9D1}" type="presParOf" srcId="{B2CECC52-49A5-40B9-94BD-CD4FC3E0D523}" destId="{6946FDBB-01C7-465A-AF72-618DEDF84DA0}" srcOrd="0" destOrd="0" presId="urn:microsoft.com/office/officeart/2005/8/layout/cycle2"/>
    <dgm:cxn modelId="{75160806-894D-4BC9-B871-20429AD0482E}" type="presParOf" srcId="{417A31D1-F7C9-4DF5-9948-1FAFEC3D7394}" destId="{99F10EC0-A58B-4FDD-B2F5-5A33C2D08A37}" srcOrd="2" destOrd="0" presId="urn:microsoft.com/office/officeart/2005/8/layout/cycle2"/>
    <dgm:cxn modelId="{E153768C-39DB-4A73-AEE5-313695957C1F}" type="presParOf" srcId="{417A31D1-F7C9-4DF5-9948-1FAFEC3D7394}" destId="{597BA543-0B75-422F-934B-B27FC58009FE}" srcOrd="3" destOrd="0" presId="urn:microsoft.com/office/officeart/2005/8/layout/cycle2"/>
    <dgm:cxn modelId="{AF5C6FD7-D869-476D-AD73-72AB9D482130}" type="presParOf" srcId="{597BA543-0B75-422F-934B-B27FC58009FE}" destId="{F29CA6BE-F383-4087-9D1E-1590FFA66913}" srcOrd="0" destOrd="0" presId="urn:microsoft.com/office/officeart/2005/8/layout/cycle2"/>
    <dgm:cxn modelId="{E57FBB71-3712-4B79-B6C4-2F4C13FD3DF6}" type="presParOf" srcId="{417A31D1-F7C9-4DF5-9948-1FAFEC3D7394}" destId="{AABAB7DF-2E76-4309-BB1A-09D02A2C29ED}" srcOrd="4" destOrd="0" presId="urn:microsoft.com/office/officeart/2005/8/layout/cycle2"/>
    <dgm:cxn modelId="{4C466BDC-78AE-42A8-8A95-EEBC34AD8007}" type="presParOf" srcId="{417A31D1-F7C9-4DF5-9948-1FAFEC3D7394}" destId="{91D273C8-077C-4A12-92FA-3872F07EBBF8}" srcOrd="5" destOrd="0" presId="urn:microsoft.com/office/officeart/2005/8/layout/cycle2"/>
    <dgm:cxn modelId="{CCA8CDEA-9327-42B1-BD24-3F0AE74E3A50}" type="presParOf" srcId="{91D273C8-077C-4A12-92FA-3872F07EBBF8}" destId="{C1F12CE0-0620-4788-8BE4-EDDC6F5EB6B2}" srcOrd="0" destOrd="0" presId="urn:microsoft.com/office/officeart/2005/8/layout/cycle2"/>
    <dgm:cxn modelId="{06E664AD-F180-4CA8-9348-C781B5315B9B}" type="presParOf" srcId="{417A31D1-F7C9-4DF5-9948-1FAFEC3D7394}" destId="{4C6E27ED-2A67-4EAB-B059-7ED2FB71CB5D}" srcOrd="6" destOrd="0" presId="urn:microsoft.com/office/officeart/2005/8/layout/cycle2"/>
    <dgm:cxn modelId="{31F926E2-723E-4550-A829-3BB3C9B3B49E}" type="presParOf" srcId="{417A31D1-F7C9-4DF5-9948-1FAFEC3D7394}" destId="{9B1F6E67-0B45-4848-AACD-72224274B52B}" srcOrd="7" destOrd="0" presId="urn:microsoft.com/office/officeart/2005/8/layout/cycle2"/>
    <dgm:cxn modelId="{3A8C3FAA-6D64-4FF3-9B91-3348EB4A5391}" type="presParOf" srcId="{9B1F6E67-0B45-4848-AACD-72224274B52B}" destId="{029BBF6C-70BE-413C-9220-D1441C2BE096}"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A3C56AA-7465-40CD-A44C-03A534CFECCF}">
      <dsp:nvSpPr>
        <dsp:cNvPr id="0" name=""/>
        <dsp:cNvSpPr/>
      </dsp:nvSpPr>
      <dsp:spPr>
        <a:xfrm>
          <a:off x="2651138" y="-280212"/>
          <a:ext cx="2652673" cy="1632527"/>
        </a:xfrm>
        <a:prstGeom prst="ellips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pt-BR" sz="1400" kern="1200" dirty="0" smtClean="0"/>
            <a:t>Transformação do espaço urbano – processo de “europeização” do país.</a:t>
          </a:r>
          <a:endParaRPr lang="pt-BR" sz="1400" kern="1200" dirty="0"/>
        </a:p>
      </dsp:txBody>
      <dsp:txXfrm>
        <a:off x="2651138" y="-280212"/>
        <a:ext cx="2652673" cy="1632527"/>
      </dsp:txXfrm>
    </dsp:sp>
    <dsp:sp modelId="{B2CECC52-49A5-40B9-94BD-CD4FC3E0D523}">
      <dsp:nvSpPr>
        <dsp:cNvPr id="0" name=""/>
        <dsp:cNvSpPr/>
      </dsp:nvSpPr>
      <dsp:spPr>
        <a:xfrm rot="1827523">
          <a:off x="5026625" y="1000399"/>
          <a:ext cx="312391" cy="488971"/>
        </a:xfrm>
        <a:prstGeom prst="rightArrow">
          <a:avLst>
            <a:gd name="adj1" fmla="val 60000"/>
            <a:gd name="adj2" fmla="val 50000"/>
          </a:avLst>
        </a:prstGeom>
        <a:gradFill rotWithShape="0">
          <a:gsLst>
            <a:gs pos="0">
              <a:schemeClr val="dk1">
                <a:tint val="60000"/>
                <a:hueOff val="0"/>
                <a:satOff val="0"/>
                <a:lumOff val="0"/>
                <a:alphaOff val="0"/>
                <a:shade val="51000"/>
                <a:satMod val="130000"/>
              </a:schemeClr>
            </a:gs>
            <a:gs pos="80000">
              <a:schemeClr val="dk1">
                <a:tint val="60000"/>
                <a:hueOff val="0"/>
                <a:satOff val="0"/>
                <a:lumOff val="0"/>
                <a:alphaOff val="0"/>
                <a:shade val="93000"/>
                <a:satMod val="130000"/>
              </a:schemeClr>
            </a:gs>
            <a:gs pos="100000">
              <a:schemeClr val="dk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pt-BR" sz="2000" kern="1200"/>
        </a:p>
      </dsp:txBody>
      <dsp:txXfrm rot="1827523">
        <a:off x="5026625" y="1000399"/>
        <a:ext cx="312391" cy="488971"/>
      </dsp:txXfrm>
    </dsp:sp>
    <dsp:sp modelId="{99F10EC0-A58B-4FDD-B2F5-5A33C2D08A37}">
      <dsp:nvSpPr>
        <dsp:cNvPr id="0" name=""/>
        <dsp:cNvSpPr/>
      </dsp:nvSpPr>
      <dsp:spPr>
        <a:xfrm>
          <a:off x="5015779" y="1080124"/>
          <a:ext cx="3186427" cy="2006912"/>
        </a:xfrm>
        <a:prstGeom prst="ellips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pt-BR" sz="1400" kern="1200" dirty="0" smtClean="0"/>
            <a:t>Rio de Janeiro, São Paulo, Manaus e Belém foram as mais afetadas pelo que ficou conhecido como </a:t>
          </a:r>
          <a:r>
            <a:rPr lang="pt-BR" sz="1400" i="1" kern="1200" dirty="0" err="1" smtClean="0"/>
            <a:t>bota-abaixo</a:t>
          </a:r>
          <a:r>
            <a:rPr lang="pt-BR" sz="1400" kern="1200" dirty="0" smtClean="0"/>
            <a:t>: abertura de largas avenidas e a imitação de prédios europeus.</a:t>
          </a:r>
          <a:endParaRPr lang="pt-BR" sz="1400" kern="1200" dirty="0"/>
        </a:p>
      </dsp:txBody>
      <dsp:txXfrm>
        <a:off x="5015779" y="1080124"/>
        <a:ext cx="3186427" cy="2006912"/>
      </dsp:txXfrm>
    </dsp:sp>
    <dsp:sp modelId="{597BA543-0B75-422F-934B-B27FC58009FE}">
      <dsp:nvSpPr>
        <dsp:cNvPr id="0" name=""/>
        <dsp:cNvSpPr/>
      </dsp:nvSpPr>
      <dsp:spPr>
        <a:xfrm rot="8990105">
          <a:off x="5214630" y="2599192"/>
          <a:ext cx="173090" cy="488971"/>
        </a:xfrm>
        <a:prstGeom prst="rightArrow">
          <a:avLst>
            <a:gd name="adj1" fmla="val 60000"/>
            <a:gd name="adj2" fmla="val 50000"/>
          </a:avLst>
        </a:prstGeom>
        <a:gradFill rotWithShape="0">
          <a:gsLst>
            <a:gs pos="0">
              <a:schemeClr val="dk1">
                <a:tint val="60000"/>
                <a:hueOff val="0"/>
                <a:satOff val="0"/>
                <a:lumOff val="0"/>
                <a:alphaOff val="0"/>
                <a:shade val="51000"/>
                <a:satMod val="130000"/>
              </a:schemeClr>
            </a:gs>
            <a:gs pos="80000">
              <a:schemeClr val="dk1">
                <a:tint val="60000"/>
                <a:hueOff val="0"/>
                <a:satOff val="0"/>
                <a:lumOff val="0"/>
                <a:alphaOff val="0"/>
                <a:shade val="93000"/>
                <a:satMod val="130000"/>
              </a:schemeClr>
            </a:gs>
            <a:gs pos="100000">
              <a:schemeClr val="dk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pt-BR" sz="2000" kern="1200"/>
        </a:p>
      </dsp:txBody>
      <dsp:txXfrm rot="8990105">
        <a:off x="5214630" y="2599192"/>
        <a:ext cx="173090" cy="488971"/>
      </dsp:txXfrm>
    </dsp:sp>
    <dsp:sp modelId="{AABAB7DF-2E76-4309-BB1A-09D02A2C29ED}">
      <dsp:nvSpPr>
        <dsp:cNvPr id="0" name=""/>
        <dsp:cNvSpPr/>
      </dsp:nvSpPr>
      <dsp:spPr>
        <a:xfrm>
          <a:off x="2538602" y="2419835"/>
          <a:ext cx="2877745" cy="2386340"/>
        </a:xfrm>
        <a:prstGeom prst="ellips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pt-BR" sz="1400" kern="1200" dirty="0" smtClean="0"/>
            <a:t>Deslocamento das famílias pobres das áreas centrais, onde moravam em cortiços, para locais de difícil acesso – nasciam as </a:t>
          </a:r>
          <a:r>
            <a:rPr lang="pt-BR" sz="1400" b="1" kern="1200" dirty="0" smtClean="0"/>
            <a:t>favelas</a:t>
          </a:r>
          <a:r>
            <a:rPr lang="pt-BR" sz="1400" kern="1200" dirty="0" smtClean="0"/>
            <a:t>.</a:t>
          </a:r>
          <a:endParaRPr lang="pt-BR" sz="1400" kern="1200" dirty="0"/>
        </a:p>
      </dsp:txBody>
      <dsp:txXfrm>
        <a:off x="2538602" y="2419835"/>
        <a:ext cx="2877745" cy="2386340"/>
      </dsp:txXfrm>
    </dsp:sp>
    <dsp:sp modelId="{91D273C8-077C-4A12-92FA-3872F07EBBF8}">
      <dsp:nvSpPr>
        <dsp:cNvPr id="0" name=""/>
        <dsp:cNvSpPr/>
      </dsp:nvSpPr>
      <dsp:spPr>
        <a:xfrm rot="12600268">
          <a:off x="2491343" y="2578559"/>
          <a:ext cx="236254" cy="488971"/>
        </a:xfrm>
        <a:prstGeom prst="rightArrow">
          <a:avLst>
            <a:gd name="adj1" fmla="val 60000"/>
            <a:gd name="adj2" fmla="val 50000"/>
          </a:avLst>
        </a:prstGeom>
        <a:gradFill rotWithShape="0">
          <a:gsLst>
            <a:gs pos="0">
              <a:schemeClr val="dk1">
                <a:tint val="60000"/>
                <a:hueOff val="0"/>
                <a:satOff val="0"/>
                <a:lumOff val="0"/>
                <a:alphaOff val="0"/>
                <a:shade val="51000"/>
                <a:satMod val="130000"/>
              </a:schemeClr>
            </a:gs>
            <a:gs pos="80000">
              <a:schemeClr val="dk1">
                <a:tint val="60000"/>
                <a:hueOff val="0"/>
                <a:satOff val="0"/>
                <a:lumOff val="0"/>
                <a:alphaOff val="0"/>
                <a:shade val="93000"/>
                <a:satMod val="130000"/>
              </a:schemeClr>
            </a:gs>
            <a:gs pos="100000">
              <a:schemeClr val="dk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pt-BR" sz="2000" kern="1200"/>
        </a:p>
      </dsp:txBody>
      <dsp:txXfrm rot="12600268">
        <a:off x="2491343" y="2578559"/>
        <a:ext cx="236254" cy="488971"/>
      </dsp:txXfrm>
    </dsp:sp>
    <dsp:sp modelId="{4C6E27ED-2A67-4EAB-B059-7ED2FB71CB5D}">
      <dsp:nvSpPr>
        <dsp:cNvPr id="0" name=""/>
        <dsp:cNvSpPr/>
      </dsp:nvSpPr>
      <dsp:spPr>
        <a:xfrm>
          <a:off x="0" y="1008117"/>
          <a:ext cx="2657817" cy="2150923"/>
        </a:xfrm>
        <a:prstGeom prst="ellipse">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pt-BR" sz="1400" kern="1200" dirty="0" smtClean="0"/>
            <a:t>Escravos libertos viviam em estado de quase abandono: sem educação e não eram empregados pelos proprietários rurais.</a:t>
          </a:r>
          <a:endParaRPr lang="pt-BR" sz="1400" kern="1200" dirty="0"/>
        </a:p>
      </dsp:txBody>
      <dsp:txXfrm>
        <a:off x="0" y="1008117"/>
        <a:ext cx="2657817" cy="2150923"/>
      </dsp:txXfrm>
    </dsp:sp>
    <dsp:sp modelId="{9B1F6E67-0B45-4848-AACD-72224274B52B}">
      <dsp:nvSpPr>
        <dsp:cNvPr id="0" name=""/>
        <dsp:cNvSpPr/>
      </dsp:nvSpPr>
      <dsp:spPr>
        <a:xfrm rot="19782164">
          <a:off x="2514844" y="1036908"/>
          <a:ext cx="373978" cy="488971"/>
        </a:xfrm>
        <a:prstGeom prst="rightArrow">
          <a:avLst>
            <a:gd name="adj1" fmla="val 60000"/>
            <a:gd name="adj2" fmla="val 50000"/>
          </a:avLst>
        </a:prstGeom>
        <a:gradFill rotWithShape="0">
          <a:gsLst>
            <a:gs pos="0">
              <a:schemeClr val="dk1">
                <a:tint val="60000"/>
                <a:hueOff val="0"/>
                <a:satOff val="0"/>
                <a:lumOff val="0"/>
                <a:alphaOff val="0"/>
                <a:shade val="51000"/>
                <a:satMod val="130000"/>
              </a:schemeClr>
            </a:gs>
            <a:gs pos="80000">
              <a:schemeClr val="dk1">
                <a:tint val="60000"/>
                <a:hueOff val="0"/>
                <a:satOff val="0"/>
                <a:lumOff val="0"/>
                <a:alphaOff val="0"/>
                <a:shade val="93000"/>
                <a:satMod val="130000"/>
              </a:schemeClr>
            </a:gs>
            <a:gs pos="100000">
              <a:schemeClr val="dk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pt-BR" sz="2000" kern="1200"/>
        </a:p>
      </dsp:txBody>
      <dsp:txXfrm rot="19782164">
        <a:off x="2514844" y="1036908"/>
        <a:ext cx="373978" cy="488971"/>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7EABC9-229F-4798-AF72-BCEFDEA4E3D3}" type="datetimeFigureOut">
              <a:rPr lang="pt-BR" smtClean="0"/>
              <a:pPr/>
              <a:t>01/07/2013</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75AAEE-8A21-4DB0-A25C-669BF50F71CF}" type="slidenum">
              <a:rPr lang="pt-BR" smtClean="0"/>
              <a:pPr/>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9C75AAEE-8A21-4DB0-A25C-669BF50F71CF}" type="slidenum">
              <a:rPr lang="pt-BR" smtClean="0"/>
              <a:pPr/>
              <a:t>1</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p:spPr>
          <p:txBody>
            <a:bodyPr wrap="none" anchor="ctr"/>
            <a:lstStyle/>
            <a:p>
              <a:pPr algn="ctr">
                <a:defRPr/>
              </a:pPr>
              <a:endParaRPr kumimoji="1" lang="pt-BR" sz="2400">
                <a:latin typeface="굴림" pitchFamily="50" charset="-127"/>
              </a:endParaRPr>
            </a:p>
          </p:txBody>
        </p:sp>
        <p:sp>
          <p:nvSpPr>
            <p:cNvPr id="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p:spPr>
          <p:txBody>
            <a:bodyPr wrap="none" anchor="ctr"/>
            <a:lstStyle/>
            <a:p>
              <a:pPr algn="ctr">
                <a:defRPr/>
              </a:pPr>
              <a:endParaRPr kumimoji="1" lang="pt-BR" sz="2400">
                <a:latin typeface="굴림" pitchFamily="50" charset="-127"/>
              </a:endParaRPr>
            </a:p>
          </p:txBody>
        </p:sp>
        <p:sp>
          <p:nvSpPr>
            <p:cNvPr id="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p:spPr>
          <p:txBody>
            <a:bodyPr wrap="none" anchor="ctr"/>
            <a:lstStyle/>
            <a:p>
              <a:pPr algn="ctr">
                <a:defRPr/>
              </a:pPr>
              <a:endParaRPr kumimoji="1" lang="pt-BR" sz="2400">
                <a:latin typeface="굴림" pitchFamily="50" charset="-127"/>
              </a:endParaRPr>
            </a:p>
          </p:txBody>
        </p:sp>
        <p:sp>
          <p:nvSpPr>
            <p:cNvPr id="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p:spPr>
          <p:txBody>
            <a:bodyPr wrap="none" anchor="ctr"/>
            <a:lstStyle/>
            <a:p>
              <a:pPr algn="ctr">
                <a:defRPr/>
              </a:pPr>
              <a:endParaRPr kumimoji="1" lang="pt-BR" sz="2400">
                <a:latin typeface="굴림" pitchFamily="50" charset="-127"/>
              </a:endParaRPr>
            </a:p>
          </p:txBody>
        </p:sp>
        <p:sp>
          <p:nvSpPr>
            <p:cNvPr id="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p:spPr>
          <p:txBody>
            <a:bodyPr wrap="none" anchor="ctr"/>
            <a:lstStyle/>
            <a:p>
              <a:pPr algn="ctr">
                <a:defRPr/>
              </a:pPr>
              <a:endParaRPr kumimoji="1" lang="pt-BR" sz="2400">
                <a:latin typeface="굴림" pitchFamily="50" charset="-127"/>
              </a:endParaRPr>
            </a:p>
          </p:txBody>
        </p:sp>
        <p:sp>
          <p:nvSpPr>
            <p:cNvPr id="1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p:spPr>
          <p:txBody>
            <a:bodyPr wrap="none" anchor="ctr"/>
            <a:lstStyle/>
            <a:p>
              <a:pPr algn="ctr">
                <a:defRPr/>
              </a:pPr>
              <a:endParaRPr kumimoji="1" lang="pt-BR" sz="2400">
                <a:latin typeface="굴림" pitchFamily="50" charset="-127"/>
              </a:endParaRPr>
            </a:p>
          </p:txBody>
        </p:sp>
        <p:sp>
          <p:nvSpPr>
            <p:cNvPr id="1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p:spPr>
          <p:txBody>
            <a:bodyPr wrap="none" anchor="ctr"/>
            <a:lstStyle/>
            <a:p>
              <a:pPr algn="ctr">
                <a:defRPr/>
              </a:pPr>
              <a:endParaRPr kumimoji="1" lang="pt-BR" sz="2400">
                <a:latin typeface="굴림" pitchFamily="50" charset="-127"/>
              </a:endParaRPr>
            </a:p>
          </p:txBody>
        </p:sp>
        <p:sp>
          <p:nvSpPr>
            <p:cNvPr id="1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p:spPr>
          <p:txBody>
            <a:bodyPr wrap="none" anchor="ctr"/>
            <a:lstStyle/>
            <a:p>
              <a:pPr algn="ctr">
                <a:defRPr/>
              </a:pPr>
              <a:endParaRPr kumimoji="1" lang="pt-BR" sz="2400">
                <a:latin typeface="굴림" pitchFamily="50" charset="-127"/>
              </a:endParaRPr>
            </a:p>
          </p:txBody>
        </p:sp>
        <p:sp>
          <p:nvSpPr>
            <p:cNvPr id="1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p:spPr>
          <p:txBody>
            <a:bodyPr wrap="none" anchor="ctr"/>
            <a:lstStyle/>
            <a:p>
              <a:pPr algn="ctr">
                <a:defRPr/>
              </a:pPr>
              <a:endParaRPr kumimoji="1" lang="pt-BR" sz="2400">
                <a:latin typeface="굴림" pitchFamily="50" charset="-127"/>
              </a:endParaRPr>
            </a:p>
          </p:txBody>
        </p:sp>
        <p:sp>
          <p:nvSpPr>
            <p:cNvPr id="1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p:spPr>
          <p:txBody>
            <a:bodyPr wrap="none" anchor="ctr"/>
            <a:lstStyle/>
            <a:p>
              <a:pPr algn="ctr">
                <a:defRPr/>
              </a:pPr>
              <a:endParaRPr kumimoji="1" lang="pt-BR" sz="2400">
                <a:latin typeface="굴림" pitchFamily="50" charset="-127"/>
              </a:endParaRPr>
            </a:p>
          </p:txBody>
        </p:sp>
        <p:sp>
          <p:nvSpPr>
            <p:cNvPr id="1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p:spPr>
          <p:txBody>
            <a:bodyPr wrap="none" anchor="ctr"/>
            <a:lstStyle/>
            <a:p>
              <a:pPr algn="ctr">
                <a:defRPr/>
              </a:pPr>
              <a:endParaRPr kumimoji="1" lang="pt-BR" sz="2400">
                <a:latin typeface="굴림" pitchFamily="50" charset="-127"/>
              </a:endParaRPr>
            </a:p>
          </p:txBody>
        </p:sp>
        <p:sp>
          <p:nvSpPr>
            <p:cNvPr id="16" name="Line 14"/>
            <p:cNvSpPr>
              <a:spLocks noChangeShapeType="1"/>
            </p:cNvSpPr>
            <p:nvPr/>
          </p:nvSpPr>
          <p:spPr bwMode="auto">
            <a:xfrm flipV="1">
              <a:off x="288" y="192"/>
              <a:ext cx="0" cy="4128"/>
            </a:xfrm>
            <a:prstGeom prst="line">
              <a:avLst/>
            </a:prstGeom>
            <a:noFill/>
            <a:ln w="76200">
              <a:solidFill>
                <a:srgbClr val="808080"/>
              </a:solidFill>
              <a:round/>
              <a:headEnd/>
              <a:tailEnd/>
            </a:ln>
            <a:effectLst/>
          </p:spPr>
          <p:txBody>
            <a:bodyPr wrap="none" anchor="ctr"/>
            <a:lstStyle/>
            <a:p>
              <a:pPr>
                <a:defRPr/>
              </a:pPr>
              <a:endParaRPr lang="pt-BR"/>
            </a:p>
          </p:txBody>
        </p:sp>
        <p:sp>
          <p:nvSpPr>
            <p:cNvPr id="17" name="Line 15"/>
            <p:cNvSpPr>
              <a:spLocks noChangeShapeType="1"/>
            </p:cNvSpPr>
            <p:nvPr/>
          </p:nvSpPr>
          <p:spPr bwMode="auto">
            <a:xfrm>
              <a:off x="288" y="4224"/>
              <a:ext cx="5472" cy="0"/>
            </a:xfrm>
            <a:prstGeom prst="line">
              <a:avLst/>
            </a:prstGeom>
            <a:noFill/>
            <a:ln w="57150">
              <a:solidFill>
                <a:srgbClr val="808080"/>
              </a:solidFill>
              <a:round/>
              <a:headEnd/>
              <a:tailEnd/>
            </a:ln>
            <a:effectLst/>
          </p:spPr>
          <p:txBody>
            <a:bodyPr wrap="none" anchor="ctr"/>
            <a:lstStyle/>
            <a:p>
              <a:pPr>
                <a:defRPr/>
              </a:pPr>
              <a:endParaRPr lang="pt-BR"/>
            </a:p>
          </p:txBody>
        </p:sp>
        <p:sp>
          <p:nvSpPr>
            <p:cNvPr id="18" name="Line 16"/>
            <p:cNvSpPr>
              <a:spLocks noChangeShapeType="1"/>
            </p:cNvSpPr>
            <p:nvPr/>
          </p:nvSpPr>
          <p:spPr bwMode="auto">
            <a:xfrm flipV="1">
              <a:off x="5520" y="0"/>
              <a:ext cx="0" cy="4224"/>
            </a:xfrm>
            <a:prstGeom prst="line">
              <a:avLst/>
            </a:prstGeom>
            <a:noFill/>
            <a:ln w="57150">
              <a:solidFill>
                <a:srgbClr val="808080"/>
              </a:solidFill>
              <a:round/>
              <a:headEnd/>
              <a:tailEnd/>
            </a:ln>
            <a:effectLst/>
          </p:spPr>
          <p:txBody>
            <a:bodyPr wrap="none" anchor="ctr"/>
            <a:lstStyle/>
            <a:p>
              <a:pPr>
                <a:defRPr/>
              </a:pPr>
              <a:endParaRPr lang="pt-BR"/>
            </a:p>
          </p:txBody>
        </p:sp>
        <p:sp>
          <p:nvSpPr>
            <p:cNvPr id="19" name="Line 17"/>
            <p:cNvSpPr>
              <a:spLocks noChangeShapeType="1"/>
            </p:cNvSpPr>
            <p:nvPr/>
          </p:nvSpPr>
          <p:spPr bwMode="auto">
            <a:xfrm>
              <a:off x="0" y="192"/>
              <a:ext cx="5760" cy="0"/>
            </a:xfrm>
            <a:prstGeom prst="line">
              <a:avLst/>
            </a:prstGeom>
            <a:noFill/>
            <a:ln w="38100">
              <a:solidFill>
                <a:srgbClr val="808080"/>
              </a:solidFill>
              <a:round/>
              <a:headEnd/>
              <a:tailEnd/>
            </a:ln>
            <a:effectLst/>
          </p:spPr>
          <p:txBody>
            <a:bodyPr wrap="none" anchor="ctr"/>
            <a:lstStyle/>
            <a:p>
              <a:pPr>
                <a:defRPr/>
              </a:pPr>
              <a:endParaRPr lang="pt-BR"/>
            </a:p>
          </p:txBody>
        </p:sp>
        <p:sp>
          <p:nvSpPr>
            <p:cNvPr id="20" name="Line 18"/>
            <p:cNvSpPr>
              <a:spLocks noChangeShapeType="1"/>
            </p:cNvSpPr>
            <p:nvPr/>
          </p:nvSpPr>
          <p:spPr bwMode="auto">
            <a:xfrm flipH="1">
              <a:off x="3600" y="288"/>
              <a:ext cx="2160" cy="0"/>
            </a:xfrm>
            <a:prstGeom prst="line">
              <a:avLst/>
            </a:prstGeom>
            <a:noFill/>
            <a:ln w="19050">
              <a:solidFill>
                <a:srgbClr val="808080"/>
              </a:solidFill>
              <a:round/>
              <a:headEnd/>
              <a:tailEnd/>
            </a:ln>
            <a:effectLst/>
          </p:spPr>
          <p:txBody>
            <a:bodyPr wrap="none" anchor="ctr"/>
            <a:lstStyle/>
            <a:p>
              <a:pPr>
                <a:defRPr/>
              </a:pPr>
              <a:endParaRPr lang="pt-BR"/>
            </a:p>
          </p:txBody>
        </p:sp>
        <p:sp>
          <p:nvSpPr>
            <p:cNvPr id="21" name="Line 19"/>
            <p:cNvSpPr>
              <a:spLocks noChangeShapeType="1"/>
            </p:cNvSpPr>
            <p:nvPr/>
          </p:nvSpPr>
          <p:spPr bwMode="auto">
            <a:xfrm flipV="1">
              <a:off x="3600" y="0"/>
              <a:ext cx="0" cy="288"/>
            </a:xfrm>
            <a:prstGeom prst="line">
              <a:avLst/>
            </a:prstGeom>
            <a:noFill/>
            <a:ln w="19050">
              <a:solidFill>
                <a:srgbClr val="808080"/>
              </a:solidFill>
              <a:round/>
              <a:headEnd/>
              <a:tailEnd/>
            </a:ln>
            <a:effectLst/>
          </p:spPr>
          <p:txBody>
            <a:bodyPr wrap="none" anchor="ctr"/>
            <a:lstStyle/>
            <a:p>
              <a:pPr>
                <a:defRPr/>
              </a:pPr>
              <a:endParaRPr lang="pt-BR"/>
            </a:p>
          </p:txBody>
        </p:sp>
        <p:sp>
          <p:nvSpPr>
            <p:cNvPr id="22" name="Line 20"/>
            <p:cNvSpPr>
              <a:spLocks noChangeShapeType="1"/>
            </p:cNvSpPr>
            <p:nvPr/>
          </p:nvSpPr>
          <p:spPr bwMode="auto">
            <a:xfrm>
              <a:off x="5520" y="1248"/>
              <a:ext cx="240" cy="0"/>
            </a:xfrm>
            <a:prstGeom prst="line">
              <a:avLst/>
            </a:prstGeom>
            <a:noFill/>
            <a:ln w="28575">
              <a:solidFill>
                <a:schemeClr val="tx1"/>
              </a:solidFill>
              <a:round/>
              <a:headEnd/>
              <a:tailEnd/>
            </a:ln>
            <a:effectLst/>
          </p:spPr>
          <p:txBody>
            <a:bodyPr wrap="none" anchor="ctr"/>
            <a:lstStyle/>
            <a:p>
              <a:pPr>
                <a:defRPr/>
              </a:pPr>
              <a:endParaRPr lang="pt-BR"/>
            </a:p>
          </p:txBody>
        </p:sp>
        <p:sp>
          <p:nvSpPr>
            <p:cNvPr id="23" name="Line 21"/>
            <p:cNvSpPr>
              <a:spLocks noChangeShapeType="1"/>
            </p:cNvSpPr>
            <p:nvPr/>
          </p:nvSpPr>
          <p:spPr bwMode="auto">
            <a:xfrm>
              <a:off x="624" y="0"/>
              <a:ext cx="0" cy="672"/>
            </a:xfrm>
            <a:prstGeom prst="line">
              <a:avLst/>
            </a:prstGeom>
            <a:noFill/>
            <a:ln w="19050">
              <a:solidFill>
                <a:srgbClr val="808080"/>
              </a:solidFill>
              <a:round/>
              <a:headEnd/>
              <a:tailEnd/>
            </a:ln>
            <a:effectLst/>
          </p:spPr>
          <p:txBody>
            <a:bodyPr wrap="none" anchor="ctr"/>
            <a:lstStyle/>
            <a:p>
              <a:pPr>
                <a:defRPr/>
              </a:pPr>
              <a:endParaRPr lang="pt-BR"/>
            </a:p>
          </p:txBody>
        </p:sp>
        <p:sp>
          <p:nvSpPr>
            <p:cNvPr id="24" name="Line 22"/>
            <p:cNvSpPr>
              <a:spLocks noChangeShapeType="1"/>
            </p:cNvSpPr>
            <p:nvPr/>
          </p:nvSpPr>
          <p:spPr bwMode="auto">
            <a:xfrm flipH="1">
              <a:off x="0" y="672"/>
              <a:ext cx="624" cy="0"/>
            </a:xfrm>
            <a:prstGeom prst="line">
              <a:avLst/>
            </a:prstGeom>
            <a:noFill/>
            <a:ln w="28575">
              <a:solidFill>
                <a:srgbClr val="808080"/>
              </a:solidFill>
              <a:round/>
              <a:headEnd/>
              <a:tailEnd/>
            </a:ln>
            <a:effectLst/>
          </p:spPr>
          <p:txBody>
            <a:bodyPr wrap="none" anchor="ctr"/>
            <a:lstStyle/>
            <a:p>
              <a:pPr>
                <a:defRPr/>
              </a:pPr>
              <a:endParaRPr lang="pt-BR"/>
            </a:p>
          </p:txBody>
        </p:sp>
        <p:sp>
          <p:nvSpPr>
            <p:cNvPr id="25" name="Line 23"/>
            <p:cNvSpPr>
              <a:spLocks noChangeShapeType="1"/>
            </p:cNvSpPr>
            <p:nvPr/>
          </p:nvSpPr>
          <p:spPr bwMode="auto">
            <a:xfrm flipV="1">
              <a:off x="1680" y="3936"/>
              <a:ext cx="0" cy="384"/>
            </a:xfrm>
            <a:prstGeom prst="line">
              <a:avLst/>
            </a:prstGeom>
            <a:noFill/>
            <a:ln w="19050">
              <a:solidFill>
                <a:srgbClr val="808080"/>
              </a:solidFill>
              <a:round/>
              <a:headEnd/>
              <a:tailEnd/>
            </a:ln>
            <a:effectLst/>
          </p:spPr>
          <p:txBody>
            <a:bodyPr wrap="none" anchor="ctr"/>
            <a:lstStyle/>
            <a:p>
              <a:pPr>
                <a:defRPr/>
              </a:pPr>
              <a:endParaRPr lang="pt-BR"/>
            </a:p>
          </p:txBody>
        </p:sp>
        <p:sp>
          <p:nvSpPr>
            <p:cNvPr id="26" name="Line 24"/>
            <p:cNvSpPr>
              <a:spLocks noChangeShapeType="1"/>
            </p:cNvSpPr>
            <p:nvPr/>
          </p:nvSpPr>
          <p:spPr bwMode="auto">
            <a:xfrm>
              <a:off x="1680" y="3936"/>
              <a:ext cx="4080" cy="0"/>
            </a:xfrm>
            <a:prstGeom prst="line">
              <a:avLst/>
            </a:prstGeom>
            <a:noFill/>
            <a:ln w="19050">
              <a:solidFill>
                <a:srgbClr val="808080"/>
              </a:solidFill>
              <a:round/>
              <a:headEnd/>
              <a:tailEnd/>
            </a:ln>
            <a:effectLst/>
          </p:spPr>
          <p:txBody>
            <a:bodyPr wrap="none" anchor="ctr"/>
            <a:lstStyle/>
            <a:p>
              <a:pPr>
                <a:defRPr/>
              </a:pPr>
              <a:endParaRPr lang="pt-BR"/>
            </a:p>
          </p:txBody>
        </p:sp>
        <p:sp>
          <p:nvSpPr>
            <p:cNvPr id="27" name="Line 25"/>
            <p:cNvSpPr>
              <a:spLocks noChangeShapeType="1"/>
            </p:cNvSpPr>
            <p:nvPr/>
          </p:nvSpPr>
          <p:spPr bwMode="auto">
            <a:xfrm flipH="1">
              <a:off x="0" y="3312"/>
              <a:ext cx="288" cy="0"/>
            </a:xfrm>
            <a:prstGeom prst="line">
              <a:avLst/>
            </a:prstGeom>
            <a:noFill/>
            <a:ln w="28575">
              <a:solidFill>
                <a:srgbClr val="808080"/>
              </a:solidFill>
              <a:round/>
              <a:headEnd/>
              <a:tailEnd/>
            </a:ln>
            <a:effectLst/>
          </p:spPr>
          <p:txBody>
            <a:bodyPr wrap="none" anchor="ctr"/>
            <a:lstStyle/>
            <a:p>
              <a:pPr>
                <a:defRPr/>
              </a:pPr>
              <a:endParaRPr lang="pt-BR"/>
            </a:p>
          </p:txBody>
        </p:sp>
        <p:sp>
          <p:nvSpPr>
            <p:cNvPr id="28" name="Line 26"/>
            <p:cNvSpPr>
              <a:spLocks noChangeShapeType="1"/>
            </p:cNvSpPr>
            <p:nvPr/>
          </p:nvSpPr>
          <p:spPr bwMode="auto">
            <a:xfrm flipH="1">
              <a:off x="0" y="3408"/>
              <a:ext cx="288" cy="0"/>
            </a:xfrm>
            <a:prstGeom prst="line">
              <a:avLst/>
            </a:prstGeom>
            <a:noFill/>
            <a:ln w="28575">
              <a:solidFill>
                <a:srgbClr val="808080"/>
              </a:solidFill>
              <a:round/>
              <a:headEnd/>
              <a:tailEnd/>
            </a:ln>
            <a:effectLst/>
          </p:spPr>
          <p:txBody>
            <a:bodyPr wrap="none" anchor="ctr"/>
            <a:lstStyle/>
            <a:p>
              <a:pPr>
                <a:defRPr/>
              </a:pPr>
              <a:endParaRPr lang="pt-BR"/>
            </a:p>
          </p:txBody>
        </p:sp>
      </p:grpSp>
      <p:sp>
        <p:nvSpPr>
          <p:cNvPr id="3099" name="Rectangle 27"/>
          <p:cNvSpPr>
            <a:spLocks noGrp="1" noChangeArrowheads="1"/>
          </p:cNvSpPr>
          <p:nvPr>
            <p:ph type="ctrTitle"/>
          </p:nvPr>
        </p:nvSpPr>
        <p:spPr>
          <a:xfrm>
            <a:off x="685800" y="2130425"/>
            <a:ext cx="7772400" cy="1470025"/>
          </a:xfrm>
        </p:spPr>
        <p:txBody>
          <a:bodyPr/>
          <a:lstStyle>
            <a:lvl1pPr>
              <a:defRPr/>
            </a:lvl1pPr>
          </a:lstStyle>
          <a:p>
            <a:r>
              <a:rPr lang="en-US"/>
              <a:t>Clique para editar o estilo do título mestre</a:t>
            </a:r>
          </a:p>
        </p:txBody>
      </p:sp>
      <p:sp>
        <p:nvSpPr>
          <p:cNvPr id="3100" name="Rectangle 28"/>
          <p:cNvSpPr>
            <a:spLocks noGrp="1" noChangeArrowheads="1"/>
          </p:cNvSpPr>
          <p:nvPr>
            <p:ph type="subTitle" idx="1"/>
          </p:nvPr>
        </p:nvSpPr>
        <p:spPr>
          <a:xfrm>
            <a:off x="1371600" y="3886200"/>
            <a:ext cx="6400800" cy="1752600"/>
          </a:xfrm>
        </p:spPr>
        <p:txBody>
          <a:bodyPr/>
          <a:lstStyle>
            <a:lvl1pPr marL="0" indent="0" algn="ctr">
              <a:buFont typeface="Century Gothic" pitchFamily="34" charset="0"/>
              <a:buNone/>
              <a:defRPr sz="2800"/>
            </a:lvl1pPr>
          </a:lstStyle>
          <a:p>
            <a:r>
              <a:rPr lang="en-US"/>
              <a:t>Clique para editar o estilo do subtítulo mestre</a:t>
            </a:r>
          </a:p>
        </p:txBody>
      </p:sp>
      <p:sp>
        <p:nvSpPr>
          <p:cNvPr id="29" name="Rectangle 32"/>
          <p:cNvSpPr>
            <a:spLocks noGrp="1" noChangeArrowheads="1"/>
          </p:cNvSpPr>
          <p:nvPr>
            <p:ph type="dt" sz="half" idx="10"/>
          </p:nvPr>
        </p:nvSpPr>
        <p:spPr/>
        <p:txBody>
          <a:bodyPr/>
          <a:lstStyle>
            <a:lvl1pPr>
              <a:defRPr/>
            </a:lvl1pPr>
          </a:lstStyle>
          <a:p>
            <a:pPr>
              <a:defRPr/>
            </a:pPr>
            <a:endParaRPr lang="en-US"/>
          </a:p>
        </p:txBody>
      </p:sp>
      <p:sp>
        <p:nvSpPr>
          <p:cNvPr id="30" name="Rectangle 33"/>
          <p:cNvSpPr>
            <a:spLocks noGrp="1" noChangeArrowheads="1"/>
          </p:cNvSpPr>
          <p:nvPr>
            <p:ph type="ftr" sz="quarter" idx="11"/>
          </p:nvPr>
        </p:nvSpPr>
        <p:spPr/>
        <p:txBody>
          <a:bodyPr/>
          <a:lstStyle>
            <a:lvl1pPr>
              <a:defRPr/>
            </a:lvl1pPr>
          </a:lstStyle>
          <a:p>
            <a:pPr>
              <a:defRPr/>
            </a:pPr>
            <a:endParaRPr lang="en-US"/>
          </a:p>
        </p:txBody>
      </p:sp>
      <p:sp>
        <p:nvSpPr>
          <p:cNvPr id="31" name="Rectangle 34"/>
          <p:cNvSpPr>
            <a:spLocks noGrp="1" noChangeArrowheads="1"/>
          </p:cNvSpPr>
          <p:nvPr>
            <p:ph type="sldNum" sz="quarter" idx="12"/>
          </p:nvPr>
        </p:nvSpPr>
        <p:spPr>
          <a:xfrm>
            <a:off x="6553200" y="6264275"/>
            <a:ext cx="2133600" cy="384175"/>
          </a:xfrm>
        </p:spPr>
        <p:txBody>
          <a:bodyPr/>
          <a:lstStyle>
            <a:lvl1pPr>
              <a:defRPr/>
            </a:lvl1pPr>
          </a:lstStyle>
          <a:p>
            <a:pPr>
              <a:defRPr/>
            </a:pPr>
            <a:fld id="{4CBAA54C-AC29-44FD-BB2A-12829D04A82C}" type="slidenum">
              <a:rPr lang="en-US"/>
              <a:pPr>
                <a:defRPr/>
              </a:pPr>
              <a:t>‹nº›</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BE26A7D-B0AC-430D-83B8-B67DCD6310AE}" type="slidenum">
              <a:rPr lang="en-US"/>
              <a:pPr>
                <a:defRPr/>
              </a:pPr>
              <a:t>‹nº›</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C7C1B2D-3E93-41EA-B1A5-11F6E6915E32}" type="slidenum">
              <a:rPr lang="en-US"/>
              <a:pPr>
                <a:defRPr/>
              </a:pPr>
              <a:t>‹nº›</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ítulo, conteúdo e texto">
    <p:spTree>
      <p:nvGrpSpPr>
        <p:cNvPr id="1" name=""/>
        <p:cNvGrpSpPr/>
        <p:nvPr/>
      </p:nvGrpSpPr>
      <p:grpSpPr>
        <a:xfrm>
          <a:off x="0" y="0"/>
          <a:ext cx="0" cy="0"/>
          <a:chOff x="0" y="0"/>
          <a:chExt cx="0" cy="0"/>
        </a:xfrm>
      </p:grpSpPr>
      <p:sp>
        <p:nvSpPr>
          <p:cNvPr id="2" name="Título 1"/>
          <p:cNvSpPr>
            <a:spLocks noGrp="1"/>
          </p:cNvSpPr>
          <p:nvPr>
            <p:ph type="title"/>
          </p:nvPr>
        </p:nvSpPr>
        <p:spPr>
          <a:xfrm>
            <a:off x="914400" y="274638"/>
            <a:ext cx="7772400" cy="1143000"/>
          </a:xfrm>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648200" y="1600200"/>
            <a:ext cx="4038600" cy="4525963"/>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706F8C8-B6E1-41FD-82CF-0D636E8A829B}" type="slidenum">
              <a:rPr lang="en-US"/>
              <a:pPr>
                <a:defRPr/>
              </a:pPr>
              <a:t>‹nº›</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8A4693-7316-413B-BB52-217E0685EE5E}" type="slidenum">
              <a:rPr lang="en-US"/>
              <a:pPr>
                <a:defRPr/>
              </a:pPr>
              <a:t>‹nº›</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1BF13F-1A22-4CFF-ACDA-38ECF3931896}" type="slidenum">
              <a:rPr lang="en-US"/>
              <a:pPr>
                <a:defRPr/>
              </a:pPr>
              <a:t>‹nº›</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D052CF6-F83D-43C3-876D-52DAA4723399}" type="slidenum">
              <a:rPr lang="en-US"/>
              <a:pPr>
                <a:defRPr/>
              </a:pPr>
              <a:t>‹nº›</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B306F72-92B7-442F-A9CF-5783137F6D3E}" type="slidenum">
              <a:rPr lang="en-US"/>
              <a:pPr>
                <a:defRPr/>
              </a:pPr>
              <a:t>‹nº›</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3154DA6-D735-4759-9A30-7974AEBC894A}" type="slidenum">
              <a:rPr lang="en-US"/>
              <a:pPr>
                <a:defRPr/>
              </a:pPr>
              <a:t>‹nº›</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995C72F-ED41-4B2B-9901-2E7E2AC8D0AD}" type="slidenum">
              <a:rPr lang="en-US"/>
              <a:pPr>
                <a:defRPr/>
              </a:pPr>
              <a:t>‹nº›</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D7E6163-0031-4090-97FA-329912095D0B}" type="slidenum">
              <a:rPr lang="en-US"/>
              <a:pPr>
                <a:defRPr/>
              </a:pPr>
              <a:t>‹nº›</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3BF60B7-66B6-42FC-B6A4-002CABC34593}" type="slidenum">
              <a:rPr lang="en-US"/>
              <a:pPr>
                <a:defRPr/>
              </a:pPr>
              <a:t>‹nº›</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7"/>
          <p:cNvGrpSpPr>
            <a:grpSpLocks/>
          </p:cNvGrpSpPr>
          <p:nvPr/>
        </p:nvGrpSpPr>
        <p:grpSpPr bwMode="auto">
          <a:xfrm>
            <a:off x="0" y="0"/>
            <a:ext cx="9144000" cy="68580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p:spPr>
          <p:txBody>
            <a:bodyPr wrap="none" anchor="ctr"/>
            <a:lstStyle/>
            <a:p>
              <a:pPr algn="ctr">
                <a:defRPr/>
              </a:pPr>
              <a:endParaRPr kumimoji="1" lang="pt-BR"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p:spPr>
          <p:txBody>
            <a:bodyPr wrap="none" anchor="ctr"/>
            <a:lstStyle/>
            <a:p>
              <a:pPr algn="ctr">
                <a:defRPr/>
              </a:pPr>
              <a:endParaRPr kumimoji="1" lang="pt-BR"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p:spPr>
          <p:txBody>
            <a:bodyPr wrap="none" anchor="ctr"/>
            <a:lstStyle/>
            <a:p>
              <a:pPr algn="ctr">
                <a:defRPr/>
              </a:pPr>
              <a:endParaRPr kumimoji="1" lang="pt-BR"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p:spPr>
          <p:txBody>
            <a:bodyPr wrap="none" anchor="ctr"/>
            <a:lstStyle/>
            <a:p>
              <a:pPr algn="ctr">
                <a:defRPr/>
              </a:pPr>
              <a:endParaRPr kumimoji="1" lang="pt-BR"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p:spPr>
          <p:txBody>
            <a:bodyPr wrap="none" anchor="ctr"/>
            <a:lstStyle/>
            <a:p>
              <a:pPr algn="ctr">
                <a:defRPr/>
              </a:pPr>
              <a:endParaRPr kumimoji="1" lang="pt-BR"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p:spPr>
          <p:txBody>
            <a:bodyPr wrap="none" anchor="ctr"/>
            <a:lstStyle/>
            <a:p>
              <a:pPr algn="ctr">
                <a:defRPr/>
              </a:pPr>
              <a:endParaRPr kumimoji="1" lang="pt-BR"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p:spPr>
          <p:txBody>
            <a:bodyPr wrap="none" anchor="ctr"/>
            <a:lstStyle/>
            <a:p>
              <a:pPr algn="ctr">
                <a:defRPr/>
              </a:pPr>
              <a:endParaRPr kumimoji="1" lang="pt-BR"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p:spPr>
          <p:txBody>
            <a:bodyPr wrap="none" anchor="ctr"/>
            <a:lstStyle/>
            <a:p>
              <a:pPr algn="ctr">
                <a:defRPr/>
              </a:pPr>
              <a:endParaRPr kumimoji="1" lang="pt-BR"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p:spPr>
          <p:txBody>
            <a:bodyPr wrap="none" anchor="ctr"/>
            <a:lstStyle/>
            <a:p>
              <a:pPr algn="ctr">
                <a:defRPr/>
              </a:pPr>
              <a:endParaRPr kumimoji="1" lang="pt-BR"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p:spPr>
          <p:txBody>
            <a:bodyPr wrap="none" anchor="ctr"/>
            <a:lstStyle/>
            <a:p>
              <a:pPr algn="ctr">
                <a:defRPr/>
              </a:pPr>
              <a:endParaRPr kumimoji="1" lang="pt-BR"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p:spPr>
          <p:txBody>
            <a:bodyPr wrap="none" anchor="ctr"/>
            <a:lstStyle/>
            <a:p>
              <a:pPr algn="ctr">
                <a:defRPr/>
              </a:pPr>
              <a:endParaRPr kumimoji="1" lang="pt-BR"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p:spPr>
          <p:txBody>
            <a:bodyPr wrap="none" anchor="ctr"/>
            <a:lstStyle/>
            <a:p>
              <a:pPr>
                <a:defRPr/>
              </a:pPr>
              <a:endParaRPr lang="pt-BR"/>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p:spPr>
          <p:txBody>
            <a:bodyPr wrap="none" anchor="ctr"/>
            <a:lstStyle/>
            <a:p>
              <a:pPr>
                <a:defRPr/>
              </a:pPr>
              <a:endParaRPr lang="pt-BR"/>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p:spPr>
          <p:txBody>
            <a:bodyPr wrap="none" anchor="ctr"/>
            <a:lstStyle/>
            <a:p>
              <a:pPr>
                <a:defRPr/>
              </a:pPr>
              <a:endParaRPr lang="pt-BR"/>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p:spPr>
          <p:txBody>
            <a:bodyPr wrap="none" anchor="ctr"/>
            <a:lstStyle/>
            <a:p>
              <a:pPr>
                <a:defRPr/>
              </a:pPr>
              <a:endParaRPr lang="pt-BR"/>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p:spPr>
          <p:txBody>
            <a:bodyPr wrap="none" anchor="ctr"/>
            <a:lstStyle/>
            <a:p>
              <a:pPr>
                <a:defRPr/>
              </a:pPr>
              <a:endParaRPr lang="pt-BR"/>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p:spPr>
          <p:txBody>
            <a:bodyPr wrap="none" anchor="ctr"/>
            <a:lstStyle/>
            <a:p>
              <a:pPr>
                <a:defRPr/>
              </a:pPr>
              <a:endParaRPr lang="pt-BR"/>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p:spPr>
          <p:txBody>
            <a:bodyPr wrap="none" anchor="ctr"/>
            <a:lstStyle/>
            <a:p>
              <a:pPr>
                <a:defRPr/>
              </a:pPr>
              <a:endParaRPr lang="pt-BR"/>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p:spPr>
          <p:txBody>
            <a:bodyPr wrap="none" anchor="ctr"/>
            <a:lstStyle/>
            <a:p>
              <a:pPr>
                <a:defRPr/>
              </a:pPr>
              <a:endParaRPr lang="pt-BR"/>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p:spPr>
          <p:txBody>
            <a:bodyPr wrap="none" anchor="ctr"/>
            <a:lstStyle/>
            <a:p>
              <a:pPr>
                <a:defRPr/>
              </a:pPr>
              <a:endParaRPr lang="pt-BR"/>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p:spPr>
          <p:txBody>
            <a:bodyPr wrap="none" anchor="ctr"/>
            <a:lstStyle/>
            <a:p>
              <a:pPr>
                <a:defRPr/>
              </a:pPr>
              <a:endParaRPr lang="pt-BR"/>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p:spPr>
          <p:txBody>
            <a:bodyPr wrap="none" anchor="ctr"/>
            <a:lstStyle/>
            <a:p>
              <a:pPr>
                <a:defRPr/>
              </a:pPr>
              <a:endParaRPr lang="pt-BR"/>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p:spPr>
          <p:txBody>
            <a:bodyPr wrap="none" anchor="ctr"/>
            <a:lstStyle/>
            <a:p>
              <a:pPr>
                <a:defRPr/>
              </a:pPr>
              <a:endParaRPr lang="pt-BR"/>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p:spPr>
          <p:txBody>
            <a:bodyPr wrap="none" anchor="ctr"/>
            <a:lstStyle/>
            <a:p>
              <a:pPr>
                <a:defRPr/>
              </a:pPr>
              <a:endParaRPr lang="pt-BR"/>
            </a:p>
          </p:txBody>
        </p:sp>
      </p:grpSp>
      <p:sp>
        <p:nvSpPr>
          <p:cNvPr id="1027" name="Rectangle 2"/>
          <p:cNvSpPr>
            <a:spLocks noGrp="1" noChangeArrowheads="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Clique para editar o estilo do título mestre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Clique para editar os estilos do texto mestre</a:t>
            </a:r>
          </a:p>
          <a:p>
            <a:pPr lvl="1"/>
            <a:r>
              <a:rPr lang="en-US" smtClean="0"/>
              <a:t>Segundo nível</a:t>
            </a:r>
          </a:p>
          <a:p>
            <a:pPr lvl="2"/>
            <a:r>
              <a:rPr lang="en-US" smtClean="0"/>
              <a:t>Terceiro nível</a:t>
            </a:r>
          </a:p>
          <a:p>
            <a:pPr lvl="3"/>
            <a:r>
              <a:rPr lang="en-US" smtClean="0"/>
              <a:t>Quarto nível</a:t>
            </a:r>
          </a:p>
          <a:p>
            <a:pPr lvl="4"/>
            <a:r>
              <a:rPr lang="en-US" smtClean="0"/>
              <a:t>Quinto nível</a:t>
            </a:r>
          </a:p>
        </p:txBody>
      </p:sp>
      <p:sp>
        <p:nvSpPr>
          <p:cNvPr id="2" name="Rectangle 4"/>
          <p:cNvSpPr>
            <a:spLocks noGrp="1" noChangeArrowheads="1"/>
          </p:cNvSpPr>
          <p:nvPr>
            <p:ph type="dt" sz="half" idx="2"/>
          </p:nvPr>
        </p:nvSpPr>
        <p:spPr bwMode="auto">
          <a:xfrm>
            <a:off x="457200" y="6264275"/>
            <a:ext cx="2133600" cy="384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pPr>
              <a:defRPr/>
            </a:pPr>
            <a:endParaRPr lang="en-US"/>
          </a:p>
        </p:txBody>
      </p:sp>
      <p:sp>
        <p:nvSpPr>
          <p:cNvPr id="1029" name="Rectangle 5"/>
          <p:cNvSpPr>
            <a:spLocks noGrp="1" noChangeArrowheads="1"/>
          </p:cNvSpPr>
          <p:nvPr>
            <p:ph type="ftr" sz="quarter" idx="3"/>
          </p:nvPr>
        </p:nvSpPr>
        <p:spPr bwMode="auto">
          <a:xfrm>
            <a:off x="3124200" y="6264275"/>
            <a:ext cx="2895600" cy="384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pPr>
              <a:defRPr/>
            </a:pPr>
            <a:endParaRPr lang="en-US"/>
          </a:p>
        </p:txBody>
      </p:sp>
      <p:sp>
        <p:nvSpPr>
          <p:cNvPr id="1030" name="Rectangle 6"/>
          <p:cNvSpPr>
            <a:spLocks noGrp="1" noChangeArrowheads="1"/>
          </p:cNvSpPr>
          <p:nvPr>
            <p:ph type="sldNum" sz="quarter" idx="4"/>
          </p:nvPr>
        </p:nvSpPr>
        <p:spPr bwMode="auto">
          <a:xfrm>
            <a:off x="6553200" y="6267450"/>
            <a:ext cx="2133600" cy="384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pPr>
              <a:defRPr/>
            </a:pPr>
            <a:fld id="{09A026F6-04B5-4A43-B0BC-40E245200257}"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686"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ransition/>
  <p:txStyles>
    <p:titleStyle>
      <a:lvl1pPr algn="ctr" rtl="0" eaLnBrk="0" fontAlgn="base" hangingPunct="0">
        <a:spcBef>
          <a:spcPct val="0"/>
        </a:spcBef>
        <a:spcAft>
          <a:spcPct val="0"/>
        </a:spcAft>
        <a:defRPr sz="4000">
          <a:solidFill>
            <a:schemeClr val="bg2"/>
          </a:solidFill>
          <a:latin typeface="+mj-lt"/>
          <a:ea typeface="+mj-ea"/>
          <a:cs typeface="+mj-cs"/>
        </a:defRPr>
      </a:lvl1pPr>
      <a:lvl2pPr algn="ctr" rtl="0" eaLnBrk="0" fontAlgn="base" hangingPunct="0">
        <a:spcBef>
          <a:spcPct val="0"/>
        </a:spcBef>
        <a:spcAft>
          <a:spcPct val="0"/>
        </a:spcAft>
        <a:defRPr sz="4000">
          <a:solidFill>
            <a:schemeClr val="bg2"/>
          </a:solidFill>
          <a:latin typeface="Century Gothic" pitchFamily="34" charset="0"/>
        </a:defRPr>
      </a:lvl2pPr>
      <a:lvl3pPr algn="ctr" rtl="0" eaLnBrk="0" fontAlgn="base" hangingPunct="0">
        <a:spcBef>
          <a:spcPct val="0"/>
        </a:spcBef>
        <a:spcAft>
          <a:spcPct val="0"/>
        </a:spcAft>
        <a:defRPr sz="4000">
          <a:solidFill>
            <a:schemeClr val="bg2"/>
          </a:solidFill>
          <a:latin typeface="Century Gothic" pitchFamily="34" charset="0"/>
        </a:defRPr>
      </a:lvl3pPr>
      <a:lvl4pPr algn="ctr" rtl="0" eaLnBrk="0" fontAlgn="base" hangingPunct="0">
        <a:spcBef>
          <a:spcPct val="0"/>
        </a:spcBef>
        <a:spcAft>
          <a:spcPct val="0"/>
        </a:spcAft>
        <a:defRPr sz="4000">
          <a:solidFill>
            <a:schemeClr val="bg2"/>
          </a:solidFill>
          <a:latin typeface="Century Gothic" pitchFamily="34" charset="0"/>
        </a:defRPr>
      </a:lvl4pPr>
      <a:lvl5pPr algn="ctr" rtl="0" eaLnBrk="0" fontAlgn="base" hangingPunct="0">
        <a:spcBef>
          <a:spcPct val="0"/>
        </a:spcBef>
        <a:spcAft>
          <a:spcPct val="0"/>
        </a:spcAft>
        <a:defRPr sz="4000">
          <a:solidFill>
            <a:schemeClr val="bg2"/>
          </a:solidFill>
          <a:latin typeface="Century Gothic" pitchFamily="34" charset="0"/>
        </a:defRPr>
      </a:lvl5pPr>
      <a:lvl6pPr marL="457200" algn="ctr" rtl="0" fontAlgn="base">
        <a:spcBef>
          <a:spcPct val="0"/>
        </a:spcBef>
        <a:spcAft>
          <a:spcPct val="0"/>
        </a:spcAft>
        <a:defRPr sz="4000">
          <a:solidFill>
            <a:schemeClr val="bg2"/>
          </a:solidFill>
          <a:latin typeface="Century Gothic" pitchFamily="34" charset="0"/>
        </a:defRPr>
      </a:lvl6pPr>
      <a:lvl7pPr marL="914400" algn="ctr" rtl="0" fontAlgn="base">
        <a:spcBef>
          <a:spcPct val="0"/>
        </a:spcBef>
        <a:spcAft>
          <a:spcPct val="0"/>
        </a:spcAft>
        <a:defRPr sz="4000">
          <a:solidFill>
            <a:schemeClr val="bg2"/>
          </a:solidFill>
          <a:latin typeface="Century Gothic" pitchFamily="34" charset="0"/>
        </a:defRPr>
      </a:lvl7pPr>
      <a:lvl8pPr marL="1371600" algn="ctr" rtl="0" fontAlgn="base">
        <a:spcBef>
          <a:spcPct val="0"/>
        </a:spcBef>
        <a:spcAft>
          <a:spcPct val="0"/>
        </a:spcAft>
        <a:defRPr sz="4000">
          <a:solidFill>
            <a:schemeClr val="bg2"/>
          </a:solidFill>
          <a:latin typeface="Century Gothic" pitchFamily="34" charset="0"/>
        </a:defRPr>
      </a:lvl8pPr>
      <a:lvl9pPr marL="1828800" algn="ctr" rtl="0" fontAlgn="base">
        <a:spcBef>
          <a:spcPct val="0"/>
        </a:spcBef>
        <a:spcAft>
          <a:spcPct val="0"/>
        </a:spcAft>
        <a:defRPr sz="4000">
          <a:solidFill>
            <a:schemeClr val="bg2"/>
          </a:solidFill>
          <a:latin typeface="Century Gothic" pitchFamily="34" charset="0"/>
        </a:defRPr>
      </a:lvl9pPr>
    </p:titleStyle>
    <p:bodyStyle>
      <a:lvl1pPr marL="342900" indent="-342900" algn="l" rtl="0" eaLnBrk="0" fontAlgn="base" hangingPunct="0">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0" fontAlgn="base" hangingPunct="0">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0" fontAlgn="base" hangingPunct="0">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0" fontAlgn="base" hangingPunct="0">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0" fontAlgn="base" hangingPunct="0">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fontAlgn="base">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fontAlgn="base">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fontAlgn="base">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fontAlgn="base">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2.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8" name="Picture 6" descr="http://t0.gstatic.com/images?q=tbn:ANd9GcQRRW_cJARm3uOEov_apM3V0shxYx1YbYV49WnYdEJjN6iEJIldyQ"/>
          <p:cNvPicPr>
            <a:picLocks noChangeAspect="1" noChangeArrowheads="1"/>
          </p:cNvPicPr>
          <p:nvPr/>
        </p:nvPicPr>
        <p:blipFill>
          <a:blip r:embed="rId3" cstate="print">
            <a:lum bright="20000" contrast="-40000"/>
          </a:blip>
          <a:srcRect/>
          <a:stretch>
            <a:fillRect/>
          </a:stretch>
        </p:blipFill>
        <p:spPr bwMode="auto">
          <a:xfrm>
            <a:off x="467544" y="429021"/>
            <a:ext cx="8136904" cy="5880299"/>
          </a:xfrm>
          <a:prstGeom prst="rect">
            <a:avLst/>
          </a:prstGeom>
          <a:noFill/>
        </p:spPr>
      </p:pic>
      <p:sp>
        <p:nvSpPr>
          <p:cNvPr id="3074" name="Rectangle 2"/>
          <p:cNvSpPr>
            <a:spLocks noGrp="1" noChangeArrowheads="1"/>
          </p:cNvSpPr>
          <p:nvPr>
            <p:ph type="ctrTitle"/>
          </p:nvPr>
        </p:nvSpPr>
        <p:spPr>
          <a:xfrm>
            <a:off x="755576" y="476672"/>
            <a:ext cx="7772400" cy="1470025"/>
          </a:xfrm>
        </p:spPr>
        <p:txBody>
          <a:bodyPr/>
          <a:lstStyle/>
          <a:p>
            <a:pPr eaLnBrk="1" hangingPunct="1"/>
            <a:r>
              <a:rPr lang="pt-BR" b="1" dirty="0" smtClean="0">
                <a:solidFill>
                  <a:schemeClr val="tx1">
                    <a:lumMod val="85000"/>
                    <a:lumOff val="15000"/>
                  </a:schemeClr>
                </a:solidFill>
              </a:rPr>
              <a:t>Pré-Modernismo</a:t>
            </a:r>
          </a:p>
        </p:txBody>
      </p:sp>
      <p:sp>
        <p:nvSpPr>
          <p:cNvPr id="3075" name="Rectangle 3"/>
          <p:cNvSpPr>
            <a:spLocks noGrp="1" noChangeArrowheads="1"/>
          </p:cNvSpPr>
          <p:nvPr>
            <p:ph type="subTitle" idx="1"/>
          </p:nvPr>
        </p:nvSpPr>
        <p:spPr>
          <a:xfrm>
            <a:off x="683568" y="2204864"/>
            <a:ext cx="7776864" cy="2880320"/>
          </a:xfrm>
        </p:spPr>
        <p:txBody>
          <a:bodyPr/>
          <a:lstStyle/>
          <a:p>
            <a:pPr eaLnBrk="1" hangingPunct="1">
              <a:lnSpc>
                <a:spcPct val="80000"/>
              </a:lnSpc>
            </a:pPr>
            <a:r>
              <a:rPr lang="pt-BR" sz="2400" b="1" dirty="0" smtClean="0">
                <a:solidFill>
                  <a:schemeClr val="tx1"/>
                </a:solidFill>
              </a:rPr>
              <a:t>Objetivos</a:t>
            </a:r>
          </a:p>
          <a:p>
            <a:pPr eaLnBrk="1" hangingPunct="1">
              <a:lnSpc>
                <a:spcPct val="80000"/>
              </a:lnSpc>
            </a:pPr>
            <a:endParaRPr lang="pt-BR" sz="2400" b="1" dirty="0" smtClean="0"/>
          </a:p>
          <a:p>
            <a:pPr marL="342900" indent="-342900" algn="just" eaLnBrk="1" hangingPunct="1">
              <a:lnSpc>
                <a:spcPct val="80000"/>
              </a:lnSpc>
              <a:buFont typeface="+mj-lt"/>
              <a:buAutoNum type="arabicPeriod"/>
            </a:pPr>
            <a:r>
              <a:rPr lang="pt-BR" sz="1800" b="1" dirty="0" smtClean="0">
                <a:solidFill>
                  <a:schemeClr val="tx1">
                    <a:lumMod val="95000"/>
                    <a:lumOff val="5000"/>
                  </a:schemeClr>
                </a:solidFill>
              </a:rPr>
              <a:t>O que foi o Pré-Modernismo;</a:t>
            </a:r>
          </a:p>
          <a:p>
            <a:pPr marL="342900" indent="-342900" algn="just" eaLnBrk="1" hangingPunct="1">
              <a:lnSpc>
                <a:spcPct val="80000"/>
              </a:lnSpc>
              <a:buFont typeface="+mj-lt"/>
              <a:buAutoNum type="arabicPeriod"/>
            </a:pPr>
            <a:r>
              <a:rPr lang="pt-BR" sz="1800" b="1" dirty="0" smtClean="0">
                <a:solidFill>
                  <a:schemeClr val="tx1">
                    <a:lumMod val="95000"/>
                    <a:lumOff val="5000"/>
                  </a:schemeClr>
                </a:solidFill>
              </a:rPr>
              <a:t>Como se caracterizou a obra de Euclides da Cunha;</a:t>
            </a:r>
          </a:p>
          <a:p>
            <a:pPr marL="342900" indent="-342900" algn="just" eaLnBrk="1" hangingPunct="1">
              <a:lnSpc>
                <a:spcPct val="80000"/>
              </a:lnSpc>
              <a:buFont typeface="+mj-lt"/>
              <a:buAutoNum type="arabicPeriod"/>
            </a:pPr>
            <a:r>
              <a:rPr lang="pt-BR" sz="1800" b="1" dirty="0" smtClean="0">
                <a:solidFill>
                  <a:schemeClr val="tx1">
                    <a:lumMod val="95000"/>
                    <a:lumOff val="5000"/>
                  </a:schemeClr>
                </a:solidFill>
              </a:rPr>
              <a:t>Que retrato da sociedade brasileira é feito por Lima Barreto;</a:t>
            </a:r>
          </a:p>
          <a:p>
            <a:pPr marL="342900" indent="-342900" algn="just" eaLnBrk="1" hangingPunct="1">
              <a:lnSpc>
                <a:spcPct val="80000"/>
              </a:lnSpc>
              <a:buFont typeface="+mj-lt"/>
              <a:buAutoNum type="arabicPeriod"/>
            </a:pPr>
            <a:r>
              <a:rPr lang="pt-BR" sz="1800" b="1" dirty="0" smtClean="0">
                <a:solidFill>
                  <a:schemeClr val="tx1">
                    <a:lumMod val="95000"/>
                    <a:lumOff val="5000"/>
                  </a:schemeClr>
                </a:solidFill>
              </a:rPr>
              <a:t>Como as cidades do interior aparecem na obra de Monteiro Lobato;</a:t>
            </a:r>
          </a:p>
          <a:p>
            <a:pPr marL="342900" indent="-342900" algn="just" eaLnBrk="1" hangingPunct="1">
              <a:lnSpc>
                <a:spcPct val="80000"/>
              </a:lnSpc>
              <a:buFont typeface="+mj-lt"/>
              <a:buAutoNum type="arabicPeriod"/>
            </a:pPr>
            <a:r>
              <a:rPr lang="pt-BR" sz="1800" b="1" dirty="0" smtClean="0">
                <a:solidFill>
                  <a:schemeClr val="tx1">
                    <a:lumMod val="95000"/>
                    <a:lumOff val="5000"/>
                  </a:schemeClr>
                </a:solidFill>
              </a:rPr>
              <a:t>Quais são as características da obra de </a:t>
            </a:r>
            <a:r>
              <a:rPr lang="pt-BR" sz="1800" b="1" smtClean="0">
                <a:solidFill>
                  <a:schemeClr val="tx1">
                    <a:lumMod val="95000"/>
                    <a:lumOff val="5000"/>
                  </a:schemeClr>
                </a:solidFill>
              </a:rPr>
              <a:t>Graça Aranha.</a:t>
            </a:r>
            <a:endParaRPr lang="pt-BR" sz="1800" b="1" dirty="0" smtClean="0">
              <a:solidFill>
                <a:schemeClr val="tx1">
                  <a:lumMod val="95000"/>
                  <a:lumOff val="5000"/>
                </a:schemeClr>
              </a:solidFill>
            </a:endParaRPr>
          </a:p>
        </p:txBody>
      </p:sp>
      <p:sp>
        <p:nvSpPr>
          <p:cNvPr id="3076" name="Subtítulo 2"/>
          <p:cNvSpPr>
            <a:spLocks/>
          </p:cNvSpPr>
          <p:nvPr/>
        </p:nvSpPr>
        <p:spPr bwMode="auto">
          <a:xfrm>
            <a:off x="214313" y="644525"/>
            <a:ext cx="8786812" cy="1416050"/>
          </a:xfrm>
          <a:prstGeom prst="rect">
            <a:avLst/>
          </a:prstGeom>
          <a:noFill/>
          <a:ln w="9525">
            <a:noFill/>
            <a:miter lim="800000"/>
            <a:headEnd/>
            <a:tailEnd/>
          </a:ln>
        </p:spPr>
        <p:txBody>
          <a:bodyPr/>
          <a:lstStyle/>
          <a:p>
            <a:pPr algn="ctr">
              <a:spcBef>
                <a:spcPct val="20000"/>
              </a:spcBef>
              <a:buClr>
                <a:schemeClr val="tx1"/>
              </a:buClr>
              <a:buFont typeface="Century Gothic" pitchFamily="34" charset="0"/>
              <a:buNone/>
            </a:pPr>
            <a:endParaRPr lang="pt-BR" sz="1400" dirty="0">
              <a:solidFill>
                <a:schemeClr val="bg2"/>
              </a:solidFill>
            </a:endParaRPr>
          </a:p>
        </p:txBody>
      </p:sp>
      <p:sp>
        <p:nvSpPr>
          <p:cNvPr id="6" name="Retângulo 5"/>
          <p:cNvSpPr/>
          <p:nvPr/>
        </p:nvSpPr>
        <p:spPr>
          <a:xfrm>
            <a:off x="1115616" y="5517232"/>
            <a:ext cx="7128792" cy="757130"/>
          </a:xfrm>
          <a:prstGeom prst="rect">
            <a:avLst/>
          </a:prstGeom>
        </p:spPr>
        <p:txBody>
          <a:bodyPr wrap="square">
            <a:spAutoFit/>
          </a:bodyPr>
          <a:lstStyle/>
          <a:p>
            <a:pPr marL="88900" indent="12700" algn="just" eaLnBrk="1" hangingPunct="1">
              <a:lnSpc>
                <a:spcPct val="80000"/>
              </a:lnSpc>
            </a:pPr>
            <a:r>
              <a:rPr lang="pt-BR" sz="1800" b="1" dirty="0" smtClean="0">
                <a:solidFill>
                  <a:schemeClr val="bg1"/>
                </a:solidFill>
              </a:rPr>
              <a:t>Rendição dos </a:t>
            </a:r>
            <a:r>
              <a:rPr lang="pt-BR" sz="1800" b="1" dirty="0" err="1" smtClean="0">
                <a:solidFill>
                  <a:schemeClr val="bg1"/>
                </a:solidFill>
              </a:rPr>
              <a:t>conselheirstas</a:t>
            </a:r>
            <a:r>
              <a:rPr lang="pt-BR" sz="1800" b="1" dirty="0" smtClean="0">
                <a:solidFill>
                  <a:schemeClr val="bg1"/>
                </a:solidFill>
              </a:rPr>
              <a:t> em 2 de outubro de 1897. trezentos prisioneiros de Canudos. Essa guerra fez parte do contexto em que surgiram as obras pré-modernistas.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Effect transition="in" filter="fade">
                                      <p:cBhvr>
                                        <p:cTn id="9" dur="500"/>
                                        <p:tgtEl>
                                          <p:spTgt spid="3074"/>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3075">
                                            <p:txEl>
                                              <p:pRg st="0" end="0"/>
                                            </p:txEl>
                                          </p:spTgt>
                                        </p:tgtEl>
                                        <p:attrNameLst>
                                          <p:attrName>style.visibility</p:attrName>
                                        </p:attrNameLst>
                                      </p:cBhvr>
                                      <p:to>
                                        <p:strVal val="visible"/>
                                      </p:to>
                                    </p:set>
                                    <p:anim calcmode="lin" valueType="num">
                                      <p:cBhvr>
                                        <p:cTn id="14" dur="1000" fill="hold"/>
                                        <p:tgtEl>
                                          <p:spTgt spid="3075">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307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07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3075">
                                            <p:txEl>
                                              <p:pRg st="2" end="2"/>
                                            </p:txEl>
                                          </p:spTgt>
                                        </p:tgtEl>
                                        <p:attrNameLst>
                                          <p:attrName>style.visibility</p:attrName>
                                        </p:attrNameLst>
                                      </p:cBhvr>
                                      <p:to>
                                        <p:strVal val="visible"/>
                                      </p:to>
                                    </p:set>
                                    <p:anim calcmode="lin" valueType="num">
                                      <p:cBhvr>
                                        <p:cTn id="21" dur="1000" fill="hold"/>
                                        <p:tgtEl>
                                          <p:spTgt spid="3075">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307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075">
                                            <p:txEl>
                                              <p:pRg st="2" end="2"/>
                                            </p:txEl>
                                          </p:spTgt>
                                        </p:tgtEl>
                                      </p:cBhvr>
                                    </p:animEffect>
                                  </p:childTnLst>
                                </p:cTn>
                              </p:par>
                              <p:par>
                                <p:cTn id="24" presetID="50" presetClass="entr" presetSubtype="0" decel="100000" fill="hold" nodeType="withEffect">
                                  <p:stCondLst>
                                    <p:cond delay="0"/>
                                  </p:stCondLst>
                                  <p:childTnLst>
                                    <p:set>
                                      <p:cBhvr>
                                        <p:cTn id="25" dur="1" fill="hold">
                                          <p:stCondLst>
                                            <p:cond delay="0"/>
                                          </p:stCondLst>
                                        </p:cTn>
                                        <p:tgtEl>
                                          <p:spTgt spid="3075">
                                            <p:txEl>
                                              <p:pRg st="3" end="3"/>
                                            </p:txEl>
                                          </p:spTgt>
                                        </p:tgtEl>
                                        <p:attrNameLst>
                                          <p:attrName>style.visibility</p:attrName>
                                        </p:attrNameLst>
                                      </p:cBhvr>
                                      <p:to>
                                        <p:strVal val="visible"/>
                                      </p:to>
                                    </p:set>
                                    <p:anim calcmode="lin" valueType="num">
                                      <p:cBhvr>
                                        <p:cTn id="26" dur="1000" fill="hold"/>
                                        <p:tgtEl>
                                          <p:spTgt spid="3075">
                                            <p:txEl>
                                              <p:pRg st="3" end="3"/>
                                            </p:txEl>
                                          </p:spTgt>
                                        </p:tgtEl>
                                        <p:attrNameLst>
                                          <p:attrName>ppt_w</p:attrName>
                                        </p:attrNameLst>
                                      </p:cBhvr>
                                      <p:tavLst>
                                        <p:tav tm="0">
                                          <p:val>
                                            <p:strVal val="#ppt_w+.3"/>
                                          </p:val>
                                        </p:tav>
                                        <p:tav tm="100000">
                                          <p:val>
                                            <p:strVal val="#ppt_w"/>
                                          </p:val>
                                        </p:tav>
                                      </p:tavLst>
                                    </p:anim>
                                    <p:anim calcmode="lin" valueType="num">
                                      <p:cBhvr>
                                        <p:cTn id="27" dur="1000" fill="hold"/>
                                        <p:tgtEl>
                                          <p:spTgt spid="3075">
                                            <p:txEl>
                                              <p:pRg st="3" end="3"/>
                                            </p:txEl>
                                          </p:spTgt>
                                        </p:tgtEl>
                                        <p:attrNameLst>
                                          <p:attrName>ppt_h</p:attrName>
                                        </p:attrNameLst>
                                      </p:cBhvr>
                                      <p:tavLst>
                                        <p:tav tm="0">
                                          <p:val>
                                            <p:strVal val="#ppt_h"/>
                                          </p:val>
                                        </p:tav>
                                        <p:tav tm="100000">
                                          <p:val>
                                            <p:strVal val="#ppt_h"/>
                                          </p:val>
                                        </p:tav>
                                      </p:tavLst>
                                    </p:anim>
                                    <p:animEffect transition="in" filter="fade">
                                      <p:cBhvr>
                                        <p:cTn id="28" dur="1000"/>
                                        <p:tgtEl>
                                          <p:spTgt spid="3075">
                                            <p:txEl>
                                              <p:pRg st="3" end="3"/>
                                            </p:txEl>
                                          </p:spTgt>
                                        </p:tgtEl>
                                      </p:cBhvr>
                                    </p:animEffect>
                                  </p:childTnLst>
                                </p:cTn>
                              </p:par>
                              <p:par>
                                <p:cTn id="29" presetID="50" presetClass="entr" presetSubtype="0" decel="100000" fill="hold" nodeType="withEffect">
                                  <p:stCondLst>
                                    <p:cond delay="0"/>
                                  </p:stCondLst>
                                  <p:childTnLst>
                                    <p:set>
                                      <p:cBhvr>
                                        <p:cTn id="30" dur="1" fill="hold">
                                          <p:stCondLst>
                                            <p:cond delay="0"/>
                                          </p:stCondLst>
                                        </p:cTn>
                                        <p:tgtEl>
                                          <p:spTgt spid="3075">
                                            <p:txEl>
                                              <p:pRg st="4" end="4"/>
                                            </p:txEl>
                                          </p:spTgt>
                                        </p:tgtEl>
                                        <p:attrNameLst>
                                          <p:attrName>style.visibility</p:attrName>
                                        </p:attrNameLst>
                                      </p:cBhvr>
                                      <p:to>
                                        <p:strVal val="visible"/>
                                      </p:to>
                                    </p:set>
                                    <p:anim calcmode="lin" valueType="num">
                                      <p:cBhvr>
                                        <p:cTn id="31" dur="1000" fill="hold"/>
                                        <p:tgtEl>
                                          <p:spTgt spid="3075">
                                            <p:txEl>
                                              <p:pRg st="4" end="4"/>
                                            </p:txEl>
                                          </p:spTgt>
                                        </p:tgtEl>
                                        <p:attrNameLst>
                                          <p:attrName>ppt_w</p:attrName>
                                        </p:attrNameLst>
                                      </p:cBhvr>
                                      <p:tavLst>
                                        <p:tav tm="0">
                                          <p:val>
                                            <p:strVal val="#ppt_w+.3"/>
                                          </p:val>
                                        </p:tav>
                                        <p:tav tm="100000">
                                          <p:val>
                                            <p:strVal val="#ppt_w"/>
                                          </p:val>
                                        </p:tav>
                                      </p:tavLst>
                                    </p:anim>
                                    <p:anim calcmode="lin" valueType="num">
                                      <p:cBhvr>
                                        <p:cTn id="32" dur="1000" fill="hold"/>
                                        <p:tgtEl>
                                          <p:spTgt spid="3075">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3075">
                                            <p:txEl>
                                              <p:pRg st="4" end="4"/>
                                            </p:txEl>
                                          </p:spTgt>
                                        </p:tgtEl>
                                      </p:cBhvr>
                                    </p:animEffect>
                                  </p:childTnLst>
                                </p:cTn>
                              </p:par>
                              <p:par>
                                <p:cTn id="34" presetID="50" presetClass="entr" presetSubtype="0" decel="100000" fill="hold" nodeType="withEffect">
                                  <p:stCondLst>
                                    <p:cond delay="0"/>
                                  </p:stCondLst>
                                  <p:childTnLst>
                                    <p:set>
                                      <p:cBhvr>
                                        <p:cTn id="35" dur="1" fill="hold">
                                          <p:stCondLst>
                                            <p:cond delay="0"/>
                                          </p:stCondLst>
                                        </p:cTn>
                                        <p:tgtEl>
                                          <p:spTgt spid="3075">
                                            <p:txEl>
                                              <p:pRg st="5" end="5"/>
                                            </p:txEl>
                                          </p:spTgt>
                                        </p:tgtEl>
                                        <p:attrNameLst>
                                          <p:attrName>style.visibility</p:attrName>
                                        </p:attrNameLst>
                                      </p:cBhvr>
                                      <p:to>
                                        <p:strVal val="visible"/>
                                      </p:to>
                                    </p:set>
                                    <p:anim calcmode="lin" valueType="num">
                                      <p:cBhvr>
                                        <p:cTn id="36" dur="1000" fill="hold"/>
                                        <p:tgtEl>
                                          <p:spTgt spid="3075">
                                            <p:txEl>
                                              <p:pRg st="5" end="5"/>
                                            </p:txEl>
                                          </p:spTgt>
                                        </p:tgtEl>
                                        <p:attrNameLst>
                                          <p:attrName>ppt_w</p:attrName>
                                        </p:attrNameLst>
                                      </p:cBhvr>
                                      <p:tavLst>
                                        <p:tav tm="0">
                                          <p:val>
                                            <p:strVal val="#ppt_w+.3"/>
                                          </p:val>
                                        </p:tav>
                                        <p:tav tm="100000">
                                          <p:val>
                                            <p:strVal val="#ppt_w"/>
                                          </p:val>
                                        </p:tav>
                                      </p:tavLst>
                                    </p:anim>
                                    <p:anim calcmode="lin" valueType="num">
                                      <p:cBhvr>
                                        <p:cTn id="37" dur="1000" fill="hold"/>
                                        <p:tgtEl>
                                          <p:spTgt spid="3075">
                                            <p:txEl>
                                              <p:pRg st="5" end="5"/>
                                            </p:txEl>
                                          </p:spTgt>
                                        </p:tgtEl>
                                        <p:attrNameLst>
                                          <p:attrName>ppt_h</p:attrName>
                                        </p:attrNameLst>
                                      </p:cBhvr>
                                      <p:tavLst>
                                        <p:tav tm="0">
                                          <p:val>
                                            <p:strVal val="#ppt_h"/>
                                          </p:val>
                                        </p:tav>
                                        <p:tav tm="100000">
                                          <p:val>
                                            <p:strVal val="#ppt_h"/>
                                          </p:val>
                                        </p:tav>
                                      </p:tavLst>
                                    </p:anim>
                                    <p:animEffect transition="in" filter="fade">
                                      <p:cBhvr>
                                        <p:cTn id="38" dur="1000"/>
                                        <p:tgtEl>
                                          <p:spTgt spid="3075">
                                            <p:txEl>
                                              <p:pRg st="5" end="5"/>
                                            </p:txEl>
                                          </p:spTgt>
                                        </p:tgtEl>
                                      </p:cBhvr>
                                    </p:animEffect>
                                  </p:childTnLst>
                                </p:cTn>
                              </p:par>
                              <p:par>
                                <p:cTn id="39" presetID="50" presetClass="entr" presetSubtype="0" decel="100000" fill="hold" nodeType="withEffect">
                                  <p:stCondLst>
                                    <p:cond delay="0"/>
                                  </p:stCondLst>
                                  <p:childTnLst>
                                    <p:set>
                                      <p:cBhvr>
                                        <p:cTn id="40" dur="1" fill="hold">
                                          <p:stCondLst>
                                            <p:cond delay="0"/>
                                          </p:stCondLst>
                                        </p:cTn>
                                        <p:tgtEl>
                                          <p:spTgt spid="3075">
                                            <p:txEl>
                                              <p:pRg st="6" end="6"/>
                                            </p:txEl>
                                          </p:spTgt>
                                        </p:tgtEl>
                                        <p:attrNameLst>
                                          <p:attrName>style.visibility</p:attrName>
                                        </p:attrNameLst>
                                      </p:cBhvr>
                                      <p:to>
                                        <p:strVal val="visible"/>
                                      </p:to>
                                    </p:set>
                                    <p:anim calcmode="lin" valueType="num">
                                      <p:cBhvr>
                                        <p:cTn id="41" dur="1000" fill="hold"/>
                                        <p:tgtEl>
                                          <p:spTgt spid="3075">
                                            <p:txEl>
                                              <p:pRg st="6" end="6"/>
                                            </p:txEl>
                                          </p:spTgt>
                                        </p:tgtEl>
                                        <p:attrNameLst>
                                          <p:attrName>ppt_w</p:attrName>
                                        </p:attrNameLst>
                                      </p:cBhvr>
                                      <p:tavLst>
                                        <p:tav tm="0">
                                          <p:val>
                                            <p:strVal val="#ppt_w+.3"/>
                                          </p:val>
                                        </p:tav>
                                        <p:tav tm="100000">
                                          <p:val>
                                            <p:strVal val="#ppt_w"/>
                                          </p:val>
                                        </p:tav>
                                      </p:tavLst>
                                    </p:anim>
                                    <p:anim calcmode="lin" valueType="num">
                                      <p:cBhvr>
                                        <p:cTn id="42" dur="1000" fill="hold"/>
                                        <p:tgtEl>
                                          <p:spTgt spid="3075">
                                            <p:txEl>
                                              <p:pRg st="6" end="6"/>
                                            </p:txEl>
                                          </p:spTgt>
                                        </p:tgtEl>
                                        <p:attrNameLst>
                                          <p:attrName>ppt_h</p:attrName>
                                        </p:attrNameLst>
                                      </p:cBhvr>
                                      <p:tavLst>
                                        <p:tav tm="0">
                                          <p:val>
                                            <p:strVal val="#ppt_h"/>
                                          </p:val>
                                        </p:tav>
                                        <p:tav tm="100000">
                                          <p:val>
                                            <p:strVal val="#ppt_h"/>
                                          </p:val>
                                        </p:tav>
                                      </p:tavLst>
                                    </p:anim>
                                    <p:animEffect transition="in" filter="fade">
                                      <p:cBhvr>
                                        <p:cTn id="43" dur="1000"/>
                                        <p:tgtEl>
                                          <p:spTgt spid="3075">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0" fill="hold" nodeType="clickEffect">
                                  <p:stCondLst>
                                    <p:cond delay="0"/>
                                  </p:stCondLst>
                                  <p:childTnLst>
                                    <p:set>
                                      <p:cBhvr>
                                        <p:cTn id="47" dur="1" fill="hold">
                                          <p:stCondLst>
                                            <p:cond delay="0"/>
                                          </p:stCondLst>
                                        </p:cTn>
                                        <p:tgtEl>
                                          <p:spTgt spid="3078"/>
                                        </p:tgtEl>
                                        <p:attrNameLst>
                                          <p:attrName>style.visibility</p:attrName>
                                        </p:attrNameLst>
                                      </p:cBhvr>
                                      <p:to>
                                        <p:strVal val="visible"/>
                                      </p:to>
                                    </p:set>
                                    <p:anim calcmode="lin" valueType="num">
                                      <p:cBhvr>
                                        <p:cTn id="48" dur="500" fill="hold"/>
                                        <p:tgtEl>
                                          <p:spTgt spid="3078"/>
                                        </p:tgtEl>
                                        <p:attrNameLst>
                                          <p:attrName>ppt_w</p:attrName>
                                        </p:attrNameLst>
                                      </p:cBhvr>
                                      <p:tavLst>
                                        <p:tav tm="0">
                                          <p:val>
                                            <p:fltVal val="0"/>
                                          </p:val>
                                        </p:tav>
                                        <p:tav tm="100000">
                                          <p:val>
                                            <p:strVal val="#ppt_w"/>
                                          </p:val>
                                        </p:tav>
                                      </p:tavLst>
                                    </p:anim>
                                    <p:anim calcmode="lin" valueType="num">
                                      <p:cBhvr>
                                        <p:cTn id="49" dur="500" fill="hold"/>
                                        <p:tgtEl>
                                          <p:spTgt spid="3078"/>
                                        </p:tgtEl>
                                        <p:attrNameLst>
                                          <p:attrName>ppt_h</p:attrName>
                                        </p:attrNameLst>
                                      </p:cBhvr>
                                      <p:tavLst>
                                        <p:tav tm="0">
                                          <p:val>
                                            <p:fltVal val="0"/>
                                          </p:val>
                                        </p:tav>
                                        <p:tav tm="100000">
                                          <p:val>
                                            <p:strVal val="#ppt_h"/>
                                          </p:val>
                                        </p:tav>
                                      </p:tavLst>
                                    </p:anim>
                                    <p:animEffect transition="in" filter="fade">
                                      <p:cBhvr>
                                        <p:cTn id="50" dur="500"/>
                                        <p:tgtEl>
                                          <p:spTgt spid="3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683568" y="274638"/>
            <a:ext cx="7772400" cy="1143000"/>
          </a:xfrm>
        </p:spPr>
        <p:txBody>
          <a:bodyPr/>
          <a:lstStyle/>
          <a:p>
            <a:pPr eaLnBrk="1" hangingPunct="1"/>
            <a:r>
              <a:rPr lang="pt-BR" sz="3600" dirty="0" smtClean="0">
                <a:solidFill>
                  <a:schemeClr val="tx1"/>
                </a:solidFill>
              </a:rPr>
              <a:t>A estrutura do livro</a:t>
            </a:r>
          </a:p>
        </p:txBody>
      </p:sp>
      <p:sp>
        <p:nvSpPr>
          <p:cNvPr id="3" name="Espaço Reservado para Conteúdo 2"/>
          <p:cNvSpPr>
            <a:spLocks noGrp="1"/>
          </p:cNvSpPr>
          <p:nvPr>
            <p:ph idx="1"/>
          </p:nvPr>
        </p:nvSpPr>
        <p:spPr>
          <a:xfrm>
            <a:off x="467544" y="1196752"/>
            <a:ext cx="8229600" cy="5040560"/>
          </a:xfrm>
        </p:spPr>
        <p:txBody>
          <a:bodyPr/>
          <a:lstStyle/>
          <a:p>
            <a:pPr marL="0" indent="17463" algn="just">
              <a:buNone/>
            </a:pPr>
            <a:r>
              <a:rPr lang="pt-BR" sz="2000" dirty="0" smtClean="0"/>
              <a:t>A obra Os sertões está dividida em três partes:</a:t>
            </a:r>
          </a:p>
          <a:p>
            <a:pPr marL="0" indent="17463" algn="just">
              <a:buNone/>
            </a:pPr>
            <a:endParaRPr lang="pt-BR" sz="2000" dirty="0" smtClean="0"/>
          </a:p>
          <a:p>
            <a:pPr marL="0" indent="17463" algn="just">
              <a:buFont typeface="Wingdings" pitchFamily="2" charset="2"/>
              <a:buChar char="§"/>
            </a:pPr>
            <a:r>
              <a:rPr lang="pt-BR" sz="2000" dirty="0" smtClean="0"/>
              <a:t> </a:t>
            </a:r>
            <a:r>
              <a:rPr lang="pt-BR" sz="2000" b="1" dirty="0" smtClean="0"/>
              <a:t>A Terra</a:t>
            </a:r>
            <a:r>
              <a:rPr lang="pt-BR" sz="2000" dirty="0" smtClean="0"/>
              <a:t> (primeira parte): apresentação detalhada das características do sertão nordestino, com informações sobre o clima, a composição do solo, o relevo e a vegetação;</a:t>
            </a:r>
          </a:p>
          <a:p>
            <a:pPr marL="0" indent="17463" algn="just">
              <a:buFont typeface="Wingdings" pitchFamily="2" charset="2"/>
              <a:buChar char="§"/>
            </a:pPr>
            <a:r>
              <a:rPr lang="pt-BR" sz="2000" dirty="0" smtClean="0"/>
              <a:t> </a:t>
            </a:r>
            <a:r>
              <a:rPr lang="pt-BR" sz="2000" b="1" dirty="0" smtClean="0"/>
              <a:t>O Homem </a:t>
            </a:r>
            <a:r>
              <a:rPr lang="pt-BR" sz="2000" dirty="0" smtClean="0"/>
              <a:t>(segunda parte): retrato do sertanejo, em que o texto procura demonstrar o impacto do meio sobre as pessoas.  O destaque fica para a apresentação do Antônio Conselheiro e sua transformação em líder messiânico;</a:t>
            </a:r>
          </a:p>
          <a:p>
            <a:pPr marL="0" indent="17463" algn="just">
              <a:buFont typeface="Wingdings" pitchFamily="2" charset="2"/>
              <a:buChar char="§"/>
            </a:pPr>
            <a:r>
              <a:rPr lang="pt-BR" sz="2000" dirty="0" smtClean="0"/>
              <a:t> </a:t>
            </a:r>
            <a:r>
              <a:rPr lang="pt-BR" sz="2000" b="1" dirty="0" smtClean="0"/>
              <a:t>A Luta </a:t>
            </a:r>
            <a:r>
              <a:rPr lang="pt-BR" sz="2000" dirty="0" smtClean="0"/>
              <a:t>(terceira parte): narração dos embates entre as tropas oficiais e os seguidores de Conselheiro. O livro termina com a descrição da queda do Arraial de Canudos e a destruição de todas as casas erguidas no local.</a:t>
            </a:r>
          </a:p>
          <a:p>
            <a:pPr>
              <a:buNone/>
            </a:pPr>
            <a:endParaRPr lang="pt-BR" dirty="0"/>
          </a:p>
        </p:txBody>
      </p:sp>
      <p:pic>
        <p:nvPicPr>
          <p:cNvPr id="5122" name="Picture 2" descr="http://upload.wikimedia.org/wikipedia/commons/thumb/7/7e/Os_Sert%C3%B5es_livro_1902.jpg/200px-Os_Sert%C3%B5es_livro_1902.jpg"/>
          <p:cNvPicPr>
            <a:picLocks noChangeAspect="1" noChangeArrowheads="1"/>
          </p:cNvPicPr>
          <p:nvPr/>
        </p:nvPicPr>
        <p:blipFill>
          <a:blip r:embed="rId2" cstate="print"/>
          <a:srcRect/>
          <a:stretch>
            <a:fillRect/>
          </a:stretch>
        </p:blipFill>
        <p:spPr bwMode="auto">
          <a:xfrm>
            <a:off x="539552" y="1271279"/>
            <a:ext cx="3384376" cy="5398081"/>
          </a:xfrm>
          <a:prstGeom prst="rect">
            <a:avLst/>
          </a:prstGeom>
          <a:noFill/>
        </p:spPr>
      </p:pic>
      <p:pic>
        <p:nvPicPr>
          <p:cNvPr id="5124" name="Picture 4" descr="http://www.klepsidra.net/klepsidra3/mapacanudos.gif"/>
          <p:cNvPicPr>
            <a:picLocks noChangeAspect="1" noChangeArrowheads="1"/>
          </p:cNvPicPr>
          <p:nvPr/>
        </p:nvPicPr>
        <p:blipFill>
          <a:blip r:embed="rId3" cstate="print"/>
          <a:srcRect/>
          <a:stretch>
            <a:fillRect/>
          </a:stretch>
        </p:blipFill>
        <p:spPr bwMode="auto">
          <a:xfrm>
            <a:off x="3941436" y="2132857"/>
            <a:ext cx="4807028" cy="4536504"/>
          </a:xfrm>
          <a:prstGeom prst="rect">
            <a:avLst/>
          </a:prstGeom>
          <a:noFill/>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5122"/>
                                        </p:tgtEl>
                                        <p:attrNameLst>
                                          <p:attrName>style.visibility</p:attrName>
                                        </p:attrNameLst>
                                      </p:cBhvr>
                                      <p:to>
                                        <p:strVal val="visible"/>
                                      </p:to>
                                    </p:set>
                                    <p:animEffect transition="in" filter="wipe(down)">
                                      <p:cBhvr>
                                        <p:cTn id="35" dur="500"/>
                                        <p:tgtEl>
                                          <p:spTgt spid="5122"/>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5124"/>
                                        </p:tgtEl>
                                        <p:attrNameLst>
                                          <p:attrName>style.visibility</p:attrName>
                                        </p:attrNameLst>
                                      </p:cBhvr>
                                      <p:to>
                                        <p:strVal val="visible"/>
                                      </p:to>
                                    </p:set>
                                    <p:animEffect transition="in" filter="wipe(down)">
                                      <p:cBhvr>
                                        <p:cTn id="40" dur="5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1600" y="404664"/>
            <a:ext cx="7772400" cy="922114"/>
          </a:xfrm>
        </p:spPr>
        <p:txBody>
          <a:bodyPr/>
          <a:lstStyle/>
          <a:p>
            <a:r>
              <a:rPr lang="pt-BR" sz="3600" dirty="0" smtClean="0">
                <a:solidFill>
                  <a:schemeClr val="tx1"/>
                </a:solidFill>
              </a:rPr>
              <a:t/>
            </a:r>
            <a:br>
              <a:rPr lang="pt-BR" sz="3600" dirty="0" smtClean="0">
                <a:solidFill>
                  <a:schemeClr val="tx1"/>
                </a:solidFill>
              </a:rPr>
            </a:br>
            <a:r>
              <a:rPr lang="pt-BR" sz="3600" dirty="0" smtClean="0">
                <a:solidFill>
                  <a:schemeClr val="tx1"/>
                </a:solidFill>
              </a:rPr>
              <a:t>O sertanejo descrito por Euclides da Cunha</a:t>
            </a:r>
            <a:r>
              <a:rPr lang="pt-BR" sz="3600" dirty="0" smtClean="0"/>
              <a:t/>
            </a:r>
            <a:br>
              <a:rPr lang="pt-BR" sz="3600" dirty="0" smtClean="0"/>
            </a:br>
            <a:endParaRPr lang="pt-BR" sz="3600" dirty="0"/>
          </a:p>
        </p:txBody>
      </p:sp>
      <p:sp>
        <p:nvSpPr>
          <p:cNvPr id="3" name="Espaço Reservado para Conteúdo 2"/>
          <p:cNvSpPr>
            <a:spLocks noGrp="1"/>
          </p:cNvSpPr>
          <p:nvPr>
            <p:ph idx="1"/>
          </p:nvPr>
        </p:nvSpPr>
        <p:spPr>
          <a:xfrm>
            <a:off x="457200" y="1484784"/>
            <a:ext cx="8229600" cy="4641379"/>
          </a:xfrm>
        </p:spPr>
        <p:txBody>
          <a:bodyPr/>
          <a:lstStyle/>
          <a:p>
            <a:pPr algn="ctr">
              <a:buNone/>
            </a:pPr>
            <a:r>
              <a:rPr lang="pt-BR" sz="2000" b="1" dirty="0" smtClean="0">
                <a:solidFill>
                  <a:schemeClr val="tx1"/>
                </a:solidFill>
              </a:rPr>
              <a:t>O sertanejo</a:t>
            </a:r>
          </a:p>
          <a:p>
            <a:pPr algn="ctr">
              <a:buNone/>
            </a:pPr>
            <a:endParaRPr lang="pt-BR" sz="2000" b="1" dirty="0" smtClean="0">
              <a:solidFill>
                <a:schemeClr val="tx1"/>
              </a:solidFill>
            </a:endParaRPr>
          </a:p>
          <a:p>
            <a:pPr marL="0" indent="17463" algn="just">
              <a:buNone/>
            </a:pPr>
            <a:r>
              <a:rPr lang="pt-BR" sz="2000" dirty="0" smtClean="0">
                <a:solidFill>
                  <a:schemeClr val="tx1"/>
                </a:solidFill>
              </a:rPr>
              <a:t>O sertanejo é, antes de tudo, um forte. Não tem o raquitismo exaustivo dos mestiços neurastênicos do litoral.</a:t>
            </a:r>
          </a:p>
          <a:p>
            <a:pPr marL="0" indent="17463" algn="just">
              <a:buNone/>
            </a:pPr>
            <a:r>
              <a:rPr lang="pt-BR" sz="2000" dirty="0" smtClean="0">
                <a:solidFill>
                  <a:schemeClr val="tx1"/>
                </a:solidFill>
              </a:rPr>
              <a:t>A sua aparência, entretanto, ao primeiro lance de vista, revela o contrário. Falta-lhe a plástica impecável, o desempeno, a estrutura corretíssima das organizações atléticas.</a:t>
            </a:r>
          </a:p>
          <a:p>
            <a:pPr marL="0" indent="17463" algn="just">
              <a:buNone/>
            </a:pPr>
            <a:r>
              <a:rPr lang="pt-BR" sz="2000" dirty="0" smtClean="0">
                <a:solidFill>
                  <a:schemeClr val="tx1"/>
                </a:solidFill>
              </a:rPr>
              <a:t>É desgracioso, desengonçado, torto. </a:t>
            </a:r>
            <a:r>
              <a:rPr lang="pt-BR" sz="2000" dirty="0" err="1" smtClean="0">
                <a:solidFill>
                  <a:schemeClr val="tx1"/>
                </a:solidFill>
              </a:rPr>
              <a:t>Hércules-Quasímodo</a:t>
            </a:r>
            <a:r>
              <a:rPr lang="pt-BR" sz="2000" dirty="0" smtClean="0">
                <a:solidFill>
                  <a:schemeClr val="tx1"/>
                </a:solidFill>
              </a:rPr>
              <a:t>, reflete no aspecto a fealdade típica dos fracos. O andar sem firmeza, sem aprumo, quase gingante e sinuoso, aparenta a translação de membros desarticulados. Agrava-o a postura normalmente abatida, num manifestar de displicência que lhe dá um caráter de humildade deprimente.</a:t>
            </a:r>
            <a:endParaRPr lang="pt-BR" sz="2000" dirty="0">
              <a:solidFill>
                <a:schemeClr val="tx1"/>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611560" y="1052737"/>
            <a:ext cx="7992888" cy="4893647"/>
          </a:xfrm>
          <a:prstGeom prst="rect">
            <a:avLst/>
          </a:prstGeom>
        </p:spPr>
        <p:txBody>
          <a:bodyPr wrap="square">
            <a:spAutoFit/>
          </a:bodyPr>
          <a:lstStyle/>
          <a:p>
            <a:pPr algn="just"/>
            <a:r>
              <a:rPr lang="pt-BR" sz="2000" dirty="0" smtClean="0"/>
              <a:t>Entretanto, toda esta aparência de cansaço ilude.</a:t>
            </a:r>
          </a:p>
          <a:p>
            <a:pPr algn="just"/>
            <a:r>
              <a:rPr lang="pt-BR" sz="2000" dirty="0" smtClean="0"/>
              <a:t>Nada é mais surpreendedor do que vê-la desaparecer de improviso. [...] Basta o aparecimento de qualquer incidente exigindo-lhe o desencadear das energias adormecidas. O homem transfigura-se. Empertiga-se, estadeando novos relevos, novas linhas na estatura e no gesto; e a cabeça </a:t>
            </a:r>
            <a:r>
              <a:rPr lang="pt-BR" sz="2000" dirty="0" err="1" smtClean="0"/>
              <a:t>firma-se-lhe</a:t>
            </a:r>
            <a:r>
              <a:rPr lang="pt-BR" sz="2000" dirty="0" smtClean="0"/>
              <a:t>, alta, sobre os ombros possantes aclarada pelo olhar desassombrado e forte; e </a:t>
            </a:r>
            <a:r>
              <a:rPr lang="pt-BR" sz="2000" dirty="0" err="1" smtClean="0"/>
              <a:t>corrigem-se-lhe</a:t>
            </a:r>
            <a:r>
              <a:rPr lang="pt-BR" sz="2000" dirty="0" smtClean="0"/>
              <a:t>, prestes, numa descarga nervosa instantânea, todos os efeitos do relaxamento habitual dos órgãos; e da figura vulgar do tabaréu canhestro reponta, inesperadamente, o aspecto dominador de um titã acobreado e potente, num desdobramento surpreendente de força e agilidade extraordinárias.</a:t>
            </a:r>
          </a:p>
          <a:p>
            <a:pPr algn="r"/>
            <a:r>
              <a:rPr lang="pt-BR" sz="1600" dirty="0" smtClean="0"/>
              <a:t>CUNHA, Euclides </a:t>
            </a:r>
            <a:r>
              <a:rPr lang="pt-BR" sz="1600" dirty="0" err="1" smtClean="0"/>
              <a:t>da.</a:t>
            </a:r>
            <a:r>
              <a:rPr lang="pt-BR" sz="1600" dirty="0" smtClean="0"/>
              <a:t> Os Sertões. In: Obra Completa.</a:t>
            </a:r>
          </a:p>
          <a:p>
            <a:pPr algn="r"/>
            <a:r>
              <a:rPr lang="pt-BR" sz="1600" dirty="0" smtClean="0"/>
              <a:t>Rio de Janeiro: Nova Aguilar, 1995. v.2. p. 179-180. (Fragmento).</a:t>
            </a:r>
            <a:endParaRPr lang="pt-BR" sz="1600" dirty="0"/>
          </a:p>
        </p:txBody>
      </p:sp>
      <p:pic>
        <p:nvPicPr>
          <p:cNvPr id="30722" name="Picture 2" descr="http://s2.glbimg.com/XMF0XwXbpPhcmkyye7uHrO-6vZM=/0x370/http:/s.glbimg.com/po/tt2/bt/48/9/a/3620c4fc012d94e1123139180a6d.jpeg"/>
          <p:cNvPicPr>
            <a:picLocks noChangeAspect="1" noChangeArrowheads="1"/>
          </p:cNvPicPr>
          <p:nvPr/>
        </p:nvPicPr>
        <p:blipFill>
          <a:blip r:embed="rId2" cstate="print"/>
          <a:srcRect/>
          <a:stretch>
            <a:fillRect/>
          </a:stretch>
        </p:blipFill>
        <p:spPr bwMode="auto">
          <a:xfrm>
            <a:off x="547303" y="476672"/>
            <a:ext cx="8129153" cy="6003568"/>
          </a:xfrm>
          <a:prstGeom prst="rect">
            <a:avLst/>
          </a:prstGeom>
          <a:noFill/>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2">
                                            <p:txEl>
                                              <p:pRg st="2" end="2"/>
                                            </p:txEl>
                                          </p:spTgt>
                                        </p:tgtEl>
                                      </p:cBhvr>
                                    </p:animEffect>
                                  </p:childTnLst>
                                </p:cTn>
                              </p:par>
                              <p:par>
                                <p:cTn id="22" presetID="29" presetClass="entr" presetSubtype="0" fill="hold" nodeType="with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 calcmode="lin" valueType="num">
                                      <p:cBhvr>
                                        <p:cTn id="24"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5"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2">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30722"/>
                                        </p:tgtEl>
                                        <p:attrNameLst>
                                          <p:attrName>style.visibility</p:attrName>
                                        </p:attrNameLst>
                                      </p:cBhvr>
                                      <p:to>
                                        <p:strVal val="visible"/>
                                      </p:to>
                                    </p:set>
                                    <p:animEffect transition="in" filter="wipe(down)">
                                      <p:cBhvr>
                                        <p:cTn id="31" dur="500"/>
                                        <p:tgtEl>
                                          <p:spTgt spid="30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3568" y="404664"/>
            <a:ext cx="7772400" cy="639415"/>
          </a:xfrm>
        </p:spPr>
        <p:txBody>
          <a:bodyPr/>
          <a:lstStyle/>
          <a:p>
            <a:pPr eaLnBrk="1" hangingPunct="1"/>
            <a:r>
              <a:rPr lang="pt-BR" sz="3600" dirty="0" smtClean="0">
                <a:solidFill>
                  <a:schemeClr val="tx1"/>
                </a:solidFill>
              </a:rPr>
              <a:t>Lima Barreto</a:t>
            </a:r>
          </a:p>
        </p:txBody>
      </p:sp>
      <p:sp>
        <p:nvSpPr>
          <p:cNvPr id="6" name="Espaço Reservado para Conteúdo 2"/>
          <p:cNvSpPr>
            <a:spLocks noGrp="1"/>
          </p:cNvSpPr>
          <p:nvPr>
            <p:ph idx="1"/>
          </p:nvPr>
        </p:nvSpPr>
        <p:spPr>
          <a:xfrm>
            <a:off x="457200" y="1484784"/>
            <a:ext cx="8229600" cy="4641379"/>
          </a:xfrm>
        </p:spPr>
        <p:txBody>
          <a:bodyPr/>
          <a:lstStyle/>
          <a:p>
            <a:pPr marL="0" indent="17463" algn="just">
              <a:buNone/>
            </a:pPr>
            <a:r>
              <a:rPr lang="pt-BR" sz="2000" dirty="0" smtClean="0">
                <a:solidFill>
                  <a:schemeClr val="tx1"/>
                </a:solidFill>
              </a:rPr>
              <a:t>Lima Barreto será responsável por compor um retrato de partes dos centros urbanos ignorados pela elite cultural do país: os subúrbios cariocas.</a:t>
            </a:r>
          </a:p>
          <a:p>
            <a:pPr marL="0" indent="17463" algn="just">
              <a:buNone/>
            </a:pPr>
            <a:r>
              <a:rPr lang="pt-BR" sz="2000" dirty="0" smtClean="0">
                <a:solidFill>
                  <a:schemeClr val="tx1"/>
                </a:solidFill>
              </a:rPr>
              <a:t>Os romances, contos e crônicas de Lima Barreto compõem um painel em que se desenham de forma mais clara os verdadeiros mecanismos de relacionamento social típicos do Brasil no início do século XX.</a:t>
            </a:r>
          </a:p>
          <a:p>
            <a:pPr marL="0" indent="17463" algn="just">
              <a:buNone/>
            </a:pPr>
            <a:endParaRPr lang="pt-BR" sz="2000" dirty="0">
              <a:solidFill>
                <a:schemeClr val="tx1"/>
              </a:solidFill>
            </a:endParaRPr>
          </a:p>
        </p:txBody>
      </p:sp>
      <p:pic>
        <p:nvPicPr>
          <p:cNvPr id="4098" name="Picture 2" descr="http://upload.wikimedia.org/wikipedia/commons/thumb/0/0f/LimaBarreto.jpg/200px-LimaBarreto.jpg"/>
          <p:cNvPicPr>
            <a:picLocks noChangeAspect="1" noChangeArrowheads="1"/>
          </p:cNvPicPr>
          <p:nvPr/>
        </p:nvPicPr>
        <p:blipFill>
          <a:blip r:embed="rId2" cstate="print"/>
          <a:srcRect/>
          <a:stretch>
            <a:fillRect/>
          </a:stretch>
        </p:blipFill>
        <p:spPr bwMode="auto">
          <a:xfrm>
            <a:off x="539552" y="3861048"/>
            <a:ext cx="1905000" cy="2809876"/>
          </a:xfrm>
          <a:prstGeom prst="rect">
            <a:avLst/>
          </a:prstGeom>
          <a:noFill/>
        </p:spPr>
      </p:pic>
      <p:pic>
        <p:nvPicPr>
          <p:cNvPr id="4100" name="Picture 4" descr="https://encrypted-tbn0.gstatic.com/images?q=tbn:ANd9GcTF24DRqTdA1tL-IPY7y1ioWUJOUf1374PMUJjO1Ic_bs4WmK-MAg"/>
          <p:cNvPicPr>
            <a:picLocks noChangeAspect="1" noChangeArrowheads="1"/>
          </p:cNvPicPr>
          <p:nvPr/>
        </p:nvPicPr>
        <p:blipFill>
          <a:blip r:embed="rId3" cstate="print"/>
          <a:srcRect/>
          <a:stretch>
            <a:fillRect/>
          </a:stretch>
        </p:blipFill>
        <p:spPr bwMode="auto">
          <a:xfrm>
            <a:off x="6673924" y="908720"/>
            <a:ext cx="1714500" cy="2667000"/>
          </a:xfrm>
          <a:prstGeom prst="rect">
            <a:avLst/>
          </a:prstGeom>
          <a:noFill/>
        </p:spPr>
      </p:pic>
      <p:sp>
        <p:nvSpPr>
          <p:cNvPr id="4102" name="AutoShape 6" descr="data:image/jpeg;base64,/9j/4AAQSkZJRgABAQAAAQABAAD/2wCEAAkGBhQQERQUExQWFRQUFBYYFhcVFRgWGBkcHR0XGBsYGhYZHCYgGhskGR0cHy8gIycpLiwtGCAxNTAqNSYrLSkBCQoKDgwOGg8PGikkHyEpLCksLSwqLCwsLCwpKSwtKSwsLCksKSwsLCksLCwsLCwsLCksLCwpLCwsLCwsLCksKf/AABEIAQkAvgMBIgACEQEDEQH/xAAbAAABBQEBAAAAAAAAAAAAAAAAAQIEBQYDB//EAEwQAAIBAgQEAwQGBwMKBAcAAAECAwARBBIhMQUTIkEGUWEycYGRFCNCcqGxBzNSYoKSwbPR8BUWJENTY4OissI0c6PSJTVEdOHx8v/EABsBAAIDAQEBAAAAAAAAAAAAAAABAgMEBQYH/8QAMhEAAgIBAwICBwgDAQAAAAAAAAECAxEEEiExQRNRIjJhcYGRoQUUUlOxwdHwFUKyBv/aAAwDAQACEQMRAD8A9xpKWkpMApLUtFQaGFJalopAAoooqSQgoqJxPEmNAwt7Sgk7KCwUtbva96if5bUKcx1AF2CsUF7jMfQkN32pgWwoJqjx/GnUBlAtlkexG6rYAk36QWYanYXNN4vxBcRC8McrRO4ChwuawYqtxqNwwsd9b1IC04bxWPEKWiYOoZlJHmpsRUusVwDg7YCOWRCpjMP1a36jlBKXBW+t+zW6ibEm9ajGY8RKpcgEkDQMfUgAa7A2+FAE2iq+PjcZbLdr3tqrAXuo3I82X+YVPBoAWiiigAooooASilpKQCd6dTe9OpRAKSlopgJRRRSAKKKKiMKKKKkhFLx+RrgLhpJwVYNkdVFiR0kMwve3+L1VNPIVt/k7EW6dpYvsrkGufsCfjrWudwNyB76QMD+dGGXxtglhwT+Mv2ZlJ8dJIxL8PxBuuUgyR5St72Iz6i+/n3rmZn1/+HYi5Fr8yO+gZRrn7Bj7tPIW2NqY8gG5Aow/Mn41X5a+cv5MnLj5mWzYLFkAgj6yLS3lr8Ka+PlLZmwOMY6WvJHYWKtoucC1wL+dbACltRh+YeNV+WvnL+TLcOxrNKgOBxCXYku5QqCSzXaza2JNvLTyFtStFqWhJ+ZTZKMnmMcfP9woooqRWFFFFABSUtFADe9Opp3p1JAFFFFMApKWkpMAovRSVWMWiiipoRUeJ0V4kRwGEk8K2IuPbVjp7gah4zxLFDI31TF84iJAUXshlGpI6Rm77XJ2BNTuNYWV2hMSowjkLkO5S5yuoAsjd2v8Kph4ankW0xjJZpC5UnXmFEJ23EAdR94Cro4xyUzcv9UT4/FqtHnSKQ9SAKcoJDCNg2+g+sUa63O1QvGbJmizx8zLHiHPSGAGVUzMdwgL3JHltTIvDuKMkZZo1TmB3CkkjrkchdNfsHXuijZdZ/F+FTyytlEeR4DDmZjmXObuwTIQdLWFxqKfop8EW5uLyc5fEgw2WLlyS5ERc6ZTma6x2Fzf2jue4O9PwXjBZcv1Uq5mygPlB3IJtfYMCD7mOwNQeF+GcQjhpGQhShCgk+wJct7jcu4YnzJ8hXRfDs6ZsnLJ+irGrsTcOFkDDQaAu+YsDftam1AUXYTuD+IjKIw6kNId+mylg0iKbHflAG/qPPS+rPYDgsiSrmIKI/MzX1ZuUsIGW2igZj/L61oarljsXQzjkKKKKiTCiiigAooooAad6dTTvTqSAKKKKYBSUtJSYBSXpTTarYym454gkw8kaJhnnMgcjI6LqgzEEMR9nbz2qPP4uP8Ao/Jw7zfSYjImV412sWU52FiAR87U3xBxEQ4qJzry8POyr3Z2aBI0Ud2Y3A99U2Jx6cNfCJKwDQ4CYKNSGlZoRYWHcqR2qxIg2X58Ts8cHKhLzTpnWIsFyKLZmkfUBQSBpe5NhXJ/FrlIzHh2kkMImlRXUcpDf7R0dyQQqi18p1FL4ZiDzYqW1ssi4dLbBYlFwPIGVn+Q8q7eGI830iUj9biZAPuRHkKPd0E2/eNPAEXHeNuU2kEkkQhScyoyWETaFspbNprceQrtxHxNLHiDDHhGmtEJcyyxrdb5TYN3zaW71luHzZ8O8Q1ebB4fCxDv188sfcsbBifJa1uAQHHz2/1eGw8Y9LtM5/DLTwJNnf8AzjjODbFrcosbvY6HpBupHZgwykedLjeOiKGN8heSXKI4ltmdmGawJ0AAuSx0ABNZXG4yOKDExO6qj43EAZiFFgnOyi/+8sLepqy8Pvz8SjHbDYKAL6PMMzH+RFHxPnTx3DLOmK8QSvCFEbx4l5XjWON4yfq75n5jqVVBpdipOoFrkUkXih4YIDy5sQ8krQtcwq6SAkFHAyruCLjSwv3qVgUD4/EtbSFI4l97/XSH3m8evpWexXFo4MQpmcJEOJTsS23Thx/3tf30Bll5J4wflhlwzl7z5oiyBlWE5ZGzAkE3IAA3LbitFh5g6hhswBHuIvWUSYPNgXKhUxcGIRgPOQRzj4kI1a2NAoAGwFhSZJDqKKKQwooooAad6dXM+0Pcf+2ulJAFFFFMBKKKKQAabSmkNVsZi/FWHVsTJMQC+FiwjoxF8t53ZyPei291WOJwyy4vFhzZFwkKE+QLTu34AV2xXhNJGxDGWX/SYzG4zAqBspVcuhXW33jUV/A/MztJisTnlULLy5AiOALAZMpsLX0v9o61YmQaYvhrHLHHjWbZMXO587MFlXT1VhSYDG8jh0r/AGozixbvnEsoA95aw+NTMf4SSaQvzJYw/L5qRsAkvL1TNcEjsCVIuAAaD4UUzF+ZJy2kEpg05ZlFus6ZrXAbLe2YXp8BhmY4PwpcPNDJYZosTFhS3fKMIsZW/lzq0nCsQqy4+RiAqzKGY7BY4Iib+65ok8IgJKEmkzPOuIUuQ4WRWDAgWHSbAEX2HY61xh8BxBiXlxDq8nMkiaW8TvpqygAsNB0k20FwallCwQeAQ81ZnddTFJIQRs2IZ5cpHmIRDp2vR4DazSA7thMA49V5JQn+ZTU3EYQYeSZQcW/0sks0aq6xMRlBXpuvSANQQAq386i47wWyxQphp5o2ReSXJBJgJuyFrWBUew1rjbvQGMFj4dxiu2LfYNMkmunS2Hw7KT8L/KqTw7AZJsOzD9bDjcQQdbc6WLJ/6dXeL8Ho7dMkkaNGkc0aEWlRLhQxIJU2JUlSCQbUuP8ACQlm5oxGIibliMCF1RVUa2AyHS+ut6MhgicRZDDgzE2YQ4zDoptbZuS+n3S1aus5gPCCQSIRLI0aZWETZSvMVFiEl7Zr5Rte1zerpccpkMYBuqhibdIvewzeZsTby+FIaJNFNVr0oNIkLRRRQA0706mnenUkAUUUUwCmtTqQ0mBhY/D5kONkilmWaPEOIDzpCAVjjcqULZWUuWFiNjpapfPXibQIwPJOGTEyoGIDM+kaMRrlFna3cqvlVj4bcCGZzs2KxTEnyWR1v8l/Cqn9H8RCtfQjD4IfDlsw/FjR5iLrwzIRE8TEsYJZIszG5KrYx3Pc8tl172qi4LwK8hlWWboxswCmeRlMaZkyZC1m6x5flVz4bOZ8Yw2OMcD+GOFD/wAyn5VUeDYpy8bu6tDImJljUIQyl5lbrYkhiQxtt3oXcTI+AlkggjmiZmkxkMKjOxZTiJGJL5STbKpYkDSyAV24t4WECMRNP9Y+ETNz5M7SGYq73B0zI9rDTTbQVy4PpPhcOdsNiceF/hX6v5RzfhVx43xTxxwcpOY/0lWCXC5siSy7nyKA/CpCKnFYEth5cOZJSsXEIY4n5r58rmAspcG7WWR11J/CusWDWODiNmkN5WijvLIxU5YwioS3T9a528x5V2jgAhwABzGfFJM7bZmKS4hm91wAB2AAo4WeZKUvoMZiZ390b8pAf47N/wAM1IB2DPJxsURYmODBygsxJJfNA7sSdfZZT/EajwwMsMfESzc2SSN3BdsogkZV5WS+WyxsGva+ZSe9VvEmmHNkfl5ZsDxGSLLmz2YQlc5OmiBBp5VovFKZeGFR+zAi28y8aqB8aQk+p28bpfAy2LK3RlZGKMGLqBYj1O3eq+LAFsU5RpM2Flw0aDmMQIiis+YE2bNna5Nz0Dyqz8V6xRp/tMVhl+AlRz+CmuUX1fEnHbEYVX/iibIf+WRflSXQk+on0pn4mFv0JhZFt+/nw7t8kZPmaZwaBUxOPlLPlWRVszuyqOVHI+VSbC5a/wAKr+FGU42CR8nLnTFvHlzZ7MYCue+h6FUC3YV1DM+GxYS2fEYyWJM17brCSba2CIx08qYg4Vj5E4bipSbSo2Nf7pzSOB/DcD4Vb+HuE/RzIEZ2hYRsmdy+pXrILEnqNifUmoXhrDNJBio5spZsRiFkyXydeUmwbW1m71M8Fzl8FBm9pE5bfejJiPxutJjRd0UUUiQ0706mnenUkAUlLRTAS1c55MiljchQSbAk6a6Aak+ldaQ1FoDBcLxcs+EXCLDPHJKZOdJJE0axo7sznM1gzlWIULfU3NrVa47FjA4lnKOYZoUVeWjORJGWCpZQbZkYAE6XStPaktScgKPhyPhcEzOpMpEsrqilzzJGZyoVdWszZdPKqHhviB4cNhUWHEKII4vpGfDuBlHLjYLcdRBYv09kNbvLQRTTE0Ya5Vlx4V+WcXI7dDZuS8SQczJbNbNGr2tex2rrHxoz4nDNklMJnmKNypMoXl8lCTl0DPnIv2N6tsT4iYS5IoTJGkqRSy5woVnZVsgsS5XMM21tt72mycVAxSYcbtC8p8wFaNF+ZY/KpiMpwXG5jw6MJIfo5mSQiN2VGVXgVWa2hIudexB7iukKPDhsdLkkZ5sROkYRGZghkkF8qgn2mke/urRRcTtjHw5iy3i5okDA5wCsdioFwQTbW+gqui8XSOmHkTDEriJmjQmZQbAMwc6HQqrG24t60xcHHjkaviMNCEk5b4fERFljfKgkVFTMcvT7JGu3e1Mw2PbFjDYYq4kheNsVmRlVeTqLMRY55ApWxPTc1aYLxEZcPNLyWDwPKjxZ1JzR7gNtqNRTOFeJJJphE2GaO8CTFjIjAB7hRYa5rgj0tQHA3xLMefgkySMBiM7MsbsqgJIilmAsOt139+wqixvHWmXnLHLzYMLLE4WKTMJpWiQKBl1tkZ7i4Ase9aXg3HjOszvE0Ihd0OZka5T2yMvYeu9S+B8Q+k4eGa1ubGr28rgG1IeCh4ljFixOAKpKY0jmuUhkbKhRVXMApsSQBbf0qH4bxrFsLG8UyENipXzQyKA7tJkDMVsLo7n5edbjLRloyLDMZhOPfR5cSzJKsJxpLOYZLZGhVQ46blRMmUkDuDsb1e+FYWGHBZSpkeWXKRYgSSSSKCOxysL1bZadRkkkFFFFIY0706kNLSQBRRRTAKSlpKTADSClpL1WMWonFcbyIZZTtHG7/wAoLf0qXeqjxahbA4oDc4aa38jVNIT6C+GuH8rCQq2rZA7nzkbrdvfnJNU2B4jHJxM5XQuq4iMqCCyqn0YDMNwOYJCL+dXJ40kUEbnUGEuLbWVA5/D8xVbFhuVPgARZzHiA575mVHe5++CamRI3EXIxsrA9TYaSBfQ5sNb/AJpvwpOBxWj4Si+yI3k+AiKj+1rjISZ8I/2XXHTP6KHilU/MR/KncFmy/RD/ALHhJc+9uTb/AKDUuxDuc+HNyhjVH/1GGGJX1Z+ajH8I/nUj/OPDYXH4pZpVjtHho1BzHRVduwP7YrlxeMxHhxt+sVcK/wDHyXF/T6tv5quOBOC2NlPfFPqfKNI4/wACppDKnA8TjHDuY8iomJxMt3YhVyyTuTqdvqgau/BUmbAYci1uWLW2tcgW9KrPC8GaLAxkAhMIJWBF+qQKF/AyVY+Cj/oUQ8jKPlJIKT6El1L2ii9JekSFoovRQAUUUUANO9Opp3p1JAFFFFMApKWkpMAql4ripHk5CBlOUPnzBbi9iF76G17ftDzq6qDxPDFlDJ+sjOZO1zsUJ8mFx8QewqAFWOH4kG/MY/u3v+cgBpcTJikH7X3o84PoQhv8z8a64ziDtkMZbLIqlQiAvfuCzdKdt+9/Ku+EMiBg411IOYvcepygA32A7H5yQGOwnDoXDRSzTqgVokVJEKRoWVigITOvsheq9lFr1rMV4fXEGCTnzXhU5GR1F8wylmsvUSPh6CuzJHN+tjViNjbUe47j4Goq8FaA5sM+neNjdT7vX8fWpCwMxXAosPhcuefLFBJGGUhpcjFCVU21NlCjvasrD9DQELPiyGgEGrr+q7KvRpbWx31NafEcT5j6jKyDRDe4bUM/wFgvvY+VU+O4DFO19Y3O5QWDHzZPP1HxBp5ZJRTJ3+XcJIkKvK14XRwXBLEqCoubWuQdTXXhmAw5imhixUjCdmLHmKXUvq2U5OnMb733rLcN8LBmYvMGRSR9XfMxBItft538iK1vDxHAj5UCKmVtNTYMLkncm1LJJxSJPCPCy4ZiyzTNeJIgHZCAqXCWAQardv5je9LwvCR4KMxLJJJZmfrYMQWOY6gAAFrn3k2pMfxMlGa+SNNWYkgDtZiNb/uDXztVbgOIRy5ssZlUMlnfRCGvdhFbTUEC9z5mgrwWn+W2k/VgH7gaQfzgZL+l65N9Ja4Ia2+jIp+ayD8qky4585VAbA6ZYidB2uxA3vt6VFbFu18zMpTKdXiiDdWoIGZgLee9AzvhHxCWDIxXvqjN/MZassFjBKuYAgXI6hbUGx2JBHqDVbyCbqOl5rtIysWyJt0sbEE7C2xzH7NW8UQUADQAAADsBsKAH0UUUANO9OpCaWkgCiiimBxnxIQa3OhNlBY2AubKoJP/AORUUcXUrmVZGH/lsD5ahgCDXnP6WONlmWJdLSG5B1IVVJ27FnA/4dZ7hWIQYbrJzZnKjcnYd+2lZr7fCWcZNum0njct4PXZPEYBtyJtr3tEPwMgNMh8Uxt/q5vhGX/sy1eFcWx5IsLC+9v765cP8PysnPMZESkXY6Ei+uXudO+1HiLbulwOekSlti8nuUkqyB8gJAbmBXikUg6ZgqsFuQ5Vx6sRXTh+LNwryZmZmBWQANpYqVRScgtff027+f8AhPjZXEBHJysDuSQBqGt5dF9u6itvDlisCCuWQl3T6saaEM0hJcAm/rbS9ThPcii+l0y2kPi8qnEph5GyI8ZZCGAzOrC6n4befarlMSYzGCTZukE6kmzMNewsD8hXnXi7MuOd5UEuHjZCV0JCuCdrXAzMdR5D0rQ+GnE0ayKHz54wwZ3dAUXIWF7AaXJ76661akUGsx/C1xAB0WVQMr9xsbeo1rN8SZ1RlBCSWYFmuFW1vtbZnJVRbYMW7VpcT7KgHLIQQjEXANgLHtqPPT5VT8WwYxsLqQFnjBBFtTp29ddPedwQSxrqZbwnGyk3YlQbC40y9JW/b2bvfayVo1nAjaVw/KBATICZHJsBkXuSTp5DXSqjw1wXMuUkZFbVipU5FKnMbmx6gLH90+VWXFHaYuucxwxvGEtGczXRwRGbgtIwe/kPLeoQWFgvvs3zbK7HxHHMFBVAqBRctyheSRSl7gNKwyjLe913F9b/AIHwwpZgGijBuFJ65DYXeQ3N2NvZ2X4CkihiRM3TGqMCsbWflvZmYqFFy7KSxGuouO9u2L4gmUF86EggxZesjUDQHpuCfI7eVTM50ebK5AgclCAHklVVOo1vmJvtYEa2puCU5wbw5FzN9XDYldSOonSwtew1vVTNx4lysKxhVsM7XbqvqpOiqcxOgvtrbapGB4+BBzZ3Cq8pyCUCK4U2GwvYsGbUXsu2tDeBpNvCNThYrAk+0xufTsB8BpXesif0h4fQh4iCbXEjAX8gWjAPzqzi8TrYFkKgmwPMhI/tL/hUN8Vw2iXhz8mXdFRMLxFJDYXBtcZlK3HmpIs3wJ3HnUupkOgUUl6WkAUlLTX2pgeA+OpWbFm+3MxP4TSJr8FFGCw8kkHMC9CdBftoT8SbW2272qT4zgbnNnXK6TYlmW4JVJHEsbHKToQza+hqD4W4ty5DCx6ZgFsSdH+xfyubofRz5VRdDcdPTWuuOUdcRwIR2Z2V2OttfyNW6eIV5fLYdOnpf0/OqbHXjdgzXsdL6aaWuO2ltPWqrE4/yNYHQ7fW7HU311xNDweI8y6EFYrOGtoyixVfeR0n416RJlukmUHOgdiUzMwAswuxCICLXJ/a+NeW8HicR5o7tc6gdydB7jr+NbyDGSRQ4aBfrZzGhjXsoAUNiJL6BAblb+Y0OorTR6zXY5uvjlRkWeM4VBip2Yvldo1SSNgcrofU287A/dNrEXfFwN4ZILSOyIJM2dic3SAoLW1A0tf+lQcVwxECqbvIWDu7Z8qEkH7OzuRqzXbLfYZQJuA4jImVdMh3DtmjtcDSQWsfTW5bva1bEcos2LtGl16iLZM3QfZ6SRte1w3apagZluCjG1jsWGto2JJJPf8AKjGdA00BuC29hpcHyBsde1cIl61B0sQNddBqFN+47N3vTA54uDD4dWUj9dJnyi5JN19kDWwOvkLk1V4nFBWVpOWJEuLgnJEu50OuYqdNAWFtAPauOOSlACFZmsxGVcwAFiWtY5mA1C96qYuFLCWkZxI4YECTMEBNmGfc5xtck2sO4oA5YOOUzRIitBFdZSWILy2JJDMbsekAW6QAdSTZaqPEkjCUtlspIY3ByG91CmTa2xy7X3vtWoWYiV+YbELdgkpexIAuIiL7d/P8MxiJpWYDIInikZ4WUsWK2ZLkOQJgUPUqlGUnbYlNjSy8Ih/S8QXWODDtn6bMFIjUaAEONMoBFgLdtTVV+kniVplhB6YVVRbzsDffy/6q2vA+JJKWAULPCwLxkkC5+0MwBsTs5AN9GB3ry7xkj/TJC4IuzPtbQk207W2PkVPleq5vcsG3SLbNv5CYTGoyhdLAqbeo1vV3PmLKpN8w6ba3uRb8TWNkhI9L7evurc+CMLzJIWIvykMh18rlRftdsorl36dOSaPQ1aiUISc1jasm4WUJisNhl0GHEZJHctHOpX5KGrWCvOeBiR8eMxGdy8j3NjkROWCB6vJYegJ8r+jCupU90co8tfHbPH9z3EO9OpKWrEUhRRRTA8/8U4Nxi3mCSsVjyAxwlQVOoHN5tiVa+vLNr7ECvLeI8PYFjaVdbFZUyspIuASBYggMQbL7J0Fekcf4zJ9KnSRuiM2JUlkQMAUVIQPrZyvUS91XMBtqaLBccm5RiXCc6Ea2mCBb73EYUIp9B8zvVU7IR9Zmqiux8pcFF4hj50cM9zd0Bb3kspue/wBYsp7e2vpVCsQOgFydgNSfd3NbBeJgiz4VFVbhUDAp1FS11sRuqn0tpub3PgbFnGYhkMUSRpa+RSDbqPdrdgNtM/akpqXCZolXOqGZRK/wNwXELfmRlYpPZz9OYjUhb7AoGUki2q1rsK30ZWkc58RO12IGYs+wVF0vGmqovexJt1Fbfj8iho8pGiygW2GsWnyqoM680iFWknyorkWPLAFwoL9KsfaI7E3IbRTDpLCKX6UN79wrxzdSLIyyONI42U2vc8yeRgQWP7CAXsACw6hc/wCTU+xIVc2zdIyuRqSqHTW3a/pao3A58rsqxqSDYuk5cM2twWdV5kq7sRewOpvpVlDIVYLoNLAapot7ZU1XW+pBvtpWkxnZsTlZvje/yGg3FvtC/rSJ7aW0IA0Bzab6/tDyI29K5/RyzMbgAPqbjvvl7qdrg6G/vp6G7i5JsbahgLj0+z6diKAOePeUTXVwQEskQYKSSep2LAg5VtlFt8176VExRzQrZiGDZiRMLkZitzIo13A9NK6Y+ciYkEnKVuokjA2B1VhcaX/wa44iQ3iF2iDA3GeMZbtpdNQ1vMbCgBDic3NcnLfl3u4ZR9nePq2F6o+ITsjX+kZkazKpcOIzYXBVgr5NvrAQRm6hbWp785kJJGHUsFY+zIw7kMq7mwN7dyLVxmKIRJHIzOSxYEqWYE5rRl17G5ygLcG2llumNdTmhSR1Dgw4hQRBINb6dSoSAGFvahYC4uQBvXTxR4fE7RSrbPfITbTPYZb72DFcnv5frfngmGVRbmRMwFyoIRgbqGS1wAT5XjNvZBsLTGYgiGYn7EbyD0ZOsH5qD8KzS/C+5si3F+JHquTzfi/DLbxcvU3B23Nx6Ne9aTwvEcPHGqKDJNmkYE2CQxAgM51OUyEbA37eY0/irEjDgYjIJFCSLIh2YBWkTfS4ZSNf9oapOF8UwuLz8mXlTyQpFkmARgguQsdui2p9lSTpShp1XLrlGi7Wyvq27ceb9hY+G4DzucFmySDKLx5b3uS75tVUnUC7Ntc6BV167V53ieAzYYjIkS2JLPIgKyfshpoirxW2DMltdT2PoUTXAvobC4ve3petS6HLaw8DjS0hpaEIKSlpKGB5V4rlWFjHe/MlnmYne7SOlvcFQAegqu4fx4qBGCApOp7276UfpRwbCe9gApYZtdQ5My3HvMgB75T5VUYDhCoiSZ80jKbr2FxYepNq52pphlyl3PRaOxyqjWkS+MTKXuhGW3uFWXgmTlKzKw+tZ1VhfsImI9CMr1kcZE0zldAVF119rzAv3tc/CjgfGzhzYk5Q6uPRhcXt7iVIGtmPpVungoJEdbJ2R2roj1mJc1r9iSNL9rEeeuh96jzqoxPH4mxawgs8WVWk5YIRrlCxKqM8nS18ug0JOYk5Wf5x5VzHDz5MoIkUK0VrC7c0NawOxFydNAekZTF45J8XJNcjO5Kh9MwAC63vrYA+laLXGK3HN01Lu9BvCPX+F4yJtImRjoAo6Ci668ptrDTQC9LhelyDpvoSVPfXKbhid7g1gMNgpECMQTDcFlJuAPMA6A+otWh4P4kKraRhYezzJL331Dm7D4lvhWaGuqlw+Cd/2fOvmLTRoHJdgdLtpYAE2Gh0v1LfW+4qRDIM6iwBAK6E9vJu420OoqFgZ0lU5Bm20uFZT5nLoPR1uD51OwK2IuD1DW+hvqTddr6+0N63HO6FdjsOXkl9oWGYfVxuGsAMovqTptaofEp0isHUaxBUHKQgEn7KnqvfS21R+Khy8g5Isxf61oiMl2YaWBEhIym+gte99RTkhTCHmyv1bl5FUySWscygEFVuSMzHvrYUAM4limSGIjKvWxs4EB0AUWBJ11+QrhPimCreMgE+2zqig9+qUoG/hvVNxf8ASIgcLCgHWTmBBPVe/wBYQTqbXCWt2asti+LTyzNmd1BW90JBt5GQksw+8TVUrYx4N9OgtsWehuX47h4sREGZmdrKXiJAPUxCuGA5i2I+79kjWrPGWcNENQ5AcjUKgN2Uta2ZvZy72Zj218vTDBjtbX4n1J861GE8QzAAcxCvJGRXjaTK0eVJAvLZWU5CkhXUWzE2tVELY2Tx5GjU6SWmqz58M0HHJDNHyCReUyFAb3uscjEj4kA/eFeaScMKDlyqNDYNfML+hGxvV3xnGzSpI8WIDlEUExRlQEY6pFlLBdRdtSSAOqwtWawkqxxMjgtmBsl7W3s1xsb/AJVHUqb6P+Sz7OainJ4/vY0nh7xbPgHUM7S4a4DI5zFRtdCddN8uxr1fgmJzGVNMsbjllRYGNkR0t52uV/hrwnhGFModXJKgADWxYk6W+Ve4+GbZGsDZCkVz35aKp+T5l96mp0WNtwfOCjX1wW2yCxnt7i4O9Opp3p1akcsKSlopgZXx34e+kRZ1UsyghlX2mQkElQd3RhnUd7Mv2qwHh/hqgOsjXyqHiZdpEOzL5jtbcHQi4r2g1ifFfgUtmmwjKkhuXjfSKS+5/cf94WvfWs+op8WGE8M16XUumXsPMsXGplUq6hg2mYlL697jSrvinA8M7I0JVpHZOjM7XFjr0A5mvb4djTzwDEOSkmDnB/dkjKnztIRYfjVXjuF/QsVEksaorZRIgm5jhWNrO4tYGxJVNwDfRqohTZlNvob9Rq6pcRy8/AfxiMLE+Uqzl5GLqq5GzFg6p0AlF2DbEg5QAoas0XL6Ek2AA9PSrnxBP7WlrmwFgLAdgBsBt8Kr+C4XM9zsvUf6D51Z4jlByZdDTeHKNa97Nf8AR8ZJnSPpwx6QGuVOlr6An13quwHgrmyZOYtwNbLb8T/dXfGeM5sOqxRZbkknS+nbvprTIcbLbOTla+ttfxrkrx4x3LCyb4VOUpR8i9wsX+TmVEc73z3zZe5sosCptqnfcWYAjb8A4muJGYEBluJEvmyk/aRt8jDUefkCCK8sx+NCpneQFr+zlIJ9x70eHfEfLm+qbK5Bs7DMoBPsuoNyCSCo7OF7Fq16Kdi4m85Ofr9JHZuj6y6+09BxM3LYiJFaUEuSA4WIMCbyKWsXa5smnYnKBXlfifiGIldhPmUXvluDm8mLDR238gPshRpV3gPGRBYBiup0f2iTu7EaFydT5bbAWJOLYdWX6VdldrHKua2/Vby91OzVWxt2qPH1Fp9Cq6nbNoznCeCc2xAYm9vQba1YPCYzY63v/wDr31oMFxWLDlxggsqtqLG4U975jdflesxxjAYu+eRSilgSQNBc6X171mjbK2xqWEuyfDOjVaq48Lr9ReFY1jiSHCFUV9DsTlIF/nXd4FjjkZHysLShSMy3QEaE6i6sVI+0Dbyrh4njjXkiEAO6l5WubknpHuGh0HnRwLDM0mHjkBInmUEfuhrKDmuLFwWIINxHWqiLnJWQeM9jBqrUqpKabfZ/oSsXxOVo1eG5TRWVnd/o7EZcmVmsikaKwAuGtobiqpeFszZn3Y6Ad/QV7XxjwVDiH5oLQzWtzYiFYjyYWs3xFQpfA0jN/wCNlCfuxxrIdr3kVRv52O9a7KZSfovBi0+ujXHE4Z+hivD3CXjmEca3xB1QEXEAP+ulB2y/ZXdmtsK9Z4bgFgiSNL5VUDXUnuWJ7km5J8yaj8F4BDg0KQrYE3Zjq7n9p2OrGrKrKq1WsL4mTUaiV890vgvISlooq0zhRRRQAVyxOHEilTsfd/UGutRsfjBFG7khQqk3bQel7a7+WtAFFxji0HC0J1eWQ2jjBu8jbAAAaDUXNvma8ukT615JQs08jEuXAkRf3FBNmttm9LLbcyOLcZCtzpXzYjEJ9WSP1cRFs/7rOSQgGyC+7Emvwylj03sN9dAPf2FZNRY4rg7P2dpoSe+xZ8kQ+O55G6UIBvoLkD4n+tV7M0fTmKnuKvcZiVjW4PnY1Vw8JkcB3BVW1Ukb+4b29aqqs9HMuh0ba9s1sby/oiZwrBFvrGudNK02F4hh4MO/MBL26dL3Pv7GuPAGiXMGKl7AKh/DTc61HxHh0OrTTT5IlY3YqAAf2VXNcnXYXNc2clfY4yzj4miU4VwcZdu/tM1Mz4iQ2Xe+VRsANdz2A1JPvNdMXFaNUi1UsAX/ANq9j7P+7Tt5klvK1rBhQ4KRBkhI6ma3Nm7gNbRU0vkHfck7c+IwFnhAGisdB2HS35A13a4bFhHmdVqvFfo9CJjMCz3cj6xQGlAFrjbnKO4J9q2zan2tIgTmjKxJCm4/wa0c0RDIykrIp6WG47d9CCuhB0NzeoeO4fdgUCxu32LgRuf92W0Rv92x+6fshWQb5XU0aXVRxst6f3qcV8NFV5scpVht2b4FbVZiLF4+IRPKrhDe7JYnyuw3qk+llSQ4KkaEWIt6Fdx8a6xcYVdFYqT5XrnTha/evYdhUVbc5XsLXhszRkwuVDrYXtuL23rU8W4UY4ocQjX5DJMQANRG5ci+56Gk0/eNebYvGhmVlNyt7+ora8F4w0wjsQVuvSdtNCPlWSyM6Jq1cJ9fmiOorV0difT68HrMUoYAg3BAII7g6g0+qDwZJbDmE74aR4d76Lqn/plT7rVf16FNPlHlQooopgFFFFABRRRQAV5n+krjxeX6MpIihQy4kjYnTJHfzJI/m/dr0ysxxXwMkszzxySRSSACQLlaN7AAZo2BB2FA11PG4g2PxGVicztqbAaWtsNAAo2GwFXEmBSAMiG6jfvf1Na1f0czxyh4jhgbMGJjK6HySMKL391VPEeDvDLLDKMO2SBZQUhbXNII7HPIewJrFdROyXXg6+n11VWW1yZKOBp5MxB5SHy0Pew/xtV/xSSWTrIEaWspciNdtgzW+Q+VSMMjRgEMUsTYRhI7agH2FuNPWiHCguZG1bTqbqbcg9TXP40fdtzW58Ij/knHLjHnzM7Hwyzhv1rb3OaOIbkW0Ej29Mg9TVxNCx6pXMj6hbgBU6lNkQaKLfO2tS8NFmNz5D8QRTmizN8P6A1rSS6HNnbOx5kzgseRfW/9SP61AWMnEJ5ctj89BVxNHsPW/wD0/wB9cE6ZW/dii/65B/SpFRyCXN/f+Bp0kOZrHUaXB2Ivf8jUqOOw94H4j+8U2NLgt978AP7qBkOeLQKypKtgAslwy7jolXqUADbUelVmL8PxMOmR4fSdS6j3TQg3/iRavCt3+6Tb8aSdPsj1F/iwpYRbC6cOjMsPDTEnLPhmtv8A6Sin5SZTb4VL4Lh+TILzR5b3IiY4hrjsFiBFz6sK12F8PDFyww2GTSeY5VJCrdI0BP7bZj7lvXpmGwaRiyIqDyVQv5VXOmM1tkXR1lsXlGY8FJM8mJneJ4o5eTkWQBZGKLkMhUHpzC2np3qFxnxviI+IthIxh1VY1cyTs6gXFyOnfsAPjW7tWI8RYWSLGricKkhm5XLkHJaSFk3FyrBgwsNr3q2CUVhdEjHJt8jeE+MsbjOYIcNEphHWZJHKO12AWJlXUELfMdriofE/0pssGGmhiU84SZ1kJujIVBXp31O/uqufgOIXmSgSTyzZs4xOEYqjG7B4rP0qL2sb7D3Vm/EHA2weFwsTk5g+JbVChsTFup92/er6oxlJJkqlmWGeh+B/HM2PmZHiREVCbqWJJBUWse1jW3FeQfoel/0uVb6cgn454xXr9RuiozwiVmN3AUlLUZNzVEmQJNFc0p9PIC1iPF2FH0l27vh4l+Cym/5ittWO8X/+IX/7c/2qUAZmdNLD/Gh/qKdIuUH4/mD/AFpse4939Gp2K7e8/ktIBVXIPdb8G/uNNw9rXPmP7qXF7H3n81qvj9n4/wDdRkCZE2Yk+Sj8h/7a4IM0kn3svwCq35sa6YTY+7/31ywftS/fP9mlSAk4k20/xoSKLWQDv/8A2D+VLL7f835mnYj2h7/6tSyAxIrKT33+Y/voweHzv5XJ18gCpv8AAXPwp8n6v+Fa6YP2H/8AKl/sjSyBs/CPDskbzEEHEPnAOhWMDLEnpaMAkebGr+uUHsj3D8hXSnkBa8U/SbMw4hIAxAyR7Ej7Ne1V4l+k3/5jJ92P/pFU3P0T0v8A5qKesefwv9UZrntp1N77n8q9E/RQqynEZwHsI7ZwGtq999r153HsK9H/AEQ74r/h/nJWeDakj0/27GP3GfHl/wBI9EhwkaG6oqm32VAP4CpFQ/8AXD7jfmtTBW5PKPm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t-BR"/>
          </a:p>
        </p:txBody>
      </p:sp>
      <p:pic>
        <p:nvPicPr>
          <p:cNvPr id="4106" name="Picture 10" descr="https://sebodomessias.com.br/loja/imagens/produtos/produtos/2/23827_140.jpg"/>
          <p:cNvPicPr>
            <a:picLocks noChangeAspect="1" noChangeArrowheads="1"/>
          </p:cNvPicPr>
          <p:nvPr/>
        </p:nvPicPr>
        <p:blipFill>
          <a:blip r:embed="rId4" cstate="print"/>
          <a:srcRect/>
          <a:stretch>
            <a:fillRect/>
          </a:stretch>
        </p:blipFill>
        <p:spPr bwMode="auto">
          <a:xfrm>
            <a:off x="3059832" y="3378964"/>
            <a:ext cx="2109856" cy="2930356"/>
          </a:xfrm>
          <a:prstGeom prst="rect">
            <a:avLst/>
          </a:prstGeom>
          <a:noFill/>
        </p:spPr>
      </p:pic>
      <p:pic>
        <p:nvPicPr>
          <p:cNvPr id="4108" name="Picture 12" descr="http://www.tertuliaonline.com.br/upload/187/images/triste.jpg"/>
          <p:cNvPicPr>
            <a:picLocks noChangeAspect="1" noChangeArrowheads="1"/>
          </p:cNvPicPr>
          <p:nvPr/>
        </p:nvPicPr>
        <p:blipFill>
          <a:blip r:embed="rId5" cstate="print"/>
          <a:srcRect/>
          <a:stretch>
            <a:fillRect/>
          </a:stretch>
        </p:blipFill>
        <p:spPr bwMode="auto">
          <a:xfrm>
            <a:off x="5796136" y="3813042"/>
            <a:ext cx="2088232" cy="2784310"/>
          </a:xfrm>
          <a:prstGeom prst="rect">
            <a:avLst/>
          </a:prstGeom>
          <a:noFill/>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4098"/>
                                        </p:tgtEl>
                                        <p:attrNameLst>
                                          <p:attrName>style.visibility</p:attrName>
                                        </p:attrNameLst>
                                      </p:cBhvr>
                                      <p:to>
                                        <p:strVal val="visible"/>
                                      </p:to>
                                    </p:set>
                                    <p:animEffect transition="in" filter="wipe(down)">
                                      <p:cBhvr>
                                        <p:cTn id="21" dur="500"/>
                                        <p:tgtEl>
                                          <p:spTgt spid="409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4108"/>
                                        </p:tgtEl>
                                        <p:attrNameLst>
                                          <p:attrName>style.visibility</p:attrName>
                                        </p:attrNameLst>
                                      </p:cBhvr>
                                      <p:to>
                                        <p:strVal val="visible"/>
                                      </p:to>
                                    </p:set>
                                    <p:animEffect transition="in" filter="wipe(down)">
                                      <p:cBhvr>
                                        <p:cTn id="26" dur="500"/>
                                        <p:tgtEl>
                                          <p:spTgt spid="4108"/>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4106"/>
                                        </p:tgtEl>
                                        <p:attrNameLst>
                                          <p:attrName>style.visibility</p:attrName>
                                        </p:attrNameLst>
                                      </p:cBhvr>
                                      <p:to>
                                        <p:strVal val="visible"/>
                                      </p:to>
                                    </p:set>
                                    <p:animEffect transition="in" filter="wipe(down)">
                                      <p:cBhvr>
                                        <p:cTn id="31" dur="500"/>
                                        <p:tgtEl>
                                          <p:spTgt spid="4106"/>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4100"/>
                                        </p:tgtEl>
                                        <p:attrNameLst>
                                          <p:attrName>style.visibility</p:attrName>
                                        </p:attrNameLst>
                                      </p:cBhvr>
                                      <p:to>
                                        <p:strVal val="visible"/>
                                      </p:to>
                                    </p:set>
                                    <p:animEffect transition="in" filter="wipe(down)">
                                      <p:cBhvr>
                                        <p:cTn id="36" dur="500"/>
                                        <p:tgtEl>
                                          <p:spTgt spid="4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611560" y="1126480"/>
            <a:ext cx="7848872" cy="4955203"/>
          </a:xfrm>
          <a:prstGeom prst="rect">
            <a:avLst/>
          </a:prstGeom>
        </p:spPr>
        <p:txBody>
          <a:bodyPr wrap="square">
            <a:spAutoFit/>
          </a:bodyPr>
          <a:lstStyle/>
          <a:p>
            <a:pPr algn="just"/>
            <a:r>
              <a:rPr lang="pt-BR" dirty="0" smtClean="0"/>
              <a:t>[...]Na rua, Clara pensou em tudo aquilo, naquela dolorosa cena que tinha presenciado e no vexame que sofrera. Agora é que tinha a noção exata da sua situação na sociedade. Fora preciso ser ofendida irremediavelmente nos seus melindres de solteira, ouvir os desaforos da mãe do seu algoz, para se convencer de que ela não era uma moça como as outras; era muito menos no conceito de todos. [...]</a:t>
            </a:r>
          </a:p>
          <a:p>
            <a:pPr algn="just"/>
            <a:r>
              <a:rPr lang="pt-BR" dirty="0" smtClean="0"/>
              <a:t>[...]Ora, uma mulatinha, filha de um carteiro! O que era preciso, tanto a ela como às suas iguais, era educar o caráter, revestir-se de vontade, [...] para se defender de </a:t>
            </a:r>
            <a:r>
              <a:rPr lang="pt-BR" dirty="0" err="1" smtClean="0"/>
              <a:t>Cassis</a:t>
            </a:r>
            <a:r>
              <a:rPr lang="pt-BR" dirty="0" smtClean="0"/>
              <a:t> e semelhantes, e bater-se contra todos os que se opusessem, por este ou aquele modo, contra a elevação dela, social e moralmente. Nada a fazia inferior às outras, senão o conceito geral e a covardia com que elas o admitiam… </a:t>
            </a:r>
          </a:p>
          <a:p>
            <a:pPr algn="r"/>
            <a:endParaRPr lang="pt-BR" sz="1600" dirty="0" smtClean="0"/>
          </a:p>
          <a:p>
            <a:pPr algn="r"/>
            <a:endParaRPr lang="pt-BR" sz="1600" dirty="0" smtClean="0"/>
          </a:p>
          <a:p>
            <a:pPr algn="r"/>
            <a:r>
              <a:rPr lang="pt-BR" sz="1600" dirty="0" smtClean="0"/>
              <a:t>BARRETO, Lima. </a:t>
            </a:r>
            <a:r>
              <a:rPr lang="pt-BR" sz="1600" i="1" dirty="0" smtClean="0"/>
              <a:t>Clara dos Anjos</a:t>
            </a:r>
            <a:r>
              <a:rPr lang="pt-BR" sz="1600" dirty="0" smtClean="0"/>
              <a:t>.</a:t>
            </a:r>
          </a:p>
          <a:p>
            <a:pPr algn="r"/>
            <a:r>
              <a:rPr lang="pt-BR" sz="1600" dirty="0" smtClean="0"/>
              <a:t>São Paulo: Ática, 1998.</a:t>
            </a:r>
            <a:endParaRPr lang="pt-BR" sz="16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p:cTn id="19" dur="1000" fill="hold"/>
                                        <p:tgtEl>
                                          <p:spTgt spid="2">
                                            <p:txEl>
                                              <p:pRg st="4" end="4"/>
                                            </p:txEl>
                                          </p:spTgt>
                                        </p:tgtEl>
                                        <p:attrNameLst>
                                          <p:attrName>ppt_x</p:attrName>
                                        </p:attrNameLst>
                                      </p:cBhvr>
                                      <p:tavLst>
                                        <p:tav tm="0">
                                          <p:val>
                                            <p:strVal val="#ppt_x-.2"/>
                                          </p:val>
                                        </p:tav>
                                        <p:tav tm="100000">
                                          <p:val>
                                            <p:strVal val="#ppt_x"/>
                                          </p:val>
                                        </p:tav>
                                      </p:tavLst>
                                    </p:anim>
                                    <p:anim calcmode="lin" valueType="num">
                                      <p:cBhvr>
                                        <p:cTn id="20" dur="1000" fill="hold"/>
                                        <p:tgtEl>
                                          <p:spTgt spid="2">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2">
                                            <p:txEl>
                                              <p:pRg st="4" end="4"/>
                                            </p:txEl>
                                          </p:spTgt>
                                        </p:tgtEl>
                                      </p:cBhvr>
                                    </p:animEffect>
                                  </p:childTnLst>
                                </p:cTn>
                              </p:par>
                              <p:par>
                                <p:cTn id="22" presetID="29" presetClass="entr" presetSubtype="0" fill="hold" nodeType="withEffect">
                                  <p:stCondLst>
                                    <p:cond delay="0"/>
                                  </p:stCondLst>
                                  <p:childTnLst>
                                    <p:set>
                                      <p:cBhvr>
                                        <p:cTn id="23" dur="1" fill="hold">
                                          <p:stCondLst>
                                            <p:cond delay="0"/>
                                          </p:stCondLst>
                                        </p:cTn>
                                        <p:tgtEl>
                                          <p:spTgt spid="2">
                                            <p:txEl>
                                              <p:pRg st="5" end="5"/>
                                            </p:txEl>
                                          </p:spTgt>
                                        </p:tgtEl>
                                        <p:attrNameLst>
                                          <p:attrName>style.visibility</p:attrName>
                                        </p:attrNameLst>
                                      </p:cBhvr>
                                      <p:to>
                                        <p:strVal val="visible"/>
                                      </p:to>
                                    </p:set>
                                    <p:anim calcmode="lin" valueType="num">
                                      <p:cBhvr>
                                        <p:cTn id="24" dur="1000" fill="hold"/>
                                        <p:tgtEl>
                                          <p:spTgt spid="2">
                                            <p:txEl>
                                              <p:pRg st="5" end="5"/>
                                            </p:txEl>
                                          </p:spTgt>
                                        </p:tgtEl>
                                        <p:attrNameLst>
                                          <p:attrName>ppt_x</p:attrName>
                                        </p:attrNameLst>
                                      </p:cBhvr>
                                      <p:tavLst>
                                        <p:tav tm="0">
                                          <p:val>
                                            <p:strVal val="#ppt_x-.2"/>
                                          </p:val>
                                        </p:tav>
                                        <p:tav tm="100000">
                                          <p:val>
                                            <p:strVal val="#ppt_x"/>
                                          </p:val>
                                        </p:tav>
                                      </p:tavLst>
                                    </p:anim>
                                    <p:anim calcmode="lin" valueType="num">
                                      <p:cBhvr>
                                        <p:cTn id="25" dur="1000" fill="hold"/>
                                        <p:tgtEl>
                                          <p:spTgt spid="2">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3568" y="274638"/>
            <a:ext cx="7772400" cy="850106"/>
          </a:xfrm>
        </p:spPr>
        <p:txBody>
          <a:bodyPr/>
          <a:lstStyle/>
          <a:p>
            <a:pPr eaLnBrk="1" hangingPunct="1"/>
            <a:r>
              <a:rPr lang="pt-BR" sz="3600" dirty="0" smtClean="0">
                <a:solidFill>
                  <a:schemeClr val="tx1"/>
                </a:solidFill>
              </a:rPr>
              <a:t>Monteiro Lobato</a:t>
            </a:r>
          </a:p>
        </p:txBody>
      </p:sp>
      <p:sp>
        <p:nvSpPr>
          <p:cNvPr id="5" name="Retângulo 4"/>
          <p:cNvSpPr/>
          <p:nvPr/>
        </p:nvSpPr>
        <p:spPr>
          <a:xfrm>
            <a:off x="611560" y="980728"/>
            <a:ext cx="7848872" cy="5632311"/>
          </a:xfrm>
          <a:prstGeom prst="rect">
            <a:avLst/>
          </a:prstGeom>
        </p:spPr>
        <p:txBody>
          <a:bodyPr wrap="square">
            <a:spAutoFit/>
          </a:bodyPr>
          <a:lstStyle/>
          <a:p>
            <a:pPr algn="just"/>
            <a:r>
              <a:rPr lang="pt-BR" dirty="0" smtClean="0"/>
              <a:t>Este notável escritor é bastante conhecido entre as crianças, pois se dedicou a um estilo de escrita com linguagem simples onde realidade e fantasia estão lado a lado. Pode-se dizer que ele foi o precursor da literatura infantil no Brasil.</a:t>
            </a:r>
          </a:p>
          <a:p>
            <a:pPr algn="just"/>
            <a:endParaRPr lang="pt-BR" dirty="0" smtClean="0"/>
          </a:p>
          <a:p>
            <a:pPr algn="just"/>
            <a:r>
              <a:rPr lang="pt-BR" dirty="0" smtClean="0"/>
              <a:t>Escreveu ainda outras incríveis obras infantis, como: </a:t>
            </a:r>
            <a:r>
              <a:rPr lang="pt-BR" i="1" dirty="0" smtClean="0"/>
              <a:t>A Menina do Nariz Arrebitado</a:t>
            </a:r>
            <a:r>
              <a:rPr lang="pt-BR" dirty="0" smtClean="0"/>
              <a:t>, </a:t>
            </a:r>
            <a:r>
              <a:rPr lang="pt-BR" i="1" dirty="0" smtClean="0"/>
              <a:t>O Saci</a:t>
            </a:r>
            <a:r>
              <a:rPr lang="pt-BR" dirty="0" smtClean="0"/>
              <a:t>, </a:t>
            </a:r>
            <a:r>
              <a:rPr lang="pt-BR" i="1" dirty="0" smtClean="0"/>
              <a:t>Fábulas do Marquês de Rabicó</a:t>
            </a:r>
            <a:r>
              <a:rPr lang="pt-BR" dirty="0" smtClean="0"/>
              <a:t>, </a:t>
            </a:r>
            <a:r>
              <a:rPr lang="pt-BR" i="1" dirty="0" smtClean="0"/>
              <a:t>Aventuras do Príncipe</a:t>
            </a:r>
            <a:r>
              <a:rPr lang="pt-BR" dirty="0" smtClean="0"/>
              <a:t>, </a:t>
            </a:r>
            <a:r>
              <a:rPr lang="pt-BR" i="1" dirty="0" smtClean="0"/>
              <a:t>Noivado de Narizinho</a:t>
            </a:r>
            <a:r>
              <a:rPr lang="pt-BR" dirty="0" smtClean="0"/>
              <a:t>, </a:t>
            </a:r>
            <a:r>
              <a:rPr lang="pt-BR" i="1" dirty="0" smtClean="0"/>
              <a:t>O Pó de </a:t>
            </a:r>
            <a:r>
              <a:rPr lang="pt-BR" i="1" dirty="0" err="1" smtClean="0"/>
              <a:t>Pirlimpimpim</a:t>
            </a:r>
            <a:r>
              <a:rPr lang="pt-BR" dirty="0" smtClean="0"/>
              <a:t>, </a:t>
            </a:r>
            <a:r>
              <a:rPr lang="pt-BR" i="1" dirty="0" smtClean="0"/>
              <a:t>Emília no País da Gramática</a:t>
            </a:r>
            <a:r>
              <a:rPr lang="pt-BR" dirty="0" smtClean="0"/>
              <a:t>, </a:t>
            </a:r>
            <a:r>
              <a:rPr lang="pt-BR" i="1" dirty="0" smtClean="0"/>
              <a:t>Memórias da Emília</a:t>
            </a:r>
            <a:r>
              <a:rPr lang="pt-BR" dirty="0" smtClean="0"/>
              <a:t>, </a:t>
            </a:r>
            <a:r>
              <a:rPr lang="pt-BR" i="1" dirty="0" smtClean="0"/>
              <a:t>O Poço do Visconde  </a:t>
            </a:r>
            <a:r>
              <a:rPr lang="pt-BR" dirty="0" smtClean="0"/>
              <a:t>e </a:t>
            </a:r>
            <a:r>
              <a:rPr lang="pt-BR" i="1" dirty="0" smtClean="0"/>
              <a:t>A Chave do Tamanho</a:t>
            </a:r>
            <a:r>
              <a:rPr lang="pt-BR" dirty="0" smtClean="0"/>
              <a:t>.</a:t>
            </a:r>
          </a:p>
          <a:p>
            <a:pPr algn="just"/>
            <a:endParaRPr lang="pt-BR" dirty="0" smtClean="0"/>
          </a:p>
          <a:p>
            <a:pPr algn="just"/>
            <a:r>
              <a:rPr lang="pt-BR" i="1" dirty="0" smtClean="0"/>
              <a:t>Urupês</a:t>
            </a:r>
            <a:r>
              <a:rPr lang="pt-BR" dirty="0" smtClean="0"/>
              <a:t> é uma coletânea de contos e crônicas, considerada sua obra-prima e publicada originalmente em 1918.</a:t>
            </a:r>
          </a:p>
          <a:p>
            <a:pPr algn="just"/>
            <a:endParaRPr lang="pt-BR" dirty="0" smtClean="0"/>
          </a:p>
          <a:p>
            <a:pPr algn="just"/>
            <a:r>
              <a:rPr lang="pt-BR" dirty="0" smtClean="0"/>
              <a:t>Inaugura na literatura brasileira um regionalismo crítico e mais realista do que o praticado anteriormente, durante o romantismo.</a:t>
            </a:r>
          </a:p>
          <a:p>
            <a:pPr algn="just"/>
            <a:endParaRPr lang="pt-BR" dirty="0" smtClean="0"/>
          </a:p>
          <a:p>
            <a:pPr algn="just"/>
            <a:r>
              <a:rPr lang="pt-BR" dirty="0" smtClean="0"/>
              <a:t>A crônica que dá título ao livro traz uma visão depreciativa do caboclo brasileiro, chamado pelo autor de "fazedor de desertos", estereótipo contrário à visão romântica dos autores modernistas.</a:t>
            </a:r>
            <a:endParaRPr lang="pt-BR" dirty="0"/>
          </a:p>
        </p:txBody>
      </p:sp>
      <p:pic>
        <p:nvPicPr>
          <p:cNvPr id="3074" name="Picture 2" descr="http://upload.wikimedia.org/wikipedia/pt/thumb/8/83/Urup%C3%AAs_capa_%281918%29.jpeg/200px-Urup%C3%AAs_capa_%281918%29.jpeg"/>
          <p:cNvPicPr>
            <a:picLocks noChangeAspect="1" noChangeArrowheads="1"/>
          </p:cNvPicPr>
          <p:nvPr/>
        </p:nvPicPr>
        <p:blipFill>
          <a:blip r:embed="rId2" cstate="print"/>
          <a:srcRect/>
          <a:stretch>
            <a:fillRect/>
          </a:stretch>
        </p:blipFill>
        <p:spPr bwMode="auto">
          <a:xfrm>
            <a:off x="6084168" y="2600908"/>
            <a:ext cx="2697088" cy="4045632"/>
          </a:xfrm>
          <a:prstGeom prst="rect">
            <a:avLst/>
          </a:prstGeom>
          <a:noFill/>
        </p:spPr>
      </p:pic>
      <p:pic>
        <p:nvPicPr>
          <p:cNvPr id="3076" name="Picture 4" descr="http://sobreomedo.files.wordpress.com/2011/10/monteiro_lobato.jpg"/>
          <p:cNvPicPr>
            <a:picLocks noChangeAspect="1" noChangeArrowheads="1"/>
          </p:cNvPicPr>
          <p:nvPr/>
        </p:nvPicPr>
        <p:blipFill>
          <a:blip r:embed="rId3" cstate="print"/>
          <a:srcRect/>
          <a:stretch>
            <a:fillRect/>
          </a:stretch>
        </p:blipFill>
        <p:spPr bwMode="auto">
          <a:xfrm>
            <a:off x="611560" y="1196752"/>
            <a:ext cx="2952750" cy="4105275"/>
          </a:xfrm>
          <a:prstGeom prst="rect">
            <a:avLst/>
          </a:prstGeom>
          <a:noFill/>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fade">
                                      <p:cBhvr>
                                        <p:cTn id="28" dur="1000"/>
                                        <p:tgtEl>
                                          <p:spTgt spid="5">
                                            <p:txEl>
                                              <p:pRg st="6" end="6"/>
                                            </p:txEl>
                                          </p:spTgt>
                                        </p:tgtEl>
                                      </p:cBhvr>
                                    </p:animEffect>
                                    <p:anim calcmode="lin" valueType="num">
                                      <p:cBhvr>
                                        <p:cTn id="29"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animEffect transition="in" filter="fade">
                                      <p:cBhvr>
                                        <p:cTn id="35" dur="1000"/>
                                        <p:tgtEl>
                                          <p:spTgt spid="5">
                                            <p:txEl>
                                              <p:pRg st="8" end="8"/>
                                            </p:txEl>
                                          </p:spTgt>
                                        </p:tgtEl>
                                      </p:cBhvr>
                                    </p:animEffect>
                                    <p:anim calcmode="lin" valueType="num">
                                      <p:cBhvr>
                                        <p:cTn id="36"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3076"/>
                                        </p:tgtEl>
                                        <p:attrNameLst>
                                          <p:attrName>style.visibility</p:attrName>
                                        </p:attrNameLst>
                                      </p:cBhvr>
                                      <p:to>
                                        <p:strVal val="visible"/>
                                      </p:to>
                                    </p:set>
                                    <p:animEffect transition="in" filter="wipe(down)">
                                      <p:cBhvr>
                                        <p:cTn id="42" dur="500"/>
                                        <p:tgtEl>
                                          <p:spTgt spid="307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3074"/>
                                        </p:tgtEl>
                                        <p:attrNameLst>
                                          <p:attrName>style.visibility</p:attrName>
                                        </p:attrNameLst>
                                      </p:cBhvr>
                                      <p:to>
                                        <p:strVal val="visible"/>
                                      </p:to>
                                    </p:set>
                                    <p:animEffect transition="in" filter="wipe(down)">
                                      <p:cBhvr>
                                        <p:cTn id="4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ChangeArrowheads="1"/>
          </p:cNvSpPr>
          <p:nvPr/>
        </p:nvSpPr>
        <p:spPr bwMode="auto">
          <a:xfrm>
            <a:off x="611560" y="1088227"/>
            <a:ext cx="806489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t-BR" sz="1600" b="0" i="0" u="none" strike="noStrike" cap="none" normalizeH="0" baseline="0" dirty="0" smtClean="0">
                <a:ln>
                  <a:noFill/>
                </a:ln>
                <a:solidFill>
                  <a:srgbClr val="000000"/>
                </a:solidFill>
                <a:effectLst/>
                <a:latin typeface="+mn-lt"/>
                <a:cs typeface="Times New Roman" pitchFamily="18" charset="0"/>
              </a:rPr>
              <a:t>Jeca Tatu era um pobre caboclo que morava no mato, numa casinha de sapé. Vivia na maior pobreza, em companhia da mulher, muito magra e feia e de vários filhinhos pálidos e tristes.</a:t>
            </a:r>
            <a:endParaRPr kumimoji="0" lang="pt-BR" sz="16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1600" b="0" i="0" u="none" strike="noStrike" cap="none" normalizeH="0" baseline="0" dirty="0" smtClean="0">
                <a:ln>
                  <a:noFill/>
                </a:ln>
                <a:solidFill>
                  <a:srgbClr val="000000"/>
                </a:solidFill>
                <a:effectLst/>
                <a:latin typeface="+mn-lt"/>
                <a:cs typeface="Times New Roman" pitchFamily="18" charset="0"/>
              </a:rPr>
              <a:t>Jeca Tatu passava os dias de cócoras, pitando enormes </a:t>
            </a:r>
            <a:r>
              <a:rPr kumimoji="0" lang="pt-BR" sz="1600" b="0" i="0" u="none" strike="noStrike" cap="none" normalizeH="0" baseline="0" dirty="0" err="1" smtClean="0">
                <a:ln>
                  <a:noFill/>
                </a:ln>
                <a:solidFill>
                  <a:srgbClr val="000000"/>
                </a:solidFill>
                <a:effectLst/>
                <a:latin typeface="+mn-lt"/>
                <a:cs typeface="Times New Roman" pitchFamily="18" charset="0"/>
              </a:rPr>
              <a:t>cigarrões</a:t>
            </a:r>
            <a:r>
              <a:rPr kumimoji="0" lang="pt-BR" sz="1600" b="0" i="0" u="none" strike="noStrike" cap="none" normalizeH="0" baseline="0" dirty="0" smtClean="0">
                <a:ln>
                  <a:noFill/>
                </a:ln>
                <a:solidFill>
                  <a:srgbClr val="000000"/>
                </a:solidFill>
                <a:effectLst/>
                <a:latin typeface="+mn-lt"/>
                <a:cs typeface="Times New Roman" pitchFamily="18" charset="0"/>
              </a:rPr>
              <a:t> de palha, sem ânimo de fazer coisa nenhuma. Ia ao mato caçar, tirar palmitos, cortar cachos de </a:t>
            </a:r>
            <a:r>
              <a:rPr kumimoji="0" lang="pt-BR" sz="1600" b="0" i="0" u="none" strike="noStrike" cap="none" normalizeH="0" baseline="0" dirty="0" err="1" smtClean="0">
                <a:ln>
                  <a:noFill/>
                </a:ln>
                <a:solidFill>
                  <a:srgbClr val="000000"/>
                </a:solidFill>
                <a:effectLst/>
                <a:latin typeface="+mn-lt"/>
                <a:cs typeface="Times New Roman" pitchFamily="18" charset="0"/>
              </a:rPr>
              <a:t>brejaúva</a:t>
            </a:r>
            <a:r>
              <a:rPr kumimoji="0" lang="pt-BR" sz="1600" b="0" i="0" u="none" strike="noStrike" cap="none" normalizeH="0" baseline="0" dirty="0" smtClean="0">
                <a:ln>
                  <a:noFill/>
                </a:ln>
                <a:solidFill>
                  <a:srgbClr val="000000"/>
                </a:solidFill>
                <a:effectLst/>
                <a:latin typeface="+mn-lt"/>
                <a:cs typeface="Times New Roman" pitchFamily="18" charset="0"/>
              </a:rPr>
              <a:t>, mas não tinha </a:t>
            </a:r>
            <a:r>
              <a:rPr kumimoji="0" lang="pt-BR" sz="1600" b="0" i="0" u="none" strike="noStrike" cap="none" normalizeH="0" baseline="0" dirty="0" err="1" smtClean="0">
                <a:ln>
                  <a:noFill/>
                </a:ln>
                <a:solidFill>
                  <a:srgbClr val="000000"/>
                </a:solidFill>
                <a:effectLst/>
                <a:latin typeface="+mn-lt"/>
                <a:cs typeface="Times New Roman" pitchFamily="18" charset="0"/>
              </a:rPr>
              <a:t>idéia</a:t>
            </a:r>
            <a:r>
              <a:rPr kumimoji="0" lang="pt-BR" sz="1600" b="0" i="0" u="none" strike="noStrike" cap="none" normalizeH="0" baseline="0" dirty="0" smtClean="0">
                <a:ln>
                  <a:noFill/>
                </a:ln>
                <a:solidFill>
                  <a:srgbClr val="000000"/>
                </a:solidFill>
                <a:effectLst/>
                <a:latin typeface="+mn-lt"/>
                <a:cs typeface="Times New Roman" pitchFamily="18" charset="0"/>
              </a:rPr>
              <a:t> de plantar um pé de couve </a:t>
            </a:r>
            <a:r>
              <a:rPr kumimoji="0" lang="pt-BR" sz="1600" b="0" i="0" u="none" strike="noStrike" cap="none" normalizeH="0" baseline="0" dirty="0" err="1" smtClean="0">
                <a:ln>
                  <a:noFill/>
                </a:ln>
                <a:solidFill>
                  <a:srgbClr val="000000"/>
                </a:solidFill>
                <a:effectLst/>
                <a:latin typeface="+mn-lt"/>
                <a:cs typeface="Times New Roman" pitchFamily="18" charset="0"/>
              </a:rPr>
              <a:t>atras</a:t>
            </a:r>
            <a:r>
              <a:rPr kumimoji="0" lang="pt-BR" sz="1600" b="0" i="0" u="none" strike="noStrike" cap="none" normalizeH="0" baseline="0" dirty="0" smtClean="0">
                <a:ln>
                  <a:noFill/>
                </a:ln>
                <a:solidFill>
                  <a:srgbClr val="000000"/>
                </a:solidFill>
                <a:effectLst/>
                <a:latin typeface="+mn-lt"/>
                <a:cs typeface="Times New Roman" pitchFamily="18" charset="0"/>
              </a:rPr>
              <a:t> da casa. Perto um ribeirão, onde ele pescava de vez em quando uns lambaris e um ou outro bagre. E assim ia vivendo.</a:t>
            </a:r>
            <a:endParaRPr kumimoji="0" lang="pt-BR" sz="16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1600" b="0" i="0" u="none" strike="noStrike" cap="none" normalizeH="0" baseline="0" dirty="0" smtClean="0">
                <a:ln>
                  <a:noFill/>
                </a:ln>
                <a:solidFill>
                  <a:srgbClr val="000000"/>
                </a:solidFill>
                <a:effectLst/>
                <a:latin typeface="+mn-lt"/>
                <a:cs typeface="Times New Roman" pitchFamily="18" charset="0"/>
              </a:rPr>
              <a:t>Dava pena ver a miséria do casebre. Nem móveis nem roupas, nem nada que significasse comodidade. Um banquinho de três pernas, umas peneiras furadas, a espingardinha de carregar pela boca, muito ordinária, e só.</a:t>
            </a:r>
            <a:endParaRPr kumimoji="0" lang="pt-BR" sz="16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1600" b="0" i="0" u="none" strike="noStrike" cap="none" normalizeH="0" baseline="0" dirty="0" smtClean="0">
                <a:ln>
                  <a:noFill/>
                </a:ln>
                <a:solidFill>
                  <a:srgbClr val="000000"/>
                </a:solidFill>
                <a:effectLst/>
                <a:latin typeface="+mn-lt"/>
                <a:cs typeface="Times New Roman" pitchFamily="18" charset="0"/>
              </a:rPr>
              <a:t>Todos que passavam por ali murmuravam:</a:t>
            </a:r>
            <a:endParaRPr kumimoji="0" lang="pt-BR" sz="16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1600" b="0" i="0" u="none" strike="noStrike" cap="none" normalizeH="0" baseline="0" dirty="0" smtClean="0">
                <a:ln>
                  <a:noFill/>
                </a:ln>
                <a:solidFill>
                  <a:srgbClr val="000000"/>
                </a:solidFill>
                <a:effectLst/>
                <a:latin typeface="+mn-lt"/>
                <a:cs typeface="Times New Roman" pitchFamily="18" charset="0"/>
              </a:rPr>
              <a:t>Que grandíssimo preguiçoso!  </a:t>
            </a:r>
            <a:endParaRPr kumimoji="0" lang="pt-BR" sz="16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1600" b="0" i="0" u="none" strike="noStrike" cap="none" normalizeH="0" baseline="0" dirty="0" smtClean="0">
                <a:ln>
                  <a:noFill/>
                </a:ln>
                <a:solidFill>
                  <a:srgbClr val="000000"/>
                </a:solidFill>
                <a:effectLst/>
                <a:latin typeface="+mn-lt"/>
                <a:cs typeface="Times New Roman" pitchFamily="18" charset="0"/>
              </a:rPr>
              <a:t>Jeca Tatu era tão fraco que quando ia lenhar vinha com um </a:t>
            </a:r>
            <a:r>
              <a:rPr kumimoji="0" lang="pt-BR" sz="1600" b="0" i="0" u="none" strike="noStrike" cap="none" normalizeH="0" baseline="0" dirty="0" err="1" smtClean="0">
                <a:ln>
                  <a:noFill/>
                </a:ln>
                <a:solidFill>
                  <a:srgbClr val="000000"/>
                </a:solidFill>
                <a:effectLst/>
                <a:latin typeface="+mn-lt"/>
                <a:cs typeface="Times New Roman" pitchFamily="18" charset="0"/>
              </a:rPr>
              <a:t>feixinho</a:t>
            </a:r>
            <a:r>
              <a:rPr kumimoji="0" lang="pt-BR" sz="1600" b="0" i="0" u="none" strike="noStrike" cap="none" normalizeH="0" baseline="0" dirty="0" smtClean="0">
                <a:ln>
                  <a:noFill/>
                </a:ln>
                <a:solidFill>
                  <a:srgbClr val="000000"/>
                </a:solidFill>
                <a:effectLst/>
                <a:latin typeface="+mn-lt"/>
                <a:cs typeface="Times New Roman" pitchFamily="18" charset="0"/>
              </a:rPr>
              <a:t> que parecia</a:t>
            </a:r>
            <a:endParaRPr kumimoji="0" lang="pt-BR" sz="16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1600" b="0" i="0" u="none" strike="noStrike" cap="none" normalizeH="0" baseline="0" dirty="0" smtClean="0">
                <a:ln>
                  <a:noFill/>
                </a:ln>
                <a:solidFill>
                  <a:srgbClr val="000000"/>
                </a:solidFill>
                <a:effectLst/>
                <a:latin typeface="+mn-lt"/>
                <a:cs typeface="Times New Roman" pitchFamily="18" charset="0"/>
              </a:rPr>
              <a:t>brincadeira. E vinha arcado, como se estivesse carregando um enorme peso.</a:t>
            </a:r>
            <a:endParaRPr kumimoji="0" lang="pt-BR" sz="16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1600" b="0" i="0" u="none" strike="noStrike" cap="none" normalizeH="0" baseline="0" dirty="0" smtClean="0">
                <a:ln>
                  <a:noFill/>
                </a:ln>
                <a:solidFill>
                  <a:srgbClr val="000000"/>
                </a:solidFill>
                <a:effectLst/>
                <a:latin typeface="+mn-lt"/>
                <a:cs typeface="Times New Roman" pitchFamily="18" charset="0"/>
              </a:rPr>
              <a:t>Por que não traz de uma vez um feixe grande? Perguntaram-lhe um dia. </a:t>
            </a:r>
            <a:br>
              <a:rPr kumimoji="0" lang="pt-BR" sz="1600" b="0" i="0" u="none" strike="noStrike" cap="none" normalizeH="0" baseline="0" dirty="0" smtClean="0">
                <a:ln>
                  <a:noFill/>
                </a:ln>
                <a:solidFill>
                  <a:srgbClr val="000000"/>
                </a:solidFill>
                <a:effectLst/>
                <a:latin typeface="+mn-lt"/>
                <a:cs typeface="Times New Roman" pitchFamily="18" charset="0"/>
              </a:rPr>
            </a:br>
            <a:r>
              <a:rPr kumimoji="0" lang="pt-BR" sz="1600" b="0" i="0" u="none" strike="noStrike" cap="none" normalizeH="0" baseline="0" dirty="0" smtClean="0">
                <a:ln>
                  <a:noFill/>
                </a:ln>
                <a:solidFill>
                  <a:srgbClr val="000000"/>
                </a:solidFill>
                <a:effectLst/>
                <a:latin typeface="+mn-lt"/>
                <a:cs typeface="Times New Roman" pitchFamily="18" charset="0"/>
              </a:rPr>
              <a:t>Jeca Tatu coçou a barbicha rala e respondeu:</a:t>
            </a:r>
            <a:endParaRPr kumimoji="0" lang="pt-BR" sz="16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1600" b="0" i="0" u="none" strike="noStrike" cap="none" normalizeH="0" baseline="0" dirty="0" smtClean="0">
                <a:ln>
                  <a:noFill/>
                </a:ln>
                <a:solidFill>
                  <a:srgbClr val="000000"/>
                </a:solidFill>
                <a:effectLst/>
                <a:latin typeface="+mn-lt"/>
                <a:cs typeface="Times New Roman" pitchFamily="18" charset="0"/>
              </a:rPr>
              <a:t>Não paga a pena. </a:t>
            </a:r>
            <a:br>
              <a:rPr kumimoji="0" lang="pt-BR" sz="1600" b="0" i="0" u="none" strike="noStrike" cap="none" normalizeH="0" baseline="0" dirty="0" smtClean="0">
                <a:ln>
                  <a:noFill/>
                </a:ln>
                <a:solidFill>
                  <a:srgbClr val="000000"/>
                </a:solidFill>
                <a:effectLst/>
                <a:latin typeface="+mn-lt"/>
                <a:cs typeface="Times New Roman" pitchFamily="18" charset="0"/>
              </a:rPr>
            </a:br>
            <a:r>
              <a:rPr kumimoji="0" lang="pt-BR" sz="1600" b="0" i="0" u="none" strike="noStrike" cap="none" normalizeH="0" baseline="0" dirty="0" smtClean="0">
                <a:ln>
                  <a:noFill/>
                </a:ln>
                <a:solidFill>
                  <a:srgbClr val="000000"/>
                </a:solidFill>
                <a:effectLst/>
                <a:latin typeface="+mn-lt"/>
                <a:cs typeface="Times New Roman" pitchFamily="18" charset="0"/>
              </a:rPr>
              <a:t>Tudo para ele não pagava a pena. Não pagava a pena consertar a casa, nem fazer uma horta, nem plantar arvores de fruta, nem remendar a roupa.</a:t>
            </a:r>
          </a:p>
        </p:txBody>
      </p:sp>
      <p:sp>
        <p:nvSpPr>
          <p:cNvPr id="7" name="Retângulo 6"/>
          <p:cNvSpPr/>
          <p:nvPr/>
        </p:nvSpPr>
        <p:spPr>
          <a:xfrm>
            <a:off x="1043608" y="260648"/>
            <a:ext cx="5400600" cy="646331"/>
          </a:xfrm>
          <a:prstGeom prst="rect">
            <a:avLst/>
          </a:prstGeom>
        </p:spPr>
        <p:txBody>
          <a:bodyPr wrap="square">
            <a:spAutoFit/>
          </a:bodyPr>
          <a:lstStyle/>
          <a:p>
            <a:pPr algn="just"/>
            <a:r>
              <a:rPr lang="pt-BR" sz="3600" dirty="0" smtClean="0"/>
              <a:t>Jeca Tatu – A História</a:t>
            </a:r>
            <a:endParaRPr lang="pt-BR" sz="3600" dirty="0"/>
          </a:p>
        </p:txBody>
      </p:sp>
      <p:pic>
        <p:nvPicPr>
          <p:cNvPr id="2050" name="Picture 2" descr="http://www.infoescola.com/wp-content/uploads/2010/03/jeca-tatu.jpg"/>
          <p:cNvPicPr>
            <a:picLocks noChangeAspect="1" noChangeArrowheads="1"/>
          </p:cNvPicPr>
          <p:nvPr/>
        </p:nvPicPr>
        <p:blipFill>
          <a:blip r:embed="rId2" cstate="print"/>
          <a:srcRect/>
          <a:stretch>
            <a:fillRect/>
          </a:stretch>
        </p:blipFill>
        <p:spPr bwMode="auto">
          <a:xfrm>
            <a:off x="6084168" y="2420888"/>
            <a:ext cx="2676525" cy="38100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fade">
                                      <p:cBhvr>
                                        <p:cTn id="7" dur="1000"/>
                                        <p:tgtEl>
                                          <p:spTgt spid="2051">
                                            <p:txEl>
                                              <p:pRg st="0" end="0"/>
                                            </p:txEl>
                                          </p:spTgt>
                                        </p:tgtEl>
                                      </p:cBhvr>
                                    </p:animEffect>
                                    <p:anim calcmode="lin" valueType="num">
                                      <p:cBhvr>
                                        <p:cTn id="8" dur="10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1">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fade">
                                      <p:cBhvr>
                                        <p:cTn id="12" dur="1000"/>
                                        <p:tgtEl>
                                          <p:spTgt spid="2051">
                                            <p:txEl>
                                              <p:pRg st="1" end="1"/>
                                            </p:txEl>
                                          </p:spTgt>
                                        </p:tgtEl>
                                      </p:cBhvr>
                                    </p:animEffect>
                                    <p:anim calcmode="lin" valueType="num">
                                      <p:cBhvr>
                                        <p:cTn id="13" dur="10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051">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2051">
                                            <p:txEl>
                                              <p:pRg st="2" end="2"/>
                                            </p:txEl>
                                          </p:spTgt>
                                        </p:tgtEl>
                                        <p:attrNameLst>
                                          <p:attrName>style.visibility</p:attrName>
                                        </p:attrNameLst>
                                      </p:cBhvr>
                                      <p:to>
                                        <p:strVal val="visible"/>
                                      </p:to>
                                    </p:set>
                                    <p:animEffect transition="in" filter="fade">
                                      <p:cBhvr>
                                        <p:cTn id="17" dur="1000"/>
                                        <p:tgtEl>
                                          <p:spTgt spid="2051">
                                            <p:txEl>
                                              <p:pRg st="2" end="2"/>
                                            </p:txEl>
                                          </p:spTgt>
                                        </p:tgtEl>
                                      </p:cBhvr>
                                    </p:animEffect>
                                    <p:anim calcmode="lin" valueType="num">
                                      <p:cBhvr>
                                        <p:cTn id="18" dur="1000" fill="hold"/>
                                        <p:tgtEl>
                                          <p:spTgt spid="2051">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051">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2051">
                                            <p:txEl>
                                              <p:pRg st="3" end="3"/>
                                            </p:txEl>
                                          </p:spTgt>
                                        </p:tgtEl>
                                        <p:attrNameLst>
                                          <p:attrName>style.visibility</p:attrName>
                                        </p:attrNameLst>
                                      </p:cBhvr>
                                      <p:to>
                                        <p:strVal val="visible"/>
                                      </p:to>
                                    </p:set>
                                    <p:animEffect transition="in" filter="fade">
                                      <p:cBhvr>
                                        <p:cTn id="22" dur="1000"/>
                                        <p:tgtEl>
                                          <p:spTgt spid="2051">
                                            <p:txEl>
                                              <p:pRg st="3" end="3"/>
                                            </p:txEl>
                                          </p:spTgt>
                                        </p:tgtEl>
                                      </p:cBhvr>
                                    </p:animEffect>
                                    <p:anim calcmode="lin" valueType="num">
                                      <p:cBhvr>
                                        <p:cTn id="23" dur="1000" fill="hold"/>
                                        <p:tgtEl>
                                          <p:spTgt spid="2051">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051">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2051">
                                            <p:txEl>
                                              <p:pRg st="4" end="4"/>
                                            </p:txEl>
                                          </p:spTgt>
                                        </p:tgtEl>
                                        <p:attrNameLst>
                                          <p:attrName>style.visibility</p:attrName>
                                        </p:attrNameLst>
                                      </p:cBhvr>
                                      <p:to>
                                        <p:strVal val="visible"/>
                                      </p:to>
                                    </p:set>
                                    <p:animEffect transition="in" filter="fade">
                                      <p:cBhvr>
                                        <p:cTn id="27" dur="1000"/>
                                        <p:tgtEl>
                                          <p:spTgt spid="2051">
                                            <p:txEl>
                                              <p:pRg st="4" end="4"/>
                                            </p:txEl>
                                          </p:spTgt>
                                        </p:tgtEl>
                                      </p:cBhvr>
                                    </p:animEffect>
                                    <p:anim calcmode="lin" valueType="num">
                                      <p:cBhvr>
                                        <p:cTn id="28" dur="1000" fill="hold"/>
                                        <p:tgtEl>
                                          <p:spTgt spid="2051">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051">
                                            <p:txEl>
                                              <p:pRg st="4" end="4"/>
                                            </p:txEl>
                                          </p:spTgt>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2051">
                                            <p:txEl>
                                              <p:pRg st="5" end="5"/>
                                            </p:txEl>
                                          </p:spTgt>
                                        </p:tgtEl>
                                        <p:attrNameLst>
                                          <p:attrName>style.visibility</p:attrName>
                                        </p:attrNameLst>
                                      </p:cBhvr>
                                      <p:to>
                                        <p:strVal val="visible"/>
                                      </p:to>
                                    </p:set>
                                    <p:animEffect transition="in" filter="fade">
                                      <p:cBhvr>
                                        <p:cTn id="32" dur="1000"/>
                                        <p:tgtEl>
                                          <p:spTgt spid="2051">
                                            <p:txEl>
                                              <p:pRg st="5" end="5"/>
                                            </p:txEl>
                                          </p:spTgt>
                                        </p:tgtEl>
                                      </p:cBhvr>
                                    </p:animEffect>
                                    <p:anim calcmode="lin" valueType="num">
                                      <p:cBhvr>
                                        <p:cTn id="33" dur="1000" fill="hold"/>
                                        <p:tgtEl>
                                          <p:spTgt spid="2051">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2051">
                                            <p:txEl>
                                              <p:pRg st="5" end="5"/>
                                            </p:txEl>
                                          </p:spTgt>
                                        </p:tgtEl>
                                        <p:attrNameLst>
                                          <p:attrName>ppt_y</p:attrName>
                                        </p:attrNameLst>
                                      </p:cBhvr>
                                      <p:tavLst>
                                        <p:tav tm="0">
                                          <p:val>
                                            <p:strVal val="#ppt_y-.1"/>
                                          </p:val>
                                        </p:tav>
                                        <p:tav tm="100000">
                                          <p:val>
                                            <p:strVal val="#ppt_y"/>
                                          </p:val>
                                        </p:tav>
                                      </p:tavLst>
                                    </p:anim>
                                  </p:childTnLst>
                                </p:cTn>
                              </p:par>
                              <p:par>
                                <p:cTn id="35" presetID="47" presetClass="entr" presetSubtype="0" fill="hold" nodeType="withEffect">
                                  <p:stCondLst>
                                    <p:cond delay="0"/>
                                  </p:stCondLst>
                                  <p:childTnLst>
                                    <p:set>
                                      <p:cBhvr>
                                        <p:cTn id="36" dur="1" fill="hold">
                                          <p:stCondLst>
                                            <p:cond delay="0"/>
                                          </p:stCondLst>
                                        </p:cTn>
                                        <p:tgtEl>
                                          <p:spTgt spid="2051">
                                            <p:txEl>
                                              <p:pRg st="6" end="6"/>
                                            </p:txEl>
                                          </p:spTgt>
                                        </p:tgtEl>
                                        <p:attrNameLst>
                                          <p:attrName>style.visibility</p:attrName>
                                        </p:attrNameLst>
                                      </p:cBhvr>
                                      <p:to>
                                        <p:strVal val="visible"/>
                                      </p:to>
                                    </p:set>
                                    <p:animEffect transition="in" filter="fade">
                                      <p:cBhvr>
                                        <p:cTn id="37" dur="1000"/>
                                        <p:tgtEl>
                                          <p:spTgt spid="2051">
                                            <p:txEl>
                                              <p:pRg st="6" end="6"/>
                                            </p:txEl>
                                          </p:spTgt>
                                        </p:tgtEl>
                                      </p:cBhvr>
                                    </p:animEffect>
                                    <p:anim calcmode="lin" valueType="num">
                                      <p:cBhvr>
                                        <p:cTn id="38" dur="1000" fill="hold"/>
                                        <p:tgtEl>
                                          <p:spTgt spid="2051">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2051">
                                            <p:txEl>
                                              <p:pRg st="6" end="6"/>
                                            </p:txEl>
                                          </p:spTgt>
                                        </p:tgtEl>
                                        <p:attrNameLst>
                                          <p:attrName>ppt_y</p:attrName>
                                        </p:attrNameLst>
                                      </p:cBhvr>
                                      <p:tavLst>
                                        <p:tav tm="0">
                                          <p:val>
                                            <p:strVal val="#ppt_y-.1"/>
                                          </p:val>
                                        </p:tav>
                                        <p:tav tm="100000">
                                          <p:val>
                                            <p:strVal val="#ppt_y"/>
                                          </p:val>
                                        </p:tav>
                                      </p:tavLst>
                                    </p:anim>
                                  </p:childTnLst>
                                </p:cTn>
                              </p:par>
                              <p:par>
                                <p:cTn id="40" presetID="47" presetClass="entr" presetSubtype="0" fill="hold" nodeType="withEffect">
                                  <p:stCondLst>
                                    <p:cond delay="0"/>
                                  </p:stCondLst>
                                  <p:childTnLst>
                                    <p:set>
                                      <p:cBhvr>
                                        <p:cTn id="41" dur="1" fill="hold">
                                          <p:stCondLst>
                                            <p:cond delay="0"/>
                                          </p:stCondLst>
                                        </p:cTn>
                                        <p:tgtEl>
                                          <p:spTgt spid="2051">
                                            <p:txEl>
                                              <p:pRg st="7" end="7"/>
                                            </p:txEl>
                                          </p:spTgt>
                                        </p:tgtEl>
                                        <p:attrNameLst>
                                          <p:attrName>style.visibility</p:attrName>
                                        </p:attrNameLst>
                                      </p:cBhvr>
                                      <p:to>
                                        <p:strVal val="visible"/>
                                      </p:to>
                                    </p:set>
                                    <p:animEffect transition="in" filter="fade">
                                      <p:cBhvr>
                                        <p:cTn id="42" dur="1000"/>
                                        <p:tgtEl>
                                          <p:spTgt spid="2051">
                                            <p:txEl>
                                              <p:pRg st="7" end="7"/>
                                            </p:txEl>
                                          </p:spTgt>
                                        </p:tgtEl>
                                      </p:cBhvr>
                                    </p:animEffect>
                                    <p:anim calcmode="lin" valueType="num">
                                      <p:cBhvr>
                                        <p:cTn id="43" dur="1000" fill="hold"/>
                                        <p:tgtEl>
                                          <p:spTgt spid="2051">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2051">
                                            <p:txEl>
                                              <p:pRg st="7" end="7"/>
                                            </p:txEl>
                                          </p:spTgt>
                                        </p:tgtEl>
                                        <p:attrNameLst>
                                          <p:attrName>ppt_y</p:attrName>
                                        </p:attrNameLst>
                                      </p:cBhvr>
                                      <p:tavLst>
                                        <p:tav tm="0">
                                          <p:val>
                                            <p:strVal val="#ppt_y-.1"/>
                                          </p:val>
                                        </p:tav>
                                        <p:tav tm="100000">
                                          <p:val>
                                            <p:strVal val="#ppt_y"/>
                                          </p:val>
                                        </p:tav>
                                      </p:tavLst>
                                    </p:anim>
                                  </p:childTnLst>
                                </p:cTn>
                              </p:par>
                              <p:par>
                                <p:cTn id="45" presetID="47" presetClass="entr" presetSubtype="0" fill="hold" nodeType="withEffect">
                                  <p:stCondLst>
                                    <p:cond delay="0"/>
                                  </p:stCondLst>
                                  <p:childTnLst>
                                    <p:set>
                                      <p:cBhvr>
                                        <p:cTn id="46" dur="1" fill="hold">
                                          <p:stCondLst>
                                            <p:cond delay="0"/>
                                          </p:stCondLst>
                                        </p:cTn>
                                        <p:tgtEl>
                                          <p:spTgt spid="2051">
                                            <p:txEl>
                                              <p:pRg st="8" end="8"/>
                                            </p:txEl>
                                          </p:spTgt>
                                        </p:tgtEl>
                                        <p:attrNameLst>
                                          <p:attrName>style.visibility</p:attrName>
                                        </p:attrNameLst>
                                      </p:cBhvr>
                                      <p:to>
                                        <p:strVal val="visible"/>
                                      </p:to>
                                    </p:set>
                                    <p:animEffect transition="in" filter="fade">
                                      <p:cBhvr>
                                        <p:cTn id="47" dur="1000"/>
                                        <p:tgtEl>
                                          <p:spTgt spid="2051">
                                            <p:txEl>
                                              <p:pRg st="8" end="8"/>
                                            </p:txEl>
                                          </p:spTgt>
                                        </p:tgtEl>
                                      </p:cBhvr>
                                    </p:animEffect>
                                    <p:anim calcmode="lin" valueType="num">
                                      <p:cBhvr>
                                        <p:cTn id="48" dur="1000" fill="hold"/>
                                        <p:tgtEl>
                                          <p:spTgt spid="2051">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2051">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nodeType="clickEffect">
                                  <p:stCondLst>
                                    <p:cond delay="0"/>
                                  </p:stCondLst>
                                  <p:childTnLst>
                                    <p:set>
                                      <p:cBhvr>
                                        <p:cTn id="53" dur="1" fill="hold">
                                          <p:stCondLst>
                                            <p:cond delay="0"/>
                                          </p:stCondLst>
                                        </p:cTn>
                                        <p:tgtEl>
                                          <p:spTgt spid="2050"/>
                                        </p:tgtEl>
                                        <p:attrNameLst>
                                          <p:attrName>style.visibility</p:attrName>
                                        </p:attrNameLst>
                                      </p:cBhvr>
                                      <p:to>
                                        <p:strVal val="visible"/>
                                      </p:to>
                                    </p:set>
                                    <p:animEffect transition="in" filter="wipe(down)">
                                      <p:cBhvr>
                                        <p:cTn id="54"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ângulo 8"/>
          <p:cNvSpPr/>
          <p:nvPr/>
        </p:nvSpPr>
        <p:spPr>
          <a:xfrm>
            <a:off x="539552" y="1037635"/>
            <a:ext cx="8136904" cy="5078313"/>
          </a:xfrm>
          <a:prstGeom prst="rect">
            <a:avLst/>
          </a:prstGeom>
        </p:spPr>
        <p:txBody>
          <a:bodyPr wrap="square">
            <a:spAutoFit/>
          </a:bodyPr>
          <a:lstStyle/>
          <a:p>
            <a:pPr algn="just"/>
            <a:r>
              <a:rPr lang="pt-BR" dirty="0" smtClean="0"/>
              <a:t>Graça Aranha foi um escritor e diplomata brasileiro, considerado um autor pré-modernista no Brasil, sendo um dos organizadores da Semana de Arte Moderna de 1922.</a:t>
            </a:r>
          </a:p>
          <a:p>
            <a:pPr algn="just"/>
            <a:endParaRPr lang="pt-BR" dirty="0" smtClean="0"/>
          </a:p>
          <a:p>
            <a:pPr algn="just"/>
            <a:r>
              <a:rPr lang="pt-BR" dirty="0" smtClean="0"/>
              <a:t>Devido aos cargos que ocupou na diplomacia brasileira em países europeus, ele esteve a par dos movimentos vanguardistas que surgiam na Europa, tentou introduzi-los, à sua maneira, na literatura brasileira, rompendo com a Academia Brasileira de Letras por isso em 1924.</a:t>
            </a:r>
          </a:p>
          <a:p>
            <a:pPr algn="just"/>
            <a:endParaRPr lang="pt-BR" dirty="0" smtClean="0"/>
          </a:p>
          <a:p>
            <a:pPr algn="just"/>
            <a:r>
              <a:rPr lang="pt-BR" i="1" dirty="0" smtClean="0"/>
              <a:t>Canaã, </a:t>
            </a:r>
            <a:r>
              <a:rPr lang="pt-BR" dirty="0" smtClean="0"/>
              <a:t>publicado no Brasil pela primeira vez em 1902. O romance aborda a imigração alemã no estado do Espírito Santo, por intermédio do conflito entre dois personagens principais, </a:t>
            </a:r>
            <a:r>
              <a:rPr lang="pt-BR" dirty="0" err="1" smtClean="0"/>
              <a:t>Milkau</a:t>
            </a:r>
            <a:r>
              <a:rPr lang="pt-BR" dirty="0" smtClean="0"/>
              <a:t> e </a:t>
            </a:r>
            <a:r>
              <a:rPr lang="pt-BR" dirty="0" err="1" smtClean="0"/>
              <a:t>Lentz</a:t>
            </a:r>
            <a:r>
              <a:rPr lang="pt-BR" dirty="0" smtClean="0"/>
              <a:t>, que representam diferentes linhas filosóficas.</a:t>
            </a:r>
          </a:p>
          <a:p>
            <a:pPr algn="just"/>
            <a:endParaRPr lang="pt-BR" dirty="0" smtClean="0"/>
          </a:p>
          <a:p>
            <a:pPr algn="just"/>
            <a:r>
              <a:rPr lang="pt-BR" dirty="0" smtClean="0"/>
              <a:t>Temas como opressão feminina, imperialismo germânico, militarismo, corrupção dos administradores públicos, ostracismo, conflito de adaptação à nova terra são tratados nesse romance.</a:t>
            </a:r>
          </a:p>
          <a:p>
            <a:pPr algn="just"/>
            <a:endParaRPr lang="pt-BR" dirty="0"/>
          </a:p>
        </p:txBody>
      </p:sp>
      <p:pic>
        <p:nvPicPr>
          <p:cNvPr id="1026" name="Picture 2" descr="http://4.bp.blogspot.com/_zKtZH9I8-rI/SdwJWDGlyPI/AAAAAAAAACM/6YCQnHhPtiQ/s400/gra%25C3%25A7a.jpg"/>
          <p:cNvPicPr>
            <a:picLocks noChangeAspect="1" noChangeArrowheads="1"/>
          </p:cNvPicPr>
          <p:nvPr/>
        </p:nvPicPr>
        <p:blipFill>
          <a:blip r:embed="rId2" cstate="print"/>
          <a:srcRect/>
          <a:stretch>
            <a:fillRect/>
          </a:stretch>
        </p:blipFill>
        <p:spPr bwMode="auto">
          <a:xfrm>
            <a:off x="5724128" y="2526650"/>
            <a:ext cx="2908920" cy="3787656"/>
          </a:xfrm>
          <a:prstGeom prst="rect">
            <a:avLst/>
          </a:prstGeom>
          <a:noFill/>
        </p:spPr>
      </p:pic>
      <p:sp>
        <p:nvSpPr>
          <p:cNvPr id="16386" name="Rectangle 6"/>
          <p:cNvSpPr>
            <a:spLocks noGrp="1" noChangeArrowheads="1"/>
          </p:cNvSpPr>
          <p:nvPr>
            <p:ph type="title"/>
          </p:nvPr>
        </p:nvSpPr>
        <p:spPr>
          <a:xfrm>
            <a:off x="683568" y="260648"/>
            <a:ext cx="7772400" cy="782960"/>
          </a:xfrm>
        </p:spPr>
        <p:txBody>
          <a:bodyPr/>
          <a:lstStyle/>
          <a:p>
            <a:pPr eaLnBrk="1" hangingPunct="1"/>
            <a:r>
              <a:rPr lang="pt-BR" sz="3600" dirty="0" smtClean="0">
                <a:solidFill>
                  <a:schemeClr val="tx1"/>
                </a:solidFill>
              </a:rPr>
              <a:t>Graça Aranha</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9">
                                            <p:txEl>
                                              <p:pRg st="2" end="2"/>
                                            </p:txEl>
                                          </p:spTgt>
                                        </p:tgtEl>
                                        <p:attrNameLst>
                                          <p:attrName>style.visibility</p:attrName>
                                        </p:attrNameLst>
                                      </p:cBhvr>
                                      <p:to>
                                        <p:strVal val="visible"/>
                                      </p:to>
                                    </p:set>
                                    <p:animEffect transition="in" filter="fade">
                                      <p:cBhvr>
                                        <p:cTn id="14" dur="1000"/>
                                        <p:tgtEl>
                                          <p:spTgt spid="9">
                                            <p:txEl>
                                              <p:pRg st="2" end="2"/>
                                            </p:txEl>
                                          </p:spTgt>
                                        </p:tgtEl>
                                      </p:cBhvr>
                                    </p:animEffect>
                                    <p:anim calcmode="lin" valueType="num">
                                      <p:cBhvr>
                                        <p:cTn id="15"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9">
                                            <p:txEl>
                                              <p:pRg st="4" end="4"/>
                                            </p:txEl>
                                          </p:spTgt>
                                        </p:tgtEl>
                                        <p:attrNameLst>
                                          <p:attrName>style.visibility</p:attrName>
                                        </p:attrNameLst>
                                      </p:cBhvr>
                                      <p:to>
                                        <p:strVal val="visible"/>
                                      </p:to>
                                    </p:set>
                                    <p:animEffect transition="in" filter="fade">
                                      <p:cBhvr>
                                        <p:cTn id="21" dur="1000"/>
                                        <p:tgtEl>
                                          <p:spTgt spid="9">
                                            <p:txEl>
                                              <p:pRg st="4" end="4"/>
                                            </p:txEl>
                                          </p:spTgt>
                                        </p:tgtEl>
                                      </p:cBhvr>
                                    </p:animEffect>
                                    <p:anim calcmode="lin" valueType="num">
                                      <p:cBhvr>
                                        <p:cTn id="22"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9">
                                            <p:txEl>
                                              <p:pRg st="6" end="6"/>
                                            </p:txEl>
                                          </p:spTgt>
                                        </p:tgtEl>
                                        <p:attrNameLst>
                                          <p:attrName>style.visibility</p:attrName>
                                        </p:attrNameLst>
                                      </p:cBhvr>
                                      <p:to>
                                        <p:strVal val="visible"/>
                                      </p:to>
                                    </p:set>
                                    <p:animEffect transition="in" filter="fade">
                                      <p:cBhvr>
                                        <p:cTn id="28" dur="1000"/>
                                        <p:tgtEl>
                                          <p:spTgt spid="9">
                                            <p:txEl>
                                              <p:pRg st="6" end="6"/>
                                            </p:txEl>
                                          </p:spTgt>
                                        </p:tgtEl>
                                      </p:cBhvr>
                                    </p:animEffect>
                                    <p:anim calcmode="lin" valueType="num">
                                      <p:cBhvr>
                                        <p:cTn id="29"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1026"/>
                                        </p:tgtEl>
                                        <p:attrNameLst>
                                          <p:attrName>style.visibility</p:attrName>
                                        </p:attrNameLst>
                                      </p:cBhvr>
                                      <p:to>
                                        <p:strVal val="visible"/>
                                      </p:to>
                                    </p:set>
                                    <p:animEffect transition="in" filter="wipe(down)">
                                      <p:cBhvr>
                                        <p:cTn id="35"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611560" y="1219974"/>
            <a:ext cx="8136904" cy="4801314"/>
          </a:xfrm>
          <a:prstGeom prst="rect">
            <a:avLst/>
          </a:prstGeom>
        </p:spPr>
        <p:txBody>
          <a:bodyPr wrap="square">
            <a:spAutoFit/>
          </a:bodyPr>
          <a:lstStyle/>
          <a:p>
            <a:pPr algn="just"/>
            <a:r>
              <a:rPr lang="pt-BR" dirty="0" smtClean="0"/>
              <a:t>"Não, eu não te fujo doce tristeza! Tu és a reveladora do meu ser, a razão da minha energia, a força do meu pensamento.  Sobre ti me reclino, como si foras um insondável e voluptuoso abismo; teu me </a:t>
            </a:r>
            <a:r>
              <a:rPr lang="pt-BR" dirty="0" err="1" smtClean="0"/>
              <a:t>atraes</a:t>
            </a:r>
            <a:r>
              <a:rPr lang="pt-BR" dirty="0" smtClean="0"/>
              <a:t>, e estendo-te os braços nesse doloroso e invencível amor, com que o sonho ama o passado, a morte ama a vida. Antes de te conhecer, pérfida ilusão me entorpecia os sentidos, e a minha frívola existência foi a lúgubre marcha do inconsciente risonho por um caminho de dores. Nesse momento eu ainda  te buscava, sol moribundo! No meu rosto se estampava o riso continuo e fatigante, e ele  afastava de mim os homens, para quem a eterna alegria é morte... Mas tu, Tristeza, não estavas longe. Tu te sentaste à minha porta, numa postura de resignação e silêncio. E como esperaste! Um dia a alegria, de cansada, se extinguiu, e então soou para mim a hora da paz e da calma. entraste. E como desde logo amei a nobreza do teu gesto! Oh! Melancolia! minha alma é a morada tranquila onde reinas docemente.</a:t>
            </a:r>
          </a:p>
          <a:p>
            <a:pPr algn="just"/>
            <a:r>
              <a:rPr lang="pt-BR" dirty="0" smtClean="0"/>
              <a:t> </a:t>
            </a:r>
          </a:p>
        </p:txBody>
      </p:sp>
    </p:spTree>
  </p:cSld>
  <p:clrMapOvr>
    <a:masterClrMapping/>
  </p:clrMapOvr>
  <p:transition>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683568" y="1225783"/>
            <a:ext cx="7920880" cy="4801314"/>
          </a:xfrm>
          <a:prstGeom prst="rect">
            <a:avLst/>
          </a:prstGeom>
        </p:spPr>
        <p:txBody>
          <a:bodyPr wrap="square">
            <a:spAutoFit/>
          </a:bodyPr>
          <a:lstStyle/>
          <a:p>
            <a:pPr algn="just"/>
            <a:r>
              <a:rPr lang="pt-BR" dirty="0" smtClean="0"/>
              <a:t>A dor é boa, porque faz despertar em nós uma consciência perdida; a dor é bela, porque une os homens. É a liga intensa da solidariedade universal.. A dor é fecunda, porque é a fonte do nosso desenvolvimento, a perene criadora da poesia, a força da arte. A dor é religiosa, porque nos aperfeiçoa,  e nos explica a nossa fraqueza nativa.</a:t>
            </a:r>
          </a:p>
          <a:p>
            <a:pPr algn="just"/>
            <a:r>
              <a:rPr lang="pt-BR" dirty="0" smtClean="0"/>
              <a:t>Tristeza! tu me fazes ir até ao fundo das remotas raízes do meu espírito. Por ti compreendo a agonia da vida; por ti, que és o guia do sofrimento humano, por ti, faço da dor universal a minha própria dor... Que  o meu rosto não mais se desfigure pelas viagens do riso cansado e matador; dá-me a tua serenidade, a tua séria e nobre figura... Tristeza, não me desampares...Não deixes que o meu espírito seja a preza da vã alegria...Curva-te sobre mim; envolve-me com o teu véu protetor...Conduz-me, oh! </a:t>
            </a:r>
            <a:r>
              <a:rPr lang="pt-BR" dirty="0" err="1" smtClean="0"/>
              <a:t>bemfazeja</a:t>
            </a:r>
            <a:r>
              <a:rPr lang="pt-BR" dirty="0" smtClean="0"/>
              <a:t>! aos outros homens...Tristeza salutar! Melancolia!</a:t>
            </a:r>
          </a:p>
          <a:p>
            <a:endParaRPr lang="pt-BR" dirty="0" smtClean="0"/>
          </a:p>
          <a:p>
            <a:pPr algn="r"/>
            <a:r>
              <a:rPr lang="pt-BR" dirty="0" smtClean="0"/>
              <a:t> Trecho do livro Canaã de Graça Aranha</a:t>
            </a:r>
            <a:endParaRPr lang="pt-BR" dirty="0"/>
          </a:p>
        </p:txBody>
      </p:sp>
      <p:pic>
        <p:nvPicPr>
          <p:cNvPr id="33794" name="Picture 2" descr="https://encrypted-tbn1.gstatic.com/images?q=tbn:ANd9GcTQxncvuX-nBwYOejUnGnvVr5pERTACEzQP6g6_Eq7ckFW2yAK2xw"/>
          <p:cNvPicPr>
            <a:picLocks noChangeAspect="1" noChangeArrowheads="1"/>
          </p:cNvPicPr>
          <p:nvPr/>
        </p:nvPicPr>
        <p:blipFill>
          <a:blip r:embed="rId2" cstate="print"/>
          <a:srcRect/>
          <a:stretch>
            <a:fillRect/>
          </a:stretch>
        </p:blipFill>
        <p:spPr bwMode="auto">
          <a:xfrm>
            <a:off x="539552" y="2588489"/>
            <a:ext cx="2664296" cy="4055001"/>
          </a:xfrm>
          <a:prstGeom prst="rect">
            <a:avLst/>
          </a:prstGeom>
          <a:noFill/>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wipe(down)">
                                      <p:cBhvr>
                                        <p:cTn id="7" dur="500"/>
                                        <p:tgtEl>
                                          <p:spTgt spid="337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6"/>
          <p:cNvSpPr>
            <a:spLocks noGrp="1" noChangeArrowheads="1"/>
          </p:cNvSpPr>
          <p:nvPr>
            <p:ph type="body" sz="half" idx="2"/>
          </p:nvPr>
        </p:nvSpPr>
        <p:spPr>
          <a:xfrm>
            <a:off x="539552" y="1052736"/>
            <a:ext cx="8208911" cy="4247927"/>
          </a:xfrm>
        </p:spPr>
        <p:txBody>
          <a:bodyPr/>
          <a:lstStyle/>
          <a:p>
            <a:pPr marL="723900" eaLnBrk="1" hangingPunct="1">
              <a:buFont typeface="Century Gothic" pitchFamily="34" charset="0"/>
              <a:buNone/>
            </a:pPr>
            <a:r>
              <a:rPr lang="pt-BR" sz="2000" dirty="0" smtClean="0">
                <a:solidFill>
                  <a:schemeClr val="tx1">
                    <a:lumMod val="95000"/>
                    <a:lumOff val="5000"/>
                  </a:schemeClr>
                </a:solidFill>
                <a:sym typeface="Wingdings" pitchFamily="2" charset="2"/>
              </a:rPr>
              <a:t>Os primeiros anos da República são agitados no Brasil. </a:t>
            </a:r>
          </a:p>
          <a:p>
            <a:pPr marL="723900" eaLnBrk="1" hangingPunct="1">
              <a:buFont typeface="Century Gothic" pitchFamily="34" charset="0"/>
              <a:buNone/>
            </a:pPr>
            <a:endParaRPr lang="pt-BR" sz="2000" dirty="0" smtClean="0">
              <a:solidFill>
                <a:schemeClr val="tx1">
                  <a:lumMod val="95000"/>
                  <a:lumOff val="5000"/>
                </a:schemeClr>
              </a:solidFill>
              <a:sym typeface="Wingdings" pitchFamily="2" charset="2"/>
            </a:endParaRPr>
          </a:p>
          <a:p>
            <a:pPr marL="723900" defTabSz="736600" eaLnBrk="1" hangingPunct="1">
              <a:buFont typeface="Wingdings" pitchFamily="2" charset="2"/>
              <a:buChar char="ü"/>
            </a:pPr>
            <a:r>
              <a:rPr lang="pt-BR" sz="2000" dirty="0" smtClean="0">
                <a:solidFill>
                  <a:schemeClr val="tx1">
                    <a:lumMod val="95000"/>
                    <a:lumOff val="5000"/>
                  </a:schemeClr>
                </a:solidFill>
              </a:rPr>
              <a:t>	</a:t>
            </a:r>
            <a:r>
              <a:rPr lang="pt-BR" sz="2000" dirty="0" smtClean="0">
                <a:solidFill>
                  <a:schemeClr val="tx1">
                    <a:lumMod val="95000"/>
                    <a:lumOff val="5000"/>
                  </a:schemeClr>
                </a:solidFill>
                <a:sym typeface="Wingdings" pitchFamily="2" charset="2"/>
              </a:rPr>
              <a:t>O Nordeste é flagelado pela seca e sacudido pela guerra de Canudos.</a:t>
            </a:r>
          </a:p>
          <a:p>
            <a:pPr marL="723900" defTabSz="736600" eaLnBrk="1" hangingPunct="1">
              <a:buFont typeface="Wingdings" pitchFamily="2" charset="2"/>
              <a:buChar char="ü"/>
            </a:pPr>
            <a:r>
              <a:rPr lang="pt-BR" sz="2000" dirty="0" smtClean="0">
                <a:solidFill>
                  <a:schemeClr val="tx1">
                    <a:lumMod val="95000"/>
                    <a:lumOff val="5000"/>
                  </a:schemeClr>
                </a:solidFill>
                <a:sym typeface="Wingdings" pitchFamily="2" charset="2"/>
              </a:rPr>
              <a:t>No Norte, a borracha traz riqueza e prosperidade para uma região isolada e desconhecida.</a:t>
            </a:r>
          </a:p>
          <a:p>
            <a:pPr marL="723900" defTabSz="736600" eaLnBrk="1" hangingPunct="1">
              <a:buFont typeface="Wingdings" pitchFamily="2" charset="2"/>
              <a:buChar char="ü"/>
            </a:pPr>
            <a:r>
              <a:rPr lang="pt-BR" sz="2000" dirty="0" smtClean="0">
                <a:solidFill>
                  <a:schemeClr val="tx1">
                    <a:lumMod val="95000"/>
                    <a:lumOff val="5000"/>
                  </a:schemeClr>
                </a:solidFill>
                <a:sym typeface="Wingdings" pitchFamily="2" charset="2"/>
              </a:rPr>
              <a:t>A riqueza de São Paulo é proveniente do café, o “ouro negro”.</a:t>
            </a:r>
          </a:p>
          <a:p>
            <a:pPr marL="723900" defTabSz="736600" eaLnBrk="1" hangingPunct="1">
              <a:buFont typeface="Wingdings" pitchFamily="2" charset="2"/>
              <a:buChar char="ü"/>
            </a:pPr>
            <a:r>
              <a:rPr lang="pt-BR" sz="2000" dirty="0" smtClean="0">
                <a:solidFill>
                  <a:schemeClr val="tx1">
                    <a:lumMod val="95000"/>
                    <a:lumOff val="5000"/>
                  </a:schemeClr>
                </a:solidFill>
                <a:sym typeface="Wingdings" pitchFamily="2" charset="2"/>
              </a:rPr>
              <a:t>Imigrantes começam a chegar, com costumes e culturas diferentes.</a:t>
            </a:r>
          </a:p>
          <a:p>
            <a:pPr marL="355600" indent="0" algn="just" defTabSz="355600" eaLnBrk="1" hangingPunct="1">
              <a:buNone/>
            </a:pPr>
            <a:r>
              <a:rPr lang="pt-BR" sz="2000" dirty="0" smtClean="0">
                <a:solidFill>
                  <a:schemeClr val="tx1">
                    <a:lumMod val="95000"/>
                    <a:lumOff val="5000"/>
                  </a:schemeClr>
                </a:solidFill>
                <a:sym typeface="Wingdings" pitchFamily="2" charset="2"/>
              </a:rPr>
              <a:t>Como dar voz à diversidade de um país cada vez mais complexo?</a:t>
            </a:r>
          </a:p>
          <a:p>
            <a:pPr marL="355600" indent="0" algn="just" defTabSz="355600" eaLnBrk="1" hangingPunct="1">
              <a:buNone/>
            </a:pPr>
            <a:r>
              <a:rPr lang="pt-BR" sz="2000" dirty="0" smtClean="0">
                <a:solidFill>
                  <a:schemeClr val="tx1">
                    <a:lumMod val="95000"/>
                    <a:lumOff val="5000"/>
                  </a:schemeClr>
                </a:solidFill>
                <a:sym typeface="Wingdings" pitchFamily="2" charset="2"/>
              </a:rPr>
              <a:t>Quais foram as diferentes propostas dos escritores pré-modernistas?</a:t>
            </a:r>
          </a:p>
          <a:p>
            <a:pPr eaLnBrk="1" hangingPunct="1">
              <a:buFont typeface="Century Gothic" pitchFamily="34" charset="0"/>
              <a:buNone/>
            </a:pPr>
            <a:endParaRPr lang="pt-BR" sz="2000" dirty="0" smtClean="0">
              <a:sym typeface="Wingdings" pitchFamily="2" charset="2"/>
            </a:endParaRPr>
          </a:p>
          <a:p>
            <a:pPr eaLnBrk="1" hangingPunct="1">
              <a:buFont typeface="Century Gothic" pitchFamily="34" charset="0"/>
              <a:buNone/>
            </a:pPr>
            <a:endParaRPr lang="pt-BR" sz="2000" dirty="0" smtClean="0">
              <a:sym typeface="Wingdings" pitchFamily="2" charset="2"/>
            </a:endParaRPr>
          </a:p>
          <a:p>
            <a:pPr eaLnBrk="1" hangingPunct="1">
              <a:buFont typeface="Century Gothic" pitchFamily="34" charset="0"/>
              <a:buNone/>
            </a:pPr>
            <a:endParaRPr lang="pt-BR" sz="2000" dirty="0" smtClean="0">
              <a:sym typeface="Wingdings" pitchFamily="2" charset="2"/>
            </a:endParaRPr>
          </a:p>
        </p:txBody>
      </p:sp>
      <p:pic>
        <p:nvPicPr>
          <p:cNvPr id="4103" name="Picture 7"/>
          <p:cNvPicPr>
            <a:picLocks noChangeAspect="1" noChangeArrowheads="1"/>
          </p:cNvPicPr>
          <p:nvPr/>
        </p:nvPicPr>
        <p:blipFill>
          <a:blip r:embed="rId2" cstate="print"/>
          <a:srcRect/>
          <a:stretch>
            <a:fillRect/>
          </a:stretch>
        </p:blipFill>
        <p:spPr bwMode="auto">
          <a:xfrm>
            <a:off x="3818951" y="3861048"/>
            <a:ext cx="2123803" cy="2592288"/>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4102" name="Picture 6"/>
          <p:cNvPicPr>
            <a:picLocks noChangeAspect="1" noChangeArrowheads="1"/>
          </p:cNvPicPr>
          <p:nvPr/>
        </p:nvPicPr>
        <p:blipFill>
          <a:blip r:embed="rId3" cstate="print"/>
          <a:srcRect/>
          <a:stretch>
            <a:fillRect/>
          </a:stretch>
        </p:blipFill>
        <p:spPr bwMode="auto">
          <a:xfrm rot="21346106">
            <a:off x="5860003" y="1336439"/>
            <a:ext cx="2188462" cy="2722771"/>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pic>
        <p:nvPicPr>
          <p:cNvPr id="4101" name="Picture 5"/>
          <p:cNvPicPr>
            <a:picLocks noChangeAspect="1" noChangeArrowheads="1"/>
          </p:cNvPicPr>
          <p:nvPr/>
        </p:nvPicPr>
        <p:blipFill>
          <a:blip r:embed="rId4" cstate="print"/>
          <a:srcRect/>
          <a:stretch>
            <a:fillRect/>
          </a:stretch>
        </p:blipFill>
        <p:spPr bwMode="auto">
          <a:xfrm>
            <a:off x="539552" y="1844824"/>
            <a:ext cx="2160240" cy="244164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4104" name="Picture 8"/>
          <p:cNvPicPr>
            <a:picLocks noChangeAspect="1" noChangeArrowheads="1"/>
          </p:cNvPicPr>
          <p:nvPr/>
        </p:nvPicPr>
        <p:blipFill>
          <a:blip r:embed="rId5" cstate="print"/>
          <a:srcRect/>
          <a:stretch>
            <a:fillRect/>
          </a:stretch>
        </p:blipFill>
        <p:spPr bwMode="auto">
          <a:xfrm>
            <a:off x="3419872" y="674786"/>
            <a:ext cx="2016224" cy="2394174"/>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p:cTn id="7" dur="1000" fill="hold"/>
                                        <p:tgtEl>
                                          <p:spTgt spid="4099">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409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4099">
                                            <p:txEl>
                                              <p:pRg st="2" end="2"/>
                                            </p:txEl>
                                          </p:spTgt>
                                        </p:tgtEl>
                                        <p:attrNameLst>
                                          <p:attrName>style.visibility</p:attrName>
                                        </p:attrNameLst>
                                      </p:cBhvr>
                                      <p:to>
                                        <p:strVal val="visible"/>
                                      </p:to>
                                    </p:set>
                                    <p:anim calcmode="lin" valueType="num">
                                      <p:cBhvr>
                                        <p:cTn id="14" dur="1000" fill="hold"/>
                                        <p:tgtEl>
                                          <p:spTgt spid="4099">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4099">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4099">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4099">
                                            <p:txEl>
                                              <p:pRg st="3" end="3"/>
                                            </p:txEl>
                                          </p:spTgt>
                                        </p:tgtEl>
                                        <p:attrNameLst>
                                          <p:attrName>style.visibility</p:attrName>
                                        </p:attrNameLst>
                                      </p:cBhvr>
                                      <p:to>
                                        <p:strVal val="visible"/>
                                      </p:to>
                                    </p:set>
                                    <p:anim calcmode="lin" valueType="num">
                                      <p:cBhvr>
                                        <p:cTn id="21" dur="1000" fill="hold"/>
                                        <p:tgtEl>
                                          <p:spTgt spid="4099">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4099">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4099">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4099">
                                            <p:txEl>
                                              <p:pRg st="4" end="4"/>
                                            </p:txEl>
                                          </p:spTgt>
                                        </p:tgtEl>
                                        <p:attrNameLst>
                                          <p:attrName>style.visibility</p:attrName>
                                        </p:attrNameLst>
                                      </p:cBhvr>
                                      <p:to>
                                        <p:strVal val="visible"/>
                                      </p:to>
                                    </p:set>
                                    <p:anim calcmode="lin" valueType="num">
                                      <p:cBhvr>
                                        <p:cTn id="28" dur="1000" fill="hold"/>
                                        <p:tgtEl>
                                          <p:spTgt spid="4099">
                                            <p:txEl>
                                              <p:pRg st="4" end="4"/>
                                            </p:txEl>
                                          </p:spTgt>
                                        </p:tgtEl>
                                        <p:attrNameLst>
                                          <p:attrName>ppt_x</p:attrName>
                                        </p:attrNameLst>
                                      </p:cBhvr>
                                      <p:tavLst>
                                        <p:tav tm="0">
                                          <p:val>
                                            <p:strVal val="#ppt_x-.2"/>
                                          </p:val>
                                        </p:tav>
                                        <p:tav tm="100000">
                                          <p:val>
                                            <p:strVal val="#ppt_x"/>
                                          </p:val>
                                        </p:tav>
                                      </p:tavLst>
                                    </p:anim>
                                    <p:anim calcmode="lin" valueType="num">
                                      <p:cBhvr>
                                        <p:cTn id="29" dur="1000" fill="hold"/>
                                        <p:tgtEl>
                                          <p:spTgt spid="4099">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4099">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4099">
                                            <p:txEl>
                                              <p:pRg st="5" end="5"/>
                                            </p:txEl>
                                          </p:spTgt>
                                        </p:tgtEl>
                                        <p:attrNameLst>
                                          <p:attrName>style.visibility</p:attrName>
                                        </p:attrNameLst>
                                      </p:cBhvr>
                                      <p:to>
                                        <p:strVal val="visible"/>
                                      </p:to>
                                    </p:set>
                                    <p:anim calcmode="lin" valueType="num">
                                      <p:cBhvr>
                                        <p:cTn id="35" dur="1000" fill="hold"/>
                                        <p:tgtEl>
                                          <p:spTgt spid="4099">
                                            <p:txEl>
                                              <p:pRg st="5" end="5"/>
                                            </p:txEl>
                                          </p:spTgt>
                                        </p:tgtEl>
                                        <p:attrNameLst>
                                          <p:attrName>ppt_x</p:attrName>
                                        </p:attrNameLst>
                                      </p:cBhvr>
                                      <p:tavLst>
                                        <p:tav tm="0">
                                          <p:val>
                                            <p:strVal val="#ppt_x-.2"/>
                                          </p:val>
                                        </p:tav>
                                        <p:tav tm="100000">
                                          <p:val>
                                            <p:strVal val="#ppt_x"/>
                                          </p:val>
                                        </p:tav>
                                      </p:tavLst>
                                    </p:anim>
                                    <p:anim calcmode="lin" valueType="num">
                                      <p:cBhvr>
                                        <p:cTn id="36" dur="1000" fill="hold"/>
                                        <p:tgtEl>
                                          <p:spTgt spid="4099">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409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099">
                                            <p:txEl>
                                              <p:pRg st="6" end="6"/>
                                            </p:txEl>
                                          </p:spTgt>
                                        </p:tgtEl>
                                        <p:attrNameLst>
                                          <p:attrName>style.visibility</p:attrName>
                                        </p:attrNameLst>
                                      </p:cBhvr>
                                      <p:to>
                                        <p:strVal val="visible"/>
                                      </p:to>
                                    </p:set>
                                    <p:animEffect transition="in" filter="fade">
                                      <p:cBhvr>
                                        <p:cTn id="42" dur="1000"/>
                                        <p:tgtEl>
                                          <p:spTgt spid="4099">
                                            <p:txEl>
                                              <p:pRg st="6" end="6"/>
                                            </p:txEl>
                                          </p:spTgt>
                                        </p:tgtEl>
                                      </p:cBhvr>
                                    </p:animEffect>
                                    <p:anim calcmode="lin" valueType="num">
                                      <p:cBhvr>
                                        <p:cTn id="43"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4099">
                                            <p:txEl>
                                              <p:pRg st="7" end="7"/>
                                            </p:txEl>
                                          </p:spTgt>
                                        </p:tgtEl>
                                        <p:attrNameLst>
                                          <p:attrName>style.visibility</p:attrName>
                                        </p:attrNameLst>
                                      </p:cBhvr>
                                      <p:to>
                                        <p:strVal val="visible"/>
                                      </p:to>
                                    </p:set>
                                    <p:animEffect transition="in" filter="fade">
                                      <p:cBhvr>
                                        <p:cTn id="49" dur="1000"/>
                                        <p:tgtEl>
                                          <p:spTgt spid="4099">
                                            <p:txEl>
                                              <p:pRg st="7" end="7"/>
                                            </p:txEl>
                                          </p:spTgt>
                                        </p:tgtEl>
                                      </p:cBhvr>
                                    </p:animEffect>
                                    <p:anim calcmode="lin" valueType="num">
                                      <p:cBhvr>
                                        <p:cTn id="50" dur="1000" fill="hold"/>
                                        <p:tgtEl>
                                          <p:spTgt spid="4099">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4099">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nodeType="clickEffect">
                                  <p:stCondLst>
                                    <p:cond delay="0"/>
                                  </p:stCondLst>
                                  <p:childTnLst>
                                    <p:set>
                                      <p:cBhvr>
                                        <p:cTn id="55" dur="1" fill="hold">
                                          <p:stCondLst>
                                            <p:cond delay="0"/>
                                          </p:stCondLst>
                                        </p:cTn>
                                        <p:tgtEl>
                                          <p:spTgt spid="4101"/>
                                        </p:tgtEl>
                                        <p:attrNameLst>
                                          <p:attrName>style.visibility</p:attrName>
                                        </p:attrNameLst>
                                      </p:cBhvr>
                                      <p:to>
                                        <p:strVal val="visible"/>
                                      </p:to>
                                    </p:set>
                                    <p:anim calcmode="lin" valueType="num">
                                      <p:cBhvr>
                                        <p:cTn id="56" dur="500" fill="hold"/>
                                        <p:tgtEl>
                                          <p:spTgt spid="4101"/>
                                        </p:tgtEl>
                                        <p:attrNameLst>
                                          <p:attrName>ppt_w</p:attrName>
                                        </p:attrNameLst>
                                      </p:cBhvr>
                                      <p:tavLst>
                                        <p:tav tm="0">
                                          <p:val>
                                            <p:fltVal val="0"/>
                                          </p:val>
                                        </p:tav>
                                        <p:tav tm="100000">
                                          <p:val>
                                            <p:strVal val="#ppt_w"/>
                                          </p:val>
                                        </p:tav>
                                      </p:tavLst>
                                    </p:anim>
                                    <p:anim calcmode="lin" valueType="num">
                                      <p:cBhvr>
                                        <p:cTn id="57" dur="500" fill="hold"/>
                                        <p:tgtEl>
                                          <p:spTgt spid="4101"/>
                                        </p:tgtEl>
                                        <p:attrNameLst>
                                          <p:attrName>ppt_h</p:attrName>
                                        </p:attrNameLst>
                                      </p:cBhvr>
                                      <p:tavLst>
                                        <p:tav tm="0">
                                          <p:val>
                                            <p:fltVal val="0"/>
                                          </p:val>
                                        </p:tav>
                                        <p:tav tm="100000">
                                          <p:val>
                                            <p:strVal val="#ppt_h"/>
                                          </p:val>
                                        </p:tav>
                                      </p:tavLst>
                                    </p:anim>
                                    <p:animEffect transition="in" filter="fade">
                                      <p:cBhvr>
                                        <p:cTn id="58" dur="500"/>
                                        <p:tgtEl>
                                          <p:spTgt spid="4101"/>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0" fill="hold" nodeType="clickEffect">
                                  <p:stCondLst>
                                    <p:cond delay="0"/>
                                  </p:stCondLst>
                                  <p:childTnLst>
                                    <p:set>
                                      <p:cBhvr>
                                        <p:cTn id="62" dur="1" fill="hold">
                                          <p:stCondLst>
                                            <p:cond delay="0"/>
                                          </p:stCondLst>
                                        </p:cTn>
                                        <p:tgtEl>
                                          <p:spTgt spid="4102"/>
                                        </p:tgtEl>
                                        <p:attrNameLst>
                                          <p:attrName>style.visibility</p:attrName>
                                        </p:attrNameLst>
                                      </p:cBhvr>
                                      <p:to>
                                        <p:strVal val="visible"/>
                                      </p:to>
                                    </p:set>
                                    <p:anim calcmode="lin" valueType="num">
                                      <p:cBhvr>
                                        <p:cTn id="63" dur="500" fill="hold"/>
                                        <p:tgtEl>
                                          <p:spTgt spid="4102"/>
                                        </p:tgtEl>
                                        <p:attrNameLst>
                                          <p:attrName>ppt_w</p:attrName>
                                        </p:attrNameLst>
                                      </p:cBhvr>
                                      <p:tavLst>
                                        <p:tav tm="0">
                                          <p:val>
                                            <p:fltVal val="0"/>
                                          </p:val>
                                        </p:tav>
                                        <p:tav tm="100000">
                                          <p:val>
                                            <p:strVal val="#ppt_w"/>
                                          </p:val>
                                        </p:tav>
                                      </p:tavLst>
                                    </p:anim>
                                    <p:anim calcmode="lin" valueType="num">
                                      <p:cBhvr>
                                        <p:cTn id="64" dur="500" fill="hold"/>
                                        <p:tgtEl>
                                          <p:spTgt spid="4102"/>
                                        </p:tgtEl>
                                        <p:attrNameLst>
                                          <p:attrName>ppt_h</p:attrName>
                                        </p:attrNameLst>
                                      </p:cBhvr>
                                      <p:tavLst>
                                        <p:tav tm="0">
                                          <p:val>
                                            <p:fltVal val="0"/>
                                          </p:val>
                                        </p:tav>
                                        <p:tav tm="100000">
                                          <p:val>
                                            <p:strVal val="#ppt_h"/>
                                          </p:val>
                                        </p:tav>
                                      </p:tavLst>
                                    </p:anim>
                                    <p:animEffect transition="in" filter="fade">
                                      <p:cBhvr>
                                        <p:cTn id="65" dur="500"/>
                                        <p:tgtEl>
                                          <p:spTgt spid="4102"/>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0" fill="hold" nodeType="clickEffect">
                                  <p:stCondLst>
                                    <p:cond delay="0"/>
                                  </p:stCondLst>
                                  <p:childTnLst>
                                    <p:set>
                                      <p:cBhvr>
                                        <p:cTn id="69" dur="1" fill="hold">
                                          <p:stCondLst>
                                            <p:cond delay="0"/>
                                          </p:stCondLst>
                                        </p:cTn>
                                        <p:tgtEl>
                                          <p:spTgt spid="4103"/>
                                        </p:tgtEl>
                                        <p:attrNameLst>
                                          <p:attrName>style.visibility</p:attrName>
                                        </p:attrNameLst>
                                      </p:cBhvr>
                                      <p:to>
                                        <p:strVal val="visible"/>
                                      </p:to>
                                    </p:set>
                                    <p:anim calcmode="lin" valueType="num">
                                      <p:cBhvr>
                                        <p:cTn id="70" dur="500" fill="hold"/>
                                        <p:tgtEl>
                                          <p:spTgt spid="4103"/>
                                        </p:tgtEl>
                                        <p:attrNameLst>
                                          <p:attrName>ppt_w</p:attrName>
                                        </p:attrNameLst>
                                      </p:cBhvr>
                                      <p:tavLst>
                                        <p:tav tm="0">
                                          <p:val>
                                            <p:fltVal val="0"/>
                                          </p:val>
                                        </p:tav>
                                        <p:tav tm="100000">
                                          <p:val>
                                            <p:strVal val="#ppt_w"/>
                                          </p:val>
                                        </p:tav>
                                      </p:tavLst>
                                    </p:anim>
                                    <p:anim calcmode="lin" valueType="num">
                                      <p:cBhvr>
                                        <p:cTn id="71" dur="500" fill="hold"/>
                                        <p:tgtEl>
                                          <p:spTgt spid="4103"/>
                                        </p:tgtEl>
                                        <p:attrNameLst>
                                          <p:attrName>ppt_h</p:attrName>
                                        </p:attrNameLst>
                                      </p:cBhvr>
                                      <p:tavLst>
                                        <p:tav tm="0">
                                          <p:val>
                                            <p:fltVal val="0"/>
                                          </p:val>
                                        </p:tav>
                                        <p:tav tm="100000">
                                          <p:val>
                                            <p:strVal val="#ppt_h"/>
                                          </p:val>
                                        </p:tav>
                                      </p:tavLst>
                                    </p:anim>
                                    <p:animEffect transition="in" filter="fade">
                                      <p:cBhvr>
                                        <p:cTn id="72" dur="500"/>
                                        <p:tgtEl>
                                          <p:spTgt spid="4103"/>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0" fill="hold" nodeType="clickEffect">
                                  <p:stCondLst>
                                    <p:cond delay="0"/>
                                  </p:stCondLst>
                                  <p:childTnLst>
                                    <p:set>
                                      <p:cBhvr>
                                        <p:cTn id="76" dur="1" fill="hold">
                                          <p:stCondLst>
                                            <p:cond delay="0"/>
                                          </p:stCondLst>
                                        </p:cTn>
                                        <p:tgtEl>
                                          <p:spTgt spid="4104"/>
                                        </p:tgtEl>
                                        <p:attrNameLst>
                                          <p:attrName>style.visibility</p:attrName>
                                        </p:attrNameLst>
                                      </p:cBhvr>
                                      <p:to>
                                        <p:strVal val="visible"/>
                                      </p:to>
                                    </p:set>
                                    <p:anim calcmode="lin" valueType="num">
                                      <p:cBhvr>
                                        <p:cTn id="77" dur="500" fill="hold"/>
                                        <p:tgtEl>
                                          <p:spTgt spid="4104"/>
                                        </p:tgtEl>
                                        <p:attrNameLst>
                                          <p:attrName>ppt_w</p:attrName>
                                        </p:attrNameLst>
                                      </p:cBhvr>
                                      <p:tavLst>
                                        <p:tav tm="0">
                                          <p:val>
                                            <p:fltVal val="0"/>
                                          </p:val>
                                        </p:tav>
                                        <p:tav tm="100000">
                                          <p:val>
                                            <p:strVal val="#ppt_w"/>
                                          </p:val>
                                        </p:tav>
                                      </p:tavLst>
                                    </p:anim>
                                    <p:anim calcmode="lin" valueType="num">
                                      <p:cBhvr>
                                        <p:cTn id="78" dur="500" fill="hold"/>
                                        <p:tgtEl>
                                          <p:spTgt spid="4104"/>
                                        </p:tgtEl>
                                        <p:attrNameLst>
                                          <p:attrName>ppt_h</p:attrName>
                                        </p:attrNameLst>
                                      </p:cBhvr>
                                      <p:tavLst>
                                        <p:tav tm="0">
                                          <p:val>
                                            <p:fltVal val="0"/>
                                          </p:val>
                                        </p:tav>
                                        <p:tav tm="100000">
                                          <p:val>
                                            <p:strVal val="#ppt_h"/>
                                          </p:val>
                                        </p:tav>
                                      </p:tavLst>
                                    </p:anim>
                                    <p:animEffect transition="in" filter="fade">
                                      <p:cBhvr>
                                        <p:cTn id="79" dur="500"/>
                                        <p:tgtEl>
                                          <p:spTgt spid="4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55650" y="557213"/>
            <a:ext cx="7772400" cy="1143000"/>
          </a:xfrm>
        </p:spPr>
        <p:txBody>
          <a:bodyPr/>
          <a:lstStyle/>
          <a:p>
            <a:pPr eaLnBrk="1" hangingPunct="1"/>
            <a:r>
              <a:rPr lang="pt-BR" dirty="0" smtClean="0">
                <a:solidFill>
                  <a:schemeClr val="tx1">
                    <a:lumMod val="95000"/>
                    <a:lumOff val="5000"/>
                  </a:schemeClr>
                </a:solidFill>
              </a:rPr>
              <a:t>O Brasil republicano:</a:t>
            </a:r>
            <a:br>
              <a:rPr lang="pt-BR" dirty="0" smtClean="0">
                <a:solidFill>
                  <a:schemeClr val="tx1">
                    <a:lumMod val="95000"/>
                    <a:lumOff val="5000"/>
                  </a:schemeClr>
                </a:solidFill>
              </a:rPr>
            </a:br>
            <a:r>
              <a:rPr lang="pt-BR" dirty="0" smtClean="0">
                <a:solidFill>
                  <a:schemeClr val="tx1">
                    <a:lumMod val="95000"/>
                    <a:lumOff val="5000"/>
                  </a:schemeClr>
                </a:solidFill>
              </a:rPr>
              <a:t>conflitos e contrastes</a:t>
            </a:r>
          </a:p>
        </p:txBody>
      </p:sp>
      <p:sp>
        <p:nvSpPr>
          <p:cNvPr id="5123" name="Text Box 5"/>
          <p:cNvSpPr txBox="1">
            <a:spLocks noChangeArrowheads="1"/>
          </p:cNvSpPr>
          <p:nvPr/>
        </p:nvSpPr>
        <p:spPr bwMode="auto">
          <a:xfrm>
            <a:off x="539552" y="1916832"/>
            <a:ext cx="8136904" cy="2092881"/>
          </a:xfrm>
          <a:prstGeom prst="rect">
            <a:avLst/>
          </a:prstGeom>
          <a:noFill/>
          <a:ln w="9525">
            <a:noFill/>
            <a:miter lim="800000"/>
            <a:headEnd/>
            <a:tailEnd/>
          </a:ln>
        </p:spPr>
        <p:txBody>
          <a:bodyPr wrap="square">
            <a:spAutoFit/>
          </a:bodyPr>
          <a:lstStyle/>
          <a:p>
            <a:pPr algn="just">
              <a:spcBef>
                <a:spcPct val="50000"/>
              </a:spcBef>
            </a:pPr>
            <a:r>
              <a:rPr lang="pt-BR" sz="2000" dirty="0" smtClean="0">
                <a:solidFill>
                  <a:schemeClr val="bg2"/>
                </a:solidFill>
              </a:rPr>
              <a:t>A Proclamação da República, em 1889, não representou uma mudança muito grande no cenário econômico brasileiro.</a:t>
            </a:r>
          </a:p>
          <a:p>
            <a:pPr algn="just">
              <a:spcBef>
                <a:spcPct val="50000"/>
              </a:spcBef>
            </a:pPr>
            <a:r>
              <a:rPr lang="pt-BR" sz="2000" dirty="0" smtClean="0">
                <a:solidFill>
                  <a:schemeClr val="bg2"/>
                </a:solidFill>
              </a:rPr>
              <a:t>A situação das famílias que viviam no campo, dois terços da população do país, continuava sendo determinada pelos grande latifundiários, que controlavam extensas porções de terra tanto no litoral quanto no interior.</a:t>
            </a:r>
          </a:p>
        </p:txBody>
      </p:sp>
      <p:pic>
        <p:nvPicPr>
          <p:cNvPr id="5126" name="Picture 6" descr="http://purl.pt/93/1/iconografia/imagens/j3113m_18891221_285/j3113m_18891221_285_2.jpg"/>
          <p:cNvPicPr>
            <a:picLocks noChangeAspect="1" noChangeArrowheads="1"/>
          </p:cNvPicPr>
          <p:nvPr/>
        </p:nvPicPr>
        <p:blipFill>
          <a:blip r:embed="rId2" cstate="print"/>
          <a:srcRect/>
          <a:stretch>
            <a:fillRect/>
          </a:stretch>
        </p:blipFill>
        <p:spPr bwMode="auto">
          <a:xfrm>
            <a:off x="539552" y="1628800"/>
            <a:ext cx="4093756" cy="4962128"/>
          </a:xfrm>
          <a:prstGeom prst="rect">
            <a:avLst/>
          </a:prstGeom>
          <a:noFill/>
        </p:spPr>
      </p:pic>
      <p:sp>
        <p:nvSpPr>
          <p:cNvPr id="6" name="Retângulo 5"/>
          <p:cNvSpPr/>
          <p:nvPr/>
        </p:nvSpPr>
        <p:spPr>
          <a:xfrm>
            <a:off x="4716016" y="5301208"/>
            <a:ext cx="3960440" cy="954107"/>
          </a:xfrm>
          <a:prstGeom prst="rect">
            <a:avLst/>
          </a:prstGeom>
        </p:spPr>
        <p:txBody>
          <a:bodyPr wrap="square">
            <a:spAutoFit/>
          </a:bodyPr>
          <a:lstStyle/>
          <a:p>
            <a:r>
              <a:rPr lang="pt-BR" sz="1400" i="1" dirty="0"/>
              <a:t>Proclamação da republica. Ovação popular ao General Deodoro da Fonseca e </a:t>
            </a:r>
            <a:r>
              <a:rPr lang="pt-BR" sz="1400" i="1" dirty="0" err="1"/>
              <a:t>Bucayuva</a:t>
            </a:r>
            <a:r>
              <a:rPr lang="pt-BR" sz="1400" dirty="0" smtClean="0"/>
              <a:t/>
            </a:r>
            <a:br>
              <a:rPr lang="pt-BR" sz="1400" dirty="0" smtClean="0"/>
            </a:br>
            <a:r>
              <a:rPr lang="pt-BR" sz="1400" dirty="0"/>
              <a:t>Grav., A. desc.</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1000"/>
                                        <p:tgtEl>
                                          <p:spTgt spid="5123">
                                            <p:txEl>
                                              <p:pRg st="0" end="0"/>
                                            </p:txEl>
                                          </p:spTgt>
                                        </p:tgtEl>
                                      </p:cBhvr>
                                    </p:animEffect>
                                    <p:anim calcmode="lin" valueType="num">
                                      <p:cBhvr>
                                        <p:cTn id="8"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5123">
                                            <p:txEl>
                                              <p:pRg st="1" end="1"/>
                                            </p:txEl>
                                          </p:spTgt>
                                        </p:tgtEl>
                                        <p:attrNameLst>
                                          <p:attrName>style.visibility</p:attrName>
                                        </p:attrNameLst>
                                      </p:cBhvr>
                                      <p:to>
                                        <p:strVal val="visible"/>
                                      </p:to>
                                    </p:set>
                                    <p:animEffect transition="in" filter="fade">
                                      <p:cBhvr>
                                        <p:cTn id="14" dur="1000"/>
                                        <p:tgtEl>
                                          <p:spTgt spid="5123">
                                            <p:txEl>
                                              <p:pRg st="1" end="1"/>
                                            </p:txEl>
                                          </p:spTgt>
                                        </p:tgtEl>
                                      </p:cBhvr>
                                    </p:animEffect>
                                    <p:anim calcmode="lin" valueType="num">
                                      <p:cBhvr>
                                        <p:cTn id="15" dur="1000" fill="hold"/>
                                        <p:tgtEl>
                                          <p:spTgt spid="512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12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5126"/>
                                        </p:tgtEl>
                                        <p:attrNameLst>
                                          <p:attrName>style.visibility</p:attrName>
                                        </p:attrNameLst>
                                      </p:cBhvr>
                                      <p:to>
                                        <p:strVal val="visible"/>
                                      </p:to>
                                    </p:set>
                                    <p:anim calcmode="lin" valueType="num">
                                      <p:cBhvr>
                                        <p:cTn id="21" dur="500" fill="hold"/>
                                        <p:tgtEl>
                                          <p:spTgt spid="5126"/>
                                        </p:tgtEl>
                                        <p:attrNameLst>
                                          <p:attrName>ppt_w</p:attrName>
                                        </p:attrNameLst>
                                      </p:cBhvr>
                                      <p:tavLst>
                                        <p:tav tm="0">
                                          <p:val>
                                            <p:fltVal val="0"/>
                                          </p:val>
                                        </p:tav>
                                        <p:tav tm="100000">
                                          <p:val>
                                            <p:strVal val="#ppt_w"/>
                                          </p:val>
                                        </p:tav>
                                      </p:tavLst>
                                    </p:anim>
                                    <p:anim calcmode="lin" valueType="num">
                                      <p:cBhvr>
                                        <p:cTn id="22" dur="500" fill="hold"/>
                                        <p:tgtEl>
                                          <p:spTgt spid="5126"/>
                                        </p:tgtEl>
                                        <p:attrNameLst>
                                          <p:attrName>ppt_h</p:attrName>
                                        </p:attrNameLst>
                                      </p:cBhvr>
                                      <p:tavLst>
                                        <p:tav tm="0">
                                          <p:val>
                                            <p:fltVal val="0"/>
                                          </p:val>
                                        </p:tav>
                                        <p:tav tm="100000">
                                          <p:val>
                                            <p:strVal val="#ppt_h"/>
                                          </p:val>
                                        </p:tav>
                                      </p:tavLst>
                                    </p:anim>
                                    <p:animEffect transition="in" filter="fade">
                                      <p:cBhvr>
                                        <p:cTn id="23" dur="500"/>
                                        <p:tgtEl>
                                          <p:spTgt spid="5126"/>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 calcmode="lin" valueType="num">
                                      <p:cBhvr additive="base">
                                        <p:cTn id="28"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a:spLocks noGrp="1" noChangeArrowheads="1"/>
          </p:cNvSpPr>
          <p:nvPr>
            <p:ph type="title"/>
          </p:nvPr>
        </p:nvSpPr>
        <p:spPr/>
        <p:txBody>
          <a:bodyPr/>
          <a:lstStyle/>
          <a:p>
            <a:pPr eaLnBrk="1" hangingPunct="1"/>
            <a:r>
              <a:rPr lang="pt-BR" dirty="0" smtClean="0">
                <a:solidFill>
                  <a:schemeClr val="tx1"/>
                </a:solidFill>
              </a:rPr>
              <a:t>A reforma das cidades</a:t>
            </a:r>
          </a:p>
        </p:txBody>
      </p:sp>
      <p:graphicFrame>
        <p:nvGraphicFramePr>
          <p:cNvPr id="8" name="Espaço Reservado para Conteúdo 7"/>
          <p:cNvGraphicFramePr>
            <a:graphicFrameLocks noGrp="1"/>
          </p:cNvGraphicFramePr>
          <p:nvPr>
            <p:ph sz="half" idx="1"/>
          </p:nvPr>
        </p:nvGraphicFramePr>
        <p:xfrm>
          <a:off x="467544" y="1340768"/>
          <a:ext cx="8219256"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pt-BR" sz="3600" dirty="0" smtClean="0">
                <a:solidFill>
                  <a:schemeClr val="tx1"/>
                </a:solidFill>
              </a:rPr>
              <a:t>Os conflitos no Nordeste</a:t>
            </a:r>
          </a:p>
        </p:txBody>
      </p:sp>
      <p:sp>
        <p:nvSpPr>
          <p:cNvPr id="4" name="Retângulo 3"/>
          <p:cNvSpPr/>
          <p:nvPr/>
        </p:nvSpPr>
        <p:spPr>
          <a:xfrm>
            <a:off x="827585" y="1412776"/>
            <a:ext cx="7776864" cy="4001095"/>
          </a:xfrm>
          <a:prstGeom prst="rect">
            <a:avLst/>
          </a:prstGeom>
        </p:spPr>
        <p:txBody>
          <a:bodyPr wrap="square">
            <a:spAutoFit/>
          </a:bodyPr>
          <a:lstStyle/>
          <a:p>
            <a:pPr lvl="0"/>
            <a:r>
              <a:rPr lang="pt-BR" sz="2000" dirty="0" smtClean="0"/>
              <a:t>A região Nordeste</a:t>
            </a:r>
          </a:p>
          <a:p>
            <a:pPr>
              <a:buFont typeface="Wingdings" pitchFamily="2" charset="2"/>
              <a:buChar char="ü"/>
            </a:pPr>
            <a:r>
              <a:rPr lang="pt-BR" dirty="0" smtClean="0"/>
              <a:t>A seca: crônico problema</a:t>
            </a:r>
          </a:p>
          <a:p>
            <a:pPr>
              <a:buFont typeface="Wingdings" pitchFamily="2" charset="2"/>
              <a:buChar char="ü"/>
            </a:pPr>
            <a:r>
              <a:rPr lang="pt-BR" dirty="0" smtClean="0"/>
              <a:t>Vida precária</a:t>
            </a:r>
          </a:p>
          <a:p>
            <a:pPr>
              <a:buFont typeface="Wingdings" pitchFamily="2" charset="2"/>
              <a:buChar char="ü"/>
            </a:pPr>
            <a:r>
              <a:rPr lang="pt-BR" dirty="0" smtClean="0"/>
              <a:t>Muitos aderiram à pregação messiânica de Antônio Conselheiro, o beato</a:t>
            </a:r>
          </a:p>
          <a:p>
            <a:pPr>
              <a:buFont typeface="Wingdings" pitchFamily="2" charset="2"/>
              <a:buChar char="ü"/>
            </a:pPr>
            <a:r>
              <a:rPr lang="pt-BR" dirty="0" smtClean="0"/>
              <a:t>Conselheiro criou a comunidade de Belo Monte.</a:t>
            </a:r>
          </a:p>
          <a:p>
            <a:pPr>
              <a:buFont typeface="Wingdings" pitchFamily="2" charset="2"/>
              <a:buChar char="ü"/>
            </a:pPr>
            <a:r>
              <a:rPr lang="pt-BR" dirty="0" smtClean="0"/>
              <a:t>Como líder religioso, desentendeu-se com os poderes republicanos.</a:t>
            </a:r>
          </a:p>
          <a:p>
            <a:pPr>
              <a:buFont typeface="Wingdings" pitchFamily="2" charset="2"/>
              <a:buChar char="ü"/>
            </a:pPr>
            <a:r>
              <a:rPr lang="pt-BR" dirty="0" smtClean="0"/>
              <a:t>A guerra de Canudos durou quase um ano (11/1896 a 10/1897)</a:t>
            </a:r>
          </a:p>
          <a:p>
            <a:pPr>
              <a:buFont typeface="Wingdings" pitchFamily="2" charset="2"/>
              <a:buChar char="ü"/>
            </a:pPr>
            <a:r>
              <a:rPr lang="pt-BR" dirty="0" smtClean="0"/>
              <a:t>Aqueles que não aderiam ao apelo da religião, atendiam ao apelo do cangaço</a:t>
            </a:r>
          </a:p>
          <a:p>
            <a:pPr>
              <a:buFont typeface="Wingdings" pitchFamily="2" charset="2"/>
              <a:buChar char="ü"/>
            </a:pPr>
            <a:r>
              <a:rPr lang="pt-BR" dirty="0" smtClean="0"/>
              <a:t>O mais famoso líder do cangaço foi Virgulino Ferreira da Silva, o Lampião</a:t>
            </a:r>
          </a:p>
          <a:p>
            <a:pPr lvl="0"/>
            <a:endParaRPr lang="pt-BR" dirty="0"/>
          </a:p>
        </p:txBody>
      </p:sp>
      <p:pic>
        <p:nvPicPr>
          <p:cNvPr id="10242" name="Picture 2" descr="http://files.chorrochoonline.webnode.com/200040773-a9589ab1f9/o%20rei%20do%20cang.png"/>
          <p:cNvPicPr>
            <a:picLocks noChangeAspect="1" noChangeArrowheads="1"/>
          </p:cNvPicPr>
          <p:nvPr/>
        </p:nvPicPr>
        <p:blipFill>
          <a:blip r:embed="rId2" cstate="print"/>
          <a:srcRect/>
          <a:stretch>
            <a:fillRect/>
          </a:stretch>
        </p:blipFill>
        <p:spPr bwMode="auto">
          <a:xfrm>
            <a:off x="741160" y="1250325"/>
            <a:ext cx="7791280" cy="5048752"/>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4">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1000" fill="hold"/>
                                        <p:tgtEl>
                                          <p:spTgt spid="4">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4">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4">
                                            <p:txEl>
                                              <p:pRg st="1" end="1"/>
                                            </p:txEl>
                                          </p:spTgt>
                                        </p:tgtEl>
                                      </p:cBhvr>
                                    </p:animEffect>
                                  </p:childTnLst>
                                </p:cTn>
                              </p:par>
                              <p:par>
                                <p:cTn id="17" presetID="29" presetClass="entr" presetSubtype="0" fill="hold"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4">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
                                            <p:txEl>
                                              <p:pRg st="2" end="2"/>
                                            </p:txEl>
                                          </p:spTgt>
                                        </p:tgtEl>
                                      </p:cBhvr>
                                    </p:animEffect>
                                  </p:childTnLst>
                                </p:cTn>
                              </p:par>
                              <p:par>
                                <p:cTn id="22" presetID="29" presetClass="entr" presetSubtype="0" fill="hold"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 calcmode="lin" valueType="num">
                                      <p:cBhvr>
                                        <p:cTn id="24" dur="1000" fill="hold"/>
                                        <p:tgtEl>
                                          <p:spTgt spid="4">
                                            <p:txEl>
                                              <p:pRg st="3" end="3"/>
                                            </p:txEl>
                                          </p:spTgt>
                                        </p:tgtEl>
                                        <p:attrNameLst>
                                          <p:attrName>ppt_x</p:attrName>
                                        </p:attrNameLst>
                                      </p:cBhvr>
                                      <p:tavLst>
                                        <p:tav tm="0">
                                          <p:val>
                                            <p:strVal val="#ppt_x-.2"/>
                                          </p:val>
                                        </p:tav>
                                        <p:tav tm="100000">
                                          <p:val>
                                            <p:strVal val="#ppt_x"/>
                                          </p:val>
                                        </p:tav>
                                      </p:tavLst>
                                    </p:anim>
                                    <p:anim calcmode="lin" valueType="num">
                                      <p:cBhvr>
                                        <p:cTn id="25" dur="1000" fill="hold"/>
                                        <p:tgtEl>
                                          <p:spTgt spid="4">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4">
                                            <p:txEl>
                                              <p:pRg st="3" end="3"/>
                                            </p:txEl>
                                          </p:spTgt>
                                        </p:tgtEl>
                                      </p:cBhvr>
                                    </p:animEffect>
                                  </p:childTnLst>
                                </p:cTn>
                              </p:par>
                              <p:par>
                                <p:cTn id="27" presetID="29" presetClass="entr" presetSubtype="0" fill="hold"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 calcmode="lin" valueType="num">
                                      <p:cBhvr>
                                        <p:cTn id="29" dur="1000" fill="hold"/>
                                        <p:tgtEl>
                                          <p:spTgt spid="4">
                                            <p:txEl>
                                              <p:pRg st="4" end="4"/>
                                            </p:txEl>
                                          </p:spTgt>
                                        </p:tgtEl>
                                        <p:attrNameLst>
                                          <p:attrName>ppt_x</p:attrName>
                                        </p:attrNameLst>
                                      </p:cBhvr>
                                      <p:tavLst>
                                        <p:tav tm="0">
                                          <p:val>
                                            <p:strVal val="#ppt_x-.2"/>
                                          </p:val>
                                        </p:tav>
                                        <p:tav tm="100000">
                                          <p:val>
                                            <p:strVal val="#ppt_x"/>
                                          </p:val>
                                        </p:tav>
                                      </p:tavLst>
                                    </p:anim>
                                    <p:anim calcmode="lin" valueType="num">
                                      <p:cBhvr>
                                        <p:cTn id="30" dur="1000" fill="hold"/>
                                        <p:tgtEl>
                                          <p:spTgt spid="4">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4">
                                            <p:txEl>
                                              <p:pRg st="4" end="4"/>
                                            </p:txEl>
                                          </p:spTgt>
                                        </p:tgtEl>
                                      </p:cBhvr>
                                    </p:animEffect>
                                  </p:childTnLst>
                                </p:cTn>
                              </p:par>
                              <p:par>
                                <p:cTn id="32" presetID="29" presetClass="entr" presetSubtype="0" fill="hold" nodeType="withEffect">
                                  <p:stCondLst>
                                    <p:cond delay="0"/>
                                  </p:stCondLst>
                                  <p:childTnLst>
                                    <p:set>
                                      <p:cBhvr>
                                        <p:cTn id="33" dur="1" fill="hold">
                                          <p:stCondLst>
                                            <p:cond delay="0"/>
                                          </p:stCondLst>
                                        </p:cTn>
                                        <p:tgtEl>
                                          <p:spTgt spid="4">
                                            <p:txEl>
                                              <p:pRg st="5" end="5"/>
                                            </p:txEl>
                                          </p:spTgt>
                                        </p:tgtEl>
                                        <p:attrNameLst>
                                          <p:attrName>style.visibility</p:attrName>
                                        </p:attrNameLst>
                                      </p:cBhvr>
                                      <p:to>
                                        <p:strVal val="visible"/>
                                      </p:to>
                                    </p:set>
                                    <p:anim calcmode="lin" valueType="num">
                                      <p:cBhvr>
                                        <p:cTn id="34" dur="1000" fill="hold"/>
                                        <p:tgtEl>
                                          <p:spTgt spid="4">
                                            <p:txEl>
                                              <p:pRg st="5" end="5"/>
                                            </p:txEl>
                                          </p:spTgt>
                                        </p:tgtEl>
                                        <p:attrNameLst>
                                          <p:attrName>ppt_x</p:attrName>
                                        </p:attrNameLst>
                                      </p:cBhvr>
                                      <p:tavLst>
                                        <p:tav tm="0">
                                          <p:val>
                                            <p:strVal val="#ppt_x-.2"/>
                                          </p:val>
                                        </p:tav>
                                        <p:tav tm="100000">
                                          <p:val>
                                            <p:strVal val="#ppt_x"/>
                                          </p:val>
                                        </p:tav>
                                      </p:tavLst>
                                    </p:anim>
                                    <p:anim calcmode="lin" valueType="num">
                                      <p:cBhvr>
                                        <p:cTn id="35" dur="1000" fill="hold"/>
                                        <p:tgtEl>
                                          <p:spTgt spid="4">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6" dur="1000"/>
                                        <p:tgtEl>
                                          <p:spTgt spid="4">
                                            <p:txEl>
                                              <p:pRg st="5" end="5"/>
                                            </p:txEl>
                                          </p:spTgt>
                                        </p:tgtEl>
                                      </p:cBhvr>
                                    </p:animEffect>
                                  </p:childTnLst>
                                </p:cTn>
                              </p:par>
                              <p:par>
                                <p:cTn id="37" presetID="29" presetClass="entr" presetSubtype="0" fill="hold" nodeType="withEffect">
                                  <p:stCondLst>
                                    <p:cond delay="0"/>
                                  </p:stCondLst>
                                  <p:childTnLst>
                                    <p:set>
                                      <p:cBhvr>
                                        <p:cTn id="38" dur="1" fill="hold">
                                          <p:stCondLst>
                                            <p:cond delay="0"/>
                                          </p:stCondLst>
                                        </p:cTn>
                                        <p:tgtEl>
                                          <p:spTgt spid="4">
                                            <p:txEl>
                                              <p:pRg st="6" end="6"/>
                                            </p:txEl>
                                          </p:spTgt>
                                        </p:tgtEl>
                                        <p:attrNameLst>
                                          <p:attrName>style.visibility</p:attrName>
                                        </p:attrNameLst>
                                      </p:cBhvr>
                                      <p:to>
                                        <p:strVal val="visible"/>
                                      </p:to>
                                    </p:set>
                                    <p:anim calcmode="lin" valueType="num">
                                      <p:cBhvr>
                                        <p:cTn id="39" dur="1000" fill="hold"/>
                                        <p:tgtEl>
                                          <p:spTgt spid="4">
                                            <p:txEl>
                                              <p:pRg st="6" end="6"/>
                                            </p:txEl>
                                          </p:spTgt>
                                        </p:tgtEl>
                                        <p:attrNameLst>
                                          <p:attrName>ppt_x</p:attrName>
                                        </p:attrNameLst>
                                      </p:cBhvr>
                                      <p:tavLst>
                                        <p:tav tm="0">
                                          <p:val>
                                            <p:strVal val="#ppt_x-.2"/>
                                          </p:val>
                                        </p:tav>
                                        <p:tav tm="100000">
                                          <p:val>
                                            <p:strVal val="#ppt_x"/>
                                          </p:val>
                                        </p:tav>
                                      </p:tavLst>
                                    </p:anim>
                                    <p:anim calcmode="lin" valueType="num">
                                      <p:cBhvr>
                                        <p:cTn id="40" dur="1000" fill="hold"/>
                                        <p:tgtEl>
                                          <p:spTgt spid="4">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41" dur="1000"/>
                                        <p:tgtEl>
                                          <p:spTgt spid="4">
                                            <p:txEl>
                                              <p:pRg st="6" end="6"/>
                                            </p:txEl>
                                          </p:spTgt>
                                        </p:tgtEl>
                                      </p:cBhvr>
                                    </p:animEffect>
                                  </p:childTnLst>
                                </p:cTn>
                              </p:par>
                              <p:par>
                                <p:cTn id="42" presetID="29" presetClass="entr" presetSubtype="0" fill="hold" nodeType="withEffect">
                                  <p:stCondLst>
                                    <p:cond delay="0"/>
                                  </p:stCondLst>
                                  <p:childTnLst>
                                    <p:set>
                                      <p:cBhvr>
                                        <p:cTn id="43" dur="1" fill="hold">
                                          <p:stCondLst>
                                            <p:cond delay="0"/>
                                          </p:stCondLst>
                                        </p:cTn>
                                        <p:tgtEl>
                                          <p:spTgt spid="4">
                                            <p:txEl>
                                              <p:pRg st="7" end="7"/>
                                            </p:txEl>
                                          </p:spTgt>
                                        </p:tgtEl>
                                        <p:attrNameLst>
                                          <p:attrName>style.visibility</p:attrName>
                                        </p:attrNameLst>
                                      </p:cBhvr>
                                      <p:to>
                                        <p:strVal val="visible"/>
                                      </p:to>
                                    </p:set>
                                    <p:anim calcmode="lin" valueType="num">
                                      <p:cBhvr>
                                        <p:cTn id="44" dur="1000" fill="hold"/>
                                        <p:tgtEl>
                                          <p:spTgt spid="4">
                                            <p:txEl>
                                              <p:pRg st="7" end="7"/>
                                            </p:txEl>
                                          </p:spTgt>
                                        </p:tgtEl>
                                        <p:attrNameLst>
                                          <p:attrName>ppt_x</p:attrName>
                                        </p:attrNameLst>
                                      </p:cBhvr>
                                      <p:tavLst>
                                        <p:tav tm="0">
                                          <p:val>
                                            <p:strVal val="#ppt_x-.2"/>
                                          </p:val>
                                        </p:tav>
                                        <p:tav tm="100000">
                                          <p:val>
                                            <p:strVal val="#ppt_x"/>
                                          </p:val>
                                        </p:tav>
                                      </p:tavLst>
                                    </p:anim>
                                    <p:anim calcmode="lin" valueType="num">
                                      <p:cBhvr>
                                        <p:cTn id="45" dur="1000" fill="hold"/>
                                        <p:tgtEl>
                                          <p:spTgt spid="4">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46" dur="1000"/>
                                        <p:tgtEl>
                                          <p:spTgt spid="4">
                                            <p:txEl>
                                              <p:pRg st="7" end="7"/>
                                            </p:txEl>
                                          </p:spTgt>
                                        </p:tgtEl>
                                      </p:cBhvr>
                                    </p:animEffect>
                                  </p:childTnLst>
                                </p:cTn>
                              </p:par>
                              <p:par>
                                <p:cTn id="47" presetID="29" presetClass="entr" presetSubtype="0" fill="hold" nodeType="withEffect">
                                  <p:stCondLst>
                                    <p:cond delay="0"/>
                                  </p:stCondLst>
                                  <p:childTnLst>
                                    <p:set>
                                      <p:cBhvr>
                                        <p:cTn id="48" dur="1" fill="hold">
                                          <p:stCondLst>
                                            <p:cond delay="0"/>
                                          </p:stCondLst>
                                        </p:cTn>
                                        <p:tgtEl>
                                          <p:spTgt spid="4">
                                            <p:txEl>
                                              <p:pRg st="8" end="8"/>
                                            </p:txEl>
                                          </p:spTgt>
                                        </p:tgtEl>
                                        <p:attrNameLst>
                                          <p:attrName>style.visibility</p:attrName>
                                        </p:attrNameLst>
                                      </p:cBhvr>
                                      <p:to>
                                        <p:strVal val="visible"/>
                                      </p:to>
                                    </p:set>
                                    <p:anim calcmode="lin" valueType="num">
                                      <p:cBhvr>
                                        <p:cTn id="49" dur="1000" fill="hold"/>
                                        <p:tgtEl>
                                          <p:spTgt spid="4">
                                            <p:txEl>
                                              <p:pRg st="8" end="8"/>
                                            </p:txEl>
                                          </p:spTgt>
                                        </p:tgtEl>
                                        <p:attrNameLst>
                                          <p:attrName>ppt_x</p:attrName>
                                        </p:attrNameLst>
                                      </p:cBhvr>
                                      <p:tavLst>
                                        <p:tav tm="0">
                                          <p:val>
                                            <p:strVal val="#ppt_x-.2"/>
                                          </p:val>
                                        </p:tav>
                                        <p:tav tm="100000">
                                          <p:val>
                                            <p:strVal val="#ppt_x"/>
                                          </p:val>
                                        </p:tav>
                                      </p:tavLst>
                                    </p:anim>
                                    <p:anim calcmode="lin" valueType="num">
                                      <p:cBhvr>
                                        <p:cTn id="50" dur="1000" fill="hold"/>
                                        <p:tgtEl>
                                          <p:spTgt spid="4">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4">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3" presetClass="entr" presetSubtype="16" fill="hold" nodeType="clickEffect">
                                  <p:stCondLst>
                                    <p:cond delay="0"/>
                                  </p:stCondLst>
                                  <p:childTnLst>
                                    <p:set>
                                      <p:cBhvr>
                                        <p:cTn id="55" dur="1" fill="hold">
                                          <p:stCondLst>
                                            <p:cond delay="0"/>
                                          </p:stCondLst>
                                        </p:cTn>
                                        <p:tgtEl>
                                          <p:spTgt spid="10242"/>
                                        </p:tgtEl>
                                        <p:attrNameLst>
                                          <p:attrName>style.visibility</p:attrName>
                                        </p:attrNameLst>
                                      </p:cBhvr>
                                      <p:to>
                                        <p:strVal val="visible"/>
                                      </p:to>
                                    </p:set>
                                    <p:anim calcmode="lin" valueType="num">
                                      <p:cBhvr>
                                        <p:cTn id="56" dur="500" fill="hold"/>
                                        <p:tgtEl>
                                          <p:spTgt spid="10242"/>
                                        </p:tgtEl>
                                        <p:attrNameLst>
                                          <p:attrName>ppt_w</p:attrName>
                                        </p:attrNameLst>
                                      </p:cBhvr>
                                      <p:tavLst>
                                        <p:tav tm="0">
                                          <p:val>
                                            <p:fltVal val="0"/>
                                          </p:val>
                                        </p:tav>
                                        <p:tav tm="100000">
                                          <p:val>
                                            <p:strVal val="#ppt_w"/>
                                          </p:val>
                                        </p:tav>
                                      </p:tavLst>
                                    </p:anim>
                                    <p:anim calcmode="lin" valueType="num">
                                      <p:cBhvr>
                                        <p:cTn id="57" dur="500" fill="hold"/>
                                        <p:tgtEl>
                                          <p:spTgt spid="1024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914400" y="274638"/>
            <a:ext cx="7772400" cy="850106"/>
          </a:xfrm>
        </p:spPr>
        <p:txBody>
          <a:bodyPr/>
          <a:lstStyle/>
          <a:p>
            <a:r>
              <a:rPr lang="pt-BR" sz="3600" dirty="0" smtClean="0">
                <a:solidFill>
                  <a:schemeClr val="tx1"/>
                </a:solidFill>
              </a:rPr>
              <a:t>A riqueza da borracha e do café</a:t>
            </a:r>
            <a:endParaRPr lang="pt-BR" sz="3600" dirty="0">
              <a:solidFill>
                <a:schemeClr val="tx1"/>
              </a:solidFill>
            </a:endParaRPr>
          </a:p>
        </p:txBody>
      </p:sp>
      <p:sp>
        <p:nvSpPr>
          <p:cNvPr id="6" name="Espaço Reservado para Conteúdo 5"/>
          <p:cNvSpPr>
            <a:spLocks noGrp="1"/>
          </p:cNvSpPr>
          <p:nvPr>
            <p:ph idx="1"/>
          </p:nvPr>
        </p:nvSpPr>
        <p:spPr>
          <a:xfrm>
            <a:off x="457200" y="1268760"/>
            <a:ext cx="8229600" cy="4857403"/>
          </a:xfrm>
        </p:spPr>
        <p:txBody>
          <a:bodyPr/>
          <a:lstStyle/>
          <a:p>
            <a:pPr algn="just">
              <a:buFont typeface="Wingdings" pitchFamily="2" charset="2"/>
              <a:buChar char="ü"/>
            </a:pPr>
            <a:r>
              <a:rPr lang="pt-BR" sz="2000" dirty="0" smtClean="0"/>
              <a:t>A Amazônia vivia a fase áurea da extração da borracha</a:t>
            </a:r>
          </a:p>
          <a:p>
            <a:pPr algn="just">
              <a:buFont typeface="Wingdings" pitchFamily="2" charset="2"/>
              <a:buChar char="ü"/>
            </a:pPr>
            <a:r>
              <a:rPr lang="pt-BR" sz="2000" dirty="0" smtClean="0"/>
              <a:t>Cidades como Manaus e Belém tornaram-se grandes centros culturais</a:t>
            </a:r>
          </a:p>
          <a:p>
            <a:pPr algn="just">
              <a:buFont typeface="Wingdings" pitchFamily="2" charset="2"/>
              <a:buChar char="ü"/>
            </a:pPr>
            <a:r>
              <a:rPr lang="pt-BR" sz="2000" dirty="0" smtClean="0"/>
              <a:t>São Paulo expande-se economicamente graças à cultura do café, que acelerou o processo de urbanização e de industrialização</a:t>
            </a:r>
          </a:p>
          <a:p>
            <a:pPr algn="just">
              <a:buFont typeface="Wingdings" pitchFamily="2" charset="2"/>
              <a:buChar char="ü"/>
            </a:pPr>
            <a:r>
              <a:rPr lang="pt-BR" sz="2000" dirty="0" smtClean="0"/>
              <a:t>Muitos brasileiros migraram para São Paulo na esperança de trabalho estável e mais bem remunerado</a:t>
            </a:r>
          </a:p>
          <a:p>
            <a:pPr algn="just">
              <a:buFont typeface="Wingdings" pitchFamily="2" charset="2"/>
              <a:buChar char="ü"/>
            </a:pPr>
            <a:r>
              <a:rPr lang="pt-BR" sz="2000" dirty="0" smtClean="0"/>
              <a:t>Olhar para o Brasil, nesse momento histórico, significava ver um país multifacetado: zonas prósperas convivendo com vastas extensões marcadas pela pobreza</a:t>
            </a:r>
          </a:p>
          <a:p>
            <a:pPr algn="just">
              <a:buNone/>
            </a:pPr>
            <a:endParaRPr lang="pt-BR" sz="2000" dirty="0" smtClean="0"/>
          </a:p>
          <a:p>
            <a:pPr algn="ctr">
              <a:buNone/>
            </a:pPr>
            <a:r>
              <a:rPr lang="pt-BR" sz="2000" dirty="0" smtClean="0"/>
              <a:t>O desafio da Literatura será representar esses contrastes</a:t>
            </a:r>
          </a:p>
          <a:p>
            <a:pPr algn="just">
              <a:buFont typeface="Wingdings" pitchFamily="2" charset="2"/>
              <a:buChar char="ü"/>
            </a:pPr>
            <a:endParaRPr lang="pt-BR" sz="20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1000" fill="hold"/>
                                        <p:tgtEl>
                                          <p:spTgt spid="6">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6">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 calcmode="lin" valueType="num">
                                      <p:cBhvr>
                                        <p:cTn id="21" dur="1000" fill="hold"/>
                                        <p:tgtEl>
                                          <p:spTgt spid="6">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6">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 calcmode="lin" valueType="num">
                                      <p:cBhvr>
                                        <p:cTn id="28" dur="1000" fill="hold"/>
                                        <p:tgtEl>
                                          <p:spTgt spid="6">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6">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6">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 calcmode="lin" valueType="num">
                                      <p:cBhvr>
                                        <p:cTn id="35" dur="1000" fill="hold"/>
                                        <p:tgtEl>
                                          <p:spTgt spid="6">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6">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fade">
                                      <p:cBhvr>
                                        <p:cTn id="42" dur="1000"/>
                                        <p:tgtEl>
                                          <p:spTgt spid="6">
                                            <p:txEl>
                                              <p:pRg st="6" end="6"/>
                                            </p:txEl>
                                          </p:spTgt>
                                        </p:tgtEl>
                                      </p:cBhvr>
                                    </p:animEffect>
                                    <p:anim calcmode="lin" valueType="num">
                                      <p:cBhvr>
                                        <p:cTn id="43"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6"/>
          <p:cNvSpPr txBox="1">
            <a:spLocks noChangeArrowheads="1"/>
          </p:cNvSpPr>
          <p:nvPr/>
        </p:nvSpPr>
        <p:spPr bwMode="auto">
          <a:xfrm>
            <a:off x="827585" y="2420888"/>
            <a:ext cx="7560839" cy="923330"/>
          </a:xfrm>
          <a:prstGeom prst="rect">
            <a:avLst/>
          </a:prstGeom>
          <a:noFill/>
          <a:ln w="76200" cmpd="tri">
            <a:solidFill>
              <a:schemeClr val="tx1"/>
            </a:solidFill>
            <a:miter lim="800000"/>
            <a:headEnd/>
            <a:tailEnd/>
          </a:ln>
        </p:spPr>
        <p:txBody>
          <a:bodyPr wrap="square">
            <a:spAutoFit/>
          </a:bodyPr>
          <a:lstStyle/>
          <a:p>
            <a:pPr algn="ctr"/>
            <a:r>
              <a:rPr lang="pt-BR" b="1" dirty="0" smtClean="0"/>
              <a:t>O foco da produção literária se fragmenta e os autores escrevem sobre as diferentes regiões, os centros urbanos, os funcionários públicos, os sertanejos, os caboclos e os imigrantes.</a:t>
            </a:r>
            <a:endParaRPr lang="pt-BR" b="1" dirty="0"/>
          </a:p>
        </p:txBody>
      </p:sp>
      <p:sp>
        <p:nvSpPr>
          <p:cNvPr id="9219" name="Text Box 9"/>
          <p:cNvSpPr txBox="1">
            <a:spLocks noChangeArrowheads="1"/>
          </p:cNvSpPr>
          <p:nvPr/>
        </p:nvSpPr>
        <p:spPr bwMode="auto">
          <a:xfrm>
            <a:off x="1043608" y="1196752"/>
            <a:ext cx="6984776" cy="646331"/>
          </a:xfrm>
          <a:prstGeom prst="rect">
            <a:avLst/>
          </a:prstGeom>
          <a:noFill/>
          <a:ln w="76200" cmpd="tri">
            <a:solidFill>
              <a:schemeClr val="tx1"/>
            </a:solidFill>
            <a:miter lim="800000"/>
            <a:headEnd/>
            <a:tailEnd/>
          </a:ln>
        </p:spPr>
        <p:txBody>
          <a:bodyPr wrap="square">
            <a:spAutoFit/>
          </a:bodyPr>
          <a:lstStyle/>
          <a:p>
            <a:pPr algn="ctr"/>
            <a:r>
              <a:rPr lang="pt-BR" b="1" dirty="0" smtClean="0"/>
              <a:t>As grandes mudanças políticas, sociais e econômicas não deixavam mais espaço para a idealização</a:t>
            </a:r>
            <a:endParaRPr lang="pt-BR" b="1" dirty="0"/>
          </a:p>
        </p:txBody>
      </p:sp>
      <p:cxnSp>
        <p:nvCxnSpPr>
          <p:cNvPr id="12" name="Conector de seta reta 11"/>
          <p:cNvCxnSpPr>
            <a:cxnSpLocks noChangeShapeType="1"/>
          </p:cNvCxnSpPr>
          <p:nvPr/>
        </p:nvCxnSpPr>
        <p:spPr bwMode="auto">
          <a:xfrm flipH="1">
            <a:off x="4572000" y="1916832"/>
            <a:ext cx="1588" cy="432048"/>
          </a:xfrm>
          <a:prstGeom prst="straightConnector1">
            <a:avLst/>
          </a:prstGeom>
          <a:noFill/>
          <a:ln w="25400" algn="ctr">
            <a:solidFill>
              <a:schemeClr val="bg2"/>
            </a:solidFill>
            <a:round/>
            <a:headEnd/>
            <a:tailEnd type="arrow" w="med" len="med"/>
          </a:ln>
          <a:effectLst>
            <a:outerShdw dist="20000" dir="5400000" rotWithShape="0">
              <a:srgbClr val="000000">
                <a:alpha val="37999"/>
              </a:srgbClr>
            </a:outerShdw>
          </a:effectLst>
        </p:spPr>
      </p:cxnSp>
      <p:sp>
        <p:nvSpPr>
          <p:cNvPr id="5" name="Título 4"/>
          <p:cNvSpPr>
            <a:spLocks noGrp="1"/>
          </p:cNvSpPr>
          <p:nvPr>
            <p:ph type="title"/>
          </p:nvPr>
        </p:nvSpPr>
        <p:spPr>
          <a:xfrm>
            <a:off x="914400" y="274638"/>
            <a:ext cx="7772400" cy="778098"/>
          </a:xfrm>
        </p:spPr>
        <p:txBody>
          <a:bodyPr/>
          <a:lstStyle/>
          <a:p>
            <a:r>
              <a:rPr lang="pt-BR" sz="3600" dirty="0" smtClean="0">
                <a:solidFill>
                  <a:schemeClr val="tx1"/>
                </a:solidFill>
              </a:rPr>
              <a:t>autores em busca de um país</a:t>
            </a:r>
            <a:endParaRPr lang="pt-BR" sz="3600" dirty="0">
              <a:solidFill>
                <a:schemeClr val="tx1"/>
              </a:solidFill>
            </a:endParaRPr>
          </a:p>
        </p:txBody>
      </p:sp>
      <p:sp>
        <p:nvSpPr>
          <p:cNvPr id="6" name="Text Box 9"/>
          <p:cNvSpPr txBox="1">
            <a:spLocks noChangeArrowheads="1"/>
          </p:cNvSpPr>
          <p:nvPr/>
        </p:nvSpPr>
        <p:spPr bwMode="auto">
          <a:xfrm>
            <a:off x="755576" y="3933056"/>
            <a:ext cx="7632848" cy="646331"/>
          </a:xfrm>
          <a:prstGeom prst="rect">
            <a:avLst/>
          </a:prstGeom>
          <a:noFill/>
          <a:ln w="76200" cmpd="tri">
            <a:solidFill>
              <a:schemeClr val="tx1"/>
            </a:solidFill>
            <a:miter lim="800000"/>
            <a:headEnd/>
            <a:tailEnd/>
          </a:ln>
        </p:spPr>
        <p:txBody>
          <a:bodyPr wrap="square">
            <a:spAutoFit/>
          </a:bodyPr>
          <a:lstStyle/>
          <a:p>
            <a:pPr algn="ctr"/>
            <a:r>
              <a:rPr lang="pt-BR" b="1" dirty="0" smtClean="0"/>
              <a:t>Tudo era interesse para escritores como Euclides da Cunha, Monteiro Lobato, Lima Barreto, Graça Aranha e Augusto dos Anjos</a:t>
            </a:r>
            <a:endParaRPr lang="pt-BR" b="1" dirty="0"/>
          </a:p>
        </p:txBody>
      </p:sp>
      <p:cxnSp>
        <p:nvCxnSpPr>
          <p:cNvPr id="7" name="Conector de seta reta 6"/>
          <p:cNvCxnSpPr>
            <a:cxnSpLocks noChangeShapeType="1"/>
          </p:cNvCxnSpPr>
          <p:nvPr/>
        </p:nvCxnSpPr>
        <p:spPr bwMode="auto">
          <a:xfrm flipH="1">
            <a:off x="4572000" y="3429000"/>
            <a:ext cx="1588" cy="432048"/>
          </a:xfrm>
          <a:prstGeom prst="straightConnector1">
            <a:avLst/>
          </a:prstGeom>
          <a:noFill/>
          <a:ln w="25400" algn="ctr">
            <a:solidFill>
              <a:schemeClr val="bg2"/>
            </a:solidFill>
            <a:round/>
            <a:headEnd/>
            <a:tailEnd type="arrow" w="med" len="med"/>
          </a:ln>
          <a:effectLst>
            <a:outerShdw dist="20000" dir="5400000" rotWithShape="0">
              <a:srgbClr val="000000">
                <a:alpha val="37999"/>
              </a:srgbClr>
            </a:outerShdw>
          </a:effectLst>
        </p:spPr>
      </p:cxnSp>
      <p:sp>
        <p:nvSpPr>
          <p:cNvPr id="10" name="Text Box 9"/>
          <p:cNvSpPr txBox="1">
            <a:spLocks noChangeArrowheads="1"/>
          </p:cNvSpPr>
          <p:nvPr/>
        </p:nvSpPr>
        <p:spPr bwMode="auto">
          <a:xfrm>
            <a:off x="539552" y="5158933"/>
            <a:ext cx="8136904" cy="1477328"/>
          </a:xfrm>
          <a:prstGeom prst="rect">
            <a:avLst/>
          </a:prstGeom>
          <a:noFill/>
          <a:ln w="76200" cmpd="tri">
            <a:solidFill>
              <a:schemeClr val="tx1"/>
            </a:solidFill>
            <a:miter lim="800000"/>
            <a:headEnd/>
            <a:tailEnd/>
          </a:ln>
        </p:spPr>
        <p:txBody>
          <a:bodyPr wrap="square">
            <a:spAutoFit/>
          </a:bodyPr>
          <a:lstStyle/>
          <a:p>
            <a:pPr algn="ctr"/>
            <a:r>
              <a:rPr lang="pt-BR" b="1" dirty="0" smtClean="0"/>
              <a:t>Essa multiplicidade de focos e interesses torna impossível tratar o Pré-Modernismo como uma escola literária.</a:t>
            </a:r>
          </a:p>
          <a:p>
            <a:pPr algn="ctr"/>
            <a:r>
              <a:rPr lang="pt-BR" b="1" dirty="0" smtClean="0"/>
              <a:t>O Pré-Modernismo e considerado um período de transição: conserva algumas tendências das estéticas da segunda metade do século XIX e antecipa outras, aprofundadas com o Modernismo.</a:t>
            </a:r>
            <a:endParaRPr lang="pt-BR" b="1" dirty="0"/>
          </a:p>
        </p:txBody>
      </p:sp>
      <p:cxnSp>
        <p:nvCxnSpPr>
          <p:cNvPr id="11" name="Conector de seta reta 10"/>
          <p:cNvCxnSpPr>
            <a:cxnSpLocks noChangeShapeType="1"/>
          </p:cNvCxnSpPr>
          <p:nvPr/>
        </p:nvCxnSpPr>
        <p:spPr bwMode="auto">
          <a:xfrm flipH="1">
            <a:off x="4570412" y="4653136"/>
            <a:ext cx="1588" cy="432048"/>
          </a:xfrm>
          <a:prstGeom prst="straightConnector1">
            <a:avLst/>
          </a:prstGeom>
          <a:noFill/>
          <a:ln w="25400" algn="ctr">
            <a:solidFill>
              <a:schemeClr val="bg2"/>
            </a:solidFill>
            <a:round/>
            <a:headEnd/>
            <a:tailEnd type="arrow" w="med" len="med"/>
          </a:ln>
          <a:effectLst>
            <a:outerShdw dist="20000" dir="5400000" rotWithShape="0">
              <a:srgbClr val="000000">
                <a:alpha val="37999"/>
              </a:srgbClr>
            </a:outerShdw>
          </a:effectLst>
        </p:spPr>
      </p:cxn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anim calcmode="lin" valueType="num">
                                      <p:cBhvr>
                                        <p:cTn id="7" dur="1000" fill="hold"/>
                                        <p:tgtEl>
                                          <p:spTgt spid="9219"/>
                                        </p:tgtEl>
                                        <p:attrNameLst>
                                          <p:attrName>ppt_w</p:attrName>
                                        </p:attrNameLst>
                                      </p:cBhvr>
                                      <p:tavLst>
                                        <p:tav tm="0">
                                          <p:val>
                                            <p:strVal val="#ppt_w+.3"/>
                                          </p:val>
                                        </p:tav>
                                        <p:tav tm="100000">
                                          <p:val>
                                            <p:strVal val="#ppt_w"/>
                                          </p:val>
                                        </p:tav>
                                      </p:tavLst>
                                    </p:anim>
                                    <p:anim calcmode="lin" valueType="num">
                                      <p:cBhvr>
                                        <p:cTn id="8" dur="1000" fill="hold"/>
                                        <p:tgtEl>
                                          <p:spTgt spid="9219"/>
                                        </p:tgtEl>
                                        <p:attrNameLst>
                                          <p:attrName>ppt_h</p:attrName>
                                        </p:attrNameLst>
                                      </p:cBhvr>
                                      <p:tavLst>
                                        <p:tav tm="0">
                                          <p:val>
                                            <p:strVal val="#ppt_h"/>
                                          </p:val>
                                        </p:tav>
                                        <p:tav tm="100000">
                                          <p:val>
                                            <p:strVal val="#ppt_h"/>
                                          </p:val>
                                        </p:tav>
                                      </p:tavLst>
                                    </p:anim>
                                    <p:animEffect transition="in" filter="fade">
                                      <p:cBhvr>
                                        <p:cTn id="9" dur="1000"/>
                                        <p:tgtEl>
                                          <p:spTgt spid="9219"/>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9218"/>
                                        </p:tgtEl>
                                        <p:attrNameLst>
                                          <p:attrName>style.visibility</p:attrName>
                                        </p:attrNameLst>
                                      </p:cBhvr>
                                      <p:to>
                                        <p:strVal val="visible"/>
                                      </p:to>
                                    </p:set>
                                    <p:anim calcmode="lin" valueType="num">
                                      <p:cBhvr>
                                        <p:cTn id="21" dur="1000" fill="hold"/>
                                        <p:tgtEl>
                                          <p:spTgt spid="9218"/>
                                        </p:tgtEl>
                                        <p:attrNameLst>
                                          <p:attrName>ppt_w</p:attrName>
                                        </p:attrNameLst>
                                      </p:cBhvr>
                                      <p:tavLst>
                                        <p:tav tm="0">
                                          <p:val>
                                            <p:strVal val="#ppt_w+.3"/>
                                          </p:val>
                                        </p:tav>
                                        <p:tav tm="100000">
                                          <p:val>
                                            <p:strVal val="#ppt_w"/>
                                          </p:val>
                                        </p:tav>
                                      </p:tavLst>
                                    </p:anim>
                                    <p:anim calcmode="lin" valueType="num">
                                      <p:cBhvr>
                                        <p:cTn id="22" dur="1000" fill="hold"/>
                                        <p:tgtEl>
                                          <p:spTgt spid="9218"/>
                                        </p:tgtEl>
                                        <p:attrNameLst>
                                          <p:attrName>ppt_h</p:attrName>
                                        </p:attrNameLst>
                                      </p:cBhvr>
                                      <p:tavLst>
                                        <p:tav tm="0">
                                          <p:val>
                                            <p:strVal val="#ppt_h"/>
                                          </p:val>
                                        </p:tav>
                                        <p:tav tm="100000">
                                          <p:val>
                                            <p:strVal val="#ppt_h"/>
                                          </p:val>
                                        </p:tav>
                                      </p:tavLst>
                                    </p:anim>
                                    <p:animEffect transition="in" filter="fade">
                                      <p:cBhvr>
                                        <p:cTn id="23" dur="1000"/>
                                        <p:tgtEl>
                                          <p:spTgt spid="9218"/>
                                        </p:tgtEl>
                                      </p:cBhvr>
                                    </p:animEffect>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1000" fill="hold"/>
                                        <p:tgtEl>
                                          <p:spTgt spid="6"/>
                                        </p:tgtEl>
                                        <p:attrNameLst>
                                          <p:attrName>ppt_w</p:attrName>
                                        </p:attrNameLst>
                                      </p:cBhvr>
                                      <p:tavLst>
                                        <p:tav tm="0">
                                          <p:val>
                                            <p:strVal val="#ppt_w+.3"/>
                                          </p:val>
                                        </p:tav>
                                        <p:tav tm="100000">
                                          <p:val>
                                            <p:strVal val="#ppt_w"/>
                                          </p:val>
                                        </p:tav>
                                      </p:tavLst>
                                    </p:anim>
                                    <p:anim calcmode="lin" valueType="num">
                                      <p:cBhvr>
                                        <p:cTn id="36" dur="1000" fill="hold"/>
                                        <p:tgtEl>
                                          <p:spTgt spid="6"/>
                                        </p:tgtEl>
                                        <p:attrNameLst>
                                          <p:attrName>ppt_h</p:attrName>
                                        </p:attrNameLst>
                                      </p:cBhvr>
                                      <p:tavLst>
                                        <p:tav tm="0">
                                          <p:val>
                                            <p:strVal val="#ppt_h"/>
                                          </p:val>
                                        </p:tav>
                                        <p:tav tm="100000">
                                          <p:val>
                                            <p:strVal val="#ppt_h"/>
                                          </p:val>
                                        </p:tav>
                                      </p:tavLst>
                                    </p:anim>
                                    <p:animEffect transition="in" filter="fade">
                                      <p:cBhvr>
                                        <p:cTn id="37" dur="10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anim calcmode="lin" valueType="num">
                                      <p:cBhvr>
                                        <p:cTn id="43" dur="1000" fill="hold"/>
                                        <p:tgtEl>
                                          <p:spTgt spid="11"/>
                                        </p:tgtEl>
                                        <p:attrNameLst>
                                          <p:attrName>ppt_x</p:attrName>
                                        </p:attrNameLst>
                                      </p:cBhvr>
                                      <p:tavLst>
                                        <p:tav tm="0">
                                          <p:val>
                                            <p:strVal val="#ppt_x"/>
                                          </p:val>
                                        </p:tav>
                                        <p:tav tm="100000">
                                          <p:val>
                                            <p:strVal val="#ppt_x"/>
                                          </p:val>
                                        </p:tav>
                                      </p:tavLst>
                                    </p:anim>
                                    <p:anim calcmode="lin" valueType="num">
                                      <p:cBhvr>
                                        <p:cTn id="4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0" presetClass="entr" presetSubtype="0" decel="10000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p:cTn id="49" dur="1000" fill="hold"/>
                                        <p:tgtEl>
                                          <p:spTgt spid="10"/>
                                        </p:tgtEl>
                                        <p:attrNameLst>
                                          <p:attrName>ppt_w</p:attrName>
                                        </p:attrNameLst>
                                      </p:cBhvr>
                                      <p:tavLst>
                                        <p:tav tm="0">
                                          <p:val>
                                            <p:strVal val="#ppt_w+.3"/>
                                          </p:val>
                                        </p:tav>
                                        <p:tav tm="100000">
                                          <p:val>
                                            <p:strVal val="#ppt_w"/>
                                          </p:val>
                                        </p:tav>
                                      </p:tavLst>
                                    </p:anim>
                                    <p:anim calcmode="lin" valueType="num">
                                      <p:cBhvr>
                                        <p:cTn id="50" dur="1000" fill="hold"/>
                                        <p:tgtEl>
                                          <p:spTgt spid="10"/>
                                        </p:tgtEl>
                                        <p:attrNameLst>
                                          <p:attrName>ppt_h</p:attrName>
                                        </p:attrNameLst>
                                      </p:cBhvr>
                                      <p:tavLst>
                                        <p:tav tm="0">
                                          <p:val>
                                            <p:strVal val="#ppt_h"/>
                                          </p:val>
                                        </p:tav>
                                        <p:tav tm="100000">
                                          <p:val>
                                            <p:strVal val="#ppt_h"/>
                                          </p:val>
                                        </p:tav>
                                      </p:tavLst>
                                    </p:anim>
                                    <p:animEffect transition="in" filter="fade">
                                      <p:cBhvr>
                                        <p:cTn id="51"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nimBg="1"/>
      <p:bldP spid="9219" grpId="0" animBg="1"/>
      <p:bldP spid="6"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Conector de seta reta 11"/>
          <p:cNvCxnSpPr>
            <a:cxnSpLocks noChangeShapeType="1"/>
          </p:cNvCxnSpPr>
          <p:nvPr/>
        </p:nvCxnSpPr>
        <p:spPr bwMode="auto">
          <a:xfrm rot="5400000">
            <a:off x="4287044" y="1481708"/>
            <a:ext cx="571500" cy="1588"/>
          </a:xfrm>
          <a:prstGeom prst="straightConnector1">
            <a:avLst/>
          </a:prstGeom>
          <a:noFill/>
          <a:ln w="25400" algn="ctr">
            <a:solidFill>
              <a:schemeClr val="bg2"/>
            </a:solidFill>
            <a:round/>
            <a:headEnd/>
            <a:tailEnd type="arrow" w="med" len="med"/>
          </a:ln>
          <a:effectLst>
            <a:outerShdw dist="20000" dir="5400000" rotWithShape="0">
              <a:srgbClr val="000000">
                <a:alpha val="37999"/>
              </a:srgbClr>
            </a:outerShdw>
          </a:effectLst>
        </p:spPr>
      </p:cxnSp>
      <p:sp>
        <p:nvSpPr>
          <p:cNvPr id="10243" name="Text Box 5"/>
          <p:cNvSpPr txBox="1">
            <a:spLocks noChangeArrowheads="1"/>
          </p:cNvSpPr>
          <p:nvPr/>
        </p:nvSpPr>
        <p:spPr bwMode="auto">
          <a:xfrm>
            <a:off x="2411760" y="764704"/>
            <a:ext cx="4248472" cy="369332"/>
          </a:xfrm>
          <a:prstGeom prst="rect">
            <a:avLst/>
          </a:prstGeom>
          <a:noFill/>
          <a:ln w="76200" cmpd="tri">
            <a:solidFill>
              <a:srgbClr val="3333CC"/>
            </a:solidFill>
            <a:miter lim="800000"/>
            <a:headEnd/>
            <a:tailEnd/>
          </a:ln>
        </p:spPr>
        <p:txBody>
          <a:bodyPr wrap="square">
            <a:spAutoFit/>
          </a:bodyPr>
          <a:lstStyle/>
          <a:p>
            <a:pPr algn="ctr"/>
            <a:r>
              <a:rPr lang="pt-BR" b="1" dirty="0" smtClean="0"/>
              <a:t>Projeto literário do Pré-Modernismo</a:t>
            </a:r>
            <a:endParaRPr lang="pt-BR" b="1" dirty="0"/>
          </a:p>
        </p:txBody>
      </p:sp>
      <p:sp>
        <p:nvSpPr>
          <p:cNvPr id="10244" name="Text Box 6"/>
          <p:cNvSpPr txBox="1">
            <a:spLocks noChangeArrowheads="1"/>
          </p:cNvSpPr>
          <p:nvPr/>
        </p:nvSpPr>
        <p:spPr bwMode="auto">
          <a:xfrm>
            <a:off x="1763688" y="1988840"/>
            <a:ext cx="5688632" cy="369332"/>
          </a:xfrm>
          <a:prstGeom prst="rect">
            <a:avLst/>
          </a:prstGeom>
          <a:noFill/>
          <a:ln w="76200" cmpd="tri">
            <a:solidFill>
              <a:srgbClr val="3333CC"/>
            </a:solidFill>
            <a:miter lim="800000"/>
            <a:headEnd/>
            <a:tailEnd/>
          </a:ln>
        </p:spPr>
        <p:txBody>
          <a:bodyPr wrap="square">
            <a:spAutoFit/>
          </a:bodyPr>
          <a:lstStyle/>
          <a:p>
            <a:pPr algn="ctr"/>
            <a:r>
              <a:rPr lang="pt-BR" b="1" dirty="0" smtClean="0"/>
              <a:t>Desejo de mostrar o Brasil real aos brasileiros</a:t>
            </a:r>
            <a:endParaRPr lang="pt-BR" b="1" dirty="0"/>
          </a:p>
        </p:txBody>
      </p:sp>
      <p:sp>
        <p:nvSpPr>
          <p:cNvPr id="5" name="Text Box 6"/>
          <p:cNvSpPr txBox="1">
            <a:spLocks noChangeArrowheads="1"/>
          </p:cNvSpPr>
          <p:nvPr/>
        </p:nvSpPr>
        <p:spPr bwMode="auto">
          <a:xfrm>
            <a:off x="1763688" y="3203684"/>
            <a:ext cx="5688632" cy="369332"/>
          </a:xfrm>
          <a:prstGeom prst="rect">
            <a:avLst/>
          </a:prstGeom>
          <a:noFill/>
          <a:ln w="76200" cmpd="tri">
            <a:solidFill>
              <a:srgbClr val="3333CC"/>
            </a:solidFill>
            <a:miter lim="800000"/>
            <a:headEnd/>
            <a:tailEnd/>
          </a:ln>
        </p:spPr>
        <p:txBody>
          <a:bodyPr wrap="square">
            <a:spAutoFit/>
          </a:bodyPr>
          <a:lstStyle/>
          <a:p>
            <a:pPr algn="ctr"/>
            <a:r>
              <a:rPr lang="pt-BR" b="1" dirty="0" smtClean="0"/>
              <a:t>Crítica à realidade social e econômica</a:t>
            </a:r>
            <a:endParaRPr lang="pt-BR" b="1" dirty="0"/>
          </a:p>
        </p:txBody>
      </p:sp>
      <p:sp>
        <p:nvSpPr>
          <p:cNvPr id="6" name="Text Box 6"/>
          <p:cNvSpPr txBox="1">
            <a:spLocks noChangeArrowheads="1"/>
          </p:cNvSpPr>
          <p:nvPr/>
        </p:nvSpPr>
        <p:spPr bwMode="auto">
          <a:xfrm>
            <a:off x="1763688" y="4293096"/>
            <a:ext cx="5688632" cy="369332"/>
          </a:xfrm>
          <a:prstGeom prst="rect">
            <a:avLst/>
          </a:prstGeom>
          <a:noFill/>
          <a:ln w="76200" cmpd="tri">
            <a:solidFill>
              <a:srgbClr val="3333CC"/>
            </a:solidFill>
            <a:miter lim="800000"/>
            <a:headEnd/>
            <a:tailEnd/>
          </a:ln>
        </p:spPr>
        <p:txBody>
          <a:bodyPr wrap="square">
            <a:spAutoFit/>
          </a:bodyPr>
          <a:lstStyle/>
          <a:p>
            <a:pPr algn="ctr"/>
            <a:r>
              <a:rPr lang="pt-BR" b="1" dirty="0" smtClean="0"/>
              <a:t>Linguagem mais próxima do texto jornalístico</a:t>
            </a:r>
            <a:endParaRPr lang="pt-BR" b="1" dirty="0"/>
          </a:p>
        </p:txBody>
      </p:sp>
      <p:cxnSp>
        <p:nvCxnSpPr>
          <p:cNvPr id="7" name="Conector de seta reta 6"/>
          <p:cNvCxnSpPr>
            <a:cxnSpLocks noChangeShapeType="1"/>
          </p:cNvCxnSpPr>
          <p:nvPr/>
        </p:nvCxnSpPr>
        <p:spPr bwMode="auto">
          <a:xfrm rot="5400000">
            <a:off x="4287044" y="2705844"/>
            <a:ext cx="571500" cy="1588"/>
          </a:xfrm>
          <a:prstGeom prst="straightConnector1">
            <a:avLst/>
          </a:prstGeom>
          <a:noFill/>
          <a:ln w="25400" algn="ctr">
            <a:solidFill>
              <a:schemeClr val="bg2"/>
            </a:solidFill>
            <a:round/>
            <a:headEnd/>
            <a:tailEnd type="arrow" w="med" len="med"/>
          </a:ln>
          <a:effectLst>
            <a:outerShdw dist="20000" dir="5400000" rotWithShape="0">
              <a:srgbClr val="000000">
                <a:alpha val="37999"/>
              </a:srgbClr>
            </a:outerShdw>
          </a:effectLst>
        </p:spPr>
      </p:cxnSp>
      <p:cxnSp>
        <p:nvCxnSpPr>
          <p:cNvPr id="8" name="Conector de seta reta 7"/>
          <p:cNvCxnSpPr>
            <a:cxnSpLocks noChangeShapeType="1"/>
          </p:cNvCxnSpPr>
          <p:nvPr/>
        </p:nvCxnSpPr>
        <p:spPr bwMode="auto">
          <a:xfrm rot="5400000">
            <a:off x="4287044" y="3862536"/>
            <a:ext cx="571500" cy="1588"/>
          </a:xfrm>
          <a:prstGeom prst="straightConnector1">
            <a:avLst/>
          </a:prstGeom>
          <a:noFill/>
          <a:ln w="25400" algn="ctr">
            <a:solidFill>
              <a:schemeClr val="bg2"/>
            </a:solidFill>
            <a:round/>
            <a:headEnd/>
            <a:tailEnd type="arrow" w="med" len="med"/>
          </a:ln>
          <a:effectLst>
            <a:outerShdw dist="20000" dir="5400000" rotWithShape="0">
              <a:srgbClr val="000000">
                <a:alpha val="37999"/>
              </a:srgbClr>
            </a:outerShdw>
          </a:effectLst>
        </p:spPr>
      </p:cxn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 calcmode="lin" valueType="num">
                                      <p:cBhvr>
                                        <p:cTn id="7" dur="1000" fill="hold"/>
                                        <p:tgtEl>
                                          <p:spTgt spid="10243"/>
                                        </p:tgtEl>
                                        <p:attrNameLst>
                                          <p:attrName>ppt_w</p:attrName>
                                        </p:attrNameLst>
                                      </p:cBhvr>
                                      <p:tavLst>
                                        <p:tav tm="0">
                                          <p:val>
                                            <p:strVal val="#ppt_w+.3"/>
                                          </p:val>
                                        </p:tav>
                                        <p:tav tm="100000">
                                          <p:val>
                                            <p:strVal val="#ppt_w"/>
                                          </p:val>
                                        </p:tav>
                                      </p:tavLst>
                                    </p:anim>
                                    <p:anim calcmode="lin" valueType="num">
                                      <p:cBhvr>
                                        <p:cTn id="8" dur="1000" fill="hold"/>
                                        <p:tgtEl>
                                          <p:spTgt spid="10243"/>
                                        </p:tgtEl>
                                        <p:attrNameLst>
                                          <p:attrName>ppt_h</p:attrName>
                                        </p:attrNameLst>
                                      </p:cBhvr>
                                      <p:tavLst>
                                        <p:tav tm="0">
                                          <p:val>
                                            <p:strVal val="#ppt_h"/>
                                          </p:val>
                                        </p:tav>
                                        <p:tav tm="100000">
                                          <p:val>
                                            <p:strVal val="#ppt_h"/>
                                          </p:val>
                                        </p:tav>
                                      </p:tavLst>
                                    </p:anim>
                                    <p:animEffect transition="in" filter="fade">
                                      <p:cBhvr>
                                        <p:cTn id="9" dur="1000"/>
                                        <p:tgtEl>
                                          <p:spTgt spid="10243"/>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10244"/>
                                        </p:tgtEl>
                                        <p:attrNameLst>
                                          <p:attrName>style.visibility</p:attrName>
                                        </p:attrNameLst>
                                      </p:cBhvr>
                                      <p:to>
                                        <p:strVal val="visible"/>
                                      </p:to>
                                    </p:set>
                                    <p:anim calcmode="lin" valueType="num">
                                      <p:cBhvr>
                                        <p:cTn id="21" dur="1000" fill="hold"/>
                                        <p:tgtEl>
                                          <p:spTgt spid="10244"/>
                                        </p:tgtEl>
                                        <p:attrNameLst>
                                          <p:attrName>ppt_w</p:attrName>
                                        </p:attrNameLst>
                                      </p:cBhvr>
                                      <p:tavLst>
                                        <p:tav tm="0">
                                          <p:val>
                                            <p:strVal val="#ppt_w+.3"/>
                                          </p:val>
                                        </p:tav>
                                        <p:tav tm="100000">
                                          <p:val>
                                            <p:strVal val="#ppt_w"/>
                                          </p:val>
                                        </p:tav>
                                      </p:tavLst>
                                    </p:anim>
                                    <p:anim calcmode="lin" valueType="num">
                                      <p:cBhvr>
                                        <p:cTn id="22" dur="1000" fill="hold"/>
                                        <p:tgtEl>
                                          <p:spTgt spid="10244"/>
                                        </p:tgtEl>
                                        <p:attrNameLst>
                                          <p:attrName>ppt_h</p:attrName>
                                        </p:attrNameLst>
                                      </p:cBhvr>
                                      <p:tavLst>
                                        <p:tav tm="0">
                                          <p:val>
                                            <p:strVal val="#ppt_h"/>
                                          </p:val>
                                        </p:tav>
                                        <p:tav tm="100000">
                                          <p:val>
                                            <p:strVal val="#ppt_h"/>
                                          </p:val>
                                        </p:tav>
                                      </p:tavLst>
                                    </p:anim>
                                    <p:animEffect transition="in" filter="fade">
                                      <p:cBhvr>
                                        <p:cTn id="23" dur="1000"/>
                                        <p:tgtEl>
                                          <p:spTgt spid="10244"/>
                                        </p:tgtEl>
                                      </p:cBhvr>
                                    </p:animEffect>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p:cTn id="35" dur="1000" fill="hold"/>
                                        <p:tgtEl>
                                          <p:spTgt spid="5"/>
                                        </p:tgtEl>
                                        <p:attrNameLst>
                                          <p:attrName>ppt_w</p:attrName>
                                        </p:attrNameLst>
                                      </p:cBhvr>
                                      <p:tavLst>
                                        <p:tav tm="0">
                                          <p:val>
                                            <p:strVal val="#ppt_w+.3"/>
                                          </p:val>
                                        </p:tav>
                                        <p:tav tm="100000">
                                          <p:val>
                                            <p:strVal val="#ppt_w"/>
                                          </p:val>
                                        </p:tav>
                                      </p:tavLst>
                                    </p:anim>
                                    <p:anim calcmode="lin" valueType="num">
                                      <p:cBhvr>
                                        <p:cTn id="36" dur="1000" fill="hold"/>
                                        <p:tgtEl>
                                          <p:spTgt spid="5"/>
                                        </p:tgtEl>
                                        <p:attrNameLst>
                                          <p:attrName>ppt_h</p:attrName>
                                        </p:attrNameLst>
                                      </p:cBhvr>
                                      <p:tavLst>
                                        <p:tav tm="0">
                                          <p:val>
                                            <p:strVal val="#ppt_h"/>
                                          </p:val>
                                        </p:tav>
                                        <p:tav tm="100000">
                                          <p:val>
                                            <p:strVal val="#ppt_h"/>
                                          </p:val>
                                        </p:tav>
                                      </p:tavLst>
                                    </p:anim>
                                    <p:animEffect transition="in" filter="fade">
                                      <p:cBhvr>
                                        <p:cTn id="37" dur="100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0" presetClass="entr" presetSubtype="0" decel="100000"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p:cTn id="49" dur="1000" fill="hold"/>
                                        <p:tgtEl>
                                          <p:spTgt spid="6"/>
                                        </p:tgtEl>
                                        <p:attrNameLst>
                                          <p:attrName>ppt_w</p:attrName>
                                        </p:attrNameLst>
                                      </p:cBhvr>
                                      <p:tavLst>
                                        <p:tav tm="0">
                                          <p:val>
                                            <p:strVal val="#ppt_w+.3"/>
                                          </p:val>
                                        </p:tav>
                                        <p:tav tm="100000">
                                          <p:val>
                                            <p:strVal val="#ppt_w"/>
                                          </p:val>
                                        </p:tav>
                                      </p:tavLst>
                                    </p:anim>
                                    <p:anim calcmode="lin" valueType="num">
                                      <p:cBhvr>
                                        <p:cTn id="50" dur="1000" fill="hold"/>
                                        <p:tgtEl>
                                          <p:spTgt spid="6"/>
                                        </p:tgtEl>
                                        <p:attrNameLst>
                                          <p:attrName>ppt_h</p:attrName>
                                        </p:attrNameLst>
                                      </p:cBhvr>
                                      <p:tavLst>
                                        <p:tav tm="0">
                                          <p:val>
                                            <p:strVal val="#ppt_h"/>
                                          </p:val>
                                        </p:tav>
                                        <p:tav tm="100000">
                                          <p:val>
                                            <p:strVal val="#ppt_h"/>
                                          </p:val>
                                        </p:tav>
                                      </p:tavLst>
                                    </p:anim>
                                    <p:animEffect transition="in" filter="fade">
                                      <p:cBhvr>
                                        <p:cTn id="5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animBg="1"/>
      <p:bldP spid="10244" grpId="0" animBg="1"/>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acervo.revistabula.com/imagens/gerenciador/materias/9/images/Euclide.jpg"/>
          <p:cNvPicPr>
            <a:picLocks noChangeAspect="1" noChangeArrowheads="1"/>
          </p:cNvPicPr>
          <p:nvPr/>
        </p:nvPicPr>
        <p:blipFill>
          <a:blip r:embed="rId2" cstate="print"/>
          <a:srcRect/>
          <a:stretch>
            <a:fillRect/>
          </a:stretch>
        </p:blipFill>
        <p:spPr bwMode="auto">
          <a:xfrm>
            <a:off x="6156176" y="2857614"/>
            <a:ext cx="3024336" cy="4027770"/>
          </a:xfrm>
          <a:prstGeom prst="rect">
            <a:avLst/>
          </a:prstGeom>
          <a:noFill/>
        </p:spPr>
      </p:pic>
      <p:sp>
        <p:nvSpPr>
          <p:cNvPr id="11267" name="Rectangle 2"/>
          <p:cNvSpPr>
            <a:spLocks noGrp="1" noChangeArrowheads="1"/>
          </p:cNvSpPr>
          <p:nvPr>
            <p:ph type="title"/>
          </p:nvPr>
        </p:nvSpPr>
        <p:spPr>
          <a:xfrm>
            <a:off x="785813" y="476250"/>
            <a:ext cx="7772400" cy="720502"/>
          </a:xfrm>
        </p:spPr>
        <p:txBody>
          <a:bodyPr/>
          <a:lstStyle/>
          <a:p>
            <a:pPr eaLnBrk="1" hangingPunct="1"/>
            <a:r>
              <a:rPr lang="pt-BR" sz="3600" dirty="0" smtClean="0">
                <a:solidFill>
                  <a:schemeClr val="tx1"/>
                </a:solidFill>
              </a:rPr>
              <a:t>Euclides da Cunha</a:t>
            </a:r>
          </a:p>
        </p:txBody>
      </p:sp>
      <p:sp>
        <p:nvSpPr>
          <p:cNvPr id="11270" name="Text Box 9"/>
          <p:cNvSpPr txBox="1">
            <a:spLocks noChangeArrowheads="1"/>
          </p:cNvSpPr>
          <p:nvPr/>
        </p:nvSpPr>
        <p:spPr bwMode="auto">
          <a:xfrm>
            <a:off x="683568" y="1268760"/>
            <a:ext cx="7848872" cy="5493812"/>
          </a:xfrm>
          <a:prstGeom prst="rect">
            <a:avLst/>
          </a:prstGeom>
          <a:noFill/>
          <a:ln w="9525">
            <a:noFill/>
            <a:miter lim="800000"/>
            <a:headEnd/>
            <a:tailEnd/>
          </a:ln>
        </p:spPr>
        <p:txBody>
          <a:bodyPr wrap="square">
            <a:spAutoFit/>
          </a:bodyPr>
          <a:lstStyle/>
          <a:p>
            <a:pPr algn="just" defTabSz="360363">
              <a:spcBef>
                <a:spcPct val="50000"/>
              </a:spcBef>
              <a:tabLst>
                <a:tab pos="179388" algn="l"/>
              </a:tabLst>
            </a:pPr>
            <a:r>
              <a:rPr lang="pt-BR" dirty="0" smtClean="0"/>
              <a:t>Euclides da Cunha foi o pioneiro entre os pré-modernistas na aproximação entre a Literatura e a história.</a:t>
            </a:r>
          </a:p>
          <a:p>
            <a:pPr algn="just" defTabSz="360363">
              <a:spcBef>
                <a:spcPct val="50000"/>
              </a:spcBef>
              <a:tabLst>
                <a:tab pos="179388" algn="l"/>
              </a:tabLst>
            </a:pPr>
            <a:r>
              <a:rPr lang="pt-BR" dirty="0" smtClean="0"/>
              <a:t>O escritor Joaquim Nabuco definiu </a:t>
            </a:r>
            <a:r>
              <a:rPr lang="pt-BR" i="1" dirty="0" smtClean="0"/>
              <a:t>Os Sertões </a:t>
            </a:r>
            <a:r>
              <a:rPr lang="pt-BR" dirty="0" smtClean="0"/>
              <a:t>como “a Bíblia da nacionalidade brasileira”.</a:t>
            </a:r>
          </a:p>
          <a:p>
            <a:pPr algn="just" defTabSz="360363">
              <a:spcBef>
                <a:spcPct val="50000"/>
              </a:spcBef>
              <a:tabLst>
                <a:tab pos="179388" algn="l"/>
              </a:tabLst>
            </a:pPr>
            <a:r>
              <a:rPr lang="pt-BR" i="1" dirty="0" smtClean="0"/>
              <a:t>Os Sertões </a:t>
            </a:r>
            <a:r>
              <a:rPr lang="pt-BR" dirty="0" smtClean="0"/>
              <a:t>são um livro de difícil classificação, pois apresenta características:</a:t>
            </a:r>
          </a:p>
          <a:p>
            <a:pPr algn="just" defTabSz="360363">
              <a:spcBef>
                <a:spcPct val="50000"/>
              </a:spcBef>
              <a:buFont typeface="Wingdings" pitchFamily="2" charset="2"/>
              <a:buChar char="ü"/>
              <a:tabLst>
                <a:tab pos="179388" algn="l"/>
              </a:tabLst>
            </a:pPr>
            <a:r>
              <a:rPr lang="pt-BR" dirty="0" smtClean="0"/>
              <a:t>de texto literário por captar a sinceridade da alma simples e leal do sertanejo;</a:t>
            </a:r>
          </a:p>
          <a:p>
            <a:pPr algn="just" defTabSz="360363">
              <a:spcBef>
                <a:spcPct val="50000"/>
              </a:spcBef>
              <a:buFont typeface="Wingdings" pitchFamily="2" charset="2"/>
              <a:buChar char="ü"/>
              <a:tabLst>
                <a:tab pos="179388" algn="l"/>
              </a:tabLst>
            </a:pPr>
            <a:r>
              <a:rPr lang="pt-BR" dirty="0" smtClean="0"/>
              <a:t>de tratado científico por analisar  as características do solo do sertão nordestino;</a:t>
            </a:r>
          </a:p>
          <a:p>
            <a:pPr algn="just" defTabSz="360363">
              <a:spcBef>
                <a:spcPct val="50000"/>
              </a:spcBef>
              <a:buFont typeface="Wingdings" pitchFamily="2" charset="2"/>
              <a:buChar char="ü"/>
              <a:tabLst>
                <a:tab pos="179388" algn="l"/>
              </a:tabLst>
            </a:pPr>
            <a:r>
              <a:rPr lang="pt-BR" dirty="0" smtClean="0"/>
              <a:t>de investigação socioantropológica por se preocupar em caracterizar minuciosamente o sertanejo ou explicar a gênese de Antônio Conselheiro como líder messiânico;</a:t>
            </a:r>
          </a:p>
          <a:p>
            <a:pPr algn="just" defTabSz="360363">
              <a:spcBef>
                <a:spcPct val="50000"/>
              </a:spcBef>
              <a:buFont typeface="Wingdings" pitchFamily="2" charset="2"/>
              <a:buChar char="ü"/>
              <a:tabLst>
                <a:tab pos="179388" algn="l"/>
              </a:tabLst>
            </a:pPr>
            <a:r>
              <a:rPr lang="pt-BR" dirty="0" smtClean="0"/>
              <a:t>de matéria jornalística por registrar em detalhes as lutas entre as tropas oficiais e os revoltosos.</a:t>
            </a:r>
          </a:p>
          <a:p>
            <a:pPr algn="just" defTabSz="360363">
              <a:spcBef>
                <a:spcPct val="50000"/>
              </a:spcBef>
              <a:buFont typeface="Wingdings" pitchFamily="2" charset="2"/>
              <a:buChar char="ü"/>
              <a:tabLst>
                <a:tab pos="179388" algn="l"/>
              </a:tabLst>
            </a:pPr>
            <a:endParaRPr lang="pt-BR"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270">
                                            <p:txEl>
                                              <p:pRg st="0" end="0"/>
                                            </p:txEl>
                                          </p:spTgt>
                                        </p:tgtEl>
                                        <p:attrNameLst>
                                          <p:attrName>style.visibility</p:attrName>
                                        </p:attrNameLst>
                                      </p:cBhvr>
                                      <p:to>
                                        <p:strVal val="visible"/>
                                      </p:to>
                                    </p:set>
                                    <p:anim calcmode="lin" valueType="num">
                                      <p:cBhvr>
                                        <p:cTn id="7" dur="1000" fill="hold"/>
                                        <p:tgtEl>
                                          <p:spTgt spid="11270">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1270">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270">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11270">
                                            <p:txEl>
                                              <p:pRg st="1" end="1"/>
                                            </p:txEl>
                                          </p:spTgt>
                                        </p:tgtEl>
                                        <p:attrNameLst>
                                          <p:attrName>style.visibility</p:attrName>
                                        </p:attrNameLst>
                                      </p:cBhvr>
                                      <p:to>
                                        <p:strVal val="visible"/>
                                      </p:to>
                                    </p:set>
                                    <p:anim calcmode="lin" valueType="num">
                                      <p:cBhvr>
                                        <p:cTn id="14" dur="1000" fill="hold"/>
                                        <p:tgtEl>
                                          <p:spTgt spid="11270">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11270">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1270">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11270">
                                            <p:txEl>
                                              <p:pRg st="2" end="2"/>
                                            </p:txEl>
                                          </p:spTgt>
                                        </p:tgtEl>
                                        <p:attrNameLst>
                                          <p:attrName>style.visibility</p:attrName>
                                        </p:attrNameLst>
                                      </p:cBhvr>
                                      <p:to>
                                        <p:strVal val="visible"/>
                                      </p:to>
                                    </p:set>
                                    <p:anim calcmode="lin" valueType="num">
                                      <p:cBhvr>
                                        <p:cTn id="21" dur="1000" fill="hold"/>
                                        <p:tgtEl>
                                          <p:spTgt spid="11270">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11270">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11270">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11270">
                                            <p:txEl>
                                              <p:pRg st="3" end="3"/>
                                            </p:txEl>
                                          </p:spTgt>
                                        </p:tgtEl>
                                        <p:attrNameLst>
                                          <p:attrName>style.visibility</p:attrName>
                                        </p:attrNameLst>
                                      </p:cBhvr>
                                      <p:to>
                                        <p:strVal val="visible"/>
                                      </p:to>
                                    </p:set>
                                    <p:animEffect transition="in" filter="fade">
                                      <p:cBhvr>
                                        <p:cTn id="28" dur="1000"/>
                                        <p:tgtEl>
                                          <p:spTgt spid="11270">
                                            <p:txEl>
                                              <p:pRg st="3" end="3"/>
                                            </p:txEl>
                                          </p:spTgt>
                                        </p:tgtEl>
                                      </p:cBhvr>
                                    </p:animEffect>
                                    <p:anim calcmode="lin" valueType="num">
                                      <p:cBhvr>
                                        <p:cTn id="29" dur="1000" fill="hold"/>
                                        <p:tgtEl>
                                          <p:spTgt spid="11270">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1270">
                                            <p:txEl>
                                              <p:pRg st="3" end="3"/>
                                            </p:txEl>
                                          </p:spTgt>
                                        </p:tgtEl>
                                        <p:attrNameLst>
                                          <p:attrName>ppt_y</p:attrName>
                                        </p:attrNameLst>
                                      </p:cBhvr>
                                      <p:tavLst>
                                        <p:tav tm="0">
                                          <p:val>
                                            <p:strVal val="#ppt_y-.1"/>
                                          </p:val>
                                        </p:tav>
                                        <p:tav tm="100000">
                                          <p:val>
                                            <p:strVal val="#ppt_y"/>
                                          </p:val>
                                        </p:tav>
                                      </p:tavLst>
                                    </p:anim>
                                  </p:childTnLst>
                                </p:cTn>
                              </p:par>
                              <p:par>
                                <p:cTn id="31" presetID="47" presetClass="entr" presetSubtype="0" fill="hold" nodeType="withEffect">
                                  <p:stCondLst>
                                    <p:cond delay="0"/>
                                  </p:stCondLst>
                                  <p:childTnLst>
                                    <p:set>
                                      <p:cBhvr>
                                        <p:cTn id="32" dur="1" fill="hold">
                                          <p:stCondLst>
                                            <p:cond delay="0"/>
                                          </p:stCondLst>
                                        </p:cTn>
                                        <p:tgtEl>
                                          <p:spTgt spid="11270">
                                            <p:txEl>
                                              <p:pRg st="4" end="4"/>
                                            </p:txEl>
                                          </p:spTgt>
                                        </p:tgtEl>
                                        <p:attrNameLst>
                                          <p:attrName>style.visibility</p:attrName>
                                        </p:attrNameLst>
                                      </p:cBhvr>
                                      <p:to>
                                        <p:strVal val="visible"/>
                                      </p:to>
                                    </p:set>
                                    <p:animEffect transition="in" filter="fade">
                                      <p:cBhvr>
                                        <p:cTn id="33" dur="1000"/>
                                        <p:tgtEl>
                                          <p:spTgt spid="11270">
                                            <p:txEl>
                                              <p:pRg st="4" end="4"/>
                                            </p:txEl>
                                          </p:spTgt>
                                        </p:tgtEl>
                                      </p:cBhvr>
                                    </p:animEffect>
                                    <p:anim calcmode="lin" valueType="num">
                                      <p:cBhvr>
                                        <p:cTn id="34" dur="1000" fill="hold"/>
                                        <p:tgtEl>
                                          <p:spTgt spid="11270">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11270">
                                            <p:txEl>
                                              <p:pRg st="4" end="4"/>
                                            </p:txEl>
                                          </p:spTgt>
                                        </p:tgtEl>
                                        <p:attrNameLst>
                                          <p:attrName>ppt_y</p:attrName>
                                        </p:attrNameLst>
                                      </p:cBhvr>
                                      <p:tavLst>
                                        <p:tav tm="0">
                                          <p:val>
                                            <p:strVal val="#ppt_y-.1"/>
                                          </p:val>
                                        </p:tav>
                                        <p:tav tm="100000">
                                          <p:val>
                                            <p:strVal val="#ppt_y"/>
                                          </p:val>
                                        </p:tav>
                                      </p:tavLst>
                                    </p:anim>
                                  </p:childTnLst>
                                </p:cTn>
                              </p:par>
                              <p:par>
                                <p:cTn id="36" presetID="47" presetClass="entr" presetSubtype="0" fill="hold" nodeType="withEffect">
                                  <p:stCondLst>
                                    <p:cond delay="0"/>
                                  </p:stCondLst>
                                  <p:childTnLst>
                                    <p:set>
                                      <p:cBhvr>
                                        <p:cTn id="37" dur="1" fill="hold">
                                          <p:stCondLst>
                                            <p:cond delay="0"/>
                                          </p:stCondLst>
                                        </p:cTn>
                                        <p:tgtEl>
                                          <p:spTgt spid="11270">
                                            <p:txEl>
                                              <p:pRg st="5" end="5"/>
                                            </p:txEl>
                                          </p:spTgt>
                                        </p:tgtEl>
                                        <p:attrNameLst>
                                          <p:attrName>style.visibility</p:attrName>
                                        </p:attrNameLst>
                                      </p:cBhvr>
                                      <p:to>
                                        <p:strVal val="visible"/>
                                      </p:to>
                                    </p:set>
                                    <p:animEffect transition="in" filter="fade">
                                      <p:cBhvr>
                                        <p:cTn id="38" dur="1000"/>
                                        <p:tgtEl>
                                          <p:spTgt spid="11270">
                                            <p:txEl>
                                              <p:pRg st="5" end="5"/>
                                            </p:txEl>
                                          </p:spTgt>
                                        </p:tgtEl>
                                      </p:cBhvr>
                                    </p:animEffect>
                                    <p:anim calcmode="lin" valueType="num">
                                      <p:cBhvr>
                                        <p:cTn id="39" dur="1000" fill="hold"/>
                                        <p:tgtEl>
                                          <p:spTgt spid="11270">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11270">
                                            <p:txEl>
                                              <p:pRg st="5" end="5"/>
                                            </p:txEl>
                                          </p:spTgt>
                                        </p:tgtEl>
                                        <p:attrNameLst>
                                          <p:attrName>ppt_y</p:attrName>
                                        </p:attrNameLst>
                                      </p:cBhvr>
                                      <p:tavLst>
                                        <p:tav tm="0">
                                          <p:val>
                                            <p:strVal val="#ppt_y-.1"/>
                                          </p:val>
                                        </p:tav>
                                        <p:tav tm="100000">
                                          <p:val>
                                            <p:strVal val="#ppt_y"/>
                                          </p:val>
                                        </p:tav>
                                      </p:tavLst>
                                    </p:anim>
                                  </p:childTnLst>
                                </p:cTn>
                              </p:par>
                              <p:par>
                                <p:cTn id="41" presetID="47" presetClass="entr" presetSubtype="0" fill="hold" nodeType="withEffect">
                                  <p:stCondLst>
                                    <p:cond delay="0"/>
                                  </p:stCondLst>
                                  <p:childTnLst>
                                    <p:set>
                                      <p:cBhvr>
                                        <p:cTn id="42" dur="1" fill="hold">
                                          <p:stCondLst>
                                            <p:cond delay="0"/>
                                          </p:stCondLst>
                                        </p:cTn>
                                        <p:tgtEl>
                                          <p:spTgt spid="11270">
                                            <p:txEl>
                                              <p:pRg st="6" end="6"/>
                                            </p:txEl>
                                          </p:spTgt>
                                        </p:tgtEl>
                                        <p:attrNameLst>
                                          <p:attrName>style.visibility</p:attrName>
                                        </p:attrNameLst>
                                      </p:cBhvr>
                                      <p:to>
                                        <p:strVal val="visible"/>
                                      </p:to>
                                    </p:set>
                                    <p:animEffect transition="in" filter="fade">
                                      <p:cBhvr>
                                        <p:cTn id="43" dur="1000"/>
                                        <p:tgtEl>
                                          <p:spTgt spid="11270">
                                            <p:txEl>
                                              <p:pRg st="6" end="6"/>
                                            </p:txEl>
                                          </p:spTgt>
                                        </p:tgtEl>
                                      </p:cBhvr>
                                    </p:animEffect>
                                    <p:anim calcmode="lin" valueType="num">
                                      <p:cBhvr>
                                        <p:cTn id="44" dur="1000" fill="hold"/>
                                        <p:tgtEl>
                                          <p:spTgt spid="11270">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11270">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53" presetClass="entr" presetSubtype="0" fill="hold" nodeType="clickEffect">
                                  <p:stCondLst>
                                    <p:cond delay="0"/>
                                  </p:stCondLst>
                                  <p:childTnLst>
                                    <p:set>
                                      <p:cBhvr>
                                        <p:cTn id="49" dur="1" fill="hold">
                                          <p:stCondLst>
                                            <p:cond delay="0"/>
                                          </p:stCondLst>
                                        </p:cTn>
                                        <p:tgtEl>
                                          <p:spTgt spid="6146"/>
                                        </p:tgtEl>
                                        <p:attrNameLst>
                                          <p:attrName>style.visibility</p:attrName>
                                        </p:attrNameLst>
                                      </p:cBhvr>
                                      <p:to>
                                        <p:strVal val="visible"/>
                                      </p:to>
                                    </p:set>
                                    <p:anim calcmode="lin" valueType="num">
                                      <p:cBhvr>
                                        <p:cTn id="50" dur="500" fill="hold"/>
                                        <p:tgtEl>
                                          <p:spTgt spid="6146"/>
                                        </p:tgtEl>
                                        <p:attrNameLst>
                                          <p:attrName>ppt_w</p:attrName>
                                        </p:attrNameLst>
                                      </p:cBhvr>
                                      <p:tavLst>
                                        <p:tav tm="0">
                                          <p:val>
                                            <p:fltVal val="0"/>
                                          </p:val>
                                        </p:tav>
                                        <p:tav tm="100000">
                                          <p:val>
                                            <p:strVal val="#ppt_w"/>
                                          </p:val>
                                        </p:tav>
                                      </p:tavLst>
                                    </p:anim>
                                    <p:anim calcmode="lin" valueType="num">
                                      <p:cBhvr>
                                        <p:cTn id="51" dur="500" fill="hold"/>
                                        <p:tgtEl>
                                          <p:spTgt spid="6146"/>
                                        </p:tgtEl>
                                        <p:attrNameLst>
                                          <p:attrName>ppt_h</p:attrName>
                                        </p:attrNameLst>
                                      </p:cBhvr>
                                      <p:tavLst>
                                        <p:tav tm="0">
                                          <p:val>
                                            <p:fltVal val="0"/>
                                          </p:val>
                                        </p:tav>
                                        <p:tav tm="100000">
                                          <p:val>
                                            <p:strVal val="#ppt_h"/>
                                          </p:val>
                                        </p:tav>
                                      </p:tavLst>
                                    </p:anim>
                                    <p:animEffect transition="in" filter="fade">
                                      <p:cBhvr>
                                        <p:cTn id="52"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0069040">
  <a:themeElements>
    <a:clrScheme name="1006904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0069040">
      <a:majorFont>
        <a:latin typeface="Century Gothic"/>
        <a:ea typeface=""/>
        <a:cs typeface=""/>
      </a:majorFont>
      <a:minorFont>
        <a:latin typeface="Century Gothic"/>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006904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0069040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0069040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10069040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10069040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10069040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10069040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0069040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0069040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0069040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0069040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10069040</Template>
  <TotalTime>1568</TotalTime>
  <Words>1675</Words>
  <Application>Microsoft Office PowerPoint</Application>
  <PresentationFormat>Apresentação na tela (4:3)</PresentationFormat>
  <Paragraphs>123</Paragraphs>
  <Slides>19</Slides>
  <Notes>1</Notes>
  <HiddenSlides>0</HiddenSlides>
  <MMClips>0</MMClips>
  <ScaleCrop>false</ScaleCrop>
  <HeadingPairs>
    <vt:vector size="4" baseType="variant">
      <vt:variant>
        <vt:lpstr>Tema</vt:lpstr>
      </vt:variant>
      <vt:variant>
        <vt:i4>1</vt:i4>
      </vt:variant>
      <vt:variant>
        <vt:lpstr>Títulos de slides</vt:lpstr>
      </vt:variant>
      <vt:variant>
        <vt:i4>19</vt:i4>
      </vt:variant>
    </vt:vector>
  </HeadingPairs>
  <TitlesOfParts>
    <vt:vector size="20" baseType="lpstr">
      <vt:lpstr>10069040</vt:lpstr>
      <vt:lpstr>Pré-Modernismo</vt:lpstr>
      <vt:lpstr>Slide 2</vt:lpstr>
      <vt:lpstr>O Brasil republicano: conflitos e contrastes</vt:lpstr>
      <vt:lpstr>A reforma das cidades</vt:lpstr>
      <vt:lpstr>Os conflitos no Nordeste</vt:lpstr>
      <vt:lpstr>A riqueza da borracha e do café</vt:lpstr>
      <vt:lpstr>autores em busca de um país</vt:lpstr>
      <vt:lpstr>Slide 8</vt:lpstr>
      <vt:lpstr>Euclides da Cunha</vt:lpstr>
      <vt:lpstr>A estrutura do livro</vt:lpstr>
      <vt:lpstr> O sertanejo descrito por Euclides da Cunha </vt:lpstr>
      <vt:lpstr>Slide 12</vt:lpstr>
      <vt:lpstr>Lima Barreto</vt:lpstr>
      <vt:lpstr>Slide 14</vt:lpstr>
      <vt:lpstr>Monteiro Lobato</vt:lpstr>
      <vt:lpstr>Slide 16</vt:lpstr>
      <vt:lpstr>Graça Aranha</vt:lpstr>
      <vt:lpstr>Slide 18</vt:lpstr>
      <vt:lpstr>Slide 19</vt:lpstr>
    </vt:vector>
  </TitlesOfParts>
  <Company>HighTech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Língua Portuguesa</dc:title>
  <dc:creator>Carolina</dc:creator>
  <cp:lastModifiedBy>Florencio</cp:lastModifiedBy>
  <cp:revision>58</cp:revision>
  <dcterms:created xsi:type="dcterms:W3CDTF">2010-12-11T19:58:16Z</dcterms:created>
  <dcterms:modified xsi:type="dcterms:W3CDTF">2013-07-02T01:59:04Z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TC100690401046</vt:lpwstr>
  </property>
</Properties>
</file>