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60" r:id="rId9"/>
    <p:sldId id="28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5" r:id="rId25"/>
    <p:sldId id="275" r:id="rId26"/>
    <p:sldId id="276" r:id="rId27"/>
    <p:sldId id="277" r:id="rId28"/>
    <p:sldId id="278" r:id="rId29"/>
    <p:sldId id="279" r:id="rId30"/>
    <p:sldId id="284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B18B8D-E70A-43DA-BEA9-BA2A34B2A10E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8744-D5E1-459C-9013-2F9F46B4C77A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18F7-3FDC-427D-A6D8-016F50B48E3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84D15-6ED1-415A-BEEE-39C2DEBEAABF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081A-C84B-4322-B34F-655167D6112E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5C083-9C66-499D-BD1C-4BAEA6CC3E19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CFDA-2730-427B-91BB-796ECF76F0CA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3D68B-F469-4398-A434-6A6BA6ABB254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2C9B0-EA92-4E50-92FA-8AC89E695C47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EFF5A-CA4D-4D68-A41D-38FD8135DEF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3EA6-299F-4CEF-8D87-92DAE2B023F0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3FAE3A7-39CC-498D-8F8E-2CBD1CE56D5E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65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brasilescola.com/imagens/literatura/oswaldodeandadre.JPG&amp;imgrefurl=http://www.brasilescola.com/literatura/oswald-de-andrade.htm&amp;h=360&amp;w=200&amp;sz=13&amp;hl=pt-BR&amp;start=3&amp;um=1&amp;tbnid=P4O_u_9YvA3CbM:&amp;tbnh=121&amp;tbnw=67&amp;prev=/images%3Fq%3Doswald%2Bde%2Bandrade%26um%3D1%26hl%3Dpt-BR%26sa%3DN" TargetMode="External"/><Relationship Id="rId2" Type="http://schemas.openxmlformats.org/officeDocument/2006/relationships/hyperlink" Target="http://www.mundocultural.com.br/literatura1/modernismo/brasil/1_fase/oswald_andra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60032" y="5589240"/>
            <a:ext cx="3887664" cy="647749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pt-BR" sz="2800" dirty="0"/>
              <a:t> </a:t>
            </a:r>
            <a:r>
              <a:rPr lang="pt-BR" sz="2800" dirty="0" smtClean="0"/>
              <a:t>Prof. Florêncio Caldas</a:t>
            </a:r>
            <a:endParaRPr lang="pt-BR" sz="2800" dirty="0"/>
          </a:p>
        </p:txBody>
      </p:sp>
      <p:pic>
        <p:nvPicPr>
          <p:cNvPr id="2064" name="Picture 16" descr="http://bibliobelas.files.wordpress.com/2012/02/semana-de-arte-moderna-de-19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883" y="332656"/>
            <a:ext cx="3878735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1.bp.blogspot.com/-gKJ-ibLNsVQ/UBAlVidCVII/AAAAAAAAAfQ/gQvNWkHiyyo/s1600/ME121_sem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4624"/>
            <a:ext cx="9165725" cy="603792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03406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Página ilustrando um convite para a semana de arte moderna de 1922, para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revista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Estranho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editora Abril,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2013.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Pintura digital e ilustração a mão livre no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com montagem fotográfica.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Idealizadores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4248472" cy="518457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Anita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Malfatti;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Cavalcanti;</a:t>
            </a:r>
          </a:p>
          <a:p>
            <a:r>
              <a:rPr lang="pt-B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Lasar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Segall;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Tarsila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Amaral;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Manuel Bandeira;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Oswald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Andrade;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Ismael Nery;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Mario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Andrade;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Heitor </a:t>
            </a:r>
            <a:r>
              <a:rPr lang="pt-BR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Vila-Lobos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pic>
        <p:nvPicPr>
          <p:cNvPr id="121858" name="Picture 2" descr="http://3.bp.blogspot.com/-wPsa5DTzte8/Tm4mUJuntKI/AAAAAAAAATQ/QCKVtU0BuIo/s1600/Semana-de-Arte-Moder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963" y="1700808"/>
            <a:ext cx="4518149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Arial Rounded MT Bold" pitchFamily="34" charset="0"/>
              </a:rPr>
              <a:t>Principais nomes do modernismo brasileiro </a:t>
            </a:r>
            <a:endParaRPr lang="pt-BR" sz="28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3072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Tarsila do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Amaral</a:t>
            </a:r>
          </a:p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Artes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plásticas</a:t>
            </a:r>
            <a:endParaRPr lang="pt-BR" dirty="0"/>
          </a:p>
        </p:txBody>
      </p:sp>
      <p:pic>
        <p:nvPicPr>
          <p:cNvPr id="122882" name="Picture 2" descr="http://1.bp.blogspot.com/_egs5Ao_h2Z8/THgUxD_2mrI/AAAAAAAAAHw/Ko0eT_TcgkE/s1600/C%C3%B3pia+de+tarsila-ama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1623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chemeClr val="tx2"/>
                </a:solidFill>
                <a:latin typeface="Arial Rounded MT Bold" pitchFamily="34" charset="0"/>
              </a:rPr>
              <a:t>Tarsila do Amaral - </a:t>
            </a:r>
            <a:r>
              <a:rPr lang="pt-BR" sz="3600" dirty="0" err="1">
                <a:solidFill>
                  <a:schemeClr val="tx2"/>
                </a:solidFill>
                <a:latin typeface="Arial Rounded MT Bold" pitchFamily="34" charset="0"/>
              </a:rPr>
              <a:t>Abaporu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23906" name="Picture 2" descr="http://blog.meiapalavra.com.br/files/2012/07/arte_mod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12785"/>
            <a:ext cx="4332918" cy="50525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Tarsila do Amaral - Operários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24932" name="Picture 4" descr="http://www.portalcultura.com.br/sites/default/files/imagecache/view_node/modernismo-arte-moderna-2_vale_o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08" y="1340768"/>
            <a:ext cx="6703445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Tarsila do Amaral - Antropofagia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25954" name="Picture 2" descr="http://charlezine.com.br/wp-content/uploads/2012/02/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12925"/>
            <a:ext cx="5472608" cy="49131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Tarsila do Amaral – A Negra</a:t>
            </a:r>
            <a:endParaRPr lang="pt-BR" sz="3600" dirty="0"/>
          </a:p>
        </p:txBody>
      </p:sp>
      <p:pic>
        <p:nvPicPr>
          <p:cNvPr id="126978" name="Picture 2" descr="http://www.reidaverdade.com/wp-content/uploads/2011/03/tarsila-do-amaral_a_ne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018110"/>
            <a:ext cx="4210670" cy="52230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Arial Rounded MT Bold" pitchFamily="34" charset="0"/>
              </a:rPr>
              <a:t>Principais nomes do modernismo brasileiro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30725"/>
          </a:xfrm>
        </p:spPr>
        <p:txBody>
          <a:bodyPr/>
          <a:lstStyle/>
          <a:p>
            <a:r>
              <a:rPr lang="pt-BR" dirty="0" smtClean="0"/>
              <a:t>Di Cavalcanti</a:t>
            </a:r>
          </a:p>
          <a:p>
            <a:pPr>
              <a:buNone/>
            </a:pPr>
            <a:r>
              <a:rPr lang="pt-BR" dirty="0" smtClean="0"/>
              <a:t>        Artes plásticas</a:t>
            </a:r>
            <a:endParaRPr lang="pt-BR" dirty="0"/>
          </a:p>
        </p:txBody>
      </p:sp>
      <p:pic>
        <p:nvPicPr>
          <p:cNvPr id="128002" name="Picture 2" descr="http://redes.moderna.com.br/wp-content/uploads/2011/10/Emiliano-Di-Cavalc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000375" cy="4133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Di Cavalcanti - Mulata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29026" name="Picture 2" descr="http://2.bp.blogspot.com/_Aa4kstR3N-8/TC1gQmqI7wI/AAAAAAAAD4o/Z2Sku2nKsUs/s1600/mulata_di_cavalc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778" y="1196752"/>
            <a:ext cx="3689430" cy="52758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Di Cavalcanti – Baile Popular</a:t>
            </a:r>
            <a:endParaRPr lang="pt-BR" sz="3600" dirty="0"/>
          </a:p>
        </p:txBody>
      </p:sp>
      <p:pic>
        <p:nvPicPr>
          <p:cNvPr id="130050" name="Picture 2" descr="http://www.pinturasemtela.com.br/wp-content/uploads/2011/04/baile-popular-di-cavalc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225165" cy="49670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/>
                </a:solidFill>
                <a:latin typeface="Arial Black" pitchFamily="34" charset="0"/>
              </a:rPr>
              <a:t> </a:t>
            </a:r>
            <a:r>
              <a:rPr lang="pt-BR" sz="3600" dirty="0">
                <a:solidFill>
                  <a:schemeClr val="tx2"/>
                </a:solidFill>
                <a:latin typeface="Arial Rounded MT Bold" pitchFamily="34" charset="0"/>
              </a:rPr>
              <a:t>Principais características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5040560" cy="5006181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 </a:t>
            </a:r>
            <a:r>
              <a:rPr lang="pt-BR" b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Semana de Arte Moderna foi realizada entre 11 e 18 de fevereiro de 1922 no Teatro Municipal de </a:t>
            </a: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São </a:t>
            </a:r>
            <a:r>
              <a:rPr lang="pt-BR" b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Paulo</a:t>
            </a:r>
            <a:r>
              <a:rPr lang="pt-BR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pt-BR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6500" name="Picture 4" descr="http://www.pitoresco.com.br/art_data/semana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018284" cy="4927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 Rounded MT Bold" pitchFamily="34" charset="0"/>
              </a:rPr>
              <a:t>Di Cavalcanti – Nascimento de Vênus</a:t>
            </a:r>
            <a:endParaRPr lang="pt-BR" sz="3200" dirty="0"/>
          </a:p>
        </p:txBody>
      </p:sp>
      <p:pic>
        <p:nvPicPr>
          <p:cNvPr id="131074" name="Picture 2" descr="http://www.dicavalcanti.art.br/anos40/020_nascimento_de_ve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87598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Arial Rounded MT Bold" pitchFamily="34" charset="0"/>
              </a:rPr>
              <a:t>Principais nomes do modernismo brasileiro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30725"/>
          </a:xfrm>
        </p:spPr>
        <p:txBody>
          <a:bodyPr/>
          <a:lstStyle/>
          <a:p>
            <a:r>
              <a:rPr lang="pt-BR" dirty="0" smtClean="0"/>
              <a:t>Anita Malfatti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      Artes plásticas</a:t>
            </a:r>
            <a:endParaRPr lang="pt-BR" dirty="0"/>
          </a:p>
        </p:txBody>
      </p:sp>
      <p:pic>
        <p:nvPicPr>
          <p:cNvPr id="132098" name="Picture 2" descr="http://1.bp.blogspot.com/_lDrWKr1CcmI/TNnDKUUu-yI/AAAAAAAAAB8/4uGlwS4xD4I/s1600/anita_malf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132" y="1700808"/>
            <a:ext cx="262424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2915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Anita Malfatti – A Estudante 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33122" name="Picture 2" descr="http://upload.wikimedia.org/wikipedia/pt/thumb/b/b8/Anita_Malfatti_-_A_Estudante.jpg/200px-Anita_Malfatti_-_A_Estud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34826"/>
            <a:ext cx="3840058" cy="50304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Anita Malfatti </a:t>
            </a:r>
            <a:r>
              <a:rPr lang="pt-BR" sz="3600" dirty="0" smtClean="0">
                <a:latin typeface="Arial Rounded MT Bold" pitchFamily="34" charset="0"/>
              </a:rPr>
              <a:t>– Torso/Ritmo</a:t>
            </a:r>
            <a:endParaRPr lang="pt-BR" sz="3600" dirty="0"/>
          </a:p>
        </p:txBody>
      </p:sp>
      <p:pic>
        <p:nvPicPr>
          <p:cNvPr id="134146" name="Picture 2" descr="http://carlosscomazzon.files.wordpress.com/2008/10/an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64" y="980728"/>
            <a:ext cx="394027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0404foto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839709" cy="5112568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Anita Malfatti </a:t>
            </a:r>
            <a:r>
              <a:rPr lang="pt-BR" sz="3600" dirty="0" smtClean="0">
                <a:latin typeface="Arial Rounded MT Bold" pitchFamily="34" charset="0"/>
              </a:rPr>
              <a:t>– Nu Cubista</a:t>
            </a:r>
            <a:endParaRPr lang="pt-BR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/>
            <a:r>
              <a:rPr lang="pt-BR" sz="3600" dirty="0" smtClean="0">
                <a:latin typeface="Arial Rounded MT Bold" pitchFamily="34" charset="0"/>
              </a:rPr>
              <a:t>Anita Malfatti – O Farol</a:t>
            </a:r>
            <a:endParaRPr lang="pt-BR" sz="3600" dirty="0"/>
          </a:p>
        </p:txBody>
      </p:sp>
      <p:pic>
        <p:nvPicPr>
          <p:cNvPr id="135170" name="Picture 2" descr="http://4.bp.blogspot.com/-al7VNQf46dM/UAIYLjJAJEI/AAAAAAABGz8/yYUri3LGRc8/s640/anita_malfati_o_fa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67138"/>
            <a:ext cx="6546264" cy="4975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Arial Rounded MT Bold" pitchFamily="34" charset="0"/>
              </a:rPr>
              <a:t>Principais nomes do modernismo brasileiro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30725"/>
          </a:xfrm>
        </p:spPr>
        <p:txBody>
          <a:bodyPr/>
          <a:lstStyle/>
          <a:p>
            <a:r>
              <a:rPr lang="pt-BR" dirty="0" err="1" smtClean="0"/>
              <a:t>Lasar</a:t>
            </a:r>
            <a:r>
              <a:rPr lang="pt-BR" dirty="0" smtClean="0"/>
              <a:t> </a:t>
            </a:r>
            <a:r>
              <a:rPr lang="pt-BR" dirty="0" err="1" smtClean="0"/>
              <a:t>Segal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Artes plásticas</a:t>
            </a:r>
            <a:endParaRPr lang="pt-BR" dirty="0"/>
          </a:p>
        </p:txBody>
      </p:sp>
      <p:pic>
        <p:nvPicPr>
          <p:cNvPr id="136194" name="Picture 2" descr="http://www.pitoresco.com.br/espelho/valeapena/lasar_segall/ar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456384" cy="38711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sz="3600" dirty="0" err="1" smtClean="0">
                <a:latin typeface="Arial Rounded MT Bold" pitchFamily="34" charset="0"/>
              </a:rPr>
              <a:t>Lasar</a:t>
            </a:r>
            <a:r>
              <a:rPr lang="pt-BR" sz="3600" dirty="0" smtClean="0">
                <a:latin typeface="Arial Rounded MT Bold" pitchFamily="34" charset="0"/>
              </a:rPr>
              <a:t> </a:t>
            </a:r>
            <a:r>
              <a:rPr lang="pt-BR" sz="3600" dirty="0" err="1" smtClean="0">
                <a:latin typeface="Arial Rounded MT Bold" pitchFamily="34" charset="0"/>
              </a:rPr>
              <a:t>Segal</a:t>
            </a:r>
            <a:r>
              <a:rPr lang="pt-BR" sz="3600" dirty="0" smtClean="0">
                <a:latin typeface="Arial Rounded MT Bold" pitchFamily="34" charset="0"/>
              </a:rPr>
              <a:t> – Família Judia </a:t>
            </a:r>
            <a:endParaRPr lang="pt-BR" sz="3600" dirty="0">
              <a:latin typeface="Arial Rounded MT Bold" pitchFamily="34" charset="0"/>
            </a:endParaRPr>
          </a:p>
        </p:txBody>
      </p:sp>
      <p:pic>
        <p:nvPicPr>
          <p:cNvPr id="137218" name="Picture 2" descr="http://luzdeana.zip.net/images/catalogo_lasar_segall_f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7066"/>
            <a:ext cx="3960440" cy="51485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pPr algn="ctr"/>
            <a:r>
              <a:rPr lang="pt-BR" sz="3600" dirty="0" err="1" smtClean="0">
                <a:latin typeface="Arial Rounded MT Bold" pitchFamily="34" charset="0"/>
              </a:rPr>
              <a:t>Lasar</a:t>
            </a:r>
            <a:r>
              <a:rPr lang="pt-BR" sz="3600" dirty="0" smtClean="0">
                <a:latin typeface="Arial Rounded MT Bold" pitchFamily="34" charset="0"/>
              </a:rPr>
              <a:t> </a:t>
            </a:r>
            <a:r>
              <a:rPr lang="pt-BR" sz="3600" dirty="0" err="1" smtClean="0">
                <a:latin typeface="Arial Rounded MT Bold" pitchFamily="34" charset="0"/>
              </a:rPr>
              <a:t>Segal</a:t>
            </a:r>
            <a:r>
              <a:rPr lang="pt-BR" sz="3600" dirty="0" smtClean="0">
                <a:latin typeface="Arial Rounded MT Bold" pitchFamily="34" charset="0"/>
              </a:rPr>
              <a:t> – Mercadores</a:t>
            </a:r>
            <a:endParaRPr lang="pt-BR" sz="3600" dirty="0"/>
          </a:p>
        </p:txBody>
      </p:sp>
      <p:pic>
        <p:nvPicPr>
          <p:cNvPr id="138242" name="Picture 2" descr="http://www.febf.uerj.br/pesquisa/images_semana/lasar_segall_mercad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408313" cy="51942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err="1" smtClean="0">
                <a:latin typeface="Arial Rounded MT Bold" pitchFamily="34" charset="0"/>
              </a:rPr>
              <a:t>Lasar</a:t>
            </a:r>
            <a:r>
              <a:rPr lang="pt-BR" sz="3600" dirty="0" smtClean="0">
                <a:latin typeface="Arial Rounded MT Bold" pitchFamily="34" charset="0"/>
              </a:rPr>
              <a:t> </a:t>
            </a:r>
            <a:r>
              <a:rPr lang="pt-BR" sz="3600" dirty="0" err="1" smtClean="0">
                <a:latin typeface="Arial Rounded MT Bold" pitchFamily="34" charset="0"/>
              </a:rPr>
              <a:t>Segal</a:t>
            </a:r>
            <a:r>
              <a:rPr lang="pt-BR" sz="3600" dirty="0" smtClean="0">
                <a:latin typeface="Arial Rounded MT Bold" pitchFamily="34" charset="0"/>
              </a:rPr>
              <a:t> –</a:t>
            </a:r>
            <a:endParaRPr lang="pt-BR" sz="3600" dirty="0"/>
          </a:p>
        </p:txBody>
      </p:sp>
      <p:pic>
        <p:nvPicPr>
          <p:cNvPr id="139266" name="Picture 2" descr="http://2.bp.blogspot.com/_W1O0wrbAX3k/THrRQQlgOsI/AAAAAAAAHpg/4jt3fL3FSvU/s400/1927_banana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048435" cy="4863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Arial Black" pitchFamily="34" charset="0"/>
              </a:rPr>
              <a:t> </a:t>
            </a:r>
            <a:r>
              <a:rPr lang="pt-BR" sz="3600" dirty="0" smtClean="0">
                <a:solidFill>
                  <a:schemeClr val="tx2"/>
                </a:solidFill>
                <a:latin typeface="Arial Rounded MT Bold" pitchFamily="34" charset="0"/>
              </a:rPr>
              <a:t>Principais características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7"/>
            <a:ext cx="6635080" cy="194421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 Black" pitchFamily="34" charset="0"/>
              </a:rPr>
              <a:t>Foram apresentadas novas correntes artísticas que se opunham ao estilo tradicional.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22530" name="Picture 2" descr="http://www.sumare.edu.br/blog/wp-content/uploads/2013/02/semana-mod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465" y="2924945"/>
            <a:ext cx="6727391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ário de Andrade_o vento corta os seres pelo me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63" cy="5837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3.bp.blogspot.com/_Qy_YnB9Sp8I/TEHwX_XMyfI/AAAAAAAAAB0/ihp76xYksGQ/s1600/foto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810000" cy="436245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tx2"/>
                </a:solidFill>
                <a:latin typeface="Arial Rounded MT Bold" pitchFamily="34" charset="0"/>
              </a:rPr>
              <a:t>Principais características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30725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 Black" pitchFamily="34" charset="0"/>
              </a:rPr>
              <a:t>Os artistas buscavam temas nacionalistas procurando uma identidade própria.</a:t>
            </a: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 algn="ctr"/>
            <a:r>
              <a:rPr lang="pt-BR" sz="2800" b="1" dirty="0" smtClean="0"/>
              <a:t>ANTECEDENTES DA </a:t>
            </a:r>
            <a:br>
              <a:rPr lang="pt-BR" sz="2800" b="1" dirty="0" smtClean="0"/>
            </a:br>
            <a:r>
              <a:rPr lang="pt-BR" sz="2800" b="1" dirty="0" smtClean="0"/>
              <a:t>SEMANA DE ARTE MODERNA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683568" y="1484784"/>
            <a:ext cx="7704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182563">
              <a:lnSpc>
                <a:spcPct val="80000"/>
              </a:lnSpc>
              <a:buFont typeface="Wingdings" pitchFamily="2" charset="2"/>
              <a:buNone/>
            </a:pPr>
            <a:r>
              <a:rPr lang="pt-BR" b="1" dirty="0" smtClean="0">
                <a:solidFill>
                  <a:schemeClr val="hlink"/>
                </a:solidFill>
                <a:latin typeface="Times New Roman" pitchFamily="18" charset="0"/>
              </a:rPr>
              <a:t>1912</a:t>
            </a:r>
            <a:r>
              <a:rPr lang="pt-BR" b="1" dirty="0" smtClean="0">
                <a:latin typeface="Times New Roman" pitchFamily="18" charset="0"/>
              </a:rPr>
              <a:t> – CHEGADA DE OSWALD DE ANDRADE DA EUROPA</a:t>
            </a:r>
          </a:p>
          <a:p>
            <a:pPr marL="0" indent="0" algn="just" defTabSz="182563">
              <a:lnSpc>
                <a:spcPct val="80000"/>
              </a:lnSpc>
              <a:buFont typeface="Wingdings" pitchFamily="2" charset="2"/>
              <a:buNone/>
            </a:pPr>
            <a:r>
              <a:rPr lang="pt-BR" dirty="0" smtClean="0">
                <a:latin typeface="Times New Roman" pitchFamily="18" charset="0"/>
              </a:rPr>
              <a:t>	</a:t>
            </a:r>
          </a:p>
          <a:p>
            <a:pPr marL="0" indent="0" algn="just" defTabSz="182563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dirty="0" smtClean="0">
                <a:latin typeface="Times New Roman" pitchFamily="18" charset="0"/>
                <a:hlinkClick r:id="rId2"/>
              </a:rPr>
              <a:t>Oswald de Andrade</a:t>
            </a:r>
            <a:r>
              <a:rPr lang="pt-BR" sz="2400" dirty="0" smtClean="0">
                <a:latin typeface="Times New Roman" pitchFamily="18" charset="0"/>
              </a:rPr>
              <a:t> retorna de sua primeira viagem à Europa trazendo consigo as </a:t>
            </a:r>
            <a:r>
              <a:rPr lang="pt-BR" sz="2400" dirty="0" smtClean="0">
                <a:latin typeface="Times New Roman" pitchFamily="18" charset="0"/>
              </a:rPr>
              <a:t>ideias </a:t>
            </a:r>
            <a:r>
              <a:rPr lang="pt-BR" sz="2400" u="sng" dirty="0" smtClean="0">
                <a:latin typeface="Times New Roman" pitchFamily="18" charset="0"/>
              </a:rPr>
              <a:t>Cubistas</a:t>
            </a:r>
            <a:r>
              <a:rPr lang="pt-BR" sz="2400" dirty="0" smtClean="0">
                <a:latin typeface="Times New Roman" pitchFamily="18" charset="0"/>
              </a:rPr>
              <a:t> e </a:t>
            </a:r>
            <a:r>
              <a:rPr lang="pt-BR" sz="2400" u="sng" dirty="0" smtClean="0">
                <a:latin typeface="Times New Roman" pitchFamily="18" charset="0"/>
              </a:rPr>
              <a:t>Futuristas</a:t>
            </a:r>
            <a:r>
              <a:rPr lang="pt-BR" sz="2400" dirty="0" smtClean="0">
                <a:latin typeface="Times New Roman" pitchFamily="18" charset="0"/>
              </a:rPr>
              <a:t>. Impressionado com esses movimentos, escreve, em versos livres, o poema "Passeio de um tuberculoso, pela cidade, de bonde". A obra foi tão mal recebida pelo público que o autor a jogou fora. A ida de Oswald à Europa foi muito importante, pois conheceu a técnica do verso livre proposta por Paul Fort. Sentindo a necessidade de remodelar as artes brasileiras, ainda muito influenciadas pelo academicismo, Oswald afirmou:</a:t>
            </a:r>
            <a:endParaRPr lang="pt-BR" sz="2400" b="1" dirty="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1596" y="4725144"/>
            <a:ext cx="4392612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2800" dirty="0">
                <a:latin typeface="Monotype Corsiva" pitchFamily="66" charset="0"/>
              </a:rPr>
              <a:t>"Estamos atrasados cinquenta anos em cultura, chafurdados ainda em pleno Parnasianismo."</a:t>
            </a:r>
          </a:p>
        </p:txBody>
      </p:sp>
      <p:pic>
        <p:nvPicPr>
          <p:cNvPr id="6" name="Picture 4" descr="oswaldodeandad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381" y="4724400"/>
            <a:ext cx="12969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406400"/>
            <a:ext cx="4032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PUBLICAÇÃO DA REVISTA “ORPHEU”, QUE MARCA O INÍCIO DO MODERNISMO EM PORTUGAL.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pt-BR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retrato fernando pess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565400"/>
            <a:ext cx="2589212" cy="3600450"/>
          </a:xfrm>
          <a:prstGeom prst="rect">
            <a:avLst/>
          </a:prstGeom>
          <a:noFill/>
        </p:spPr>
      </p:pic>
      <p:pic>
        <p:nvPicPr>
          <p:cNvPr id="6" name="Picture 3" descr="modernismo_orpheu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547688"/>
            <a:ext cx="3317875" cy="532923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696753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hlink"/>
                </a:solidFill>
                <a:latin typeface="Times New Roman" pitchFamily="18" charset="0"/>
              </a:rPr>
              <a:t>Paranoia ou mistificação</a:t>
            </a:r>
          </a:p>
          <a:p>
            <a:pPr algn="r">
              <a:spcBef>
                <a:spcPct val="50000"/>
              </a:spcBef>
            </a:pPr>
            <a:r>
              <a:rPr lang="pt-BR" sz="2400" dirty="0">
                <a:latin typeface="Times New Roman" pitchFamily="18" charset="0"/>
              </a:rPr>
              <a:t>Monteiro Lobato – crítico de arte de </a:t>
            </a:r>
            <a:r>
              <a:rPr lang="pt-BR" sz="2400" i="1" dirty="0">
                <a:latin typeface="Times New Roman" pitchFamily="18" charset="0"/>
              </a:rPr>
              <a:t>O Estado de São Paulo</a:t>
            </a:r>
          </a:p>
          <a:p>
            <a:pPr algn="just">
              <a:spcBef>
                <a:spcPct val="50000"/>
              </a:spcBef>
            </a:pPr>
            <a:r>
              <a:rPr lang="pt-BR" sz="2400" dirty="0">
                <a:latin typeface="Times New Roman" pitchFamily="18" charset="0"/>
              </a:rPr>
              <a:t>“Há duas espécies de artistas. Uma composta dos que veem normalmente as coisas (...). A outra espécie é formada pelos que veem anormalmente a natureza e interpretam-na à luz de teorias efêmeras, sob a sugestão estrábica de escolas rebeldes, surgidas cá e lá como furúnculos da cultura excessiva. (...) Embora eles se deem como novos, precursores de uma arte a vir, nada é mais velho do que a arte anormal ou teratológica: nasceu com a paranoia e a mistificação. (...) Essas considerações são provocadas pela exposição da </a:t>
            </a:r>
            <a:r>
              <a:rPr lang="pt-BR" sz="2400" dirty="0" err="1" smtClean="0">
                <a:latin typeface="Times New Roman" pitchFamily="18" charset="0"/>
              </a:rPr>
              <a:t>srª</a:t>
            </a:r>
            <a:r>
              <a:rPr lang="pt-BR" sz="2400" dirty="0" smtClean="0">
                <a:latin typeface="Times New Roman" pitchFamily="18" charset="0"/>
              </a:rPr>
              <a:t>. </a:t>
            </a:r>
            <a:r>
              <a:rPr lang="pt-BR" sz="2400" dirty="0">
                <a:latin typeface="Times New Roman" pitchFamily="18" charset="0"/>
              </a:rPr>
              <a:t>Malfatti onde se notam acentuadíssimas tendências para uma atitude estética forçada no sentido das extravagâncias de Picasso e companhia.”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chemeClr val="tx2"/>
                </a:solidFill>
                <a:latin typeface="Arial Rounded MT Bold" pitchFamily="34" charset="0"/>
              </a:rPr>
              <a:t>Principais Objetivos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Acertar os ponteiros das expressões artísticas com a modernidade da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época;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Romper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os padrões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clássicos;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Apresentar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correntes artísticas (futurismo,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dada,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expressionismo, surrealismo e cubismo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Buscar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BR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antropofagismo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 arte, absorver as influências estrangeiras e recriá-las com elementos da cultura nacional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Criar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arte puramente brasileira.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536" y="1866255"/>
            <a:ext cx="37449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Informal Roman" pitchFamily="66" charset="0"/>
              </a:rPr>
              <a:t>“Nós não sabíamos o que queríamos, mas sabíamos o que não queríamos”.</a:t>
            </a:r>
          </a:p>
          <a:p>
            <a:pPr algn="ctr"/>
            <a:endParaRPr lang="pt-BR" sz="2400" dirty="0"/>
          </a:p>
          <a:p>
            <a:pPr algn="ctr"/>
            <a:r>
              <a:rPr lang="pt-BR" sz="4400" dirty="0" smtClean="0">
                <a:latin typeface="Freestyle Script" pitchFamily="66" charset="0"/>
              </a:rPr>
              <a:t>Mário </a:t>
            </a:r>
            <a:r>
              <a:rPr lang="pt-BR" sz="4400" dirty="0">
                <a:latin typeface="Freestyle Script" pitchFamily="66" charset="0"/>
              </a:rPr>
              <a:t>de </a:t>
            </a:r>
            <a:r>
              <a:rPr lang="pt-BR" sz="4400" dirty="0" smtClean="0">
                <a:latin typeface="Freestyle Script" pitchFamily="66" charset="0"/>
              </a:rPr>
              <a:t>Andrade</a:t>
            </a:r>
            <a:endParaRPr lang="pt-BR" sz="4400" dirty="0">
              <a:latin typeface="Freestyle Script" pitchFamily="66" charset="0"/>
            </a:endParaRPr>
          </a:p>
        </p:txBody>
      </p:sp>
      <p:pic>
        <p:nvPicPr>
          <p:cNvPr id="5" name="Picture 5" descr="arte-moderna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563" y="260648"/>
            <a:ext cx="4629150" cy="6029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408</TotalTime>
  <Words>458</Words>
  <Application>Microsoft Office PowerPoint</Application>
  <PresentationFormat>Apresentação na tela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Borda</vt:lpstr>
      <vt:lpstr>Slide 1</vt:lpstr>
      <vt:lpstr> Principais características</vt:lpstr>
      <vt:lpstr> Principais características</vt:lpstr>
      <vt:lpstr>Principais características</vt:lpstr>
      <vt:lpstr>ANTECEDENTES DA  SEMANA DE ARTE MODERNA</vt:lpstr>
      <vt:lpstr>Slide 6</vt:lpstr>
      <vt:lpstr>Slide 7</vt:lpstr>
      <vt:lpstr>Principais Objetivos</vt:lpstr>
      <vt:lpstr>Slide 9</vt:lpstr>
      <vt:lpstr>Slide 10</vt:lpstr>
      <vt:lpstr>Idealizadores</vt:lpstr>
      <vt:lpstr>Principais nomes do modernismo brasileiro </vt:lpstr>
      <vt:lpstr>Tarsila do Amaral - Abaporu</vt:lpstr>
      <vt:lpstr>Tarsila do Amaral - Operários</vt:lpstr>
      <vt:lpstr>Tarsila do Amaral - Antropofagia</vt:lpstr>
      <vt:lpstr>Tarsila do Amaral – A Negra</vt:lpstr>
      <vt:lpstr>Principais nomes do modernismo brasileiro</vt:lpstr>
      <vt:lpstr>Di Cavalcanti - Mulata</vt:lpstr>
      <vt:lpstr>Di Cavalcanti – Baile Popular</vt:lpstr>
      <vt:lpstr>Di Cavalcanti – Nascimento de Vênus</vt:lpstr>
      <vt:lpstr>Principais nomes do modernismo brasileiro</vt:lpstr>
      <vt:lpstr>Anita Malfatti – A Estudante </vt:lpstr>
      <vt:lpstr>Anita Malfatti – Torso/Ritmo</vt:lpstr>
      <vt:lpstr>Anita Malfatti – Nu Cubista</vt:lpstr>
      <vt:lpstr>Anita Malfatti – O Farol</vt:lpstr>
      <vt:lpstr>Principais nomes do modernismo brasileiro</vt:lpstr>
      <vt:lpstr>Lasar Segal – Família Judia </vt:lpstr>
      <vt:lpstr>Lasar Segal – Mercadores</vt:lpstr>
      <vt:lpstr>Lasar Segal –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texto poético</dc:title>
  <dc:creator>Florêncio</dc:creator>
  <cp:lastModifiedBy>Florencio</cp:lastModifiedBy>
  <cp:revision>42</cp:revision>
  <dcterms:created xsi:type="dcterms:W3CDTF">2010-10-07T11:26:52Z</dcterms:created>
  <dcterms:modified xsi:type="dcterms:W3CDTF">2013-08-15T13:15:00Z</dcterms:modified>
</cp:coreProperties>
</file>